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0" r:id="rId3"/>
    <p:sldId id="272" r:id="rId4"/>
    <p:sldId id="265" r:id="rId5"/>
    <p:sldId id="268" r:id="rId6"/>
    <p:sldId id="273" r:id="rId7"/>
    <p:sldId id="266" r:id="rId8"/>
    <p:sldId id="269" r:id="rId9"/>
    <p:sldId id="274" r:id="rId10"/>
    <p:sldId id="264" r:id="rId11"/>
    <p:sldId id="275" r:id="rId12"/>
    <p:sldId id="277" r:id="rId13"/>
    <p:sldId id="282" r:id="rId14"/>
    <p:sldId id="301" r:id="rId15"/>
    <p:sldId id="302" r:id="rId16"/>
    <p:sldId id="283" r:id="rId17"/>
    <p:sldId id="284" r:id="rId18"/>
    <p:sldId id="286" r:id="rId19"/>
    <p:sldId id="285" r:id="rId20"/>
    <p:sldId id="278" r:id="rId21"/>
    <p:sldId id="287" r:id="rId22"/>
    <p:sldId id="288" r:id="rId23"/>
    <p:sldId id="289" r:id="rId24"/>
    <p:sldId id="290" r:id="rId25"/>
    <p:sldId id="281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336046F-3A45-409C-9A1A-D5672786B285}" type="datetimeFigureOut">
              <a:rPr lang="ar-SA" smtClean="0"/>
              <a:pPr/>
              <a:t>14/01/1435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5A8C4A-4EC8-4F93-9307-D97D8A5C166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" y="2590800"/>
            <a:ext cx="6705600" cy="1009650"/>
          </a:xfr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8600" y="3810000"/>
            <a:ext cx="7040880" cy="609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F8A3-5425-45B3-87B1-B963540177C2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132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7BA-F8F5-49F1-B458-99D90C175E11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57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7400"/>
            <a:ext cx="2057400" cy="4068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7400"/>
            <a:ext cx="6019800" cy="4068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5F32-A4E3-46C3-9FE7-37BDEBA66B8E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390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46BD-D413-4664-9D90-913F27B229F3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87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8A6C-5784-47B1-8B38-6C2C639E159D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930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C648-9D47-4D8A-9FBE-F18F6847F89B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390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B0A9-F6EC-4B57-AE22-658AB01E1675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84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5F84-179D-49D3-8D2E-54D8F5E66C50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40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1583-D194-40A4-9D6D-376DCDF7A700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775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B922-DB47-48F1-8493-FC4E325D46E2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6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C8D8-D90F-4802-91FF-CD66EBDE6B01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27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1539-85DF-486A-B638-1E3838D2CBF7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307C-9AC7-448E-9FCE-3A20542CE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1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705600" cy="1009650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GUI in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ttp://www.arunimasoftware.com/images/blog/jav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914400"/>
            <a:ext cx="2057400" cy="2057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429000"/>
            <a:ext cx="5257800" cy="21544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cs typeface="+mj-cs"/>
              </a:rPr>
              <a:t>Graphical User Interface</a:t>
            </a:r>
          </a:p>
          <a:p>
            <a:pPr algn="ctr"/>
            <a:endParaRPr lang="en-US" sz="4000" dirty="0" smtClean="0">
              <a:cs typeface="+mj-cs"/>
            </a:endParaRPr>
          </a:p>
          <a:p>
            <a:pPr algn="ctr"/>
            <a:r>
              <a:rPr lang="en-US" sz="5400" dirty="0" smtClean="0">
                <a:cs typeface="+mj-cs"/>
              </a:rPr>
              <a:t>2</a:t>
            </a:r>
            <a:endParaRPr lang="ar-SA" sz="5400" dirty="0"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Frame’s </a:t>
            </a:r>
            <a:r>
              <a:rPr lang="en-US" altLang="ja-JP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content pane 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2514600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//IN CONSTRUCTOR</a:t>
            </a:r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dirty="0" smtClean="0"/>
              <a:t>Container </a:t>
            </a:r>
            <a:r>
              <a:rPr lang="en-GB" sz="2000" dirty="0" err="1" smtClean="0">
                <a:solidFill>
                  <a:schemeClr val="accent1">
                    <a:lumMod val="75000"/>
                  </a:schemeClr>
                </a:solidFill>
              </a:rPr>
              <a:t>contentPane</a:t>
            </a:r>
            <a:r>
              <a:rPr lang="en-GB" sz="2000" dirty="0" smtClean="0"/>
              <a:t> = </a:t>
            </a:r>
            <a:r>
              <a:rPr lang="en-GB" sz="2000" b="1" dirty="0" err="1" smtClean="0"/>
              <a:t>getContentPane</a:t>
            </a:r>
            <a:r>
              <a:rPr lang="en-GB" sz="2000" b="1" dirty="0" smtClean="0"/>
              <a:t>();</a:t>
            </a:r>
          </a:p>
          <a:p>
            <a:endParaRPr lang="en-GB" sz="2000" b="1" dirty="0" smtClean="0"/>
          </a:p>
          <a:p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contentPane</a:t>
            </a:r>
            <a:r>
              <a:rPr lang="en-GB" sz="2400" dirty="0" smtClean="0"/>
              <a:t> </a:t>
            </a:r>
            <a:r>
              <a:rPr lang="en-US" sz="2400" b="1" dirty="0" smtClean="0"/>
              <a:t>methods:</a:t>
            </a:r>
            <a:endParaRPr lang="en-GB" sz="2400" b="1" dirty="0" smtClean="0"/>
          </a:p>
          <a:p>
            <a:r>
              <a:rPr lang="en-GB" sz="2400" dirty="0" err="1" smtClean="0"/>
              <a:t>setBackground</a:t>
            </a:r>
            <a:r>
              <a:rPr lang="en-GB" sz="2400" dirty="0" smtClean="0"/>
              <a:t>(</a:t>
            </a:r>
            <a:r>
              <a:rPr lang="en-GB" sz="2400" dirty="0" err="1" smtClean="0"/>
              <a:t>Color.BLUE</a:t>
            </a:r>
            <a:r>
              <a:rPr lang="en-GB" sz="2400" dirty="0" smtClean="0"/>
              <a:t>);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add(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Object_name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setLayout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 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layout_type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GB" sz="2400" dirty="0" smtClean="0"/>
          </a:p>
          <a:p>
            <a:r>
              <a:rPr lang="en-GB" sz="2400" dirty="0" smtClean="0"/>
              <a:t>		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457200" y="1295400"/>
            <a:ext cx="608083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 Class Container is contained in the package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Java.awt.</a:t>
            </a:r>
            <a:endParaRPr lang="en-GB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import</a:t>
            </a:r>
            <a:r>
              <a:rPr lang="en-GB" sz="2400" dirty="0" smtClean="0"/>
              <a:t> java.awt.*;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Placing GUI Objects on a Frame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5425" indent="-225425" algn="l" rtl="0"/>
            <a:r>
              <a:rPr lang="en-US" dirty="0" smtClean="0"/>
              <a:t>There are two ways to put GUI objects on the content pane of a frame:</a:t>
            </a:r>
          </a:p>
          <a:p>
            <a:pPr marL="576263" lvl="1" indent="-236538" algn="l" rtl="0"/>
            <a:r>
              <a:rPr lang="en-US" dirty="0" smtClean="0"/>
              <a:t>Use a </a:t>
            </a:r>
            <a:r>
              <a:rPr lang="en-US" i="1" dirty="0" smtClean="0">
                <a:solidFill>
                  <a:srgbClr val="B2311C"/>
                </a:solidFill>
              </a:rPr>
              <a:t>layout manager (</a:t>
            </a:r>
            <a:r>
              <a:rPr lang="en-US" sz="2000" i="1" dirty="0" smtClean="0">
                <a:solidFill>
                  <a:srgbClr val="B2311C"/>
                </a:solidFill>
              </a:rPr>
              <a:t>using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setLayout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()</a:t>
            </a:r>
            <a:r>
              <a:rPr lang="en-US" sz="2000" i="1" dirty="0" smtClean="0">
                <a:solidFill>
                  <a:srgbClr val="B2311C"/>
                </a:solidFill>
              </a:rPr>
              <a:t>method</a:t>
            </a:r>
            <a:r>
              <a:rPr lang="en-US" i="1" dirty="0" smtClean="0">
                <a:solidFill>
                  <a:srgbClr val="B2311C"/>
                </a:solidFill>
              </a:rPr>
              <a:t>)</a:t>
            </a:r>
          </a:p>
          <a:p>
            <a:pPr marL="1027113" lvl="2" indent="-225425" algn="l" rtl="0"/>
            <a:r>
              <a:rPr lang="en-US" dirty="0" err="1" smtClean="0"/>
              <a:t>FlowLayout</a:t>
            </a:r>
            <a:endParaRPr lang="en-US" dirty="0" smtClean="0"/>
          </a:p>
          <a:p>
            <a:pPr marL="1027113" lvl="2" indent="-225425" algn="l" rtl="0"/>
            <a:r>
              <a:rPr lang="en-US" dirty="0" err="1" smtClean="0"/>
              <a:t>BorderLayout</a:t>
            </a:r>
            <a:endParaRPr lang="en-US" dirty="0" smtClean="0"/>
          </a:p>
          <a:p>
            <a:pPr marL="1027113" lvl="2" indent="-225425" algn="l" rtl="0"/>
            <a:r>
              <a:rPr lang="en-US" dirty="0" err="1" smtClean="0"/>
              <a:t>GridLayout</a:t>
            </a:r>
            <a:endParaRPr lang="en-US" dirty="0" smtClean="0"/>
          </a:p>
          <a:p>
            <a:pPr marL="576263" lvl="1" indent="-236538" algn="l" rtl="0"/>
            <a:r>
              <a:rPr lang="en-US" dirty="0" smtClean="0"/>
              <a:t>Use </a:t>
            </a:r>
            <a:r>
              <a:rPr lang="en-US" i="1" dirty="0" smtClean="0">
                <a:solidFill>
                  <a:srgbClr val="B2311C"/>
                </a:solidFill>
              </a:rPr>
              <a:t>absolute positioning</a:t>
            </a:r>
          </a:p>
          <a:p>
            <a:pPr marL="1027113" lvl="2" indent="-225425" algn="l" rtl="0"/>
            <a:r>
              <a:rPr lang="en-US" dirty="0" smtClean="0"/>
              <a:t>null layout manager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Buttons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Example of Using </a:t>
            </a:r>
            <a:r>
              <a:rPr lang="en-US" sz="2800" b="1" dirty="0" err="1" smtClean="0"/>
              <a:t>FlowLayout</a:t>
            </a:r>
            <a:r>
              <a:rPr lang="en-US" sz="2800" dirty="0" smtClean="0"/>
              <a:t> to places button on the frame (in the top-to-bottom, left-to right order)</a:t>
            </a:r>
          </a:p>
          <a:p>
            <a:pPr algn="l" rtl="0"/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5943600" cy="1811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733800"/>
            <a:ext cx="28956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09600" y="4953000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Courier New" pitchFamily="49" charset="0"/>
              <a:ea typeface="ＭＳ Ｐゴシック" pitchFamily="34" charset="-128"/>
            </a:endParaRPr>
          </a:p>
          <a:p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Methods : </a:t>
            </a:r>
          </a:p>
          <a:p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addActioLesitener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actioLesitener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obj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);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Text Field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6068465" cy="1658144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5353" y="1676400"/>
            <a:ext cx="324864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4343400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JTextField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dirty="0" err="1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 columns</a:t>
            </a:r>
            <a:r>
              <a:rPr lang="en-US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JTextField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();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ea typeface="ＭＳ Ｐゴシック" pitchFamily="34" charset="-128"/>
            </a:endParaRPr>
          </a:p>
          <a:p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setColumns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col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ea typeface="ＭＳ Ｐゴシック" pitchFamily="34" charset="-128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getText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();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//return the text contained in text field</a:t>
            </a: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setEditable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boolen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var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);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// if the value of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var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 is false</a:t>
            </a: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			the user can’t type in the text field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ea typeface="ＭＳ Ｐゴシック" pitchFamily="34" charset="-128"/>
            </a:endParaRPr>
          </a:p>
          <a:p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addActioLesitener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actioLesitener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b="1" dirty="0" err="1" smtClean="0">
                <a:latin typeface="Courier New" pitchFamily="49" charset="0"/>
                <a:ea typeface="ＭＳ Ｐゴシック" pitchFamily="34" charset="-128"/>
              </a:rPr>
              <a:t>obj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);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// register </a:t>
            </a: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			a listener object to the text field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828801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</a:t>
            </a:r>
            <a:r>
              <a:rPr lang="en-US" b="1" dirty="0" err="1" smtClean="0"/>
              <a:t>JTextField</a:t>
            </a:r>
            <a:r>
              <a:rPr lang="en-US" b="1" dirty="0" smtClean="0"/>
              <a:t> </a:t>
            </a:r>
            <a:r>
              <a:rPr lang="en-US" dirty="0" smtClean="0"/>
              <a:t>object allows the user to enter a single line of text.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Courier New" pitchFamily="49" charset="0"/>
                <a:ea typeface="ＭＳ Ｐゴシック" pitchFamily="34" charset="-128"/>
              </a:rPr>
              <a:t>JTextArea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JTextArea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textArea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new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JTextArea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 )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. . .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textArea.setText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000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"Hello\n"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textArea.append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000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"the lost "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textArea.append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000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"world</a:t>
            </a:r>
            <a:r>
              <a:rPr lang="en-US" sz="2000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"</a:t>
            </a:r>
            <a:r>
              <a:rPr lang="en-US" sz="2000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endParaRPr lang="en-US" sz="2000" dirty="0" smtClean="0">
              <a:solidFill>
                <a:schemeClr val="tx2"/>
              </a:solidFill>
              <a:latin typeface="Courier New" pitchFamily="49" charset="0"/>
              <a:ea typeface="ＭＳ Ｐゴシック" pitchFamily="34" charset="-128"/>
            </a:endParaRP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endParaRPr lang="en-US" sz="2000" dirty="0" smtClean="0">
              <a:solidFill>
                <a:schemeClr val="tx2"/>
              </a:solidFill>
              <a:latin typeface="Courier New" pitchFamily="49" charset="0"/>
              <a:ea typeface="ＭＳ Ｐゴシック" pitchFamily="34" charset="-128"/>
            </a:endParaRP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textArea.setColumns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col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textArea.setRows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row);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  <a:ea typeface="Calibri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ea typeface="Calibri"/>
              </a:rPr>
              <a:t>textArea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ea typeface="Calibri"/>
              </a:rPr>
              <a:t>.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setEditable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boolen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var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); </a:t>
            </a:r>
          </a:p>
          <a:p>
            <a:pPr algn="l" rtl="0">
              <a:buNone/>
            </a:pP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438400"/>
            <a:ext cx="3581400" cy="240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Courier New" pitchFamily="49" charset="0"/>
                <a:ea typeface="ＭＳ Ｐゴシック" pitchFamily="34" charset="-128"/>
              </a:rPr>
              <a:t>JTextArea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r>
              <a:rPr lang="en-US" sz="2800" dirty="0" smtClean="0"/>
              <a:t>By default a </a:t>
            </a:r>
            <a:r>
              <a:rPr lang="en-US" sz="2800" dirty="0" err="1" smtClean="0"/>
              <a:t>JTextArea</a:t>
            </a:r>
            <a:r>
              <a:rPr lang="en-US" sz="2800" dirty="0" smtClean="0"/>
              <a:t> does not have any scroll bars. To add scroll bars, we place a </a:t>
            </a:r>
            <a:r>
              <a:rPr lang="en-US" sz="2800" dirty="0" err="1" smtClean="0"/>
              <a:t>JTextArea</a:t>
            </a:r>
            <a:r>
              <a:rPr lang="en-US" sz="2800" dirty="0" smtClean="0"/>
              <a:t> in a </a:t>
            </a:r>
            <a:r>
              <a:rPr lang="en-US" sz="2800" dirty="0" err="1" smtClean="0"/>
              <a:t>JScrollPane</a:t>
            </a:r>
            <a:r>
              <a:rPr lang="en-US" sz="2800" dirty="0" smtClean="0"/>
              <a:t> </a:t>
            </a:r>
            <a:r>
              <a:rPr lang="en-US" sz="2800" dirty="0" smtClean="0"/>
              <a:t>object</a:t>
            </a:r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endParaRPr lang="en-US" sz="2800" dirty="0" smtClean="0"/>
          </a:p>
          <a:p>
            <a:pPr algn="l" rtl="0">
              <a:lnSpc>
                <a:spcPct val="80000"/>
              </a:lnSpc>
              <a:spcBef>
                <a:spcPct val="50000"/>
              </a:spcBef>
              <a:buNone/>
              <a:tabLst>
                <a:tab pos="457200" algn="l"/>
              </a:tabLst>
            </a:pP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048000"/>
            <a:ext cx="3511549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Lable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2100" y="3352800"/>
            <a:ext cx="37719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667000"/>
            <a:ext cx="526893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219200" y="1981200"/>
            <a:ext cx="499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 </a:t>
            </a:r>
            <a:r>
              <a:rPr lang="en-US" b="1" dirty="0" err="1" smtClean="0"/>
              <a:t>JLabel</a:t>
            </a:r>
            <a:r>
              <a:rPr lang="en-US" b="1" dirty="0" smtClean="0"/>
              <a:t> </a:t>
            </a:r>
            <a:r>
              <a:rPr lang="en-US" dirty="0" smtClean="0"/>
              <a:t>object displays </a:t>
            </a:r>
            <a:r>
              <a:rPr lang="en-US" dirty="0" err="1" smtClean="0"/>
              <a:t>uneditable</a:t>
            </a:r>
            <a:r>
              <a:rPr lang="en-US" dirty="0" smtClean="0"/>
              <a:t> text (or image).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4495800"/>
            <a:ext cx="4572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tabLst>
                <a:tab pos="457200" algn="l"/>
              </a:tabLst>
            </a:pP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JLabel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imgLabel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=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new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JLabel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dirty="0" smtClean="0">
                <a:solidFill>
                  <a:srgbClr val="0066CC"/>
                </a:solidFill>
                <a:latin typeface="Courier New" pitchFamily="49" charset="0"/>
                <a:ea typeface="ＭＳ Ｐゴシック" pitchFamily="34" charset="-128"/>
              </a:rPr>
              <a:t>new </a:t>
            </a: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ImageIcon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("cat.gif")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Example:  adding two numbers program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r="13406" b="20000"/>
          <a:stretch>
            <a:fillRect/>
          </a:stretch>
        </p:blipFill>
        <p:spPr bwMode="auto">
          <a:xfrm>
            <a:off x="990600" y="1371600"/>
            <a:ext cx="6553200" cy="192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581400"/>
            <a:ext cx="659045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774417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Example:  adding two numbers program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038600"/>
            <a:ext cx="29146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066800" y="6096000"/>
            <a:ext cx="139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/>
              <a:t>FlowLayout</a:t>
            </a:r>
            <a:r>
              <a:rPr lang="en-GB" dirty="0" smtClean="0"/>
              <a:t>()</a:t>
            </a:r>
            <a:endParaRPr lang="en-GB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581400"/>
            <a:ext cx="3657600" cy="241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410200" y="6096000"/>
            <a:ext cx="1644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/>
              <a:t>GridLayout</a:t>
            </a:r>
            <a:r>
              <a:rPr lang="en-GB" dirty="0" smtClean="0"/>
              <a:t>(3,2)</a:t>
            </a:r>
            <a:endParaRPr lang="en-GB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524000"/>
            <a:ext cx="6019800" cy="201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Creating a </a:t>
            </a:r>
            <a:r>
              <a:rPr lang="en-US" b="1" dirty="0" err="1" smtClean="0">
                <a:solidFill>
                  <a:schemeClr val="bg1"/>
                </a:solidFill>
              </a:rPr>
              <a:t>JFrame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a </a:t>
            </a:r>
            <a:r>
              <a:rPr lang="en-US" dirty="0" err="1" smtClean="0"/>
              <a:t>JFrame</a:t>
            </a:r>
            <a:r>
              <a:rPr lang="en-US" dirty="0" smtClean="0"/>
              <a:t> class have the following component: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JFrame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();	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JFrame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(string Title);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setTitle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(String title );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setSize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Wedth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, 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length);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setVisible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boolean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setLocation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(FRAME_X_ORIGIN, FRAME_Y_ORIGIN)</a:t>
            </a:r>
          </a:p>
          <a:p>
            <a:pPr algn="l" rtl="0"/>
            <a:endParaRPr lang="en-US" sz="2800" dirty="0" smtClean="0">
              <a:solidFill>
                <a:srgbClr val="000000"/>
              </a:solidFill>
              <a:latin typeface="Courier New"/>
            </a:endParaRPr>
          </a:p>
          <a:p>
            <a:pPr algn="l" rtl="0"/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B2311C"/>
                </a:solidFill>
              </a:rPr>
              <a:t>event handling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We have learned how  to create a window ,container ,label, buttons and text fields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Now we should specify </a:t>
            </a:r>
          </a:p>
          <a:p>
            <a:pPr algn="l" rtl="0"/>
            <a:r>
              <a:rPr lang="en-US" dirty="0" smtClean="0"/>
              <a:t>In button how such a button behave when we click it? </a:t>
            </a:r>
          </a:p>
          <a:p>
            <a:pPr algn="l" rtl="0"/>
            <a:r>
              <a:rPr lang="en-US" dirty="0" smtClean="0"/>
              <a:t>In text field An action event is generated when the user presses the ENTER key.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B2311C"/>
                </a:solidFill>
              </a:rPr>
              <a:t>event handling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None/>
            </a:pPr>
            <a:r>
              <a:rPr lang="en-US" i="1" dirty="0" smtClean="0">
                <a:solidFill>
                  <a:srgbClr val="B2311C"/>
                </a:solidFill>
              </a:rPr>
              <a:t> </a:t>
            </a:r>
            <a:r>
              <a:rPr lang="en-US" i="1" dirty="0" smtClean="0"/>
              <a:t>clicking a button create an event known as </a:t>
            </a:r>
            <a:r>
              <a:rPr lang="en-US" i="1" dirty="0" smtClean="0">
                <a:solidFill>
                  <a:srgbClr val="B2311C"/>
                </a:solidFill>
              </a:rPr>
              <a:t>action event, </a:t>
            </a:r>
            <a:r>
              <a:rPr lang="en-US" i="1" dirty="0" smtClean="0"/>
              <a:t>which sends a message to another object known as  </a:t>
            </a:r>
            <a:r>
              <a:rPr lang="en-US" i="1" dirty="0" smtClean="0">
                <a:solidFill>
                  <a:srgbClr val="B2311C"/>
                </a:solidFill>
              </a:rPr>
              <a:t>action listener , </a:t>
            </a:r>
            <a:r>
              <a:rPr lang="en-US" i="1" dirty="0" smtClean="0"/>
              <a:t>when he receives the message he perform soma actions( execute a method).</a:t>
            </a:r>
            <a:endParaRPr lang="en-US" dirty="0" smtClean="0"/>
          </a:p>
          <a:p>
            <a:pPr algn="l" rtl="0">
              <a:lnSpc>
                <a:spcPct val="90000"/>
              </a:lnSpc>
            </a:pPr>
            <a:r>
              <a:rPr lang="en-US" dirty="0" smtClean="0"/>
              <a:t>The mechanism to process events is called </a:t>
            </a:r>
            <a:r>
              <a:rPr lang="en-US" i="1" dirty="0" smtClean="0">
                <a:solidFill>
                  <a:srgbClr val="B2311C"/>
                </a:solidFill>
              </a:rPr>
              <a:t>event handling</a:t>
            </a:r>
            <a:r>
              <a:rPr lang="en-US" dirty="0" smtClean="0"/>
              <a:t>.</a:t>
            </a:r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B2311C"/>
                </a:solidFill>
              </a:rPr>
              <a:t>event handling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None/>
            </a:pPr>
            <a:r>
              <a:rPr lang="en-US" dirty="0" smtClean="0">
                <a:solidFill>
                  <a:srgbClr val="B2311C"/>
                </a:solidFill>
              </a:rPr>
              <a:t> </a:t>
            </a:r>
            <a:r>
              <a:rPr lang="en-US" dirty="0" smtClean="0"/>
              <a:t>you must do two things :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You must define the method that will be invoked when the event is sent to the listener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 for each object (button or text field )you must specify the corresponding listener object (this known as </a:t>
            </a:r>
            <a:r>
              <a:rPr lang="en-US" dirty="0" smtClean="0">
                <a:solidFill>
                  <a:srgbClr val="C00000"/>
                </a:solidFill>
              </a:rPr>
              <a:t>registration</a:t>
            </a:r>
            <a:r>
              <a:rPr lang="en-US" dirty="0" smtClean="0"/>
              <a:t>).</a:t>
            </a:r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B2311C"/>
                </a:solidFill>
              </a:rPr>
              <a:t>action event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action event </a:t>
            </a:r>
            <a:r>
              <a:rPr lang="en-US" dirty="0" smtClean="0"/>
              <a:t>is handled by the class </a:t>
            </a:r>
            <a:r>
              <a:rPr lang="en-US" b="1" dirty="0" err="1" smtClean="0"/>
              <a:t>ActionListener</a:t>
            </a:r>
            <a:r>
              <a:rPr lang="en-US" b="1" dirty="0" smtClean="0"/>
              <a:t> </a:t>
            </a:r>
            <a:r>
              <a:rPr lang="en-US" dirty="0" smtClean="0"/>
              <a:t> witch contain only one </a:t>
            </a:r>
            <a:r>
              <a:rPr lang="en-US" dirty="0" err="1" smtClean="0"/>
              <a:t>codless</a:t>
            </a:r>
            <a:r>
              <a:rPr lang="en-US" dirty="0" smtClean="0"/>
              <a:t> method </a:t>
            </a:r>
            <a:r>
              <a:rPr lang="en-US" b="1" dirty="0" err="1" smtClean="0"/>
              <a:t>actionPerformed</a:t>
            </a:r>
            <a:r>
              <a:rPr lang="en-US" b="1" dirty="0" smtClean="0"/>
              <a:t>.</a:t>
            </a:r>
          </a:p>
          <a:p>
            <a:pPr algn="l" rtl="0"/>
            <a:r>
              <a:rPr lang="en-US" dirty="0" smtClean="0"/>
              <a:t>The class </a:t>
            </a:r>
            <a:r>
              <a:rPr lang="en-US" b="1" dirty="0" err="1" smtClean="0"/>
              <a:t>ActionListener</a:t>
            </a:r>
            <a:r>
              <a:rPr lang="en-US" dirty="0" smtClean="0"/>
              <a:t> is a </a:t>
            </a:r>
            <a:r>
              <a:rPr lang="en-US" dirty="0" err="1" smtClean="0"/>
              <a:t>spiceal</a:t>
            </a:r>
            <a:r>
              <a:rPr lang="en-US" dirty="0" smtClean="0"/>
              <a:t> </a:t>
            </a:r>
            <a:r>
              <a:rPr lang="en-US" dirty="0" err="1" smtClean="0"/>
              <a:t>ype</a:t>
            </a:r>
            <a:r>
              <a:rPr lang="en-US" dirty="0" smtClean="0"/>
              <a:t> of a class called 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interface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 interface </a:t>
            </a:r>
            <a:r>
              <a:rPr lang="en-US" dirty="0" err="1" smtClean="0"/>
              <a:t>ActionListener</a:t>
            </a:r>
            <a:r>
              <a:rPr lang="en-US" dirty="0" smtClean="0"/>
              <a:t>{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 void </a:t>
            </a:r>
            <a:r>
              <a:rPr lang="en-US" dirty="0" err="1" smtClean="0"/>
              <a:t>actionPerformed</a:t>
            </a:r>
            <a:r>
              <a:rPr lang="en-US" dirty="0" smtClean="0"/>
              <a:t>(</a:t>
            </a:r>
            <a:r>
              <a:rPr lang="en-US" dirty="0" err="1" smtClean="0"/>
              <a:t>ActionEvent</a:t>
            </a:r>
            <a:r>
              <a:rPr lang="en-US" dirty="0" smtClean="0"/>
              <a:t> e )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}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B2311C"/>
                </a:solidFill>
              </a:rPr>
              <a:t>action event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We can’t instantiate an object from interface so we build a class on top of it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class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Buttonhandler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implement </a:t>
            </a:r>
            <a:r>
              <a:rPr lang="en-US" b="1" dirty="0" err="1" smtClean="0"/>
              <a:t>ActionListener</a:t>
            </a:r>
            <a:r>
              <a:rPr lang="en-US" dirty="0" smtClean="0"/>
              <a:t> {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 void </a:t>
            </a:r>
            <a:r>
              <a:rPr lang="en-US" dirty="0" err="1" smtClean="0"/>
              <a:t>actionPerformed</a:t>
            </a:r>
            <a:r>
              <a:rPr lang="en-US" dirty="0" smtClean="0"/>
              <a:t>(</a:t>
            </a:r>
            <a:r>
              <a:rPr lang="en-US" dirty="0" err="1" smtClean="0"/>
              <a:t>ActionEvent</a:t>
            </a:r>
            <a:r>
              <a:rPr lang="en-US" dirty="0" smtClean="0"/>
              <a:t> e )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// write what should button do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pPr algn="l" rtl="0">
              <a:buNone/>
            </a:pPr>
            <a:r>
              <a:rPr lang="en-US" dirty="0" smtClean="0"/>
              <a:t>}</a:t>
            </a:r>
          </a:p>
          <a:p>
            <a:pPr algn="l" rtl="0"/>
            <a:endParaRPr lang="en-US" dirty="0" smtClean="0"/>
          </a:p>
          <a:p>
            <a:pPr algn="l" rtl="0"/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2.</a:t>
            </a:r>
            <a:r>
              <a:rPr lang="en-GB" dirty="0" smtClean="0">
                <a:solidFill>
                  <a:schemeClr val="bg1"/>
                </a:solidFill>
              </a:rPr>
              <a:t> specify the corresponding listener object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0"/>
            <a:ext cx="7091363" cy="141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Example:  adding two numbers program </a:t>
            </a:r>
            <a:r>
              <a:rPr lang="en-US" dirty="0" smtClean="0">
                <a:solidFill>
                  <a:srgbClr val="FF0000"/>
                </a:solidFill>
              </a:rPr>
              <a:t>cont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0889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1807200"/>
            <a:ext cx="8213165" cy="329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"/>
            <a:ext cx="6400800" cy="638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80991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Creating a </a:t>
            </a:r>
            <a:r>
              <a:rPr lang="en-US" b="1" dirty="0" err="1" smtClean="0">
                <a:solidFill>
                  <a:schemeClr val="bg1"/>
                </a:solidFill>
              </a:rPr>
              <a:t>JFrame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a </a:t>
            </a:r>
            <a:r>
              <a:rPr lang="en-US" dirty="0" err="1" smtClean="0"/>
              <a:t>JFrame</a:t>
            </a:r>
            <a:r>
              <a:rPr lang="en-US" dirty="0" smtClean="0"/>
              <a:t> class have the following component:</a:t>
            </a:r>
          </a:p>
          <a:p>
            <a:pPr algn="l" rtl="0"/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setResizable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boolean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var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/>
            <a:r>
              <a:rPr lang="en-GB" dirty="0" err="1" smtClean="0"/>
              <a:t>setDefaultCloseOperation</a:t>
            </a:r>
            <a:r>
              <a:rPr lang="en-GB" dirty="0" smtClean="0"/>
              <a:t>(</a:t>
            </a:r>
            <a:r>
              <a:rPr lang="en-GB" dirty="0" err="1" smtClean="0"/>
              <a:t>JFrame</a:t>
            </a:r>
            <a:r>
              <a:rPr lang="en-GB" dirty="0" smtClean="0"/>
              <a:t>. ????????);</a:t>
            </a:r>
          </a:p>
          <a:p>
            <a:pPr lvl="1" algn="l" rtl="0"/>
            <a:r>
              <a:rPr lang="en-GB" dirty="0" smtClean="0"/>
              <a:t>EXIT_ON_CLOSE</a:t>
            </a:r>
          </a:p>
          <a:p>
            <a:pPr lvl="1" algn="l" rtl="0"/>
            <a:r>
              <a:rPr lang="en-US" dirty="0" smtClean="0"/>
              <a:t>DO_NOTHING_ON_CLOSE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752600"/>
            <a:ext cx="5304283" cy="343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Container as Event Listener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Instead of defining a separate event listener such as </a:t>
            </a:r>
            <a:r>
              <a:rPr lang="en-US" dirty="0" err="1" smtClean="0"/>
              <a:t>ButtonHandler</a:t>
            </a:r>
            <a:r>
              <a:rPr lang="en-US" dirty="0" smtClean="0"/>
              <a:t>, it is much more common to have an object that contains the event sources be a listener. </a:t>
            </a:r>
          </a:p>
          <a:p>
            <a:pPr lvl="1" algn="l" rtl="0"/>
            <a:r>
              <a:rPr lang="en-US" dirty="0" smtClean="0">
                <a:solidFill>
                  <a:srgbClr val="A50021"/>
                </a:solidFill>
              </a:rPr>
              <a:t>Example</a:t>
            </a:r>
            <a:r>
              <a:rPr lang="en-US" dirty="0" smtClean="0"/>
              <a:t>: We make the frame a listener of the action events of the buttons it contains.</a:t>
            </a:r>
          </a:p>
          <a:p>
            <a:pPr algn="l" rt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changes to the previous program are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33600"/>
            <a:ext cx="8839200" cy="42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0"/>
            <a:ext cx="6166444" cy="98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9200" y="4572000"/>
            <a:ext cx="6019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Remove class </a:t>
            </a:r>
            <a:r>
              <a:rPr lang="en-US" sz="2400" b="1" dirty="0" err="1" smtClean="0"/>
              <a:t>Bhandler</a:t>
            </a:r>
            <a:r>
              <a:rPr lang="en-US" sz="2400" dirty="0" smtClean="0"/>
              <a:t> and all its objects and </a:t>
            </a:r>
          </a:p>
          <a:p>
            <a:r>
              <a:rPr lang="en-US" sz="2400" dirty="0" smtClean="0"/>
              <a:t> just keep the  </a:t>
            </a:r>
            <a:r>
              <a:rPr lang="en-US" sz="2400" b="1" dirty="0" err="1" smtClean="0"/>
              <a:t>actionPerformed</a:t>
            </a:r>
            <a:r>
              <a:rPr lang="en-US" sz="2400" dirty="0" smtClean="0"/>
              <a:t> method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JTextField</a:t>
            </a:r>
            <a:r>
              <a:rPr lang="en-US" dirty="0" smtClean="0"/>
              <a:t>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If we want to  respond to both button clicking and  pressing ENTER event in </a:t>
            </a:r>
            <a:r>
              <a:rPr lang="en-US" dirty="0" err="1" smtClean="0"/>
              <a:t>TextField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1- We should register a listener to both of them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86200"/>
            <a:ext cx="649744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pPr algn="l" rtl="0"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event.getSource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() </a:t>
            </a:r>
            <a:r>
              <a:rPr lang="en-US" sz="2000" dirty="0" err="1" smtClean="0">
                <a:solidFill>
                  <a:srgbClr val="941EDF"/>
                </a:solidFill>
                <a:latin typeface="Courier New"/>
              </a:rPr>
              <a:t>instanceof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 {       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B050"/>
                </a:solidFill>
                <a:latin typeface="Courier New"/>
              </a:rPr>
              <a:t>//button code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else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{ </a:t>
            </a:r>
            <a:endParaRPr lang="en-US" sz="2000" dirty="0" smtClean="0">
              <a:solidFill>
                <a:srgbClr val="FA64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B050"/>
                </a:solidFill>
                <a:latin typeface="Courier New"/>
              </a:rPr>
              <a:t>//</a:t>
            </a:r>
            <a:r>
              <a:rPr lang="en-US" sz="2000" dirty="0" err="1" smtClean="0">
                <a:solidFill>
                  <a:srgbClr val="00B050"/>
                </a:solidFill>
                <a:latin typeface="Courier New"/>
              </a:rPr>
              <a:t>TextFiled</a:t>
            </a:r>
            <a:r>
              <a:rPr lang="en-US" sz="2000" dirty="0" smtClean="0">
                <a:solidFill>
                  <a:srgbClr val="00B050"/>
                </a:solidFill>
                <a:latin typeface="Courier New"/>
              </a:rPr>
              <a:t> code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}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if there is two buttons?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pPr algn="l" rtl="0"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clickedButton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event.getSource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();</a:t>
            </a:r>
            <a:br>
              <a:rPr lang="en-US" sz="20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000" dirty="0" smtClean="0">
                <a:solidFill>
                  <a:srgbClr val="000000"/>
                </a:solidFill>
                <a:latin typeface="Courier New"/>
                <a:ea typeface="Calibri"/>
                <a:cs typeface="Arial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urier New"/>
                <a:ea typeface="Calibri"/>
                <a:cs typeface="Arial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  <a:ea typeface="Calibri"/>
                <a:cs typeface="Arial"/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  <a:ea typeface="Calibri"/>
                <a:cs typeface="Arial"/>
              </a:rPr>
              <a:t>clickedButton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  <a:ea typeface="Calibri"/>
                <a:cs typeface="Arial"/>
              </a:rPr>
              <a:t> == </a:t>
            </a:r>
            <a:r>
              <a:rPr lang="en-US" sz="2000" dirty="0" smtClean="0">
                <a:solidFill>
                  <a:srgbClr val="FF0000"/>
                </a:solidFill>
                <a:latin typeface="Courier New"/>
                <a:ea typeface="Calibri"/>
                <a:cs typeface="Arial"/>
              </a:rPr>
              <a:t>button1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  <a:ea typeface="Calibri"/>
                <a:cs typeface="Arial"/>
              </a:rPr>
              <a:t>) {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Else {}</a:t>
            </a:r>
            <a:endParaRPr lang="en-US" sz="2000" dirty="0" smtClean="0"/>
          </a:p>
          <a:p>
            <a:pPr algn="l" rtl="0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err="1" smtClean="0">
                <a:solidFill>
                  <a:schemeClr val="bg1"/>
                </a:solidFill>
              </a:rPr>
              <a:t>showMessageeDialog</a:t>
            </a:r>
            <a:endParaRPr lang="en-US" sz="3400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685800"/>
            <a:ext cx="88392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syntax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chemeClr val="tx1"/>
                </a:solidFill>
              </a:rPr>
              <a:t>JOptionPane.showMessageDialog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ParentComponent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message string, box title 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msseg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type</a:t>
            </a:r>
            <a:r>
              <a:rPr lang="en-US" sz="2800" dirty="0" smtClean="0">
                <a:solidFill>
                  <a:schemeClr val="tx1"/>
                </a:solidFill>
              </a:rPr>
              <a:t>);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2362200"/>
            <a:ext cx="89154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JOptionPane.showMessageDialog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null,"Hello","Title</a:t>
            </a:r>
            <a:r>
              <a:rPr lang="en-US" sz="2400" dirty="0" smtClean="0">
                <a:solidFill>
                  <a:schemeClr val="tx1"/>
                </a:solidFill>
              </a:rPr>
              <a:t>", </a:t>
            </a:r>
            <a:r>
              <a:rPr lang="en-US" sz="2400" dirty="0" err="1" smtClean="0">
                <a:solidFill>
                  <a:schemeClr val="tx1"/>
                </a:solidFill>
              </a:rPr>
              <a:t>JOptionPane.INFORMATION_MESSAGE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610588"/>
            <a:ext cx="2556753" cy="124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" y="3657600"/>
            <a:ext cx="89154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JOptionPane.showMessageDialog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null,"Hello</a:t>
            </a:r>
            <a:r>
              <a:rPr lang="en-US" sz="2400" dirty="0" smtClean="0">
                <a:solidFill>
                  <a:schemeClr val="tx1"/>
                </a:solidFill>
              </a:rPr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xmlns="" val="121303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smtClean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6897"/>
          <a:stretch>
            <a:fillRect/>
          </a:stretch>
        </p:blipFill>
        <p:spPr bwMode="auto">
          <a:xfrm>
            <a:off x="381000" y="609600"/>
            <a:ext cx="86886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1303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smtClean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914400"/>
            <a:ext cx="423865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858" y="1752600"/>
            <a:ext cx="411114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4572000"/>
            <a:ext cx="4065225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sx="101000" sy="101000" algn="tl" rotWithShape="0">
              <a:prstClr val="black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After Pressing OK or closing the “How are you?” dialog, the “Good Bye” dialog appears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303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Subclassing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JFrame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828801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To create a customized frame window, we define a subclass of the </a:t>
            </a:r>
            <a:r>
              <a:rPr lang="en-US" sz="2400" b="1" dirty="0" err="1" smtClean="0"/>
              <a:t>JFrame</a:t>
            </a:r>
            <a:r>
              <a:rPr lang="en-US" sz="2400" dirty="0" smtClean="0"/>
              <a:t> class.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2590800"/>
            <a:ext cx="7772400" cy="139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tabLst>
                <a:tab pos="457200" algn="l"/>
              </a:tabLst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</a:rPr>
              <a:t> TESTGUI </a:t>
            </a: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extends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err="1" smtClean="0">
                <a:latin typeface="Courier New" pitchFamily="49" charset="0"/>
                <a:ea typeface="ＭＳ Ｐゴシック" pitchFamily="34" charset="-128"/>
              </a:rPr>
              <a:t>JFrame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457200" algn="l"/>
              </a:tabLst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Public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 TESTGUI ()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// constructor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457200" algn="l"/>
              </a:tabLst>
            </a:pP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{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ＭＳ Ｐゴシック" pitchFamily="34" charset="-128"/>
              </a:rPr>
              <a:t>// necessary code 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457200" algn="l"/>
              </a:tabLst>
            </a:pPr>
            <a:r>
              <a:rPr lang="en-US" dirty="0" smtClean="0">
                <a:solidFill>
                  <a:srgbClr val="00B050"/>
                </a:solidFill>
                <a:latin typeface="Courier New"/>
              </a:rPr>
              <a:t>//set the frame default properties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</a:rPr>
              <a:t>} </a:t>
            </a:r>
            <a:r>
              <a:rPr lang="en-US" dirty="0" smtClean="0">
                <a:solidFill>
                  <a:srgbClr val="A50021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" y="3962400"/>
            <a:ext cx="8305800" cy="169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</a:pPr>
            <a:r>
              <a:rPr lang="en-US" dirty="0" smtClean="0"/>
              <a:t>WRITE  A CODE TO DO  THE FOLLOWING : </a:t>
            </a:r>
          </a:p>
          <a:p>
            <a:pPr marL="225425" indent="-225425">
              <a:lnSpc>
                <a:spcPct val="90000"/>
              </a:lnSpc>
            </a:pPr>
            <a:r>
              <a:rPr lang="en-US" dirty="0" smtClean="0"/>
              <a:t>An instance of </a:t>
            </a:r>
            <a:r>
              <a:rPr lang="en-US" b="1" dirty="0" smtClean="0">
                <a:latin typeface="Courier New" pitchFamily="49" charset="0"/>
                <a:ea typeface="ＭＳ Ｐゴシック" pitchFamily="34" charset="-128"/>
              </a:rPr>
              <a:t>TESTGUI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dirty="0" smtClean="0"/>
              <a:t>will have the following </a:t>
            </a:r>
            <a:r>
              <a:rPr lang="en-US" b="1" dirty="0" smtClean="0"/>
              <a:t>default</a:t>
            </a:r>
            <a:r>
              <a:rPr lang="en-US" dirty="0" smtClean="0"/>
              <a:t> characteristics:</a:t>
            </a:r>
          </a:p>
          <a:p>
            <a:pPr marL="576263" lvl="1" indent="-236538">
              <a:lnSpc>
                <a:spcPct val="90000"/>
              </a:lnSpc>
            </a:pPr>
            <a:r>
              <a:rPr lang="en-US" sz="2000" dirty="0" smtClean="0"/>
              <a:t>The title is set to </a:t>
            </a:r>
            <a:r>
              <a:rPr lang="en-US" sz="2000" b="1" dirty="0" smtClean="0"/>
              <a:t>My First Subclass</a:t>
            </a:r>
            <a:r>
              <a:rPr lang="en-US" sz="2000" dirty="0" smtClean="0"/>
              <a:t>.</a:t>
            </a:r>
          </a:p>
          <a:p>
            <a:pPr marL="576263" lvl="1" indent="-236538">
              <a:lnSpc>
                <a:spcPct val="90000"/>
              </a:lnSpc>
            </a:pPr>
            <a:r>
              <a:rPr lang="en-US" sz="2000" dirty="0" smtClean="0"/>
              <a:t>The program terminates when the close box is clicked.</a:t>
            </a:r>
          </a:p>
          <a:p>
            <a:pPr marL="576263" lvl="1" indent="-236538">
              <a:lnSpc>
                <a:spcPct val="90000"/>
              </a:lnSpc>
            </a:pPr>
            <a:r>
              <a:rPr lang="en-US" sz="2000" dirty="0" smtClean="0"/>
              <a:t>The size of the frame is 300 pixels wide by 200 pixels high.</a:t>
            </a:r>
          </a:p>
          <a:p>
            <a:pPr marL="576263" lvl="1" indent="-236538">
              <a:lnSpc>
                <a:spcPct val="90000"/>
              </a:lnSpc>
            </a:pPr>
            <a:r>
              <a:rPr lang="en-US" sz="2000" dirty="0" smtClean="0"/>
              <a:t>The frame is positioned at screen coordinate (150, 250).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Nouf Almunyif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772400" cy="618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wu18847_07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6096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Nouf Almunyif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307C-9AC7-448E-9FCE-3A20542CE21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1600"/>
            <a:ext cx="4350394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"/>
          <p:cNvGrpSpPr>
            <a:grpSpLocks/>
          </p:cNvGrpSpPr>
          <p:nvPr/>
        </p:nvGrpSpPr>
        <p:grpSpPr bwMode="auto">
          <a:xfrm flipH="1">
            <a:off x="990600" y="2209800"/>
            <a:ext cx="3810000" cy="1103313"/>
            <a:chOff x="2304" y="2896"/>
            <a:chExt cx="2827" cy="599"/>
          </a:xfrm>
        </p:grpSpPr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3713" y="2896"/>
              <a:ext cx="1418" cy="599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</a:rPr>
                <a:t>This gray area is the content pane of this frame.</a:t>
              </a: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304" y="3187"/>
              <a:ext cx="14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04800" y="43434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content pane is where we put GUI objects such as buttons, labels, scroll bars, and others. </a:t>
            </a:r>
          </a:p>
          <a:p>
            <a:r>
              <a:rPr lang="en-US" sz="2400" dirty="0" smtClean="0"/>
              <a:t>We access the content pane by calling the frame’s </a:t>
            </a:r>
            <a:r>
              <a:rPr lang="en-US" sz="2400" b="1" dirty="0" err="1" smtClean="0"/>
              <a:t>getContentPane</a:t>
            </a:r>
            <a:r>
              <a:rPr lang="en-US" sz="2400" dirty="0" smtClean="0"/>
              <a:t> method in class </a:t>
            </a:r>
            <a:r>
              <a:rPr lang="en-US" sz="2400" b="1" dirty="0" smtClean="0"/>
              <a:t>Container</a:t>
            </a:r>
            <a:r>
              <a:rPr lang="en-US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000530_analytics_powerpoint_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000530_analytics_powerpoint_template</Template>
  <TotalTime>699</TotalTime>
  <Words>983</Words>
  <Application>Microsoft Office PowerPoint</Application>
  <PresentationFormat>On-screen Show (4:3)</PresentationFormat>
  <Paragraphs>219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000530_analytics_powerpoint_template</vt:lpstr>
      <vt:lpstr>Introduction to GUI in </vt:lpstr>
      <vt:lpstr>Creating a JFrame</vt:lpstr>
      <vt:lpstr>Creating a JFrame</vt:lpstr>
      <vt:lpstr>showMessageeDialog</vt:lpstr>
      <vt:lpstr>Example</vt:lpstr>
      <vt:lpstr>Example</vt:lpstr>
      <vt:lpstr>Subclassing JFrame</vt:lpstr>
      <vt:lpstr>Slide 8</vt:lpstr>
      <vt:lpstr>Slide 9</vt:lpstr>
      <vt:lpstr>Frame’s content pane </vt:lpstr>
      <vt:lpstr>Placing GUI Objects on a Frame</vt:lpstr>
      <vt:lpstr>Buttons</vt:lpstr>
      <vt:lpstr>Text Field</vt:lpstr>
      <vt:lpstr>JTextArea</vt:lpstr>
      <vt:lpstr>JTextArea</vt:lpstr>
      <vt:lpstr>Lable</vt:lpstr>
      <vt:lpstr>Example:  adding two numbers program</vt:lpstr>
      <vt:lpstr>Slide 18</vt:lpstr>
      <vt:lpstr>Example:  adding two numbers program</vt:lpstr>
      <vt:lpstr>event handling</vt:lpstr>
      <vt:lpstr>event handling</vt:lpstr>
      <vt:lpstr>event handling</vt:lpstr>
      <vt:lpstr>action event</vt:lpstr>
      <vt:lpstr>action event</vt:lpstr>
      <vt:lpstr>2. specify the corresponding listener object </vt:lpstr>
      <vt:lpstr>Example:  adding two numbers program cont.</vt:lpstr>
      <vt:lpstr>Slide 27</vt:lpstr>
      <vt:lpstr>Slide 28</vt:lpstr>
      <vt:lpstr>Slide 29</vt:lpstr>
      <vt:lpstr>Slide 30</vt:lpstr>
      <vt:lpstr>Container as Event Listener</vt:lpstr>
      <vt:lpstr>The changes to the previous program are</vt:lpstr>
      <vt:lpstr>JTextField events</vt:lpstr>
      <vt:lpstr>Slide 34</vt:lpstr>
      <vt:lpstr>What if there is two buttons?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</dc:title>
  <dc:creator>NOUF</dc:creator>
  <cp:lastModifiedBy>Nouf</cp:lastModifiedBy>
  <cp:revision>73</cp:revision>
  <dcterms:created xsi:type="dcterms:W3CDTF">2013-09-09T16:42:03Z</dcterms:created>
  <dcterms:modified xsi:type="dcterms:W3CDTF">2013-11-17T21:19:54Z</dcterms:modified>
</cp:coreProperties>
</file>