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notesMasterIdLst>
    <p:notesMasterId r:id="rId26"/>
  </p:notesMasterIdLst>
  <p:sldIdLst>
    <p:sldId id="256" r:id="rId5"/>
    <p:sldId id="270" r:id="rId6"/>
    <p:sldId id="271" r:id="rId7"/>
    <p:sldId id="257" r:id="rId8"/>
    <p:sldId id="272" r:id="rId9"/>
    <p:sldId id="258" r:id="rId10"/>
    <p:sldId id="259" r:id="rId11"/>
    <p:sldId id="260" r:id="rId12"/>
    <p:sldId id="261" r:id="rId13"/>
    <p:sldId id="274" r:id="rId14"/>
    <p:sldId id="273" r:id="rId15"/>
    <p:sldId id="262" r:id="rId16"/>
    <p:sldId id="263" r:id="rId17"/>
    <p:sldId id="264" r:id="rId18"/>
    <p:sldId id="265" r:id="rId19"/>
    <p:sldId id="275" r:id="rId20"/>
    <p:sldId id="266" r:id="rId21"/>
    <p:sldId id="276" r:id="rId22"/>
    <p:sldId id="267" r:id="rId23"/>
    <p:sldId id="268" r:id="rId24"/>
    <p:sldId id="26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6270A-A964-4F7B-BD45-C297820906C3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3ED40A-7AA2-4A6F-8B55-7A0CD7D506F1}">
      <dgm:prSet phldrT="[Text]"/>
      <dgm:spPr/>
      <dgm:t>
        <a:bodyPr/>
        <a:lstStyle/>
        <a:p>
          <a:r>
            <a:rPr lang="en-US" b="1" dirty="0" smtClean="0"/>
            <a:t>Character Functions</a:t>
          </a:r>
          <a:endParaRPr lang="en-US" dirty="0"/>
        </a:p>
      </dgm:t>
    </dgm:pt>
    <dgm:pt modelId="{1DD92F20-F627-4BB6-A39C-0909BDC7CA49}" type="parTrans" cxnId="{9FD75DDA-0FAB-4167-B53D-0D2D3434205A}">
      <dgm:prSet/>
      <dgm:spPr/>
      <dgm:t>
        <a:bodyPr/>
        <a:lstStyle/>
        <a:p>
          <a:endParaRPr lang="en-US"/>
        </a:p>
      </dgm:t>
    </dgm:pt>
    <dgm:pt modelId="{74B54742-6F53-41C5-B737-6E9E6E50552D}" type="sibTrans" cxnId="{9FD75DDA-0FAB-4167-B53D-0D2D3434205A}">
      <dgm:prSet/>
      <dgm:spPr/>
      <dgm:t>
        <a:bodyPr/>
        <a:lstStyle/>
        <a:p>
          <a:endParaRPr lang="en-US"/>
        </a:p>
      </dgm:t>
    </dgm:pt>
    <dgm:pt modelId="{06A2E7B2-924B-44F3-892C-651ECA4ABF06}">
      <dgm:prSet phldrT="[Text]"/>
      <dgm:spPr/>
      <dgm:t>
        <a:bodyPr/>
        <a:lstStyle/>
        <a:p>
          <a:r>
            <a:rPr lang="en-US" b="1" dirty="0" smtClean="0"/>
            <a:t>Case-manipulation </a:t>
          </a:r>
          <a:endParaRPr lang="en-US" dirty="0"/>
        </a:p>
      </dgm:t>
    </dgm:pt>
    <dgm:pt modelId="{DB27FCE2-BBD3-4D18-A2B7-C304CF0F7AF0}" type="parTrans" cxnId="{C756E185-1601-4F9A-94DE-70CDD2055D1C}">
      <dgm:prSet/>
      <dgm:spPr/>
      <dgm:t>
        <a:bodyPr/>
        <a:lstStyle/>
        <a:p>
          <a:endParaRPr lang="en-US"/>
        </a:p>
      </dgm:t>
    </dgm:pt>
    <dgm:pt modelId="{AC0ADFCD-D0A2-42CB-B0AD-98F69A2FA363}" type="sibTrans" cxnId="{C756E185-1601-4F9A-94DE-70CDD2055D1C}">
      <dgm:prSet/>
      <dgm:spPr/>
      <dgm:t>
        <a:bodyPr/>
        <a:lstStyle/>
        <a:p>
          <a:endParaRPr lang="en-US"/>
        </a:p>
      </dgm:t>
    </dgm:pt>
    <dgm:pt modelId="{ECB8AD41-97D2-4F2D-929B-1EB82A6F2A63}">
      <dgm:prSet phldrT="[Text]"/>
      <dgm:spPr/>
      <dgm:t>
        <a:bodyPr/>
        <a:lstStyle/>
        <a:p>
          <a:r>
            <a:rPr lang="en-US" b="1" dirty="0" smtClean="0"/>
            <a:t>Character-manipulation</a:t>
          </a:r>
          <a:endParaRPr lang="en-US" dirty="0"/>
        </a:p>
      </dgm:t>
    </dgm:pt>
    <dgm:pt modelId="{F490BF7D-6D8C-49D4-8ABC-A19DBB4F2697}" type="parTrans" cxnId="{6A550556-EF6D-4DCC-BB55-EE0F6CB872DC}">
      <dgm:prSet/>
      <dgm:spPr/>
      <dgm:t>
        <a:bodyPr/>
        <a:lstStyle/>
        <a:p>
          <a:endParaRPr lang="en-US"/>
        </a:p>
      </dgm:t>
    </dgm:pt>
    <dgm:pt modelId="{C14072F4-60AB-4453-B7ED-8D2E2C580EF4}" type="sibTrans" cxnId="{6A550556-EF6D-4DCC-BB55-EE0F6CB872DC}">
      <dgm:prSet/>
      <dgm:spPr/>
      <dgm:t>
        <a:bodyPr/>
        <a:lstStyle/>
        <a:p>
          <a:endParaRPr lang="en-US"/>
        </a:p>
      </dgm:t>
    </dgm:pt>
    <dgm:pt modelId="{13EFB4FF-ACA3-4DF2-8D47-7F0FD9145078}" type="pres">
      <dgm:prSet presAssocID="{66F6270A-A964-4F7B-BD45-C297820906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749CE41-AC7A-496B-986C-9E242997C41C}" type="pres">
      <dgm:prSet presAssocID="{2E3ED40A-7AA2-4A6F-8B55-7A0CD7D506F1}" presName="hierRoot1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8C2B2022-AFD9-4578-8B5C-59CA8E845B31}" type="pres">
      <dgm:prSet presAssocID="{2E3ED40A-7AA2-4A6F-8B55-7A0CD7D506F1}" presName="rootComposite1" presStyleCnt="0"/>
      <dgm:spPr/>
      <dgm:t>
        <a:bodyPr/>
        <a:lstStyle/>
        <a:p>
          <a:pPr rtl="1"/>
          <a:endParaRPr lang="ar-SA"/>
        </a:p>
      </dgm:t>
    </dgm:pt>
    <dgm:pt modelId="{FE87028A-60BC-4E80-A318-C026A0E88609}" type="pres">
      <dgm:prSet presAssocID="{2E3ED40A-7AA2-4A6F-8B55-7A0CD7D506F1}" presName="rootText1" presStyleLbl="node0" presStyleIdx="0" presStyleCnt="1" custLinFactNeighborX="-993" custLinFactNeighborY="-1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918F72-AA9A-40D9-8B5E-25C45C6D5715}" type="pres">
      <dgm:prSet presAssocID="{2E3ED40A-7AA2-4A6F-8B55-7A0CD7D506F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2FBB61A-9990-43BB-892E-CC812757F3FC}" type="pres">
      <dgm:prSet presAssocID="{2E3ED40A-7AA2-4A6F-8B55-7A0CD7D506F1}" presName="hierChild2" presStyleCnt="0"/>
      <dgm:spPr/>
      <dgm:t>
        <a:bodyPr/>
        <a:lstStyle/>
        <a:p>
          <a:pPr rtl="1"/>
          <a:endParaRPr lang="ar-SA"/>
        </a:p>
      </dgm:t>
    </dgm:pt>
    <dgm:pt modelId="{427FBE62-672D-48CE-8896-02B44654B563}" type="pres">
      <dgm:prSet presAssocID="{DB27FCE2-BBD3-4D18-A2B7-C304CF0F7AF0}" presName="Name37" presStyleLbl="parChTrans1D2" presStyleIdx="0" presStyleCnt="2"/>
      <dgm:spPr/>
      <dgm:t>
        <a:bodyPr/>
        <a:lstStyle/>
        <a:p>
          <a:endParaRPr lang="en-US"/>
        </a:p>
      </dgm:t>
    </dgm:pt>
    <dgm:pt modelId="{313AFC9C-AF4F-4833-8434-540083487F66}" type="pres">
      <dgm:prSet presAssocID="{06A2E7B2-924B-44F3-892C-651ECA4ABF06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1BD04E87-AC3C-42F6-9650-87B4817EAB36}" type="pres">
      <dgm:prSet presAssocID="{06A2E7B2-924B-44F3-892C-651ECA4ABF06}" presName="rootComposite" presStyleCnt="0"/>
      <dgm:spPr/>
      <dgm:t>
        <a:bodyPr/>
        <a:lstStyle/>
        <a:p>
          <a:pPr rtl="1"/>
          <a:endParaRPr lang="ar-SA"/>
        </a:p>
      </dgm:t>
    </dgm:pt>
    <dgm:pt modelId="{56CC2E7F-F7E5-4058-802E-966E9A145654}" type="pres">
      <dgm:prSet presAssocID="{06A2E7B2-924B-44F3-892C-651ECA4ABF06}" presName="rootText" presStyleLbl="node2" presStyleIdx="0" presStyleCnt="2" custLinFactNeighborX="-58414" custLinFactNeighborY="-18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E4ED6F-17D6-46A8-93DB-928224FEDF65}" type="pres">
      <dgm:prSet presAssocID="{06A2E7B2-924B-44F3-892C-651ECA4ABF06}" presName="rootConnector" presStyleLbl="node2" presStyleIdx="0" presStyleCnt="2"/>
      <dgm:spPr/>
      <dgm:t>
        <a:bodyPr/>
        <a:lstStyle/>
        <a:p>
          <a:endParaRPr lang="en-US"/>
        </a:p>
      </dgm:t>
    </dgm:pt>
    <dgm:pt modelId="{5B3ED1AB-5764-4584-A3DE-C58A6A4F1F35}" type="pres">
      <dgm:prSet presAssocID="{06A2E7B2-924B-44F3-892C-651ECA4ABF06}" presName="hierChild4" presStyleCnt="0"/>
      <dgm:spPr/>
      <dgm:t>
        <a:bodyPr/>
        <a:lstStyle/>
        <a:p>
          <a:pPr rtl="1"/>
          <a:endParaRPr lang="ar-SA"/>
        </a:p>
      </dgm:t>
    </dgm:pt>
    <dgm:pt modelId="{876C6EB6-79B9-44B5-9419-1D0ABA63D043}" type="pres">
      <dgm:prSet presAssocID="{06A2E7B2-924B-44F3-892C-651ECA4ABF06}" presName="hierChild5" presStyleCnt="0"/>
      <dgm:spPr/>
      <dgm:t>
        <a:bodyPr/>
        <a:lstStyle/>
        <a:p>
          <a:pPr rtl="1"/>
          <a:endParaRPr lang="ar-SA"/>
        </a:p>
      </dgm:t>
    </dgm:pt>
    <dgm:pt modelId="{02A4A90D-DAFF-49D7-9EAB-11A673E135C5}" type="pres">
      <dgm:prSet presAssocID="{F490BF7D-6D8C-49D4-8ABC-A19DBB4F2697}" presName="Name37" presStyleLbl="parChTrans1D2" presStyleIdx="1" presStyleCnt="2"/>
      <dgm:spPr/>
      <dgm:t>
        <a:bodyPr/>
        <a:lstStyle/>
        <a:p>
          <a:endParaRPr lang="en-US"/>
        </a:p>
      </dgm:t>
    </dgm:pt>
    <dgm:pt modelId="{55725E56-60B7-40F2-8916-69A3EEC40994}" type="pres">
      <dgm:prSet presAssocID="{ECB8AD41-97D2-4F2D-929B-1EB82A6F2A63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3D1C80B9-ACA3-45AA-ADEC-427B61AD6515}" type="pres">
      <dgm:prSet presAssocID="{ECB8AD41-97D2-4F2D-929B-1EB82A6F2A63}" presName="rootComposite" presStyleCnt="0"/>
      <dgm:spPr/>
      <dgm:t>
        <a:bodyPr/>
        <a:lstStyle/>
        <a:p>
          <a:pPr rtl="1"/>
          <a:endParaRPr lang="ar-SA"/>
        </a:p>
      </dgm:t>
    </dgm:pt>
    <dgm:pt modelId="{1E5B43F3-ADF3-4FDD-8C6A-AD4F06A33564}" type="pres">
      <dgm:prSet presAssocID="{ECB8AD41-97D2-4F2D-929B-1EB82A6F2A63}" presName="rootText" presStyleLbl="node2" presStyleIdx="1" presStyleCnt="2" custLinFactNeighborX="62802" custLinFactNeighborY="-18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7344A6-6365-4CF3-8F8B-4B9406C33321}" type="pres">
      <dgm:prSet presAssocID="{ECB8AD41-97D2-4F2D-929B-1EB82A6F2A63}" presName="rootConnector" presStyleLbl="node2" presStyleIdx="1" presStyleCnt="2"/>
      <dgm:spPr/>
      <dgm:t>
        <a:bodyPr/>
        <a:lstStyle/>
        <a:p>
          <a:endParaRPr lang="en-US"/>
        </a:p>
      </dgm:t>
    </dgm:pt>
    <dgm:pt modelId="{3BDF36F2-4E31-4292-A6C8-0D1F6930ACCC}" type="pres">
      <dgm:prSet presAssocID="{ECB8AD41-97D2-4F2D-929B-1EB82A6F2A63}" presName="hierChild4" presStyleCnt="0"/>
      <dgm:spPr/>
      <dgm:t>
        <a:bodyPr/>
        <a:lstStyle/>
        <a:p>
          <a:pPr rtl="1"/>
          <a:endParaRPr lang="ar-SA"/>
        </a:p>
      </dgm:t>
    </dgm:pt>
    <dgm:pt modelId="{55FAFD3F-7C32-4070-A682-6AE270D64915}" type="pres">
      <dgm:prSet presAssocID="{ECB8AD41-97D2-4F2D-929B-1EB82A6F2A63}" presName="hierChild5" presStyleCnt="0"/>
      <dgm:spPr/>
      <dgm:t>
        <a:bodyPr/>
        <a:lstStyle/>
        <a:p>
          <a:pPr rtl="1"/>
          <a:endParaRPr lang="ar-SA"/>
        </a:p>
      </dgm:t>
    </dgm:pt>
    <dgm:pt modelId="{FADEC27B-9F9E-46C8-9E0C-A96B18518638}" type="pres">
      <dgm:prSet presAssocID="{2E3ED40A-7AA2-4A6F-8B55-7A0CD7D506F1}" presName="hierChild3" presStyleCnt="0"/>
      <dgm:spPr/>
      <dgm:t>
        <a:bodyPr/>
        <a:lstStyle/>
        <a:p>
          <a:pPr rtl="1"/>
          <a:endParaRPr lang="ar-SA"/>
        </a:p>
      </dgm:t>
    </dgm:pt>
  </dgm:ptLst>
  <dgm:cxnLst>
    <dgm:cxn modelId="{6A550556-EF6D-4DCC-BB55-EE0F6CB872DC}" srcId="{2E3ED40A-7AA2-4A6F-8B55-7A0CD7D506F1}" destId="{ECB8AD41-97D2-4F2D-929B-1EB82A6F2A63}" srcOrd="1" destOrd="0" parTransId="{F490BF7D-6D8C-49D4-8ABC-A19DBB4F2697}" sibTransId="{C14072F4-60AB-4453-B7ED-8D2E2C580EF4}"/>
    <dgm:cxn modelId="{BD137E0A-E0D9-4AC1-95A2-DF4372A14C03}" type="presOf" srcId="{06A2E7B2-924B-44F3-892C-651ECA4ABF06}" destId="{2DE4ED6F-17D6-46A8-93DB-928224FEDF65}" srcOrd="1" destOrd="0" presId="urn:microsoft.com/office/officeart/2005/8/layout/orgChart1"/>
    <dgm:cxn modelId="{AEE9BDC4-4B14-485E-A6D6-DF9E308BE7CE}" type="presOf" srcId="{2E3ED40A-7AA2-4A6F-8B55-7A0CD7D506F1}" destId="{FE87028A-60BC-4E80-A318-C026A0E88609}" srcOrd="0" destOrd="0" presId="urn:microsoft.com/office/officeart/2005/8/layout/orgChart1"/>
    <dgm:cxn modelId="{719394DD-C9F4-4D82-99C8-7BCDA438784B}" type="presOf" srcId="{2E3ED40A-7AA2-4A6F-8B55-7A0CD7D506F1}" destId="{63918F72-AA9A-40D9-8B5E-25C45C6D5715}" srcOrd="1" destOrd="0" presId="urn:microsoft.com/office/officeart/2005/8/layout/orgChart1"/>
    <dgm:cxn modelId="{55978AA5-3590-414B-AC1E-026EF0D3B151}" type="presOf" srcId="{ECB8AD41-97D2-4F2D-929B-1EB82A6F2A63}" destId="{1E5B43F3-ADF3-4FDD-8C6A-AD4F06A33564}" srcOrd="0" destOrd="0" presId="urn:microsoft.com/office/officeart/2005/8/layout/orgChart1"/>
    <dgm:cxn modelId="{39253D20-1052-4051-BE9A-F3AC2AAE6C43}" type="presOf" srcId="{06A2E7B2-924B-44F3-892C-651ECA4ABF06}" destId="{56CC2E7F-F7E5-4058-802E-966E9A145654}" srcOrd="0" destOrd="0" presId="urn:microsoft.com/office/officeart/2005/8/layout/orgChart1"/>
    <dgm:cxn modelId="{C3FC8F6E-ABC8-49E1-953F-3FD7C06AC4F0}" type="presOf" srcId="{ECB8AD41-97D2-4F2D-929B-1EB82A6F2A63}" destId="{FE7344A6-6365-4CF3-8F8B-4B9406C33321}" srcOrd="1" destOrd="0" presId="urn:microsoft.com/office/officeart/2005/8/layout/orgChart1"/>
    <dgm:cxn modelId="{9FD75DDA-0FAB-4167-B53D-0D2D3434205A}" srcId="{66F6270A-A964-4F7B-BD45-C297820906C3}" destId="{2E3ED40A-7AA2-4A6F-8B55-7A0CD7D506F1}" srcOrd="0" destOrd="0" parTransId="{1DD92F20-F627-4BB6-A39C-0909BDC7CA49}" sibTransId="{74B54742-6F53-41C5-B737-6E9E6E50552D}"/>
    <dgm:cxn modelId="{C756E185-1601-4F9A-94DE-70CDD2055D1C}" srcId="{2E3ED40A-7AA2-4A6F-8B55-7A0CD7D506F1}" destId="{06A2E7B2-924B-44F3-892C-651ECA4ABF06}" srcOrd="0" destOrd="0" parTransId="{DB27FCE2-BBD3-4D18-A2B7-C304CF0F7AF0}" sibTransId="{AC0ADFCD-D0A2-42CB-B0AD-98F69A2FA363}"/>
    <dgm:cxn modelId="{0FFD68D9-85BF-4CD0-97CB-776904BEE0F3}" type="presOf" srcId="{66F6270A-A964-4F7B-BD45-C297820906C3}" destId="{13EFB4FF-ACA3-4DF2-8D47-7F0FD9145078}" srcOrd="0" destOrd="0" presId="urn:microsoft.com/office/officeart/2005/8/layout/orgChart1"/>
    <dgm:cxn modelId="{601AD82B-002E-487E-87AE-548B3971FC6D}" type="presOf" srcId="{F490BF7D-6D8C-49D4-8ABC-A19DBB4F2697}" destId="{02A4A90D-DAFF-49D7-9EAB-11A673E135C5}" srcOrd="0" destOrd="0" presId="urn:microsoft.com/office/officeart/2005/8/layout/orgChart1"/>
    <dgm:cxn modelId="{34250FBE-0A7D-4F6A-9564-B985AD42AE96}" type="presOf" srcId="{DB27FCE2-BBD3-4D18-A2B7-C304CF0F7AF0}" destId="{427FBE62-672D-48CE-8896-02B44654B563}" srcOrd="0" destOrd="0" presId="urn:microsoft.com/office/officeart/2005/8/layout/orgChart1"/>
    <dgm:cxn modelId="{B23BE7FC-AAFD-4984-9BDD-C6E6B964B622}" type="presParOf" srcId="{13EFB4FF-ACA3-4DF2-8D47-7F0FD9145078}" destId="{F749CE41-AC7A-496B-986C-9E242997C41C}" srcOrd="0" destOrd="0" presId="urn:microsoft.com/office/officeart/2005/8/layout/orgChart1"/>
    <dgm:cxn modelId="{32824CCB-4BFD-4BA1-937A-80286570ED0F}" type="presParOf" srcId="{F749CE41-AC7A-496B-986C-9E242997C41C}" destId="{8C2B2022-AFD9-4578-8B5C-59CA8E845B31}" srcOrd="0" destOrd="0" presId="urn:microsoft.com/office/officeart/2005/8/layout/orgChart1"/>
    <dgm:cxn modelId="{0F4B0D8B-77BD-4292-A209-9557B6DA55A7}" type="presParOf" srcId="{8C2B2022-AFD9-4578-8B5C-59CA8E845B31}" destId="{FE87028A-60BC-4E80-A318-C026A0E88609}" srcOrd="0" destOrd="0" presId="urn:microsoft.com/office/officeart/2005/8/layout/orgChart1"/>
    <dgm:cxn modelId="{D7420BF9-952B-4387-912D-01D55A48E19E}" type="presParOf" srcId="{8C2B2022-AFD9-4578-8B5C-59CA8E845B31}" destId="{63918F72-AA9A-40D9-8B5E-25C45C6D5715}" srcOrd="1" destOrd="0" presId="urn:microsoft.com/office/officeart/2005/8/layout/orgChart1"/>
    <dgm:cxn modelId="{9B7F608C-740B-4591-9383-A4C073679890}" type="presParOf" srcId="{F749CE41-AC7A-496B-986C-9E242997C41C}" destId="{B2FBB61A-9990-43BB-892E-CC812757F3FC}" srcOrd="1" destOrd="0" presId="urn:microsoft.com/office/officeart/2005/8/layout/orgChart1"/>
    <dgm:cxn modelId="{4A55A798-9F9A-4E3D-9E43-40AD740ECE5B}" type="presParOf" srcId="{B2FBB61A-9990-43BB-892E-CC812757F3FC}" destId="{427FBE62-672D-48CE-8896-02B44654B563}" srcOrd="0" destOrd="0" presId="urn:microsoft.com/office/officeart/2005/8/layout/orgChart1"/>
    <dgm:cxn modelId="{BA06BF13-889C-4F41-98A4-2F0AF7821172}" type="presParOf" srcId="{B2FBB61A-9990-43BB-892E-CC812757F3FC}" destId="{313AFC9C-AF4F-4833-8434-540083487F66}" srcOrd="1" destOrd="0" presId="urn:microsoft.com/office/officeart/2005/8/layout/orgChart1"/>
    <dgm:cxn modelId="{C2CA8D9C-4E63-4245-AF30-8CD5526B9ECC}" type="presParOf" srcId="{313AFC9C-AF4F-4833-8434-540083487F66}" destId="{1BD04E87-AC3C-42F6-9650-87B4817EAB36}" srcOrd="0" destOrd="0" presId="urn:microsoft.com/office/officeart/2005/8/layout/orgChart1"/>
    <dgm:cxn modelId="{6496FA29-87E0-441F-AEE9-5177CB6114EA}" type="presParOf" srcId="{1BD04E87-AC3C-42F6-9650-87B4817EAB36}" destId="{56CC2E7F-F7E5-4058-802E-966E9A145654}" srcOrd="0" destOrd="0" presId="urn:microsoft.com/office/officeart/2005/8/layout/orgChart1"/>
    <dgm:cxn modelId="{29B7FCAD-07E7-45EC-BB63-808D93137012}" type="presParOf" srcId="{1BD04E87-AC3C-42F6-9650-87B4817EAB36}" destId="{2DE4ED6F-17D6-46A8-93DB-928224FEDF65}" srcOrd="1" destOrd="0" presId="urn:microsoft.com/office/officeart/2005/8/layout/orgChart1"/>
    <dgm:cxn modelId="{F959CF4D-B109-42FC-B469-DAF99103C88C}" type="presParOf" srcId="{313AFC9C-AF4F-4833-8434-540083487F66}" destId="{5B3ED1AB-5764-4584-A3DE-C58A6A4F1F35}" srcOrd="1" destOrd="0" presId="urn:microsoft.com/office/officeart/2005/8/layout/orgChart1"/>
    <dgm:cxn modelId="{45AADDBE-4732-4403-87A0-F96B785E4A02}" type="presParOf" srcId="{313AFC9C-AF4F-4833-8434-540083487F66}" destId="{876C6EB6-79B9-44B5-9419-1D0ABA63D043}" srcOrd="2" destOrd="0" presId="urn:microsoft.com/office/officeart/2005/8/layout/orgChart1"/>
    <dgm:cxn modelId="{5C2892B4-5135-40CE-AE92-250E32EE66DA}" type="presParOf" srcId="{B2FBB61A-9990-43BB-892E-CC812757F3FC}" destId="{02A4A90D-DAFF-49D7-9EAB-11A673E135C5}" srcOrd="2" destOrd="0" presId="urn:microsoft.com/office/officeart/2005/8/layout/orgChart1"/>
    <dgm:cxn modelId="{E5233E92-B44D-4714-9AF0-E78A0DCEB7A8}" type="presParOf" srcId="{B2FBB61A-9990-43BB-892E-CC812757F3FC}" destId="{55725E56-60B7-40F2-8916-69A3EEC40994}" srcOrd="3" destOrd="0" presId="urn:microsoft.com/office/officeart/2005/8/layout/orgChart1"/>
    <dgm:cxn modelId="{816DF523-0A12-4C8A-BA57-641A9F0223EF}" type="presParOf" srcId="{55725E56-60B7-40F2-8916-69A3EEC40994}" destId="{3D1C80B9-ACA3-45AA-ADEC-427B61AD6515}" srcOrd="0" destOrd="0" presId="urn:microsoft.com/office/officeart/2005/8/layout/orgChart1"/>
    <dgm:cxn modelId="{CC034128-65BF-4812-ADF5-445828855D0A}" type="presParOf" srcId="{3D1C80B9-ACA3-45AA-ADEC-427B61AD6515}" destId="{1E5B43F3-ADF3-4FDD-8C6A-AD4F06A33564}" srcOrd="0" destOrd="0" presId="urn:microsoft.com/office/officeart/2005/8/layout/orgChart1"/>
    <dgm:cxn modelId="{964AC38D-E18E-4F5E-A504-A1CACE320C52}" type="presParOf" srcId="{3D1C80B9-ACA3-45AA-ADEC-427B61AD6515}" destId="{FE7344A6-6365-4CF3-8F8B-4B9406C33321}" srcOrd="1" destOrd="0" presId="urn:microsoft.com/office/officeart/2005/8/layout/orgChart1"/>
    <dgm:cxn modelId="{15AC5A44-E924-4F7B-87C5-6C92226DECE5}" type="presParOf" srcId="{55725E56-60B7-40F2-8916-69A3EEC40994}" destId="{3BDF36F2-4E31-4292-A6C8-0D1F6930ACCC}" srcOrd="1" destOrd="0" presId="urn:microsoft.com/office/officeart/2005/8/layout/orgChart1"/>
    <dgm:cxn modelId="{0822B179-BE77-4931-B517-BA038A92FAFF}" type="presParOf" srcId="{55725E56-60B7-40F2-8916-69A3EEC40994}" destId="{55FAFD3F-7C32-4070-A682-6AE270D64915}" srcOrd="2" destOrd="0" presId="urn:microsoft.com/office/officeart/2005/8/layout/orgChart1"/>
    <dgm:cxn modelId="{14639E91-FE83-430E-A4B9-D33A98443C17}" type="presParOf" srcId="{F749CE41-AC7A-496B-986C-9E242997C41C}" destId="{FADEC27B-9F9E-46C8-9E0C-A96B1851863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A4A90D-DAFF-49D7-9EAB-11A673E135C5}">
      <dsp:nvSpPr>
        <dsp:cNvPr id="0" name=""/>
        <dsp:cNvSpPr/>
      </dsp:nvSpPr>
      <dsp:spPr>
        <a:xfrm>
          <a:off x="3789379" y="1038308"/>
          <a:ext cx="2581131" cy="417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491"/>
              </a:lnTo>
              <a:lnTo>
                <a:pt x="2581131" y="199491"/>
              </a:lnTo>
              <a:lnTo>
                <a:pt x="2581131" y="41753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FBE62-672D-48CE-8896-02B44654B563}">
      <dsp:nvSpPr>
        <dsp:cNvPr id="0" name=""/>
        <dsp:cNvSpPr/>
      </dsp:nvSpPr>
      <dsp:spPr>
        <a:xfrm>
          <a:off x="1340611" y="1038308"/>
          <a:ext cx="2448768" cy="417536"/>
        </a:xfrm>
        <a:custGeom>
          <a:avLst/>
          <a:gdLst/>
          <a:ahLst/>
          <a:cxnLst/>
          <a:rect l="0" t="0" r="0" b="0"/>
          <a:pathLst>
            <a:path>
              <a:moveTo>
                <a:pt x="2448768" y="0"/>
              </a:moveTo>
              <a:lnTo>
                <a:pt x="2448768" y="199491"/>
              </a:lnTo>
              <a:lnTo>
                <a:pt x="0" y="199491"/>
              </a:lnTo>
              <a:lnTo>
                <a:pt x="0" y="41753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7028A-60BC-4E80-A318-C026A0E88609}">
      <dsp:nvSpPr>
        <dsp:cNvPr id="0" name=""/>
        <dsp:cNvSpPr/>
      </dsp:nvSpPr>
      <dsp:spPr>
        <a:xfrm>
          <a:off x="2751070" y="0"/>
          <a:ext cx="2076617" cy="10383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Character Functions</a:t>
          </a:r>
          <a:endParaRPr lang="en-US" sz="2500" kern="1200" dirty="0"/>
        </a:p>
      </dsp:txBody>
      <dsp:txXfrm>
        <a:off x="2751070" y="0"/>
        <a:ext cx="2076617" cy="1038308"/>
      </dsp:txXfrm>
    </dsp:sp>
    <dsp:sp modelId="{56CC2E7F-F7E5-4058-802E-966E9A145654}">
      <dsp:nvSpPr>
        <dsp:cNvPr id="0" name=""/>
        <dsp:cNvSpPr/>
      </dsp:nvSpPr>
      <dsp:spPr>
        <a:xfrm>
          <a:off x="302302" y="1455844"/>
          <a:ext cx="2076617" cy="10383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Case-manipulation </a:t>
          </a:r>
          <a:endParaRPr lang="en-US" sz="2500" kern="1200" dirty="0"/>
        </a:p>
      </dsp:txBody>
      <dsp:txXfrm>
        <a:off x="302302" y="1455844"/>
        <a:ext cx="2076617" cy="1038308"/>
      </dsp:txXfrm>
    </dsp:sp>
    <dsp:sp modelId="{1E5B43F3-ADF3-4FDD-8C6A-AD4F06A33564}">
      <dsp:nvSpPr>
        <dsp:cNvPr id="0" name=""/>
        <dsp:cNvSpPr/>
      </dsp:nvSpPr>
      <dsp:spPr>
        <a:xfrm>
          <a:off x="5332202" y="1455844"/>
          <a:ext cx="2076617" cy="10383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Character-manipulation</a:t>
          </a:r>
          <a:endParaRPr lang="en-US" sz="2500" kern="1200" dirty="0"/>
        </a:p>
      </dsp:txBody>
      <dsp:txXfrm>
        <a:off x="5332202" y="1455844"/>
        <a:ext cx="2076617" cy="1038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4E96195B-2DC8-4EAD-B509-E4528A45E334}" type="datetimeFigureOut">
              <a:rPr lang="ar-SA"/>
              <a:pPr>
                <a:defRPr/>
              </a:pPr>
              <a:t>06/06/35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70D85BAB-AE39-49AE-9547-394F7C1A299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52344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104569-FDF3-4D7B-8209-FFF4B57B4145}" type="slidenum">
              <a:rPr lang="ar-SA" smtClean="0"/>
              <a:pPr/>
              <a:t>1</a:t>
            </a:fld>
            <a:endParaRPr lang="ar-S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75876A-8281-461A-8952-DA7277DA839A}" type="slidenum">
              <a:rPr lang="ar-SA" smtClean="0"/>
              <a:pPr/>
              <a:t>10</a:t>
            </a:fld>
            <a:endParaRPr lang="ar-S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E37AC8-3047-4387-B8C8-7E2AE9465E5C}" type="slidenum">
              <a:rPr lang="ar-SA" smtClean="0"/>
              <a:pPr/>
              <a:t>11</a:t>
            </a:fld>
            <a:endParaRPr lang="ar-S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4DC09F-3989-4CC1-B813-BF6A78282670}" type="slidenum">
              <a:rPr lang="ar-SA" smtClean="0"/>
              <a:pPr/>
              <a:t>12</a:t>
            </a:fld>
            <a:endParaRPr lang="ar-S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35540D-C7DA-4E91-BD84-6304D523C2B4}" type="slidenum">
              <a:rPr lang="ar-SA" smtClean="0"/>
              <a:pPr/>
              <a:t>13</a:t>
            </a:fld>
            <a:endParaRPr lang="ar-S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12AAAB-1FE8-489B-B280-487574FA5B95}" type="slidenum">
              <a:rPr lang="ar-SA" smtClean="0"/>
              <a:pPr/>
              <a:t>14</a:t>
            </a:fld>
            <a:endParaRPr lang="ar-S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C1B730-15EF-4930-B566-B04F7141C04B}" type="slidenum">
              <a:rPr lang="ar-SA" smtClean="0"/>
              <a:pPr/>
              <a:t>15</a:t>
            </a:fld>
            <a:endParaRPr lang="ar-S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FB35EC-F402-4EB8-B647-4796E71057D5}" type="slidenum">
              <a:rPr lang="ar-SA" smtClean="0"/>
              <a:pPr/>
              <a:t>16</a:t>
            </a:fld>
            <a:endParaRPr lang="ar-S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D40EAF-16E6-45A6-90DA-CAE2287E39CA}" type="slidenum">
              <a:rPr lang="ar-SA" smtClean="0"/>
              <a:pPr/>
              <a:t>17</a:t>
            </a:fld>
            <a:endParaRPr lang="ar-S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CA1DF8-87AE-4103-8AED-F343B12C2D5C}" type="slidenum">
              <a:rPr lang="ar-SA" smtClean="0"/>
              <a:pPr/>
              <a:t>18</a:t>
            </a:fld>
            <a:endParaRPr lang="ar-S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3DE7AC-18EB-47F5-A4C2-7282DB657A3F}" type="slidenum">
              <a:rPr lang="ar-SA" smtClean="0"/>
              <a:pPr/>
              <a:t>19</a:t>
            </a:fld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15518D-74D0-434C-A361-01D2B864AA26}" type="slidenum">
              <a:rPr lang="ar-SA" smtClean="0"/>
              <a:pPr/>
              <a:t>2</a:t>
            </a:fld>
            <a:endParaRPr lang="ar-S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FEF74F-9D5E-477A-9F9F-2FEC0FB5E8D8}" type="slidenum">
              <a:rPr lang="ar-SA" smtClean="0"/>
              <a:pPr/>
              <a:t>20</a:t>
            </a:fld>
            <a:endParaRPr lang="ar-S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16579C-4192-42B0-90CA-D5BC9F78F3DF}" type="slidenum">
              <a:rPr lang="ar-SA" smtClean="0"/>
              <a:pPr/>
              <a:t>21</a:t>
            </a:fld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2CACED-C8A1-462B-96EC-D6E221EBEE2E}" type="slidenum">
              <a:rPr lang="ar-SA" smtClean="0"/>
              <a:pPr/>
              <a:t>3</a:t>
            </a:fld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B01B30-176C-4B76-8269-0560DFB16A26}" type="slidenum">
              <a:rPr lang="ar-SA" smtClean="0"/>
              <a:pPr/>
              <a:t>4</a:t>
            </a:fld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0721A5-1ECE-4CBC-9ABD-3B901CE57C3B}" type="slidenum">
              <a:rPr lang="ar-SA" smtClean="0"/>
              <a:pPr/>
              <a:t>5</a:t>
            </a:fld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884EA1-CEFA-41CD-BCBD-9654070F25BE}" type="slidenum">
              <a:rPr lang="ar-SA" smtClean="0"/>
              <a:pPr/>
              <a:t>6</a:t>
            </a:fld>
            <a:endParaRPr 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F737AE-553B-4CD4-AC58-678A30FEB506}" type="slidenum">
              <a:rPr lang="ar-SA" smtClean="0"/>
              <a:pPr/>
              <a:t>7</a:t>
            </a:fld>
            <a:endParaRPr lang="ar-S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16E64D-DA24-4CCB-B699-22FE3B7FBC02}" type="slidenum">
              <a:rPr lang="ar-SA" smtClean="0"/>
              <a:pPr/>
              <a:t>8</a:t>
            </a:fld>
            <a:endParaRPr lang="ar-S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27328B-D8DB-474E-9B1B-3FD495A7843C}" type="slidenum">
              <a:rPr lang="ar-SA" smtClean="0"/>
              <a:pPr/>
              <a:t>9</a:t>
            </a:fld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839521-2EB4-4219-8A90-6BB5E6F9E241}" type="datetimeFigureOut">
              <a:rPr lang="ar-SA" smtClean="0"/>
              <a:pPr>
                <a:defRPr/>
              </a:pPr>
              <a:t>06/06/35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C815E-206A-40ED-BF9B-04583E005437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FADA75-856F-499D-8C28-00B65FED7B0E}" type="datetimeFigureOut">
              <a:rPr lang="en-US" smtClean="0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EFFA1-A9B6-45DE-B1D1-D684931B68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0FFA2-ACDC-432E-8C01-A2901317E5D8}" type="datetimeFigureOut">
              <a:rPr lang="en-US" smtClean="0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DFDEE-7875-4FC9-B445-AB57A6E66F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179D73-BF4E-45D5-827B-0A8E994D6312}" type="datetimeFigureOut">
              <a:rPr lang="en-US" smtClean="0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8A1FB-A880-4710-9A5D-565C09532D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250538-4DFF-4E95-BF9A-3927D6472CB4}" type="datetimeFigureOut">
              <a:rPr lang="en-US" smtClean="0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D4394-7A64-41FB-92FC-8BF739A5DB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D2B8E-1859-47F6-8B52-458440006DBF}" type="datetimeFigureOut">
              <a:rPr lang="en-US" smtClean="0"/>
              <a:pPr>
                <a:defRPr/>
              </a:pPr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56E9B-4E78-4D36-912B-845BEA7E9B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0D7846-A47B-4342-91D2-603FD97AE7BF}" type="datetimeFigureOut">
              <a:rPr lang="en-US" smtClean="0"/>
              <a:pPr>
                <a:defRPr/>
              </a:pPr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E514D-E60C-4B96-BC8D-D258D749D7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B10DA-DAF3-4753-BBC9-3CED6E50CAB6}" type="datetimeFigureOut">
              <a:rPr lang="en-US" smtClean="0"/>
              <a:pPr>
                <a:defRPr/>
              </a:pPr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0D95E-5010-439E-9581-B867FBA46C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62D639-8180-4988-9DC6-BFBCAD7697F4}" type="datetimeFigureOut">
              <a:rPr lang="en-US" smtClean="0"/>
              <a:pPr>
                <a:defRPr/>
              </a:pPr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CE5-1273-495D-A23E-A853A8A5D3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B27B4-00B8-4BE3-BC8E-067D33170BA0}" type="datetimeFigureOut">
              <a:rPr lang="en-US" smtClean="0"/>
              <a:pPr>
                <a:defRPr/>
              </a:pPr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3FE9F-A50C-44A0-81A5-24ED6BA2D3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FDD44A-D7CD-45E4-BF40-3197ACE27FFC}" type="datetimeFigureOut">
              <a:rPr lang="en-US" smtClean="0"/>
              <a:pPr>
                <a:defRPr/>
              </a:pPr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B8FB5-13F1-4521-B029-BEC8B81AF5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4CA818-8C82-4D0F-8ADA-03A1F5D0EAC0}" type="datetimeFigureOut">
              <a:rPr lang="en-US" smtClean="0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E207A6-D87E-4F3D-A7B3-4249883EC8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Single-Row Functions</a:t>
            </a:r>
            <a:br>
              <a:rPr lang="en-US" smtClean="0"/>
            </a:br>
            <a:endParaRPr lang="en-US" smtClean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Lecture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91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dirty="0" smtClean="0"/>
              <a:t>:</a:t>
            </a:r>
            <a:r>
              <a:rPr lang="en-US" dirty="0" smtClean="0"/>
              <a:t>Character Functions</a:t>
            </a:r>
            <a:br>
              <a:rPr lang="en-US" dirty="0" smtClean="0"/>
            </a:br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Case Manipulation Functions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674" t="49088" r="22063" b="32788"/>
          <a:stretch>
            <a:fillRect/>
          </a:stretch>
        </p:blipFill>
        <p:spPr>
          <a:xfrm>
            <a:off x="76200" y="1905000"/>
            <a:ext cx="8077200" cy="1544638"/>
          </a:xfrm>
          <a:ln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91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dirty="0" smtClean="0"/>
              <a:t>:</a:t>
            </a:r>
            <a:r>
              <a:rPr lang="en-US" dirty="0" smtClean="0"/>
              <a:t>Example1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63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852" t="43413" r="25926" b="26943"/>
          <a:stretch>
            <a:fillRect/>
          </a:stretch>
        </p:blipFill>
        <p:spPr>
          <a:xfrm>
            <a:off x="1155700" y="3200400"/>
            <a:ext cx="6261100" cy="2209800"/>
          </a:xfrm>
          <a:noFill/>
        </p:spPr>
      </p:pic>
      <p:sp>
        <p:nvSpPr>
          <p:cNvPr id="7189" name="TextBox 4"/>
          <p:cNvSpPr txBox="1">
            <a:spLocks noChangeArrowheads="1"/>
          </p:cNvSpPr>
          <p:nvPr/>
        </p:nvSpPr>
        <p:spPr bwMode="auto">
          <a:xfrm>
            <a:off x="685800" y="1371600"/>
            <a:ext cx="7315200" cy="1477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 pitchFamily="34" charset="0"/>
              </a:rPr>
              <a:t>SELECT  'The job id for '||UPPER(</a:t>
            </a:r>
            <a:r>
              <a:rPr lang="en-US" sz="2400" b="1" dirty="0" err="1">
                <a:latin typeface="Calibri" pitchFamily="34" charset="0"/>
              </a:rPr>
              <a:t>last_name</a:t>
            </a:r>
            <a:r>
              <a:rPr lang="en-US" sz="2400" b="1" dirty="0">
                <a:latin typeface="Calibri" pitchFamily="34" charset="0"/>
              </a:rPr>
              <a:t>)||' is '</a:t>
            </a:r>
          </a:p>
          <a:p>
            <a:pPr>
              <a:defRPr/>
            </a:pPr>
            <a:r>
              <a:rPr lang="en-US" sz="2400" b="1" dirty="0">
                <a:latin typeface="Calibri" pitchFamily="34" charset="0"/>
              </a:rPr>
              <a:t>||LOWER(</a:t>
            </a:r>
            <a:r>
              <a:rPr lang="en-US" sz="2400" b="1" dirty="0" err="1">
                <a:latin typeface="Calibri" pitchFamily="34" charset="0"/>
              </a:rPr>
              <a:t>job_id</a:t>
            </a:r>
            <a:r>
              <a:rPr lang="en-US" sz="2400" b="1" dirty="0">
                <a:latin typeface="Calibri" pitchFamily="34" charset="0"/>
              </a:rPr>
              <a:t>) AS "EMPLOYEE DETAILS"</a:t>
            </a:r>
          </a:p>
          <a:p>
            <a:pPr>
              <a:defRPr/>
            </a:pPr>
            <a:r>
              <a:rPr lang="en-US" sz="2400" b="1" dirty="0">
                <a:latin typeface="Calibri" pitchFamily="34" charset="0"/>
              </a:rPr>
              <a:t>FROM employees;</a:t>
            </a:r>
          </a:p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7239000" cy="74676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dirty="0" smtClean="0"/>
              <a:t>:</a:t>
            </a:r>
            <a:r>
              <a:rPr lang="en-US" dirty="0" smtClean="0"/>
              <a:t>Example2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543800" cy="1143000"/>
          </a:xfrm>
        </p:spPr>
        <p:txBody>
          <a:bodyPr/>
          <a:lstStyle/>
          <a:p>
            <a:pPr algn="l" rtl="0" eaLnBrk="1" hangingPunct="1"/>
            <a:r>
              <a:rPr lang="en-US" b="1" smtClean="0"/>
              <a:t>Display the employee number, name, and department number for employee Higgins:</a:t>
            </a:r>
            <a:endParaRPr lang="en-US" smtClean="0"/>
          </a:p>
          <a:p>
            <a:pPr algn="l" rtl="0" eaLnBrk="1" hangingPunct="1">
              <a:buFont typeface="Wingdings 2" pitchFamily="18" charset="2"/>
              <a:buNone/>
            </a:pPr>
            <a:endParaRPr lang="en-US" sz="2400" b="1" smtClean="0"/>
          </a:p>
          <a:p>
            <a:pPr algn="l" rtl="0" eaLnBrk="1" hangingPunct="1">
              <a:buFont typeface="Arial" pitchFamily="34" charset="0"/>
              <a:buNone/>
            </a:pPr>
            <a:endParaRPr lang="en-US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 l="28802" t="35417" r="25941" b="29167"/>
          <a:stretch>
            <a:fillRect/>
          </a:stretch>
        </p:blipFill>
        <p:spPr bwMode="auto">
          <a:xfrm>
            <a:off x="111125" y="2209800"/>
            <a:ext cx="79660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Character Functions:</a:t>
            </a:r>
            <a:br>
              <a:rPr lang="en-US" dirty="0" smtClean="0"/>
            </a:br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Character Manipulation Functions</a:t>
            </a:r>
            <a:endParaRPr 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0238"/>
          <a:ext cx="7239000" cy="288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 marL="80433" marR="80433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LENGTH(</a:t>
                      </a:r>
                      <a:r>
                        <a:rPr lang="en-US" sz="1600" dirty="0" err="1" smtClean="0"/>
                        <a:t>Column|expression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Returns the number of characters in the expression </a:t>
                      </a:r>
                      <a:endParaRPr lang="en-US" sz="1600" dirty="0"/>
                    </a:p>
                  </a:txBody>
                  <a:tcPr marL="80433" marR="80433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SUBSTR(</a:t>
                      </a:r>
                      <a:r>
                        <a:rPr lang="en-US" sz="1600" kern="0" dirty="0" err="1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column|expression,m</a:t>
                      </a: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kern="0" dirty="0" smtClean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,n</a:t>
                      </a:r>
                      <a:r>
                        <a:rPr lang="en-US" sz="1600" kern="0" dirty="0" smtClean="0">
                          <a:solidFill>
                            <a:srgbClr val="00B05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]</a:t>
                      </a: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kern="100" dirty="0">
                        <a:latin typeface="+mj-lt"/>
                        <a:ea typeface="MS Gothic"/>
                        <a:cs typeface="MS Gothic"/>
                      </a:endParaRPr>
                    </a:p>
                  </a:txBody>
                  <a:tcPr marL="100542" marR="100542" marT="114300" marB="11430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Returns specified characters from character value starting at  character position 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character long (if 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 negative the count  starts and the end of the character value . If </a:t>
                      </a:r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 omitted all  characters to the end of the string are returned </a:t>
                      </a:r>
                    </a:p>
                  </a:txBody>
                  <a:tcPr marL="100542" marR="100542" marT="114300" marB="11430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Character Functions:</a:t>
            </a:r>
            <a:br>
              <a:rPr lang="en-US" dirty="0" smtClean="0"/>
            </a:br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Character Manipulation Functions</a:t>
            </a:r>
            <a:endParaRPr lang="en-US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b="1" smtClean="0"/>
              <a:t>These functions manipulate character strings. For example:</a:t>
            </a:r>
            <a:endParaRPr lang="en-US" smtClean="0"/>
          </a:p>
          <a:p>
            <a:pPr algn="l" rtl="0" eaLnBrk="1" hangingPunct="1">
              <a:buFont typeface="Arial" pitchFamily="34" charset="0"/>
              <a:buNone/>
            </a:pPr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2667000"/>
          <a:ext cx="6248400" cy="1981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3124200"/>
              </a:tblGrid>
              <a:tr h="5716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Function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Result</a:t>
                      </a:r>
                      <a:endParaRPr lang="en-US" sz="2000" dirty="0"/>
                    </a:p>
                  </a:txBody>
                  <a:tcPr/>
                </a:tc>
              </a:tr>
              <a:tr h="704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LENGTH('</a:t>
                      </a:r>
                      <a:r>
                        <a:rPr lang="en-US" sz="1600" b="1" kern="0" spc="-1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HelloWorld</a:t>
                      </a:r>
                      <a:r>
                        <a:rPr lang="en-US" sz="1600" b="1" kern="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')</a:t>
                      </a:r>
                      <a:endParaRPr lang="en-US" sz="1100" kern="100" dirty="0">
                        <a:latin typeface="Times New Roman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 kern="100" dirty="0">
                        <a:latin typeface="Times New Roman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</a:tr>
              <a:tr h="704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SUBSTR('HelloWorld',1,5)</a:t>
                      </a:r>
                      <a:endParaRPr lang="en-US" sz="1100" kern="100" dirty="0">
                        <a:latin typeface="Times New Roman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Hello</a:t>
                      </a:r>
                      <a:endParaRPr lang="en-US" sz="1100" kern="100" dirty="0">
                        <a:latin typeface="Times New Roman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Character Functions:</a:t>
            </a:r>
            <a:br>
              <a:rPr lang="en-US" dirty="0" smtClean="0"/>
            </a:br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Character Manipulation Functions (Cont.)</a:t>
            </a: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609725"/>
            <a:ext cx="7848600" cy="4846638"/>
          </a:xfrm>
        </p:spPr>
        <p:txBody>
          <a:bodyPr>
            <a:normAutofit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Example: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/>
              <a:t>SELECT </a:t>
            </a:r>
            <a:r>
              <a:rPr lang="en-US" sz="2400" b="1" dirty="0" err="1" smtClean="0"/>
              <a:t>employee_id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job_id,LENGTH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last_name</a:t>
            </a:r>
            <a:r>
              <a:rPr lang="en-US" sz="2400" b="1" dirty="0" smtClean="0"/>
              <a:t>)</a:t>
            </a:r>
            <a:endParaRPr lang="en-US" sz="2400" dirty="0" smtClean="0"/>
          </a:p>
          <a:p>
            <a:pPr marL="274320" indent="-27432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FROM   employees</a:t>
            </a:r>
            <a:endParaRPr lang="en-US" sz="2400" dirty="0" smtClean="0"/>
          </a:p>
          <a:p>
            <a:pPr marL="274320" indent="-27432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WHERE  SUBSTR(</a:t>
            </a:r>
            <a:r>
              <a:rPr lang="en-US" sz="2400" b="1" dirty="0" err="1" smtClean="0"/>
              <a:t>job_id</a:t>
            </a:r>
            <a:r>
              <a:rPr lang="en-US" sz="2400" b="1" dirty="0" smtClean="0"/>
              <a:t>, 4) = 'REP';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/>
          </a:p>
          <a:p>
            <a:pPr marL="274320" indent="-27432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marL="274320" indent="-27432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274320" indent="-27432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 l="46960" t="66705" r="33286" b="20872"/>
          <a:stretch>
            <a:fillRect/>
          </a:stretch>
        </p:blipFill>
        <p:spPr bwMode="auto">
          <a:xfrm>
            <a:off x="2828925" y="3505200"/>
            <a:ext cx="5172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19400" y="3429000"/>
            <a:ext cx="51816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3" cstate="print"/>
          <a:srcRect l="28415" t="66705" r="61909" b="20872"/>
          <a:stretch>
            <a:fillRect/>
          </a:stretch>
        </p:blipFill>
        <p:spPr bwMode="auto">
          <a:xfrm>
            <a:off x="285750" y="3505200"/>
            <a:ext cx="25336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5800" y="4800600"/>
            <a:ext cx="70104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685800" y="2667000"/>
            <a:ext cx="7010400" cy="1219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Number Functions</a:t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ROUND:</a:t>
            </a:r>
            <a:r>
              <a:rPr lang="en-US" sz="2000" dirty="0" smtClean="0"/>
              <a:t> Rounds value to specified decimal (</a:t>
            </a:r>
            <a:r>
              <a:rPr lang="en-US" sz="2000" dirty="0" smtClean="0">
                <a:solidFill>
                  <a:srgbClr val="92D050"/>
                </a:solidFill>
              </a:rPr>
              <a:t>Example 3</a:t>
            </a:r>
            <a:r>
              <a:rPr lang="en-US" sz="2000" dirty="0" smtClean="0"/>
              <a:t>)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Syntax: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b="1" dirty="0" smtClean="0"/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	ROUND(</a:t>
            </a:r>
            <a:r>
              <a:rPr lang="en-US" sz="2000" dirty="0" err="1" smtClean="0"/>
              <a:t>column</a:t>
            </a:r>
            <a:r>
              <a:rPr lang="en-US" sz="2000" dirty="0" err="1" smtClean="0">
                <a:solidFill>
                  <a:srgbClr val="00B050"/>
                </a:solidFill>
              </a:rPr>
              <a:t>|</a:t>
            </a:r>
            <a:r>
              <a:rPr lang="en-US" sz="2000" dirty="0" err="1" smtClean="0"/>
              <a:t>expression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chemeClr val="accent1"/>
                </a:solidFill>
              </a:rPr>
              <a:t>n</a:t>
            </a:r>
            <a:r>
              <a:rPr lang="en-US" sz="2000" dirty="0" smtClean="0"/>
              <a:t>) :Rounds the column, expression, or value to n decimal  places, or,  </a:t>
            </a:r>
            <a:r>
              <a:rPr lang="en-US" sz="2000" i="1" u="sng" dirty="0" smtClean="0"/>
              <a:t>if </a:t>
            </a:r>
            <a:r>
              <a:rPr lang="en-US" sz="2000" i="1" u="sng" dirty="0" smtClean="0">
                <a:solidFill>
                  <a:schemeClr val="accent1"/>
                </a:solidFill>
              </a:rPr>
              <a:t>n</a:t>
            </a:r>
            <a:r>
              <a:rPr lang="en-US" sz="2000" i="1" u="sng" dirty="0" smtClean="0"/>
              <a:t> is omitted, no decimal places.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/>
              <a:t>	</a:t>
            </a:r>
            <a:endParaRPr lang="en-US" sz="2000" dirty="0" smtClean="0"/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Example: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b="1" dirty="0" smtClean="0"/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/>
              <a:t>	ROUND(45.926, 2)                       45.93</a:t>
            </a:r>
            <a:endParaRPr lang="en-US" sz="2000" dirty="0" smtClean="0"/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29000" y="5256213"/>
            <a:ext cx="9144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85800" y="4648200"/>
            <a:ext cx="70104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609600" y="2743200"/>
            <a:ext cx="7086600" cy="1219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Number Functions</a:t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TRUNC: </a:t>
            </a:r>
            <a:r>
              <a:rPr lang="en-US" sz="2000" dirty="0" smtClean="0"/>
              <a:t>Truncates value to specified decimal (</a:t>
            </a:r>
            <a:r>
              <a:rPr lang="en-US" sz="2000" dirty="0" smtClean="0">
                <a:solidFill>
                  <a:srgbClr val="92D050"/>
                </a:solidFill>
              </a:rPr>
              <a:t>Example 4</a:t>
            </a:r>
            <a:r>
              <a:rPr lang="en-US" sz="2000" dirty="0" smtClean="0"/>
              <a:t>)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Syntax:</a:t>
            </a:r>
            <a:endParaRPr lang="en-US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	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	TRUNC(</a:t>
            </a:r>
            <a:r>
              <a:rPr lang="en-US" sz="2000" dirty="0" err="1" smtClean="0"/>
              <a:t>column</a:t>
            </a:r>
            <a:r>
              <a:rPr lang="en-US" sz="2000" dirty="0" err="1" smtClean="0">
                <a:solidFill>
                  <a:srgbClr val="00B050"/>
                </a:solidFill>
              </a:rPr>
              <a:t>|</a:t>
            </a:r>
            <a:r>
              <a:rPr lang="en-US" sz="2000" dirty="0" err="1" smtClean="0"/>
              <a:t>expression,</a:t>
            </a:r>
            <a:r>
              <a:rPr lang="en-US" sz="2000" dirty="0" err="1" smtClean="0">
                <a:solidFill>
                  <a:schemeClr val="accent1"/>
                </a:solidFill>
              </a:rPr>
              <a:t>n</a:t>
            </a:r>
            <a:r>
              <a:rPr lang="en-US" sz="2000" dirty="0" smtClean="0"/>
              <a:t>)  Truncates the column, expression, or value to n decimal  places, or, </a:t>
            </a:r>
            <a:r>
              <a:rPr lang="en-US" sz="2000" i="1" u="sng" dirty="0" smtClean="0"/>
              <a:t>if </a:t>
            </a:r>
            <a:r>
              <a:rPr lang="en-US" sz="2000" i="1" u="sng" dirty="0" smtClean="0">
                <a:solidFill>
                  <a:schemeClr val="accent1"/>
                </a:solidFill>
              </a:rPr>
              <a:t>n</a:t>
            </a:r>
            <a:r>
              <a:rPr lang="en-US" sz="2000" i="1" u="sng" dirty="0" smtClean="0"/>
              <a:t> is omitted, then n defaults to zero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2000" b="1" dirty="0" smtClean="0"/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Example: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/>
              <a:t>	TRUNC(45.926, 2)                         45.92</a:t>
            </a:r>
            <a:endParaRPr lang="en-US" sz="2000" dirty="0" smtClean="0"/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/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2000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29000" y="48768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5800" y="4038600"/>
            <a:ext cx="70104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685800" y="2667000"/>
            <a:ext cx="70104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Number Functions</a:t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MOD: </a:t>
            </a:r>
            <a:r>
              <a:rPr lang="en-US" sz="2000" dirty="0" smtClean="0"/>
              <a:t>Returns remainder of division (</a:t>
            </a:r>
            <a:r>
              <a:rPr lang="en-US" sz="2000" dirty="0" smtClean="0">
                <a:solidFill>
                  <a:srgbClr val="92D050"/>
                </a:solidFill>
              </a:rPr>
              <a:t>Example 5</a:t>
            </a:r>
            <a:r>
              <a:rPr lang="en-US" sz="2000" dirty="0" smtClean="0"/>
              <a:t>)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Syntax: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	MOD(</a:t>
            </a:r>
            <a:r>
              <a:rPr lang="en-US" sz="2000" dirty="0" err="1" smtClean="0"/>
              <a:t>m,n</a:t>
            </a:r>
            <a:r>
              <a:rPr lang="en-US" sz="2000" dirty="0" smtClean="0"/>
              <a:t>)  Returns the remainder of  m divided by n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2000" b="1" dirty="0" smtClean="0"/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Example:</a:t>
            </a:r>
            <a:endParaRPr lang="en-US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/>
              <a:t>	MOD(1600, 300)                    100</a:t>
            </a:r>
            <a:endParaRPr lang="en-US" sz="2000" dirty="0" smtClean="0"/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20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24200" y="42672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3</a:t>
            </a:r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315" t="42648" r="24211" b="12418"/>
          <a:stretch>
            <a:fillRect/>
          </a:stretch>
        </p:blipFill>
        <p:spPr>
          <a:xfrm>
            <a:off x="295275" y="1828800"/>
            <a:ext cx="7759700" cy="39624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341" t="12925" r="12799" b="9525"/>
          <a:stretch>
            <a:fillRect/>
          </a:stretch>
        </p:blipFill>
        <p:spPr>
          <a:xfrm>
            <a:off x="762000" y="1143000"/>
            <a:ext cx="7535862" cy="4572000"/>
          </a:xfrm>
          <a:ln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4</a:t>
            </a:r>
          </a:p>
        </p:txBody>
      </p:sp>
      <p:pic>
        <p:nvPicPr>
          <p:cNvPr id="256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8764" t="31821" r="26498" b="46037"/>
          <a:stretch>
            <a:fillRect/>
          </a:stretch>
        </p:blipFill>
        <p:spPr>
          <a:xfrm>
            <a:off x="76200" y="1981200"/>
            <a:ext cx="8077200" cy="22479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5</a:t>
            </a:r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8421" t="31413" r="27260" b="27396"/>
          <a:stretch>
            <a:fillRect/>
          </a:stretch>
        </p:blipFill>
        <p:spPr>
          <a:xfrm>
            <a:off x="0" y="1722438"/>
            <a:ext cx="8077200" cy="4221162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SQL Functions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Functions are very powerful feature of SQL and can be used to do the following: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Perform a calculation on data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Modify individual data items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Manipulate output of groups of rows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Format dates and numbers for display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Convert column data types</a:t>
            </a:r>
            <a:endParaRPr lang="ar-S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Two Types of SQL Functions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There are two distinct types of functions: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Single-Row Functions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74320" indent="-27432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These functions operate on single rows only and return one result per row. There are different types of single-row functions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Multiple-Row Functions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74320" indent="-27432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Functions can manipulate groups of rows to give one result per group of rows. These functions are known as </a:t>
            </a:r>
            <a:r>
              <a:rPr lang="en-US" dirty="0" smtClean="0">
                <a:solidFill>
                  <a:srgbClr val="92D050"/>
                </a:solidFill>
              </a:rPr>
              <a:t>group functions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endParaRPr lang="ar-SA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790" t="22053" r="13684" b="14290"/>
          <a:stretch>
            <a:fillRect/>
          </a:stretch>
        </p:blipFill>
        <p:spPr>
          <a:xfrm>
            <a:off x="44450" y="1295400"/>
            <a:ext cx="8108950" cy="4114800"/>
          </a:xfrm>
          <a:ln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943600"/>
            <a:ext cx="7010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Single-Row Functions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3"/>
            <a:ext cx="7239000" cy="5456237"/>
          </a:xfrm>
        </p:spPr>
        <p:txBody>
          <a:bodyPr rtlCol="0">
            <a:normAutofit lnSpcReduction="10000"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dirty="0" smtClean="0"/>
              <a:t>Single row functions:</a:t>
            </a:r>
            <a:endParaRPr lang="en-US" sz="3000" dirty="0" smtClean="0"/>
          </a:p>
          <a:p>
            <a:pPr marL="274320" indent="-274320" algn="l" rtl="0"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 smtClean="0"/>
              <a:t>Manipulate data items</a:t>
            </a:r>
          </a:p>
          <a:p>
            <a:pPr marL="274320" indent="-274320" algn="l" rtl="0"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 smtClean="0"/>
              <a:t>Accept arguments and return one value</a:t>
            </a:r>
          </a:p>
          <a:p>
            <a:pPr marL="274320" indent="-274320" algn="l" rtl="0"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 smtClean="0"/>
              <a:t>Act on each row returned</a:t>
            </a:r>
          </a:p>
          <a:p>
            <a:pPr marL="274320" indent="-274320" algn="l" rtl="0"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 smtClean="0"/>
              <a:t>Return one result per row</a:t>
            </a:r>
          </a:p>
          <a:p>
            <a:pPr marL="274320" indent="-274320" algn="l" rtl="0"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 smtClean="0"/>
              <a:t>May modify the data type</a:t>
            </a:r>
          </a:p>
          <a:p>
            <a:pPr marL="274320" indent="-274320" algn="l" rtl="0"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 smtClean="0"/>
              <a:t>Can be nested</a:t>
            </a:r>
          </a:p>
          <a:p>
            <a:pPr marL="274320" indent="-274320" algn="l" rtl="0"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 smtClean="0"/>
              <a:t>Can be used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 SELECT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WHERE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ORDER BY</a:t>
            </a:r>
            <a:r>
              <a:rPr lang="en-US" dirty="0" smtClean="0"/>
              <a:t> clauses</a:t>
            </a:r>
          </a:p>
          <a:p>
            <a:pPr marL="274320" indent="-274320" algn="l" rtl="0"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 smtClean="0"/>
              <a:t>Accept arguments which can be a column or an expression</a:t>
            </a:r>
          </a:p>
          <a:p>
            <a:pPr marL="274320" indent="-274320" algn="l" rtl="0"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 smtClean="0"/>
              <a:t>Syntax: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err="1" smtClean="0"/>
              <a:t>function_name</a:t>
            </a:r>
            <a:r>
              <a:rPr lang="en-US" b="1" i="1" dirty="0" smtClean="0"/>
              <a:t> [(arg1, arg2,...)]</a:t>
            </a:r>
            <a:endParaRPr lang="en-US" dirty="0" smtClean="0"/>
          </a:p>
          <a:p>
            <a:pPr marL="274320" indent="-27432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Single-Row Functions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This lesson covers the following single -row functions: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Character functions</a:t>
            </a:r>
            <a:r>
              <a:rPr lang="en-US" dirty="0" smtClean="0"/>
              <a:t>:  accept character input and can return both character and number values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Number functions</a:t>
            </a:r>
            <a:r>
              <a:rPr lang="en-US" dirty="0" smtClean="0"/>
              <a:t>: Accept numeric input and return numeric values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Character Functions</a:t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95401"/>
          <a:ext cx="7620000" cy="2514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143000" y="4038600"/>
            <a:ext cx="2362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Trebuchet MS" pitchFamily="34" charset="0"/>
              <a:buAutoNum type="arabicPeriod"/>
            </a:pPr>
            <a:r>
              <a:rPr lang="en-US" b="1">
                <a:latin typeface="Calibri" pitchFamily="34" charset="0"/>
              </a:rPr>
              <a:t>LOWER</a:t>
            </a:r>
          </a:p>
          <a:p>
            <a:pPr marL="342900" indent="-342900">
              <a:buFont typeface="Trebuchet MS" pitchFamily="34" charset="0"/>
              <a:buAutoNum type="arabicPeriod"/>
            </a:pPr>
            <a:r>
              <a:rPr lang="en-US" b="1">
                <a:latin typeface="Calibri" pitchFamily="34" charset="0"/>
              </a:rPr>
              <a:t>UPPER</a:t>
            </a:r>
          </a:p>
          <a:p>
            <a:pPr marL="342900" indent="-342900">
              <a:buFont typeface="Trebuchet MS" pitchFamily="34" charset="0"/>
              <a:buAutoNum type="arabicPeriod"/>
            </a:pPr>
            <a:r>
              <a:rPr lang="en-US" b="1">
                <a:latin typeface="Calibri" pitchFamily="34" charset="0"/>
              </a:rPr>
              <a:t>INITCAP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6324600" y="40386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Trebuchet MS" pitchFamily="34" charset="0"/>
              <a:buAutoNum type="arabicPeriod"/>
            </a:pPr>
            <a:r>
              <a:rPr lang="en-US" b="1">
                <a:latin typeface="Calibri" pitchFamily="34" charset="0"/>
              </a:rPr>
              <a:t>SUBSTR</a:t>
            </a:r>
          </a:p>
          <a:p>
            <a:pPr marL="342900" indent="-342900">
              <a:buFont typeface="Trebuchet MS" pitchFamily="34" charset="0"/>
              <a:buAutoNum type="arabicPeriod"/>
            </a:pPr>
            <a:r>
              <a:rPr lang="en-US" b="1">
                <a:latin typeface="Calibri" pitchFamily="34" charset="0"/>
              </a:rPr>
              <a:t>LENGTH</a:t>
            </a:r>
          </a:p>
        </p:txBody>
      </p:sp>
      <p:sp>
        <p:nvSpPr>
          <p:cNvPr id="6" name="Left Brace 5"/>
          <p:cNvSpPr/>
          <p:nvPr/>
        </p:nvSpPr>
        <p:spPr>
          <a:xfrm>
            <a:off x="914400" y="3886200"/>
            <a:ext cx="304800" cy="114300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 b="1" dirty="0"/>
          </a:p>
        </p:txBody>
      </p:sp>
      <p:sp>
        <p:nvSpPr>
          <p:cNvPr id="7" name="Left Brace 6"/>
          <p:cNvSpPr/>
          <p:nvPr/>
        </p:nvSpPr>
        <p:spPr>
          <a:xfrm>
            <a:off x="6096000" y="3886200"/>
            <a:ext cx="304800" cy="114300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91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dirty="0" smtClean="0"/>
              <a:t>:</a:t>
            </a:r>
            <a:r>
              <a:rPr lang="en-US" dirty="0" smtClean="0"/>
              <a:t>Character Functions</a:t>
            </a:r>
            <a:br>
              <a:rPr lang="en-US" dirty="0" smtClean="0"/>
            </a:br>
            <a:r>
              <a:rPr lang="en-US" sz="3100" dirty="0" smtClean="0">
                <a:solidFill>
                  <a:schemeClr val="bg1">
                    <a:lumMod val="85000"/>
                  </a:schemeClr>
                </a:solidFill>
              </a:rPr>
              <a:t>Case Manipulation Functions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/>
              <a:t>These functions convert case for character strings. See (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Example 1, Example 2</a:t>
            </a:r>
            <a:r>
              <a:rPr lang="en-US" b="1" dirty="0" smtClean="0"/>
              <a:t>)</a:t>
            </a:r>
            <a:endParaRPr lang="en-US" dirty="0" smtClean="0"/>
          </a:p>
          <a:p>
            <a:pPr marL="274320" indent="-27432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2819400"/>
          <a:ext cx="60960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Times New Roman"/>
                          <a:ea typeface="MS Gothic"/>
                          <a:cs typeface="MS Gothic"/>
                        </a:rPr>
                        <a:t>Function</a:t>
                      </a:r>
                      <a:endParaRPr lang="en-US" sz="1600" kern="100" dirty="0">
                        <a:latin typeface="Times New Roman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Times New Roman"/>
                          <a:ea typeface="MS Gothic"/>
                          <a:cs typeface="MS Gothic"/>
                        </a:rPr>
                        <a:t>result</a:t>
                      </a:r>
                      <a:endParaRPr lang="en-US" sz="1600" kern="100" dirty="0">
                        <a:latin typeface="Times New Roman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Times New Roman"/>
                          <a:ea typeface="MS Gothic"/>
                          <a:cs typeface="MS Gothic"/>
                        </a:rPr>
                        <a:t>LOWER(‘SQL</a:t>
                      </a:r>
                      <a:r>
                        <a:rPr lang="en-US" sz="1600" kern="100" baseline="0" dirty="0" smtClean="0">
                          <a:latin typeface="Times New Roman"/>
                          <a:ea typeface="MS Gothic"/>
                          <a:cs typeface="MS Gothic"/>
                        </a:rPr>
                        <a:t> Course’)</a:t>
                      </a:r>
                      <a:endParaRPr lang="en-US" sz="1600" kern="100" dirty="0">
                        <a:latin typeface="Times New Roman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sql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course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Times New Roman"/>
                          <a:ea typeface="MS Gothic"/>
                          <a:cs typeface="MS Gothic"/>
                        </a:rPr>
                        <a:t>UPPER(‘SQL Course’)</a:t>
                      </a:r>
                      <a:endParaRPr lang="en-US" sz="1600" kern="100" dirty="0">
                        <a:latin typeface="Times New Roman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SQL COURSE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Times New Roman"/>
                          <a:ea typeface="MS Gothic"/>
                          <a:cs typeface="MS Gothic"/>
                        </a:rPr>
                        <a:t>INITCAP(‘SQL Course’)</a:t>
                      </a:r>
                      <a:endParaRPr lang="en-US" sz="1600" kern="100" dirty="0">
                        <a:latin typeface="Times New Roman"/>
                        <a:ea typeface="MS Gothic"/>
                        <a:cs typeface="MS Gothic"/>
                      </a:endParaRP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Sql</a:t>
                      </a:r>
                      <a:r>
                        <a:rPr lang="en-US" sz="1600" dirty="0" smtClean="0"/>
                        <a:t> Course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239EEA6C779743A6B726303D9CDA82" ma:contentTypeVersion="0" ma:contentTypeDescription="Create a new document." ma:contentTypeScope="" ma:versionID="2b54c09cfc82e1b2db1d627d9b6677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2632FF-02E1-4FB0-88C9-BD03F2ABC0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AE8AC0-12A5-49DD-A991-F84B892A7127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EEBE5CB-9DAE-4B98-96A1-CFBED097DF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832</TotalTime>
  <Words>483</Words>
  <Application>Microsoft Office PowerPoint</Application>
  <PresentationFormat>On-screen Show (4:3)</PresentationFormat>
  <Paragraphs>130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Clarity</vt:lpstr>
      <vt:lpstr>Single-Row Functions </vt:lpstr>
      <vt:lpstr>Slide 2</vt:lpstr>
      <vt:lpstr>SQL Functions</vt:lpstr>
      <vt:lpstr>Two Types of SQL Functions </vt:lpstr>
      <vt:lpstr> </vt:lpstr>
      <vt:lpstr>Single-Row Functions </vt:lpstr>
      <vt:lpstr>Single-Row Functions </vt:lpstr>
      <vt:lpstr>Character Functions </vt:lpstr>
      <vt:lpstr>:Character Functions Case Manipulation Functions </vt:lpstr>
      <vt:lpstr>:Character Functions Case Manipulation Functions </vt:lpstr>
      <vt:lpstr>:Example1 </vt:lpstr>
      <vt:lpstr>:Example2 </vt:lpstr>
      <vt:lpstr>Character Functions: Character Manipulation Functions</vt:lpstr>
      <vt:lpstr>Character Functions: Character Manipulation Functions</vt:lpstr>
      <vt:lpstr>Character Functions: Character Manipulation Functions (Cont.)</vt:lpstr>
      <vt:lpstr>Number Functions </vt:lpstr>
      <vt:lpstr>Number Functions </vt:lpstr>
      <vt:lpstr>Number Functions </vt:lpstr>
      <vt:lpstr>Example 3</vt:lpstr>
      <vt:lpstr>Example 4</vt:lpstr>
      <vt:lpstr>Example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Single-Row Functions</dc:title>
  <dc:creator>mashael</dc:creator>
  <cp:lastModifiedBy>manal</cp:lastModifiedBy>
  <cp:revision>43</cp:revision>
  <dcterms:created xsi:type="dcterms:W3CDTF">2009-12-17T23:23:07Z</dcterms:created>
  <dcterms:modified xsi:type="dcterms:W3CDTF">2014-04-06T06:39:34Z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0x010100EF239EEA6C779743A6B726303D9CDA82</vt:lpwstr>
  </property>
</Properties>
</file>