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2" r:id="rId3"/>
    <p:sldId id="263" r:id="rId4"/>
    <p:sldId id="261" r:id="rId5"/>
    <p:sldId id="265" r:id="rId6"/>
    <p:sldId id="267" r:id="rId7"/>
    <p:sldId id="268" r:id="rId8"/>
    <p:sldId id="266" r:id="rId9"/>
    <p:sldId id="269" r:id="rId10"/>
    <p:sldId id="264"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582"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336046F-3A45-409C-9A1A-D5672786B285}" type="datetimeFigureOut">
              <a:rPr lang="ar-SA" smtClean="0"/>
              <a:pPr/>
              <a:t>06/02/1438</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35A8C4A-4EC8-4F93-9307-D97D8A5C1666}"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 y="2590800"/>
            <a:ext cx="6705600" cy="1009650"/>
          </a:xfrm>
        </p:spPr>
        <p:txBody>
          <a:bodyPr>
            <a:noAutofit/>
          </a:bodyPr>
          <a:lstStyle>
            <a:lvl1pPr>
              <a:defRPr sz="36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810000"/>
            <a:ext cx="7040880" cy="609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E1F8A3-5425-45B3-87B1-B963540177C2}" type="datetime1">
              <a:rPr lang="en-US" smtClean="0"/>
              <a:pPr/>
              <a:t>11/6/2016</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sp>
        <p:nvSpPr>
          <p:cNvPr id="6" name="Slide Number Placeholder 5"/>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4041324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0637BA-F8F5-49F1-B458-99D90C175E11}" type="datetime1">
              <a:rPr lang="en-US" smtClean="0"/>
              <a:pPr/>
              <a:t>11/6/2016</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sp>
        <p:nvSpPr>
          <p:cNvPr id="6" name="Slide Number Placeholder 5"/>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244357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7400"/>
            <a:ext cx="2057400" cy="4068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7400"/>
            <a:ext cx="6019800" cy="4068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5F32-A4E3-46C3-9FE7-37BDEBA66B8E}" type="datetime1">
              <a:rPr lang="en-US" smtClean="0"/>
              <a:pPr/>
              <a:t>11/6/2016</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sp>
        <p:nvSpPr>
          <p:cNvPr id="6" name="Slide Number Placeholder 5"/>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483906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1146BD-D413-4664-9D90-913F27B229F3}" type="datetime1">
              <a:rPr lang="en-US" smtClean="0"/>
              <a:pPr/>
              <a:t>11/6/2016</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sp>
        <p:nvSpPr>
          <p:cNvPr id="6" name="Slide Number Placeholder 5"/>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375987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38A6C-5784-47B1-8B38-6C2C639E159D}" type="datetime1">
              <a:rPr lang="en-US" smtClean="0"/>
              <a:pPr/>
              <a:t>11/6/2016</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sp>
        <p:nvSpPr>
          <p:cNvPr id="6" name="Slide Number Placeholder 5"/>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258930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5AC648-9D47-4D8A-9FBE-F18F6847F89B}" type="datetime1">
              <a:rPr lang="en-US" smtClean="0"/>
              <a:pPr/>
              <a:t>11/6/2016</a:t>
            </a:fld>
            <a:endParaRPr lang="en-US"/>
          </a:p>
        </p:txBody>
      </p:sp>
      <p:sp>
        <p:nvSpPr>
          <p:cNvPr id="6" name="Footer Placeholder 5"/>
          <p:cNvSpPr>
            <a:spLocks noGrp="1"/>
          </p:cNvSpPr>
          <p:nvPr>
            <p:ph type="ftr" sz="quarter" idx="11"/>
          </p:nvPr>
        </p:nvSpPr>
        <p:spPr/>
        <p:txBody>
          <a:bodyPr/>
          <a:lstStyle/>
          <a:p>
            <a:r>
              <a:rPr lang="en-US" smtClean="0"/>
              <a:t>Nouf Almunyif</a:t>
            </a:r>
            <a:endParaRPr lang="en-US"/>
          </a:p>
        </p:txBody>
      </p:sp>
      <p:sp>
        <p:nvSpPr>
          <p:cNvPr id="7" name="Slide Number Placeholder 6"/>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161390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4B0A9-F6EC-4B57-AE22-658AB01E1675}" type="datetime1">
              <a:rPr lang="en-US" smtClean="0"/>
              <a:pPr/>
              <a:t>11/6/2016</a:t>
            </a:fld>
            <a:endParaRPr lang="en-US"/>
          </a:p>
        </p:txBody>
      </p:sp>
      <p:sp>
        <p:nvSpPr>
          <p:cNvPr id="8" name="Footer Placeholder 7"/>
          <p:cNvSpPr>
            <a:spLocks noGrp="1"/>
          </p:cNvSpPr>
          <p:nvPr>
            <p:ph type="ftr" sz="quarter" idx="11"/>
          </p:nvPr>
        </p:nvSpPr>
        <p:spPr/>
        <p:txBody>
          <a:bodyPr/>
          <a:lstStyle/>
          <a:p>
            <a:r>
              <a:rPr lang="en-US" smtClean="0"/>
              <a:t>Nouf Almunyif</a:t>
            </a:r>
            <a:endParaRPr lang="en-US"/>
          </a:p>
        </p:txBody>
      </p:sp>
      <p:sp>
        <p:nvSpPr>
          <p:cNvPr id="9" name="Slide Number Placeholder 8"/>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948430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845F84-179D-49D3-8D2E-54D8F5E66C50}" type="datetime1">
              <a:rPr lang="en-US" smtClean="0"/>
              <a:pPr/>
              <a:t>11/6/2016</a:t>
            </a:fld>
            <a:endParaRPr lang="en-US"/>
          </a:p>
        </p:txBody>
      </p:sp>
      <p:sp>
        <p:nvSpPr>
          <p:cNvPr id="4" name="Footer Placeholder 3"/>
          <p:cNvSpPr>
            <a:spLocks noGrp="1"/>
          </p:cNvSpPr>
          <p:nvPr>
            <p:ph type="ftr" sz="quarter" idx="11"/>
          </p:nvPr>
        </p:nvSpPr>
        <p:spPr/>
        <p:txBody>
          <a:bodyPr/>
          <a:lstStyle/>
          <a:p>
            <a:r>
              <a:rPr lang="en-US" smtClean="0"/>
              <a:t>Nouf Almunyif</a:t>
            </a:r>
            <a:endParaRPr lang="en-US"/>
          </a:p>
        </p:txBody>
      </p:sp>
      <p:sp>
        <p:nvSpPr>
          <p:cNvPr id="5" name="Slide Number Placeholder 4"/>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2510403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71583-D194-40A4-9D6D-376DCDF7A700}" type="datetime1">
              <a:rPr lang="en-US" smtClean="0"/>
              <a:pPr/>
              <a:t>11/6/2016</a:t>
            </a:fld>
            <a:endParaRPr lang="en-US"/>
          </a:p>
        </p:txBody>
      </p:sp>
      <p:sp>
        <p:nvSpPr>
          <p:cNvPr id="3" name="Footer Placeholder 2"/>
          <p:cNvSpPr>
            <a:spLocks noGrp="1"/>
          </p:cNvSpPr>
          <p:nvPr>
            <p:ph type="ftr" sz="quarter" idx="11"/>
          </p:nvPr>
        </p:nvSpPr>
        <p:spPr/>
        <p:txBody>
          <a:bodyPr/>
          <a:lstStyle/>
          <a:p>
            <a:r>
              <a:rPr lang="en-US" smtClean="0"/>
              <a:t>Nouf Almunyif</a:t>
            </a:r>
            <a:endParaRPr lang="en-US"/>
          </a:p>
        </p:txBody>
      </p:sp>
      <p:sp>
        <p:nvSpPr>
          <p:cNvPr id="4" name="Slide Number Placeholder 3"/>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61775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9B922-DB47-48F1-8493-FC4E325D46E2}" type="datetime1">
              <a:rPr lang="en-US" smtClean="0"/>
              <a:pPr/>
              <a:t>11/6/2016</a:t>
            </a:fld>
            <a:endParaRPr lang="en-US"/>
          </a:p>
        </p:txBody>
      </p:sp>
      <p:sp>
        <p:nvSpPr>
          <p:cNvPr id="6" name="Footer Placeholder 5"/>
          <p:cNvSpPr>
            <a:spLocks noGrp="1"/>
          </p:cNvSpPr>
          <p:nvPr>
            <p:ph type="ftr" sz="quarter" idx="11"/>
          </p:nvPr>
        </p:nvSpPr>
        <p:spPr/>
        <p:txBody>
          <a:bodyPr/>
          <a:lstStyle/>
          <a:p>
            <a:r>
              <a:rPr lang="en-US" smtClean="0"/>
              <a:t>Nouf Almunyif</a:t>
            </a:r>
            <a:endParaRPr lang="en-US"/>
          </a:p>
        </p:txBody>
      </p:sp>
      <p:sp>
        <p:nvSpPr>
          <p:cNvPr id="7" name="Slide Number Placeholder 6"/>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3060600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FC8D8-D90F-4802-91FF-CD66EBDE6B01}" type="datetime1">
              <a:rPr lang="en-US" smtClean="0"/>
              <a:pPr/>
              <a:t>11/6/2016</a:t>
            </a:fld>
            <a:endParaRPr lang="en-US"/>
          </a:p>
        </p:txBody>
      </p:sp>
      <p:sp>
        <p:nvSpPr>
          <p:cNvPr id="6" name="Footer Placeholder 5"/>
          <p:cNvSpPr>
            <a:spLocks noGrp="1"/>
          </p:cNvSpPr>
          <p:nvPr>
            <p:ph type="ftr" sz="quarter" idx="11"/>
          </p:nvPr>
        </p:nvSpPr>
        <p:spPr/>
        <p:txBody>
          <a:bodyPr/>
          <a:lstStyle/>
          <a:p>
            <a:r>
              <a:rPr lang="en-US" smtClean="0"/>
              <a:t>Nouf Almunyif</a:t>
            </a:r>
            <a:endParaRPr lang="en-US"/>
          </a:p>
        </p:txBody>
      </p:sp>
      <p:sp>
        <p:nvSpPr>
          <p:cNvPr id="7" name="Slide Number Placeholder 6"/>
          <p:cNvSpPr>
            <a:spLocks noGrp="1"/>
          </p:cNvSpPr>
          <p:nvPr>
            <p:ph type="sldNum" sz="quarter" idx="12"/>
          </p:nvPr>
        </p:nvSpPr>
        <p:spPr/>
        <p:txBody>
          <a:body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4292278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31539-85DF-486A-B638-1E3838D2CBF7}" type="datetime1">
              <a:rPr lang="en-US" smtClean="0"/>
              <a:pPr/>
              <a:t>11/6/2016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Nouf Almunyif</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5307C-9AC7-448E-9FCE-3A20542CE215}" type="slidenum">
              <a:rPr lang="en-US" smtClean="0"/>
              <a:pPr/>
              <a:t>‹#›</a:t>
            </a:fld>
            <a:endParaRPr lang="en-US"/>
          </a:p>
        </p:txBody>
      </p:sp>
    </p:spTree>
    <p:extLst>
      <p:ext uri="{BB962C8B-B14F-4D97-AF65-F5344CB8AC3E}">
        <p14:creationId xmlns="" xmlns:p14="http://schemas.microsoft.com/office/powerpoint/2010/main" val="3130194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6705600" cy="1009650"/>
          </a:xfrm>
        </p:spPr>
        <p:txBody>
          <a:bodyPr/>
          <a:lstStyle/>
          <a:p>
            <a:r>
              <a:rPr lang="en-US" sz="4800" dirty="0" smtClean="0">
                <a:effectLst>
                  <a:outerShdw blurRad="38100" dist="38100" dir="2700000" algn="tl">
                    <a:srgbClr val="000000">
                      <a:alpha val="43137"/>
                    </a:srgbClr>
                  </a:outerShdw>
                </a:effectLst>
              </a:rPr>
              <a:t>Introduction to GUI in </a:t>
            </a:r>
            <a:endParaRPr lang="en-US" sz="4800" dirty="0">
              <a:effectLst>
                <a:outerShdw blurRad="38100" dist="38100" dir="2700000" algn="tl">
                  <a:srgbClr val="000000">
                    <a:alpha val="43137"/>
                  </a:srgbClr>
                </a:outerShdw>
              </a:effectLst>
            </a:endParaRPr>
          </a:p>
        </p:txBody>
      </p:sp>
      <p:pic>
        <p:nvPicPr>
          <p:cNvPr id="5" name="Picture 2" descr="http://www.arunimasoftware.com/images/blog/java.png"/>
          <p:cNvPicPr>
            <a:picLocks noChangeAspect="1" noChangeArrowheads="1"/>
          </p:cNvPicPr>
          <p:nvPr/>
        </p:nvPicPr>
        <p:blipFill>
          <a:blip r:embed="rId2" cstate="print"/>
          <a:srcRect/>
          <a:stretch>
            <a:fillRect/>
          </a:stretch>
        </p:blipFill>
        <p:spPr bwMode="auto">
          <a:xfrm>
            <a:off x="2362200" y="914400"/>
            <a:ext cx="2057400" cy="2057400"/>
          </a:xfrm>
          <a:prstGeom prst="rect">
            <a:avLst/>
          </a:prstGeom>
          <a:noFill/>
        </p:spPr>
      </p:pic>
      <p:sp>
        <p:nvSpPr>
          <p:cNvPr id="6" name="Slide Number Placeholder 5"/>
          <p:cNvSpPr>
            <a:spLocks noGrp="1"/>
          </p:cNvSpPr>
          <p:nvPr>
            <p:ph type="sldNum" sz="quarter" idx="12"/>
          </p:nvPr>
        </p:nvSpPr>
        <p:spPr/>
        <p:txBody>
          <a:bodyPr/>
          <a:lstStyle/>
          <a:p>
            <a:fld id="{7BC5307C-9AC7-448E-9FCE-3A20542CE215}" type="slidenum">
              <a:rPr lang="en-US" smtClean="0"/>
              <a:pPr/>
              <a:t>1</a:t>
            </a:fld>
            <a:endParaRPr lang="en-US" dirty="0"/>
          </a:p>
        </p:txBody>
      </p:sp>
      <p:sp>
        <p:nvSpPr>
          <p:cNvPr id="7" name="TextBox 6"/>
          <p:cNvSpPr txBox="1"/>
          <p:nvPr/>
        </p:nvSpPr>
        <p:spPr>
          <a:xfrm>
            <a:off x="762000" y="3429000"/>
            <a:ext cx="5257800" cy="707886"/>
          </a:xfrm>
          <a:prstGeom prst="rect">
            <a:avLst/>
          </a:prstGeom>
          <a:noFill/>
        </p:spPr>
        <p:txBody>
          <a:bodyPr wrap="square" rtlCol="1">
            <a:spAutoFit/>
          </a:bodyPr>
          <a:lstStyle/>
          <a:p>
            <a:r>
              <a:rPr lang="en-US" sz="4000" dirty="0" smtClean="0">
                <a:cs typeface="+mj-cs"/>
              </a:rPr>
              <a:t>Graphical User Interface</a:t>
            </a:r>
            <a:endParaRPr lang="ar-SA" sz="4000" dirty="0">
              <a:cs typeface="+mj-cs"/>
            </a:endParaRPr>
          </a:p>
        </p:txBody>
      </p:sp>
      <p:sp>
        <p:nvSpPr>
          <p:cNvPr id="8" name="Footer Placeholder 7"/>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262320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bg1"/>
                </a:solidFill>
              </a:rPr>
              <a:t>Sample GUI Object Window</a:t>
            </a:r>
            <a:endParaRPr lang="ar-SA" dirty="0">
              <a:solidFill>
                <a:schemeClr val="bg1"/>
              </a:solidFill>
            </a:endParaRPr>
          </a:p>
        </p:txBody>
      </p:sp>
      <p:sp>
        <p:nvSpPr>
          <p:cNvPr id="6" name="Footer Placeholder 5"/>
          <p:cNvSpPr>
            <a:spLocks noGrp="1"/>
          </p:cNvSpPr>
          <p:nvPr>
            <p:ph type="ftr" sz="quarter" idx="11"/>
          </p:nvPr>
        </p:nvSpPr>
        <p:spPr/>
        <p:txBody>
          <a:bodyPr/>
          <a:lstStyle/>
          <a:p>
            <a:r>
              <a:rPr lang="en-US" smtClean="0"/>
              <a:t>Nouf Almunyif</a:t>
            </a:r>
            <a:endParaRPr lang="en-US"/>
          </a:p>
        </p:txBody>
      </p:sp>
      <p:sp>
        <p:nvSpPr>
          <p:cNvPr id="5" name="Slide Number Placeholder 4"/>
          <p:cNvSpPr>
            <a:spLocks noGrp="1"/>
          </p:cNvSpPr>
          <p:nvPr>
            <p:ph type="sldNum" sz="quarter" idx="12"/>
          </p:nvPr>
        </p:nvSpPr>
        <p:spPr/>
        <p:txBody>
          <a:bodyPr/>
          <a:lstStyle/>
          <a:p>
            <a:fld id="{7BC5307C-9AC7-448E-9FCE-3A20542CE215}" type="slidenum">
              <a:rPr lang="en-US" smtClean="0"/>
              <a:pPr/>
              <a:t>10</a:t>
            </a:fld>
            <a:endParaRPr lang="en-US"/>
          </a:p>
        </p:txBody>
      </p:sp>
      <p:pic>
        <p:nvPicPr>
          <p:cNvPr id="9" name="Picture 4" descr="wu18847_0701"/>
          <p:cNvPicPr>
            <a:picLocks noChangeAspect="1" noChangeArrowheads="1"/>
          </p:cNvPicPr>
          <p:nvPr/>
        </p:nvPicPr>
        <p:blipFill>
          <a:blip r:embed="rId2" cstate="print"/>
          <a:srcRect/>
          <a:stretch>
            <a:fillRect/>
          </a:stretch>
        </p:blipFill>
        <p:spPr bwMode="auto">
          <a:xfrm>
            <a:off x="1295400" y="2341563"/>
            <a:ext cx="6781800" cy="3529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a:t>
            </a:r>
            <a:r>
              <a:rPr lang="en-US" b="1" dirty="0" err="1" smtClean="0"/>
              <a:t>JFrame</a:t>
            </a:r>
            <a:endParaRPr lang="ar-SA" dirty="0"/>
          </a:p>
        </p:txBody>
      </p:sp>
      <p:sp>
        <p:nvSpPr>
          <p:cNvPr id="3" name="Content Placeholder 2"/>
          <p:cNvSpPr>
            <a:spLocks noGrp="1"/>
          </p:cNvSpPr>
          <p:nvPr>
            <p:ph idx="1"/>
          </p:nvPr>
        </p:nvSpPr>
        <p:spPr/>
        <p:txBody>
          <a:bodyPr>
            <a:normAutofit/>
          </a:bodyPr>
          <a:lstStyle/>
          <a:p>
            <a:pPr algn="l" rtl="0"/>
            <a:r>
              <a:rPr lang="en-US" dirty="0" smtClean="0"/>
              <a:t> a </a:t>
            </a:r>
            <a:r>
              <a:rPr lang="en-US" dirty="0" err="1" smtClean="0"/>
              <a:t>JFrame</a:t>
            </a:r>
            <a:r>
              <a:rPr lang="en-US" dirty="0" smtClean="0"/>
              <a:t> class have the following component:</a:t>
            </a:r>
          </a:p>
          <a:p>
            <a:pPr algn="l" rtl="0"/>
            <a:r>
              <a:rPr lang="en-US" sz="2800" dirty="0" err="1" smtClean="0">
                <a:solidFill>
                  <a:srgbClr val="000000"/>
                </a:solidFill>
                <a:latin typeface="Courier New"/>
              </a:rPr>
              <a:t>JFrame</a:t>
            </a:r>
            <a:r>
              <a:rPr lang="en-US" sz="2800" dirty="0" smtClean="0">
                <a:solidFill>
                  <a:srgbClr val="000000"/>
                </a:solidFill>
                <a:latin typeface="Courier New"/>
              </a:rPr>
              <a:t>();	</a:t>
            </a:r>
            <a:r>
              <a:rPr lang="en-US" sz="2800" dirty="0" err="1" smtClean="0">
                <a:solidFill>
                  <a:srgbClr val="000000"/>
                </a:solidFill>
                <a:latin typeface="Courier New"/>
              </a:rPr>
              <a:t>JFrame</a:t>
            </a:r>
            <a:r>
              <a:rPr lang="en-US" sz="2800" dirty="0" smtClean="0">
                <a:solidFill>
                  <a:srgbClr val="000000"/>
                </a:solidFill>
                <a:latin typeface="Courier New"/>
              </a:rPr>
              <a:t>(string </a:t>
            </a:r>
            <a:r>
              <a:rPr lang="en-US" sz="2800" dirty="0" smtClean="0">
                <a:solidFill>
                  <a:srgbClr val="000000"/>
                </a:solidFill>
                <a:latin typeface="Courier New"/>
              </a:rPr>
              <a:t>Title);</a:t>
            </a:r>
          </a:p>
          <a:p>
            <a:pPr algn="l" rtl="0"/>
            <a:r>
              <a:rPr lang="en-US" sz="2800" dirty="0" err="1" smtClean="0">
                <a:solidFill>
                  <a:srgbClr val="000000"/>
                </a:solidFill>
                <a:latin typeface="Courier New"/>
              </a:rPr>
              <a:t>setTitle</a:t>
            </a:r>
            <a:r>
              <a:rPr lang="en-US" sz="2800" dirty="0" smtClean="0">
                <a:solidFill>
                  <a:srgbClr val="000000"/>
                </a:solidFill>
                <a:latin typeface="Courier New"/>
              </a:rPr>
              <a:t>(String title );</a:t>
            </a:r>
          </a:p>
          <a:p>
            <a:pPr algn="l" rtl="0"/>
            <a:r>
              <a:rPr lang="en-US" sz="2800" dirty="0" err="1" smtClean="0">
                <a:solidFill>
                  <a:srgbClr val="000000"/>
                </a:solidFill>
                <a:latin typeface="Courier New"/>
              </a:rPr>
              <a:t>setSize</a:t>
            </a:r>
            <a:r>
              <a:rPr lang="en-US" sz="2800" dirty="0" smtClean="0">
                <a:solidFill>
                  <a:srgbClr val="000000"/>
                </a:solidFill>
                <a:latin typeface="Courier New"/>
              </a:rPr>
              <a:t>(</a:t>
            </a:r>
            <a:r>
              <a:rPr lang="en-US" sz="2800" dirty="0" err="1" smtClean="0">
                <a:solidFill>
                  <a:srgbClr val="000000"/>
                </a:solidFill>
                <a:latin typeface="Courier New"/>
              </a:rPr>
              <a:t>int</a:t>
            </a:r>
            <a:r>
              <a:rPr lang="en-US" sz="2800" dirty="0" smtClean="0">
                <a:solidFill>
                  <a:srgbClr val="000000"/>
                </a:solidFill>
                <a:latin typeface="Courier New"/>
              </a:rPr>
              <a:t> </a:t>
            </a:r>
            <a:r>
              <a:rPr lang="en-US" sz="2800" dirty="0" err="1" smtClean="0">
                <a:solidFill>
                  <a:srgbClr val="000000"/>
                </a:solidFill>
                <a:latin typeface="Courier New"/>
              </a:rPr>
              <a:t>Wedth</a:t>
            </a:r>
            <a:r>
              <a:rPr lang="en-US" sz="2800" dirty="0" smtClean="0">
                <a:solidFill>
                  <a:srgbClr val="000000"/>
                </a:solidFill>
                <a:latin typeface="Courier New"/>
              </a:rPr>
              <a:t> , </a:t>
            </a:r>
            <a:r>
              <a:rPr lang="en-US" sz="2800" dirty="0" err="1" smtClean="0">
                <a:solidFill>
                  <a:srgbClr val="000000"/>
                </a:solidFill>
                <a:latin typeface="Courier New"/>
              </a:rPr>
              <a:t>int</a:t>
            </a:r>
            <a:r>
              <a:rPr lang="en-US" sz="2800" dirty="0" smtClean="0">
                <a:solidFill>
                  <a:srgbClr val="000000"/>
                </a:solidFill>
                <a:latin typeface="Courier New"/>
              </a:rPr>
              <a:t> length);</a:t>
            </a:r>
          </a:p>
          <a:p>
            <a:pPr algn="l" rtl="0"/>
            <a:r>
              <a:rPr lang="en-US" sz="2800" dirty="0" err="1" smtClean="0">
                <a:solidFill>
                  <a:srgbClr val="000000"/>
                </a:solidFill>
                <a:latin typeface="Courier New"/>
              </a:rPr>
              <a:t>setVisible</a:t>
            </a:r>
            <a:r>
              <a:rPr lang="en-US" sz="2800" dirty="0" smtClean="0">
                <a:solidFill>
                  <a:srgbClr val="000000"/>
                </a:solidFill>
                <a:latin typeface="Courier New"/>
              </a:rPr>
              <a:t>(</a:t>
            </a:r>
            <a:r>
              <a:rPr lang="en-US" sz="2800" dirty="0" err="1" smtClean="0">
                <a:solidFill>
                  <a:srgbClr val="000000"/>
                </a:solidFill>
                <a:latin typeface="Courier New"/>
              </a:rPr>
              <a:t>boolean</a:t>
            </a:r>
            <a:r>
              <a:rPr lang="en-US" sz="2800" dirty="0" smtClean="0">
                <a:solidFill>
                  <a:srgbClr val="000000"/>
                </a:solidFill>
                <a:latin typeface="Courier New"/>
              </a:rPr>
              <a:t> </a:t>
            </a:r>
            <a:r>
              <a:rPr lang="en-US" sz="2800" dirty="0" err="1" smtClean="0">
                <a:solidFill>
                  <a:srgbClr val="000000"/>
                </a:solidFill>
                <a:latin typeface="Courier New"/>
              </a:rPr>
              <a:t>var</a:t>
            </a:r>
            <a:r>
              <a:rPr lang="en-US" sz="2800" dirty="0" smtClean="0">
                <a:solidFill>
                  <a:srgbClr val="000000"/>
                </a:solidFill>
                <a:latin typeface="Courier New"/>
              </a:rPr>
              <a:t>);</a:t>
            </a:r>
          </a:p>
          <a:p>
            <a:pPr algn="l" rtl="0"/>
            <a:r>
              <a:rPr lang="en-US" sz="2800" dirty="0" err="1" smtClean="0">
                <a:solidFill>
                  <a:srgbClr val="000000"/>
                </a:solidFill>
                <a:latin typeface="Courier New"/>
              </a:rPr>
              <a:t>setLocation</a:t>
            </a:r>
            <a:r>
              <a:rPr lang="en-US" sz="2800" dirty="0" smtClean="0">
                <a:solidFill>
                  <a:srgbClr val="000000"/>
                </a:solidFill>
                <a:latin typeface="Courier New"/>
              </a:rPr>
              <a:t> (FRAME_X_ORIGIN, FRAME_Y_ORIGIN)</a:t>
            </a:r>
          </a:p>
          <a:p>
            <a:pPr algn="l" rtl="0"/>
            <a:endParaRPr lang="en-US" sz="2800" dirty="0" smtClean="0">
              <a:solidFill>
                <a:srgbClr val="000000"/>
              </a:solidFill>
              <a:latin typeface="Courier New"/>
            </a:endParaRPr>
          </a:p>
          <a:p>
            <a:pPr algn="l" rtl="0"/>
            <a:endParaRPr lang="ar-SA" dirty="0"/>
          </a:p>
        </p:txBody>
      </p:sp>
      <p:sp>
        <p:nvSpPr>
          <p:cNvPr id="4" name="Footer Placeholder 3"/>
          <p:cNvSpPr>
            <a:spLocks noGrp="1"/>
          </p:cNvSpPr>
          <p:nvPr>
            <p:ph type="ftr" sz="quarter" idx="11"/>
          </p:nvPr>
        </p:nvSpPr>
        <p:spPr/>
        <p:txBody>
          <a:bodyPr/>
          <a:lstStyle/>
          <a:p>
            <a:r>
              <a:rPr lang="en-US" smtClean="0"/>
              <a:t>Nouf Almunyif</a:t>
            </a:r>
            <a:endParaRPr lang="en-US"/>
          </a:p>
        </p:txBody>
      </p:sp>
      <p:sp>
        <p:nvSpPr>
          <p:cNvPr id="5" name="Slide Number Placeholder 4"/>
          <p:cNvSpPr>
            <a:spLocks noGrp="1"/>
          </p:cNvSpPr>
          <p:nvPr>
            <p:ph type="sldNum" sz="quarter" idx="12"/>
          </p:nvPr>
        </p:nvSpPr>
        <p:spPr/>
        <p:txBody>
          <a:bodyPr/>
          <a:lstStyle/>
          <a:p>
            <a:fld id="{7BC5307C-9AC7-448E-9FCE-3A20542CE215}"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cstate="print"/>
          <a:srcRect/>
          <a:stretch>
            <a:fillRect/>
          </a:stretch>
        </p:blipFill>
        <p:spPr bwMode="auto">
          <a:xfrm>
            <a:off x="0" y="0"/>
            <a:ext cx="6245679" cy="5334000"/>
          </a:xfrm>
          <a:prstGeom prst="rect">
            <a:avLst/>
          </a:prstGeom>
          <a:noFill/>
          <a:ln w="9525">
            <a:noFill/>
            <a:miter lim="800000"/>
            <a:headEnd/>
            <a:tailEnd/>
          </a:ln>
        </p:spPr>
      </p:pic>
      <p:sp>
        <p:nvSpPr>
          <p:cNvPr id="2" name="Title 1"/>
          <p:cNvSpPr>
            <a:spLocks noGrp="1"/>
          </p:cNvSpPr>
          <p:nvPr>
            <p:ph type="title"/>
          </p:nvPr>
        </p:nvSpPr>
        <p:spPr>
          <a:xfrm>
            <a:off x="6705600" y="0"/>
            <a:ext cx="2743200" cy="944562"/>
          </a:xfrm>
        </p:spPr>
        <p:txBody>
          <a:bodyPr/>
          <a:lstStyle/>
          <a:p>
            <a:r>
              <a:rPr lang="en-US" dirty="0" smtClean="0">
                <a:solidFill>
                  <a:schemeClr val="bg1"/>
                </a:solidFill>
              </a:rPr>
              <a:t>Example </a:t>
            </a:r>
            <a:endParaRPr lang="ar-SA" dirty="0">
              <a:solidFill>
                <a:schemeClr val="bg1"/>
              </a:solidFill>
            </a:endParaRPr>
          </a:p>
        </p:txBody>
      </p:sp>
      <p:sp>
        <p:nvSpPr>
          <p:cNvPr id="4" name="Footer Placeholder 3"/>
          <p:cNvSpPr>
            <a:spLocks noGrp="1"/>
          </p:cNvSpPr>
          <p:nvPr>
            <p:ph type="ftr" sz="quarter" idx="11"/>
          </p:nvPr>
        </p:nvSpPr>
        <p:spPr/>
        <p:txBody>
          <a:bodyPr/>
          <a:lstStyle/>
          <a:p>
            <a:r>
              <a:rPr lang="en-US" smtClean="0"/>
              <a:t>Nouf Almunyif</a:t>
            </a:r>
            <a:endParaRPr lang="en-US"/>
          </a:p>
        </p:txBody>
      </p:sp>
      <p:sp>
        <p:nvSpPr>
          <p:cNvPr id="5" name="Slide Number Placeholder 4"/>
          <p:cNvSpPr>
            <a:spLocks noGrp="1"/>
          </p:cNvSpPr>
          <p:nvPr>
            <p:ph type="sldNum" sz="quarter" idx="12"/>
          </p:nvPr>
        </p:nvSpPr>
        <p:spPr/>
        <p:txBody>
          <a:bodyPr/>
          <a:lstStyle/>
          <a:p>
            <a:fld id="{7BC5307C-9AC7-448E-9FCE-3A20542CE215}" type="slidenum">
              <a:rPr lang="en-US" smtClean="0"/>
              <a:pPr/>
              <a:t>12</a:t>
            </a:fld>
            <a:endParaRPr lang="en-US"/>
          </a:p>
        </p:txBody>
      </p:sp>
      <p:pic>
        <p:nvPicPr>
          <p:cNvPr id="7171" name="Picture 3"/>
          <p:cNvPicPr>
            <a:picLocks noChangeAspect="1" noChangeArrowheads="1"/>
          </p:cNvPicPr>
          <p:nvPr/>
        </p:nvPicPr>
        <p:blipFill>
          <a:blip r:embed="rId3" cstate="print"/>
          <a:srcRect/>
          <a:stretch>
            <a:fillRect/>
          </a:stretch>
        </p:blipFill>
        <p:spPr bwMode="auto">
          <a:xfrm>
            <a:off x="5486400" y="3212552"/>
            <a:ext cx="3657600" cy="364544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box(in)">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5715000" cy="1162050"/>
          </a:xfrm>
        </p:spPr>
        <p:txBody>
          <a:bodyPr>
            <a:normAutofit/>
          </a:bodyPr>
          <a:lstStyle/>
          <a:p>
            <a:pPr rtl="0"/>
            <a:r>
              <a:rPr lang="en-US" sz="3600" dirty="0" smtClean="0">
                <a:solidFill>
                  <a:srgbClr val="FFC000"/>
                </a:solidFill>
              </a:rPr>
              <a:t>Graphical User Interface</a:t>
            </a:r>
            <a:endParaRPr lang="en-US" sz="3600" dirty="0">
              <a:solidFill>
                <a:srgbClr val="FFC000"/>
              </a:solidFill>
            </a:endParaRPr>
          </a:p>
        </p:txBody>
      </p:sp>
      <p:sp>
        <p:nvSpPr>
          <p:cNvPr id="6" name="Text Placeholder 5"/>
          <p:cNvSpPr>
            <a:spLocks noGrp="1"/>
          </p:cNvSpPr>
          <p:nvPr>
            <p:ph type="body" sz="half" idx="2"/>
          </p:nvPr>
        </p:nvSpPr>
        <p:spPr>
          <a:xfrm>
            <a:off x="457200" y="1981200"/>
            <a:ext cx="8077200" cy="4144963"/>
          </a:xfrm>
        </p:spPr>
        <p:txBody>
          <a:bodyPr>
            <a:normAutofit/>
          </a:bodyPr>
          <a:lstStyle/>
          <a:p>
            <a:pPr algn="l" rtl="0">
              <a:buFont typeface="Arial" pitchFamily="34" charset="0"/>
              <a:buChar char="•"/>
            </a:pPr>
            <a:r>
              <a:rPr lang="en-US" sz="2800" dirty="0" smtClean="0"/>
              <a:t>Java is equipped with many powerful ,easy to use GUI component such as input and output dialog boxes that you can use them to make your program attractive  and user friendly </a:t>
            </a:r>
          </a:p>
          <a:p>
            <a:pPr algn="l" rtl="0">
              <a:buFont typeface="Arial" pitchFamily="34" charset="0"/>
              <a:buChar char="•"/>
            </a:pPr>
            <a:endParaRPr lang="en-US" sz="2800" dirty="0" smtClean="0"/>
          </a:p>
          <a:p>
            <a:pPr algn="l" rtl="0">
              <a:buFont typeface="Arial" pitchFamily="34" charset="0"/>
              <a:buChar char="•"/>
            </a:pPr>
            <a:r>
              <a:rPr lang="en-US" sz="2800" dirty="0" smtClean="0"/>
              <a:t>GUI-based programs are implemented by using classes from the </a:t>
            </a:r>
            <a:r>
              <a:rPr lang="en-US" sz="2800" b="1" dirty="0" err="1" smtClean="0"/>
              <a:t>javax.swing</a:t>
            </a:r>
            <a:r>
              <a:rPr lang="en-US" sz="2800" dirty="0" smtClean="0"/>
              <a:t> and </a:t>
            </a:r>
            <a:r>
              <a:rPr lang="en-US" sz="2800" b="1" dirty="0" smtClean="0"/>
              <a:t>java.awt</a:t>
            </a:r>
            <a:r>
              <a:rPr lang="en-US" sz="2800" dirty="0" smtClean="0"/>
              <a:t> packages.</a:t>
            </a:r>
          </a:p>
          <a:p>
            <a:pPr algn="l" rtl="0">
              <a:buFont typeface="Arial" pitchFamily="34" charset="0"/>
              <a:buChar char="•"/>
            </a:pPr>
            <a:endParaRPr lang="en-US" sz="2800" dirty="0"/>
          </a:p>
        </p:txBody>
      </p:sp>
      <p:sp>
        <p:nvSpPr>
          <p:cNvPr id="7" name="Slide Number Placeholder 6"/>
          <p:cNvSpPr>
            <a:spLocks noGrp="1"/>
          </p:cNvSpPr>
          <p:nvPr>
            <p:ph type="sldNum" sz="quarter" idx="12"/>
          </p:nvPr>
        </p:nvSpPr>
        <p:spPr/>
        <p:txBody>
          <a:bodyPr/>
          <a:lstStyle/>
          <a:p>
            <a:fld id="{7BC5307C-9AC7-448E-9FCE-3A20542CE215}" type="slidenum">
              <a:rPr lang="en-US" smtClean="0"/>
              <a:pPr/>
              <a:t>2</a:t>
            </a:fld>
            <a:endParaRPr lang="en-US" dirty="0"/>
          </a:p>
        </p:txBody>
      </p:sp>
      <p:sp>
        <p:nvSpPr>
          <p:cNvPr id="5" name="Footer Placeholder 4"/>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623479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7924800" cy="1162050"/>
          </a:xfrm>
        </p:spPr>
        <p:txBody>
          <a:bodyPr>
            <a:normAutofit/>
          </a:bodyPr>
          <a:lstStyle/>
          <a:p>
            <a:pPr rtl="0"/>
            <a:r>
              <a:rPr lang="en-US" sz="3600" dirty="0" smtClean="0">
                <a:solidFill>
                  <a:srgbClr val="FFC000"/>
                </a:solidFill>
              </a:rPr>
              <a:t>Using Dialog Boxes for </a:t>
            </a:r>
            <a:r>
              <a:rPr lang="en-US" sz="3600" dirty="0" err="1" smtClean="0">
                <a:solidFill>
                  <a:srgbClr val="FFC000"/>
                </a:solidFill>
              </a:rPr>
              <a:t>Input/Output</a:t>
            </a:r>
            <a:endParaRPr lang="en-US" sz="3600" dirty="0">
              <a:solidFill>
                <a:srgbClr val="FFC000"/>
              </a:solidFill>
            </a:endParaRPr>
          </a:p>
        </p:txBody>
      </p:sp>
      <p:sp>
        <p:nvSpPr>
          <p:cNvPr id="6" name="Text Placeholder 5"/>
          <p:cNvSpPr>
            <a:spLocks noGrp="1"/>
          </p:cNvSpPr>
          <p:nvPr>
            <p:ph type="body" sz="half" idx="2"/>
          </p:nvPr>
        </p:nvSpPr>
        <p:spPr>
          <a:xfrm>
            <a:off x="457200" y="1981200"/>
            <a:ext cx="8077200" cy="4144963"/>
          </a:xfrm>
        </p:spPr>
        <p:txBody>
          <a:bodyPr>
            <a:normAutofit/>
          </a:bodyPr>
          <a:lstStyle/>
          <a:p>
            <a:pPr algn="l" rtl="0">
              <a:buFont typeface="Arial" pitchFamily="34" charset="0"/>
              <a:buChar char="•"/>
            </a:pPr>
            <a:r>
              <a:rPr lang="en-US" sz="3600" b="1" dirty="0" err="1" smtClean="0">
                <a:solidFill>
                  <a:srgbClr val="0070C0"/>
                </a:solidFill>
                <a:effectLst>
                  <a:outerShdw blurRad="38100" dist="38100" dir="2700000" algn="tl">
                    <a:srgbClr val="000000">
                      <a:alpha val="43137"/>
                    </a:srgbClr>
                  </a:outerShdw>
                </a:effectLst>
              </a:rPr>
              <a:t>JOptionPane</a:t>
            </a:r>
            <a:r>
              <a:rPr lang="en-US" sz="3600" b="1" dirty="0" smtClean="0">
                <a:solidFill>
                  <a:srgbClr val="0070C0"/>
                </a:solidFill>
                <a:effectLst>
                  <a:outerShdw blurRad="38100" dist="38100" dir="2700000" algn="tl">
                    <a:srgbClr val="000000">
                      <a:alpha val="43137"/>
                    </a:srgbClr>
                  </a:outerShdw>
                </a:effectLst>
              </a:rPr>
              <a:t> </a:t>
            </a:r>
            <a:r>
              <a:rPr lang="en-US" sz="3600" dirty="0" smtClean="0"/>
              <a:t>this class is contained in the package </a:t>
            </a:r>
            <a:r>
              <a:rPr lang="en-US" sz="3600" dirty="0" err="1" smtClean="0">
                <a:solidFill>
                  <a:srgbClr val="FF0000"/>
                </a:solidFill>
              </a:rPr>
              <a:t>javax.swing</a:t>
            </a:r>
            <a:endParaRPr lang="en-US" sz="3600" dirty="0" smtClean="0">
              <a:solidFill>
                <a:srgbClr val="FF0000"/>
              </a:solidFill>
            </a:endParaRPr>
          </a:p>
          <a:p>
            <a:pPr algn="l" rtl="0">
              <a:buFont typeface="Arial" pitchFamily="34" charset="0"/>
              <a:buChar char="•"/>
            </a:pPr>
            <a:r>
              <a:rPr lang="en-US" sz="3600" dirty="0" smtClean="0"/>
              <a:t>We will use two methods of this class :</a:t>
            </a:r>
          </a:p>
          <a:p>
            <a:pPr lvl="1" algn="l" rtl="0">
              <a:buFont typeface="Arial" pitchFamily="34" charset="0"/>
              <a:buChar char="•"/>
            </a:pPr>
            <a:r>
              <a:rPr lang="en-US" sz="3400" dirty="0" err="1" smtClean="0"/>
              <a:t>showInputDialog</a:t>
            </a:r>
            <a:endParaRPr lang="en-US" sz="3400" dirty="0" smtClean="0"/>
          </a:p>
          <a:p>
            <a:pPr lvl="1" algn="l" rtl="0">
              <a:buFont typeface="Arial" pitchFamily="34" charset="0"/>
              <a:buChar char="•"/>
            </a:pPr>
            <a:r>
              <a:rPr lang="en-US" sz="3400" dirty="0" err="1" smtClean="0"/>
              <a:t>showMessageeDialog</a:t>
            </a:r>
            <a:endParaRPr lang="en-US" sz="3400" dirty="0" smtClean="0"/>
          </a:p>
        </p:txBody>
      </p:sp>
      <p:sp>
        <p:nvSpPr>
          <p:cNvPr id="7" name="Slide Number Placeholder 6"/>
          <p:cNvSpPr>
            <a:spLocks noGrp="1"/>
          </p:cNvSpPr>
          <p:nvPr>
            <p:ph type="sldNum" sz="quarter" idx="12"/>
          </p:nvPr>
        </p:nvSpPr>
        <p:spPr/>
        <p:txBody>
          <a:bodyPr/>
          <a:lstStyle/>
          <a:p>
            <a:fld id="{7BC5307C-9AC7-448E-9FCE-3A20542CE215}" type="slidenum">
              <a:rPr lang="en-US" smtClean="0"/>
              <a:pPr/>
              <a:t>3</a:t>
            </a:fld>
            <a:endParaRPr lang="en-US" dirty="0"/>
          </a:p>
        </p:txBody>
      </p:sp>
      <p:sp>
        <p:nvSpPr>
          <p:cNvPr id="5" name="Footer Placeholder 4"/>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623479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81000" y="152400"/>
            <a:ext cx="8229600" cy="563562"/>
          </a:xfrm>
        </p:spPr>
        <p:txBody>
          <a:bodyPr>
            <a:normAutofit fontScale="90000"/>
          </a:bodyPr>
          <a:lstStyle/>
          <a:p>
            <a:pPr lvl="1" algn="ctr" rtl="1">
              <a:spcBef>
                <a:spcPct val="0"/>
              </a:spcBef>
            </a:pPr>
            <a:r>
              <a:rPr lang="en-US" sz="3400" dirty="0" err="1" smtClean="0">
                <a:solidFill>
                  <a:schemeClr val="bg1"/>
                </a:solidFill>
                <a:effectLst>
                  <a:outerShdw blurRad="38100" dist="38100" dir="2700000" algn="tl">
                    <a:srgbClr val="000000">
                      <a:alpha val="43137"/>
                    </a:srgbClr>
                  </a:outerShdw>
                </a:effectLst>
              </a:rPr>
              <a:t>ShowInputDialog</a:t>
            </a:r>
            <a:endParaRPr lang="en-US" dirty="0">
              <a:solidFill>
                <a:schemeClr val="bg1"/>
              </a:solidFill>
              <a:effectLst>
                <a:outerShdw blurRad="38100" dist="38100" dir="2700000" algn="tl">
                  <a:srgbClr val="000000">
                    <a:alpha val="43137"/>
                  </a:srgbClr>
                </a:outerShdw>
              </a:effectLst>
            </a:endParaRPr>
          </a:p>
        </p:txBody>
      </p:sp>
      <p:sp>
        <p:nvSpPr>
          <p:cNvPr id="10" name="Rectangle 9"/>
          <p:cNvSpPr/>
          <p:nvPr/>
        </p:nvSpPr>
        <p:spPr>
          <a:xfrm>
            <a:off x="457200" y="990600"/>
            <a:ext cx="8382000" cy="838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GB" sz="2800" dirty="0" smtClean="0">
                <a:solidFill>
                  <a:srgbClr val="FF0000"/>
                </a:solidFill>
                <a:effectLst>
                  <a:outerShdw blurRad="38100" dist="38100" dir="2700000" algn="tl">
                    <a:srgbClr val="000000">
                      <a:alpha val="43137"/>
                    </a:srgbClr>
                  </a:outerShdw>
                </a:effectLst>
              </a:rPr>
              <a:t>General syntax</a:t>
            </a:r>
            <a:endParaRPr lang="en-US" sz="2800" dirty="0" smtClean="0">
              <a:solidFill>
                <a:srgbClr val="FF0000"/>
              </a:solidFill>
            </a:endParaRPr>
          </a:p>
          <a:p>
            <a:pPr algn="ctr"/>
            <a:r>
              <a:rPr lang="en-US" sz="2800" dirty="0" err="1" smtClean="0">
                <a:solidFill>
                  <a:schemeClr val="tx1"/>
                </a:solidFill>
              </a:rPr>
              <a:t>Str</a:t>
            </a:r>
            <a:r>
              <a:rPr lang="en-US" sz="2800" dirty="0" smtClean="0">
                <a:solidFill>
                  <a:schemeClr val="tx1"/>
                </a:solidFill>
              </a:rPr>
              <a:t>= </a:t>
            </a:r>
            <a:r>
              <a:rPr lang="en-US" sz="2800" dirty="0" err="1" smtClean="0">
                <a:solidFill>
                  <a:schemeClr val="tx1"/>
                </a:solidFill>
              </a:rPr>
              <a:t>JOptionPane.showInputDialog</a:t>
            </a:r>
            <a:r>
              <a:rPr lang="en-US" sz="2800" dirty="0" smtClean="0">
                <a:solidFill>
                  <a:schemeClr val="tx1"/>
                </a:solidFill>
              </a:rPr>
              <a:t>(</a:t>
            </a:r>
            <a:r>
              <a:rPr lang="en-US" sz="2800" dirty="0" err="1" smtClean="0">
                <a:solidFill>
                  <a:schemeClr val="tx1"/>
                </a:solidFill>
              </a:rPr>
              <a:t>stringexpression</a:t>
            </a:r>
            <a:r>
              <a:rPr lang="en-US" sz="2800" dirty="0" smtClean="0">
                <a:solidFill>
                  <a:schemeClr val="tx1"/>
                </a:solidFill>
              </a:rPr>
              <a:t>);</a:t>
            </a:r>
            <a:endParaRPr lang="ar-SA" sz="2800" dirty="0">
              <a:solidFill>
                <a:schemeClr val="tx1"/>
              </a:solidFill>
            </a:endParaRPr>
          </a:p>
        </p:txBody>
      </p:sp>
      <p:sp>
        <p:nvSpPr>
          <p:cNvPr id="12" name="Slide Number Placeholder 11"/>
          <p:cNvSpPr>
            <a:spLocks noGrp="1"/>
          </p:cNvSpPr>
          <p:nvPr>
            <p:ph type="sldNum" sz="quarter" idx="12"/>
          </p:nvPr>
        </p:nvSpPr>
        <p:spPr/>
        <p:txBody>
          <a:bodyPr/>
          <a:lstStyle/>
          <a:p>
            <a:fld id="{7BC5307C-9AC7-448E-9FCE-3A20542CE215}" type="slidenum">
              <a:rPr lang="en-US" smtClean="0"/>
              <a:pPr/>
              <a:t>4</a:t>
            </a:fld>
            <a:endParaRPr lang="en-US" dirty="0"/>
          </a:p>
        </p:txBody>
      </p:sp>
      <p:sp>
        <p:nvSpPr>
          <p:cNvPr id="6" name="Rectangle 5"/>
          <p:cNvSpPr/>
          <p:nvPr/>
        </p:nvSpPr>
        <p:spPr>
          <a:xfrm>
            <a:off x="1219200" y="1828800"/>
            <a:ext cx="7086171" cy="523220"/>
          </a:xfrm>
          <a:prstGeom prst="rect">
            <a:avLst/>
          </a:prstGeom>
        </p:spPr>
        <p:txBody>
          <a:bodyPr wrap="none">
            <a:spAutoFit/>
          </a:bodyPr>
          <a:lstStyle/>
          <a:p>
            <a:r>
              <a:rPr lang="en-US" sz="2800" dirty="0" smtClean="0">
                <a:latin typeface="Times New Roman" pitchFamily="18" charset="0"/>
                <a:cs typeface="Times New Roman" pitchFamily="18" charset="0"/>
              </a:rPr>
              <a:t>This method returns the input as a String value </a:t>
            </a:r>
            <a:endParaRPr lang="ar-SA"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590800" y="4419600"/>
            <a:ext cx="4267200" cy="1940888"/>
          </a:xfrm>
          <a:prstGeom prst="rect">
            <a:avLst/>
          </a:prstGeom>
          <a:noFill/>
          <a:ln w="9525">
            <a:noFill/>
            <a:miter lim="800000"/>
            <a:headEnd/>
            <a:tailEnd/>
          </a:ln>
        </p:spPr>
      </p:pic>
      <p:sp>
        <p:nvSpPr>
          <p:cNvPr id="8" name="Rectangle 7"/>
          <p:cNvSpPr/>
          <p:nvPr/>
        </p:nvSpPr>
        <p:spPr>
          <a:xfrm>
            <a:off x="228600" y="2590800"/>
            <a:ext cx="8763000" cy="990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solidFill>
                  <a:srgbClr val="FF0000"/>
                </a:solidFill>
                <a:effectLst>
                  <a:outerShdw blurRad="38100" dist="38100" dir="2700000" algn="tl">
                    <a:srgbClr val="000000">
                      <a:alpha val="43137"/>
                    </a:srgbClr>
                  </a:outerShdw>
                </a:effectLst>
              </a:rPr>
              <a:t>Example:</a:t>
            </a:r>
            <a:endParaRPr lang="en-US" sz="2400" dirty="0" smtClean="0">
              <a:solidFill>
                <a:srgbClr val="FF0000"/>
              </a:solidFill>
            </a:endParaRPr>
          </a:p>
          <a:p>
            <a:pPr algn="ctr"/>
            <a:r>
              <a:rPr lang="en-US" sz="2400" dirty="0" err="1" smtClean="0">
                <a:solidFill>
                  <a:schemeClr val="tx1"/>
                </a:solidFill>
              </a:rPr>
              <a:t>str</a:t>
            </a:r>
            <a:r>
              <a:rPr lang="en-US" sz="2400" dirty="0" smtClean="0">
                <a:solidFill>
                  <a:schemeClr val="tx1"/>
                </a:solidFill>
              </a:rPr>
              <a:t>=</a:t>
            </a:r>
            <a:r>
              <a:rPr lang="en-US" sz="2400" dirty="0" err="1" smtClean="0">
                <a:solidFill>
                  <a:schemeClr val="tx1"/>
                </a:solidFill>
              </a:rPr>
              <a:t>JOptionPane.showInputDialog</a:t>
            </a:r>
            <a:r>
              <a:rPr lang="en-US" sz="2400" dirty="0" smtClean="0">
                <a:solidFill>
                  <a:schemeClr val="tx1"/>
                </a:solidFill>
              </a:rPr>
              <a:t>("Enter your name ");</a:t>
            </a:r>
            <a:endParaRPr lang="ar-SA" sz="2400" dirty="0">
              <a:solidFill>
                <a:schemeClr val="tx1"/>
              </a:solidFill>
            </a:endParaRPr>
          </a:p>
        </p:txBody>
      </p:sp>
      <p:sp>
        <p:nvSpPr>
          <p:cNvPr id="9" name="Footer Placeholder 8"/>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1213037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81000" y="152400"/>
            <a:ext cx="8229600" cy="563562"/>
          </a:xfrm>
        </p:spPr>
        <p:txBody>
          <a:bodyPr>
            <a:normAutofit fontScale="90000"/>
          </a:bodyPr>
          <a:lstStyle/>
          <a:p>
            <a:pPr lvl="1" algn="ctr" rtl="0">
              <a:spcBef>
                <a:spcPct val="0"/>
              </a:spcBef>
            </a:pPr>
            <a:r>
              <a:rPr lang="en-US" sz="3400" dirty="0" err="1" smtClean="0">
                <a:solidFill>
                  <a:schemeClr val="bg1"/>
                </a:solidFill>
              </a:rPr>
              <a:t>showMessageeDialog</a:t>
            </a:r>
            <a:endParaRPr lang="en-US" sz="3400" dirty="0" smtClean="0">
              <a:solidFill>
                <a:schemeClr val="bg1"/>
              </a:solidFill>
            </a:endParaRPr>
          </a:p>
        </p:txBody>
      </p:sp>
      <p:sp>
        <p:nvSpPr>
          <p:cNvPr id="10" name="Rectangle 9"/>
          <p:cNvSpPr/>
          <p:nvPr/>
        </p:nvSpPr>
        <p:spPr>
          <a:xfrm>
            <a:off x="304800" y="685800"/>
            <a:ext cx="8839200"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GB" sz="2800" dirty="0" smtClean="0">
                <a:solidFill>
                  <a:srgbClr val="FF0000"/>
                </a:solidFill>
                <a:effectLst>
                  <a:outerShdw blurRad="38100" dist="38100" dir="2700000" algn="tl">
                    <a:srgbClr val="000000">
                      <a:alpha val="43137"/>
                    </a:srgbClr>
                  </a:outerShdw>
                </a:effectLst>
              </a:rPr>
              <a:t>General syntax</a:t>
            </a:r>
            <a:endParaRPr lang="en-US" sz="2800" dirty="0" smtClean="0">
              <a:solidFill>
                <a:srgbClr val="FF0000"/>
              </a:solidFill>
            </a:endParaRPr>
          </a:p>
          <a:p>
            <a:r>
              <a:rPr lang="en-US" sz="2800" dirty="0" err="1" smtClean="0">
                <a:solidFill>
                  <a:schemeClr val="tx1"/>
                </a:solidFill>
              </a:rPr>
              <a:t>JOptionPane.showMessageDialog</a:t>
            </a:r>
            <a:r>
              <a:rPr lang="en-US" sz="2800" dirty="0" smtClean="0">
                <a:solidFill>
                  <a:schemeClr val="tx1"/>
                </a:solidFill>
              </a:rPr>
              <a:t>(</a:t>
            </a:r>
            <a:r>
              <a:rPr lang="en-US" sz="2800" dirty="0" err="1" smtClean="0">
                <a:solidFill>
                  <a:schemeClr val="tx1"/>
                </a:solidFill>
                <a:latin typeface="Times New Roman" pitchFamily="18" charset="0"/>
                <a:cs typeface="Times New Roman" pitchFamily="18" charset="0"/>
              </a:rPr>
              <a:t>ParentComponent</a:t>
            </a:r>
            <a:r>
              <a:rPr lang="en-US" sz="2800" dirty="0" smtClean="0">
                <a:solidFill>
                  <a:schemeClr val="tx1"/>
                </a:solidFill>
                <a:latin typeface="Times New Roman" pitchFamily="18" charset="0"/>
                <a:cs typeface="Times New Roman" pitchFamily="18" charset="0"/>
              </a:rPr>
              <a:t>, message string, box title , </a:t>
            </a:r>
            <a:r>
              <a:rPr lang="en-US" sz="2800" dirty="0" err="1" smtClean="0">
                <a:solidFill>
                  <a:schemeClr val="tx1"/>
                </a:solidFill>
                <a:latin typeface="Times New Roman" pitchFamily="18" charset="0"/>
                <a:cs typeface="Times New Roman" pitchFamily="18" charset="0"/>
              </a:rPr>
              <a:t>msseg</a:t>
            </a:r>
            <a:r>
              <a:rPr lang="en-US" sz="2800" dirty="0" smtClean="0">
                <a:solidFill>
                  <a:schemeClr val="tx1"/>
                </a:solidFill>
                <a:latin typeface="Times New Roman" pitchFamily="18" charset="0"/>
                <a:cs typeface="Times New Roman" pitchFamily="18" charset="0"/>
              </a:rPr>
              <a:t> type</a:t>
            </a:r>
            <a:r>
              <a:rPr lang="en-US" sz="2800" dirty="0" smtClean="0">
                <a:solidFill>
                  <a:schemeClr val="tx1"/>
                </a:solidFill>
              </a:rPr>
              <a:t>);</a:t>
            </a:r>
            <a:endParaRPr lang="ar-SA" sz="2800" dirty="0">
              <a:solidFill>
                <a:schemeClr val="tx1"/>
              </a:solidFill>
            </a:endParaRPr>
          </a:p>
        </p:txBody>
      </p:sp>
      <p:sp>
        <p:nvSpPr>
          <p:cNvPr id="12" name="Slide Number Placeholder 11"/>
          <p:cNvSpPr>
            <a:spLocks noGrp="1"/>
          </p:cNvSpPr>
          <p:nvPr>
            <p:ph type="sldNum" sz="quarter" idx="12"/>
          </p:nvPr>
        </p:nvSpPr>
        <p:spPr/>
        <p:txBody>
          <a:bodyPr/>
          <a:lstStyle/>
          <a:p>
            <a:fld id="{7BC5307C-9AC7-448E-9FCE-3A20542CE215}" type="slidenum">
              <a:rPr lang="en-US" smtClean="0"/>
              <a:pPr/>
              <a:t>5</a:t>
            </a:fld>
            <a:endParaRPr lang="en-US" dirty="0"/>
          </a:p>
        </p:txBody>
      </p:sp>
      <p:sp>
        <p:nvSpPr>
          <p:cNvPr id="8" name="Rectangle 7"/>
          <p:cNvSpPr/>
          <p:nvPr/>
        </p:nvSpPr>
        <p:spPr>
          <a:xfrm>
            <a:off x="228600" y="2590800"/>
            <a:ext cx="8915400" cy="114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solidFill>
                  <a:srgbClr val="FF0000"/>
                </a:solidFill>
                <a:effectLst>
                  <a:outerShdw blurRad="38100" dist="38100" dir="2700000" algn="tl">
                    <a:srgbClr val="000000">
                      <a:alpha val="43137"/>
                    </a:srgbClr>
                  </a:outerShdw>
                </a:effectLst>
              </a:rPr>
              <a:t>Example:</a:t>
            </a:r>
            <a:endParaRPr lang="en-US" sz="2400" dirty="0" smtClean="0">
              <a:solidFill>
                <a:srgbClr val="FF0000"/>
              </a:solidFill>
            </a:endParaRPr>
          </a:p>
          <a:p>
            <a:pPr algn="ctr"/>
            <a:r>
              <a:rPr lang="en-US" sz="2400" dirty="0" err="1" smtClean="0">
                <a:solidFill>
                  <a:schemeClr val="tx1"/>
                </a:solidFill>
              </a:rPr>
              <a:t>JOptionPane.showMessageDialog</a:t>
            </a:r>
            <a:r>
              <a:rPr lang="en-US" sz="2400" dirty="0" smtClean="0">
                <a:solidFill>
                  <a:schemeClr val="tx1"/>
                </a:solidFill>
              </a:rPr>
              <a:t>(</a:t>
            </a:r>
            <a:r>
              <a:rPr lang="en-US" sz="2400" dirty="0" err="1" smtClean="0">
                <a:solidFill>
                  <a:schemeClr val="tx1"/>
                </a:solidFill>
              </a:rPr>
              <a:t>null,"Hello","Title</a:t>
            </a:r>
            <a:r>
              <a:rPr lang="en-US" sz="2400" dirty="0" smtClean="0">
                <a:solidFill>
                  <a:schemeClr val="tx1"/>
                </a:solidFill>
              </a:rPr>
              <a:t>", </a:t>
            </a:r>
            <a:r>
              <a:rPr lang="en-US" sz="2400" dirty="0" err="1" smtClean="0">
                <a:solidFill>
                  <a:schemeClr val="tx1"/>
                </a:solidFill>
              </a:rPr>
              <a:t>JOptionPane.INFORMATION_MESSAGE</a:t>
            </a:r>
            <a:r>
              <a:rPr lang="en-US" sz="2400" dirty="0" smtClean="0">
                <a:solidFill>
                  <a:schemeClr val="tx1"/>
                </a:solidFill>
              </a:rPr>
              <a:t>);</a:t>
            </a:r>
          </a:p>
        </p:txBody>
      </p:sp>
      <p:pic>
        <p:nvPicPr>
          <p:cNvPr id="2050" name="Picture 2"/>
          <p:cNvPicPr>
            <a:picLocks noChangeAspect="1" noChangeArrowheads="1"/>
          </p:cNvPicPr>
          <p:nvPr/>
        </p:nvPicPr>
        <p:blipFill>
          <a:blip r:embed="rId3" cstate="print"/>
          <a:srcRect/>
          <a:stretch>
            <a:fillRect/>
          </a:stretch>
        </p:blipFill>
        <p:spPr bwMode="auto">
          <a:xfrm>
            <a:off x="2667000" y="4343400"/>
            <a:ext cx="3962400" cy="1933212"/>
          </a:xfrm>
          <a:prstGeom prst="rect">
            <a:avLst/>
          </a:prstGeom>
          <a:noFill/>
          <a:ln w="9525">
            <a:noFill/>
            <a:miter lim="800000"/>
            <a:headEnd/>
            <a:tailEnd/>
          </a:ln>
        </p:spPr>
      </p:pic>
      <p:sp>
        <p:nvSpPr>
          <p:cNvPr id="9" name="Footer Placeholder 8"/>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1213037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81000" y="152400"/>
            <a:ext cx="8229600" cy="563562"/>
          </a:xfrm>
        </p:spPr>
        <p:txBody>
          <a:bodyPr>
            <a:normAutofit fontScale="90000"/>
          </a:bodyPr>
          <a:lstStyle/>
          <a:p>
            <a:pPr lvl="1" algn="ctr" rtl="0">
              <a:spcBef>
                <a:spcPct val="0"/>
              </a:spcBef>
            </a:pPr>
            <a:r>
              <a:rPr lang="en-US" sz="3400" dirty="0" err="1" smtClean="0">
                <a:solidFill>
                  <a:schemeClr val="bg1"/>
                </a:solidFill>
              </a:rPr>
              <a:t>Messagee</a:t>
            </a:r>
            <a:r>
              <a:rPr lang="en-US" sz="3400" dirty="0" smtClean="0">
                <a:solidFill>
                  <a:schemeClr val="bg1"/>
                </a:solidFill>
              </a:rPr>
              <a:t> Type</a:t>
            </a:r>
          </a:p>
        </p:txBody>
      </p:sp>
      <p:sp>
        <p:nvSpPr>
          <p:cNvPr id="10" name="Rectangle 9"/>
          <p:cNvSpPr/>
          <p:nvPr/>
        </p:nvSpPr>
        <p:spPr>
          <a:xfrm>
            <a:off x="304800" y="762000"/>
            <a:ext cx="8839200" cy="114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800" dirty="0" err="1" smtClean="0">
                <a:solidFill>
                  <a:schemeClr val="tx1"/>
                </a:solidFill>
              </a:rPr>
              <a:t>JOptionPane.showMessageDialog</a:t>
            </a:r>
            <a:r>
              <a:rPr lang="en-US" sz="2800" dirty="0" smtClean="0">
                <a:solidFill>
                  <a:schemeClr val="tx1"/>
                </a:solidFill>
              </a:rPr>
              <a:t>(</a:t>
            </a:r>
            <a:r>
              <a:rPr lang="en-US" sz="2800" dirty="0" err="1" smtClean="0">
                <a:solidFill>
                  <a:schemeClr val="tx1"/>
                </a:solidFill>
              </a:rPr>
              <a:t>null,"Hello","Title</a:t>
            </a:r>
            <a:r>
              <a:rPr lang="en-US" sz="2800" dirty="0" smtClean="0">
                <a:solidFill>
                  <a:schemeClr val="tx1"/>
                </a:solidFill>
              </a:rPr>
              <a:t>", </a:t>
            </a:r>
            <a:r>
              <a:rPr lang="en-US" sz="2800" dirty="0" err="1" smtClean="0">
                <a:solidFill>
                  <a:schemeClr val="tx1"/>
                </a:solidFill>
              </a:rPr>
              <a:t>JOptionPane</a:t>
            </a:r>
            <a:r>
              <a:rPr lang="en-US" sz="2800" dirty="0" smtClean="0">
                <a:solidFill>
                  <a:srgbClr val="FF0000"/>
                </a:solidFill>
              </a:rPr>
              <a:t>. ????????????</a:t>
            </a:r>
            <a:r>
              <a:rPr lang="en-US" sz="2800" dirty="0" smtClean="0">
                <a:solidFill>
                  <a:schemeClr val="tx1"/>
                </a:solidFill>
              </a:rPr>
              <a:t>);</a:t>
            </a:r>
          </a:p>
        </p:txBody>
      </p:sp>
      <p:sp>
        <p:nvSpPr>
          <p:cNvPr id="12" name="Slide Number Placeholder 11"/>
          <p:cNvSpPr>
            <a:spLocks noGrp="1"/>
          </p:cNvSpPr>
          <p:nvPr>
            <p:ph type="sldNum" sz="quarter" idx="12"/>
          </p:nvPr>
        </p:nvSpPr>
        <p:spPr/>
        <p:txBody>
          <a:bodyPr/>
          <a:lstStyle/>
          <a:p>
            <a:fld id="{7BC5307C-9AC7-448E-9FCE-3A20542CE215}" type="slidenum">
              <a:rPr lang="en-US" smtClean="0"/>
              <a:pPr/>
              <a:t>6</a:t>
            </a:fld>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3429000" y="2057400"/>
            <a:ext cx="2828925" cy="1295400"/>
          </a:xfrm>
          <a:prstGeom prst="rect">
            <a:avLst/>
          </a:prstGeom>
          <a:noFill/>
          <a:ln w="9525">
            <a:noFill/>
            <a:miter lim="800000"/>
            <a:headEnd/>
            <a:tailEnd/>
          </a:ln>
        </p:spPr>
      </p:pic>
      <p:sp>
        <p:nvSpPr>
          <p:cNvPr id="9" name="TextBox 8"/>
          <p:cNvSpPr txBox="1"/>
          <p:nvPr/>
        </p:nvSpPr>
        <p:spPr>
          <a:xfrm>
            <a:off x="381000" y="3429000"/>
            <a:ext cx="3200400" cy="369332"/>
          </a:xfrm>
          <a:prstGeom prst="rect">
            <a:avLst/>
          </a:prstGeom>
          <a:noFill/>
        </p:spPr>
        <p:txBody>
          <a:bodyPr wrap="square" rtlCol="1">
            <a:spAutoFit/>
          </a:bodyPr>
          <a:lstStyle/>
          <a:p>
            <a:r>
              <a:rPr lang="en-US" dirty="0" smtClean="0">
                <a:solidFill>
                  <a:schemeClr val="bg1"/>
                </a:solidFill>
              </a:rPr>
              <a:t>INFORMATION_MESSAGE</a:t>
            </a:r>
          </a:p>
        </p:txBody>
      </p:sp>
      <p:sp>
        <p:nvSpPr>
          <p:cNvPr id="11" name="TextBox 10"/>
          <p:cNvSpPr txBox="1"/>
          <p:nvPr/>
        </p:nvSpPr>
        <p:spPr>
          <a:xfrm>
            <a:off x="3733800" y="3352800"/>
            <a:ext cx="2286000" cy="369332"/>
          </a:xfrm>
          <a:prstGeom prst="rect">
            <a:avLst/>
          </a:prstGeom>
          <a:noFill/>
        </p:spPr>
        <p:txBody>
          <a:bodyPr wrap="square" rtlCol="1">
            <a:spAutoFit/>
          </a:bodyPr>
          <a:lstStyle/>
          <a:p>
            <a:r>
              <a:rPr lang="en-US" dirty="0" smtClean="0">
                <a:solidFill>
                  <a:schemeClr val="bg1"/>
                </a:solidFill>
              </a:rPr>
              <a:t>ERROR_MESSAGE</a:t>
            </a:r>
          </a:p>
        </p:txBody>
      </p:sp>
      <p:pic>
        <p:nvPicPr>
          <p:cNvPr id="13" name="Picture 2"/>
          <p:cNvPicPr>
            <a:picLocks noChangeAspect="1" noChangeArrowheads="1"/>
          </p:cNvPicPr>
          <p:nvPr/>
        </p:nvPicPr>
        <p:blipFill>
          <a:blip r:embed="rId4" cstate="print"/>
          <a:srcRect/>
          <a:stretch>
            <a:fillRect/>
          </a:stretch>
        </p:blipFill>
        <p:spPr bwMode="auto">
          <a:xfrm>
            <a:off x="381000" y="1981200"/>
            <a:ext cx="2869119" cy="1399812"/>
          </a:xfrm>
          <a:prstGeom prst="rect">
            <a:avLst/>
          </a:prstGeom>
          <a:noFill/>
          <a:ln w="9525">
            <a:noFill/>
            <a:miter lim="800000"/>
            <a:headEnd/>
            <a:tailEnd/>
          </a:ln>
        </p:spPr>
      </p:pic>
      <p:sp>
        <p:nvSpPr>
          <p:cNvPr id="14" name="TextBox 13"/>
          <p:cNvSpPr txBox="1"/>
          <p:nvPr/>
        </p:nvSpPr>
        <p:spPr>
          <a:xfrm>
            <a:off x="6629400" y="3352800"/>
            <a:ext cx="2286000" cy="369332"/>
          </a:xfrm>
          <a:prstGeom prst="rect">
            <a:avLst/>
          </a:prstGeom>
          <a:noFill/>
        </p:spPr>
        <p:txBody>
          <a:bodyPr wrap="square" rtlCol="1">
            <a:spAutoFit/>
          </a:bodyPr>
          <a:lstStyle/>
          <a:p>
            <a:r>
              <a:rPr lang="en-US" dirty="0" smtClean="0">
                <a:solidFill>
                  <a:schemeClr val="bg1"/>
                </a:solidFill>
              </a:rPr>
              <a:t>WARNING_MESSAGE</a:t>
            </a:r>
          </a:p>
        </p:txBody>
      </p:sp>
      <p:sp>
        <p:nvSpPr>
          <p:cNvPr id="16" name="TextBox 15"/>
          <p:cNvSpPr txBox="1"/>
          <p:nvPr/>
        </p:nvSpPr>
        <p:spPr>
          <a:xfrm>
            <a:off x="1219200" y="5867400"/>
            <a:ext cx="2514600" cy="369332"/>
          </a:xfrm>
          <a:prstGeom prst="rect">
            <a:avLst/>
          </a:prstGeom>
          <a:noFill/>
        </p:spPr>
        <p:txBody>
          <a:bodyPr wrap="square" rtlCol="1">
            <a:spAutoFit/>
          </a:bodyPr>
          <a:lstStyle/>
          <a:p>
            <a:r>
              <a:rPr lang="en-US" dirty="0" smtClean="0">
                <a:solidFill>
                  <a:schemeClr val="bg1"/>
                </a:solidFill>
              </a:rPr>
              <a:t>QUESTION_MESSAGE</a:t>
            </a:r>
          </a:p>
        </p:txBody>
      </p:sp>
      <p:sp>
        <p:nvSpPr>
          <p:cNvPr id="17" name="TextBox 16"/>
          <p:cNvSpPr txBox="1"/>
          <p:nvPr/>
        </p:nvSpPr>
        <p:spPr>
          <a:xfrm>
            <a:off x="5105400" y="5791200"/>
            <a:ext cx="3429000" cy="369332"/>
          </a:xfrm>
          <a:prstGeom prst="rect">
            <a:avLst/>
          </a:prstGeom>
          <a:noFill/>
        </p:spPr>
        <p:txBody>
          <a:bodyPr wrap="square" rtlCol="1">
            <a:spAutoFit/>
          </a:bodyPr>
          <a:lstStyle/>
          <a:p>
            <a:r>
              <a:rPr lang="en-US" dirty="0" smtClean="0">
                <a:solidFill>
                  <a:schemeClr val="bg1"/>
                </a:solidFill>
              </a:rPr>
              <a:t>PLAIN_MESSAGE</a:t>
            </a:r>
          </a:p>
        </p:txBody>
      </p:sp>
      <p:pic>
        <p:nvPicPr>
          <p:cNvPr id="3075" name="Picture 3"/>
          <p:cNvPicPr>
            <a:picLocks noChangeAspect="1" noChangeArrowheads="1"/>
          </p:cNvPicPr>
          <p:nvPr/>
        </p:nvPicPr>
        <p:blipFill>
          <a:blip r:embed="rId5" cstate="print"/>
          <a:srcRect/>
          <a:stretch>
            <a:fillRect/>
          </a:stretch>
        </p:blipFill>
        <p:spPr bwMode="auto">
          <a:xfrm>
            <a:off x="6429375" y="2057400"/>
            <a:ext cx="2714625" cy="1276350"/>
          </a:xfrm>
          <a:prstGeom prst="rect">
            <a:avLst/>
          </a:prstGeom>
          <a:noFill/>
          <a:ln w="9525">
            <a:noFill/>
            <a:miter lim="800000"/>
            <a:headEnd/>
            <a:tailEnd/>
          </a:ln>
        </p:spPr>
      </p:pic>
      <p:pic>
        <p:nvPicPr>
          <p:cNvPr id="3076" name="Picture 4"/>
          <p:cNvPicPr>
            <a:picLocks noChangeAspect="1" noChangeArrowheads="1"/>
          </p:cNvPicPr>
          <p:nvPr/>
        </p:nvPicPr>
        <p:blipFill>
          <a:blip r:embed="rId6" cstate="print"/>
          <a:srcRect/>
          <a:stretch>
            <a:fillRect/>
          </a:stretch>
        </p:blipFill>
        <p:spPr bwMode="auto">
          <a:xfrm>
            <a:off x="381000" y="4114800"/>
            <a:ext cx="3326130" cy="1600200"/>
          </a:xfrm>
          <a:prstGeom prst="rect">
            <a:avLst/>
          </a:prstGeom>
          <a:noFill/>
          <a:ln w="9525">
            <a:noFill/>
            <a:miter lim="800000"/>
            <a:headEnd/>
            <a:tailEnd/>
          </a:ln>
        </p:spPr>
      </p:pic>
      <p:pic>
        <p:nvPicPr>
          <p:cNvPr id="3077" name="Picture 5"/>
          <p:cNvPicPr>
            <a:picLocks noChangeAspect="1" noChangeArrowheads="1"/>
          </p:cNvPicPr>
          <p:nvPr/>
        </p:nvPicPr>
        <p:blipFill>
          <a:blip r:embed="rId7" cstate="print"/>
          <a:srcRect/>
          <a:stretch>
            <a:fillRect/>
          </a:stretch>
        </p:blipFill>
        <p:spPr bwMode="auto">
          <a:xfrm>
            <a:off x="4800600" y="4267200"/>
            <a:ext cx="3068472" cy="1447800"/>
          </a:xfrm>
          <a:prstGeom prst="rect">
            <a:avLst/>
          </a:prstGeom>
          <a:noFill/>
          <a:ln w="9525">
            <a:noFill/>
            <a:miter lim="800000"/>
            <a:headEnd/>
            <a:tailEnd/>
          </a:ln>
        </p:spPr>
      </p:pic>
      <p:sp>
        <p:nvSpPr>
          <p:cNvPr id="18" name="Footer Placeholder 17"/>
          <p:cNvSpPr>
            <a:spLocks noGrp="1"/>
          </p:cNvSpPr>
          <p:nvPr>
            <p:ph type="ftr" sz="quarter" idx="11"/>
          </p:nvPr>
        </p:nvSpPr>
        <p:spPr/>
        <p:txBody>
          <a:bodyPr/>
          <a:lstStyle/>
          <a:p>
            <a:r>
              <a:rPr lang="en-US" smtClean="0"/>
              <a:t>Nouf Almunyif</a:t>
            </a:r>
            <a:endParaRPr lang="en-US"/>
          </a:p>
        </p:txBody>
      </p:sp>
    </p:spTree>
    <p:extLst>
      <p:ext uri="{BB962C8B-B14F-4D97-AF65-F5344CB8AC3E}">
        <p14:creationId xmlns="" xmlns:p14="http://schemas.microsoft.com/office/powerpoint/2010/main" val="1213037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381000" y="152400"/>
            <a:ext cx="8229600" cy="563562"/>
          </a:xfrm>
        </p:spPr>
        <p:txBody>
          <a:bodyPr>
            <a:normAutofit fontScale="90000"/>
          </a:bodyPr>
          <a:lstStyle/>
          <a:p>
            <a:pPr lvl="1" algn="ctr" rtl="0">
              <a:spcBef>
                <a:spcPct val="0"/>
              </a:spcBef>
            </a:pPr>
            <a:r>
              <a:rPr lang="en-US" sz="3400" dirty="0" smtClean="0">
                <a:solidFill>
                  <a:schemeClr val="bg1"/>
                </a:solidFill>
              </a:rPr>
              <a:t>Short form </a:t>
            </a:r>
            <a:r>
              <a:rPr lang="en-US" sz="3400" dirty="0" err="1" smtClean="0">
                <a:solidFill>
                  <a:schemeClr val="bg1"/>
                </a:solidFill>
              </a:rPr>
              <a:t>showMessageeDialog</a:t>
            </a:r>
            <a:endParaRPr lang="en-US" sz="3400" dirty="0" smtClean="0">
              <a:solidFill>
                <a:schemeClr val="bg1"/>
              </a:solidFill>
            </a:endParaRPr>
          </a:p>
        </p:txBody>
      </p:sp>
      <p:sp>
        <p:nvSpPr>
          <p:cNvPr id="10" name="Rectangle 9"/>
          <p:cNvSpPr/>
          <p:nvPr/>
        </p:nvSpPr>
        <p:spPr>
          <a:xfrm>
            <a:off x="304800" y="685800"/>
            <a:ext cx="8839200" cy="16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GB" sz="2800" dirty="0" smtClean="0">
                <a:solidFill>
                  <a:srgbClr val="FF0000"/>
                </a:solidFill>
                <a:effectLst>
                  <a:outerShdw blurRad="38100" dist="38100" dir="2700000" algn="tl">
                    <a:srgbClr val="000000">
                      <a:alpha val="43137"/>
                    </a:srgbClr>
                  </a:outerShdw>
                </a:effectLst>
              </a:rPr>
              <a:t>General syntax</a:t>
            </a:r>
            <a:endParaRPr lang="en-US" sz="2800" dirty="0" smtClean="0">
              <a:solidFill>
                <a:srgbClr val="FF0000"/>
              </a:solidFill>
            </a:endParaRPr>
          </a:p>
          <a:p>
            <a:r>
              <a:rPr lang="en-US" sz="2800" dirty="0" err="1" smtClean="0">
                <a:solidFill>
                  <a:schemeClr val="tx1"/>
                </a:solidFill>
              </a:rPr>
              <a:t>JOptionPane.showMessageDialog</a:t>
            </a:r>
            <a:endParaRPr lang="en-US" sz="2800" dirty="0" smtClean="0">
              <a:solidFill>
                <a:schemeClr val="tx1"/>
              </a:solidFill>
            </a:endParaRPr>
          </a:p>
          <a:p>
            <a:r>
              <a:rPr lang="en-US" sz="2800" dirty="0" smtClean="0">
                <a:solidFill>
                  <a:schemeClr val="tx1"/>
                </a:solidFill>
              </a:rPr>
              <a:t>(</a:t>
            </a:r>
            <a:r>
              <a:rPr lang="en-US" sz="2800" dirty="0" err="1" smtClean="0">
                <a:solidFill>
                  <a:schemeClr val="tx1"/>
                </a:solidFill>
                <a:latin typeface="Times New Roman" pitchFamily="18" charset="0"/>
                <a:cs typeface="Times New Roman" pitchFamily="18" charset="0"/>
              </a:rPr>
              <a:t>ParentComponent</a:t>
            </a:r>
            <a:r>
              <a:rPr lang="en-US" sz="2800" dirty="0" smtClean="0">
                <a:solidFill>
                  <a:schemeClr val="tx1"/>
                </a:solidFill>
                <a:latin typeface="Times New Roman" pitchFamily="18" charset="0"/>
                <a:cs typeface="Times New Roman" pitchFamily="18" charset="0"/>
              </a:rPr>
              <a:t>, message string</a:t>
            </a:r>
            <a:r>
              <a:rPr lang="en-US" sz="2800" dirty="0" smtClean="0">
                <a:solidFill>
                  <a:schemeClr val="tx1"/>
                </a:solidFill>
              </a:rPr>
              <a:t>);</a:t>
            </a:r>
            <a:endParaRPr lang="ar-SA" sz="2800" dirty="0">
              <a:solidFill>
                <a:schemeClr val="tx1"/>
              </a:solidFill>
            </a:endParaRPr>
          </a:p>
        </p:txBody>
      </p:sp>
      <p:sp>
        <p:nvSpPr>
          <p:cNvPr id="12" name="Slide Number Placeholder 11"/>
          <p:cNvSpPr>
            <a:spLocks noGrp="1"/>
          </p:cNvSpPr>
          <p:nvPr>
            <p:ph type="sldNum" sz="quarter" idx="12"/>
          </p:nvPr>
        </p:nvSpPr>
        <p:spPr/>
        <p:txBody>
          <a:bodyPr/>
          <a:lstStyle/>
          <a:p>
            <a:fld id="{7BC5307C-9AC7-448E-9FCE-3A20542CE215}" type="slidenum">
              <a:rPr lang="en-US" smtClean="0"/>
              <a:pPr/>
              <a:t>7</a:t>
            </a:fld>
            <a:endParaRPr lang="en-US" dirty="0"/>
          </a:p>
        </p:txBody>
      </p:sp>
      <p:sp>
        <p:nvSpPr>
          <p:cNvPr id="8" name="Rectangle 7"/>
          <p:cNvSpPr/>
          <p:nvPr/>
        </p:nvSpPr>
        <p:spPr>
          <a:xfrm>
            <a:off x="228600" y="2590800"/>
            <a:ext cx="8915400" cy="114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solidFill>
                  <a:srgbClr val="FF0000"/>
                </a:solidFill>
                <a:effectLst>
                  <a:outerShdw blurRad="38100" dist="38100" dir="2700000" algn="tl">
                    <a:srgbClr val="000000">
                      <a:alpha val="43137"/>
                    </a:srgbClr>
                  </a:outerShdw>
                </a:effectLst>
              </a:rPr>
              <a:t>Example:</a:t>
            </a:r>
            <a:endParaRPr lang="en-US" sz="2400" dirty="0" smtClean="0">
              <a:solidFill>
                <a:srgbClr val="FF0000"/>
              </a:solidFill>
            </a:endParaRPr>
          </a:p>
          <a:p>
            <a:pPr algn="ctr"/>
            <a:r>
              <a:rPr lang="en-US" sz="2400" dirty="0" err="1" smtClean="0">
                <a:solidFill>
                  <a:schemeClr val="tx1"/>
                </a:solidFill>
              </a:rPr>
              <a:t>JOptionPane.showMessageDialog</a:t>
            </a:r>
            <a:r>
              <a:rPr lang="en-US" sz="2400" dirty="0" smtClean="0">
                <a:solidFill>
                  <a:schemeClr val="tx1"/>
                </a:solidFill>
              </a:rPr>
              <a:t>(</a:t>
            </a:r>
            <a:r>
              <a:rPr lang="en-US" sz="2400" dirty="0" err="1" smtClean="0">
                <a:solidFill>
                  <a:schemeClr val="tx1"/>
                </a:solidFill>
              </a:rPr>
              <a:t>null,"Hello</a:t>
            </a:r>
            <a:r>
              <a:rPr lang="en-US" sz="2400" dirty="0" smtClean="0">
                <a:solidFill>
                  <a:schemeClr val="tx1"/>
                </a:solidFill>
              </a:rPr>
              <a:t>");</a:t>
            </a:r>
          </a:p>
        </p:txBody>
      </p:sp>
      <p:sp>
        <p:nvSpPr>
          <p:cNvPr id="9" name="Footer Placeholder 8"/>
          <p:cNvSpPr>
            <a:spLocks noGrp="1"/>
          </p:cNvSpPr>
          <p:nvPr>
            <p:ph type="ftr" sz="quarter" idx="11"/>
          </p:nvPr>
        </p:nvSpPr>
        <p:spPr/>
        <p:txBody>
          <a:bodyPr/>
          <a:lstStyle/>
          <a:p>
            <a:r>
              <a:rPr lang="en-US" smtClean="0"/>
              <a:t>Nouf Almunyif</a:t>
            </a:r>
            <a:endParaRPr lang="en-US"/>
          </a:p>
        </p:txBody>
      </p:sp>
      <p:pic>
        <p:nvPicPr>
          <p:cNvPr id="4100" name="Picture 4"/>
          <p:cNvPicPr>
            <a:picLocks noChangeAspect="1" noChangeArrowheads="1"/>
          </p:cNvPicPr>
          <p:nvPr/>
        </p:nvPicPr>
        <p:blipFill>
          <a:blip r:embed="rId3" cstate="print"/>
          <a:srcRect/>
          <a:stretch>
            <a:fillRect/>
          </a:stretch>
        </p:blipFill>
        <p:spPr bwMode="auto">
          <a:xfrm>
            <a:off x="2133600" y="4038600"/>
            <a:ext cx="4691575" cy="2209800"/>
          </a:xfrm>
          <a:prstGeom prst="rect">
            <a:avLst/>
          </a:prstGeom>
          <a:noFill/>
          <a:ln w="9525">
            <a:noFill/>
            <a:miter lim="800000"/>
            <a:headEnd/>
            <a:tailEnd/>
          </a:ln>
        </p:spPr>
      </p:pic>
    </p:spTree>
    <p:extLst>
      <p:ext uri="{BB962C8B-B14F-4D97-AF65-F5344CB8AC3E}">
        <p14:creationId xmlns="" xmlns:p14="http://schemas.microsoft.com/office/powerpoint/2010/main" val="1213037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Example for adding two numbers</a:t>
            </a:r>
            <a:endParaRPr lang="ar-SA" dirty="0">
              <a:solidFill>
                <a:schemeClr val="bg1"/>
              </a:solidFill>
            </a:endParaRPr>
          </a:p>
        </p:txBody>
      </p:sp>
      <p:sp>
        <p:nvSpPr>
          <p:cNvPr id="4" name="Slide Number Placeholder 3"/>
          <p:cNvSpPr>
            <a:spLocks noGrp="1"/>
          </p:cNvSpPr>
          <p:nvPr>
            <p:ph type="sldNum" sz="quarter" idx="12"/>
          </p:nvPr>
        </p:nvSpPr>
        <p:spPr/>
        <p:txBody>
          <a:bodyPr/>
          <a:lstStyle/>
          <a:p>
            <a:fld id="{7BC5307C-9AC7-448E-9FCE-3A20542CE215}"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Nouf Almunyif</a:t>
            </a:r>
            <a:endParaRPr lang="en-US"/>
          </a:p>
        </p:txBody>
      </p:sp>
      <p:pic>
        <p:nvPicPr>
          <p:cNvPr id="5122" name="Picture 2"/>
          <p:cNvPicPr>
            <a:picLocks noChangeAspect="1" noChangeArrowheads="1"/>
          </p:cNvPicPr>
          <p:nvPr/>
        </p:nvPicPr>
        <p:blipFill>
          <a:blip r:embed="rId2" cstate="print"/>
          <a:srcRect/>
          <a:stretch>
            <a:fillRect/>
          </a:stretch>
        </p:blipFill>
        <p:spPr bwMode="auto">
          <a:xfrm>
            <a:off x="0" y="1219200"/>
            <a:ext cx="9144000" cy="5029200"/>
          </a:xfrm>
          <a:prstGeom prst="rect">
            <a:avLst/>
          </a:prstGeom>
          <a:solidFill>
            <a:schemeClr val="bg1"/>
          </a:solidFill>
          <a:ln w="9525">
            <a:noFill/>
            <a:miter lim="800000"/>
            <a:headEnd/>
            <a:tailEnd/>
          </a:ln>
        </p:spPr>
      </p:pic>
      <p:sp>
        <p:nvSpPr>
          <p:cNvPr id="7" name="Rectangle 6"/>
          <p:cNvSpPr/>
          <p:nvPr/>
        </p:nvSpPr>
        <p:spPr>
          <a:xfrm>
            <a:off x="457200" y="3276600"/>
            <a:ext cx="6400800" cy="457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Rectangle 7"/>
          <p:cNvSpPr/>
          <p:nvPr/>
        </p:nvSpPr>
        <p:spPr>
          <a:xfrm>
            <a:off x="0" y="3886200"/>
            <a:ext cx="2819400" cy="1143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Rectangle 8"/>
          <p:cNvSpPr/>
          <p:nvPr/>
        </p:nvSpPr>
        <p:spPr>
          <a:xfrm>
            <a:off x="609600" y="2590800"/>
            <a:ext cx="23622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Rectangle 10"/>
          <p:cNvSpPr/>
          <p:nvPr/>
        </p:nvSpPr>
        <p:spPr>
          <a:xfrm>
            <a:off x="0" y="5105400"/>
            <a:ext cx="8991600" cy="152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Rectangle 11"/>
          <p:cNvSpPr/>
          <p:nvPr/>
        </p:nvSpPr>
        <p:spPr>
          <a:xfrm>
            <a:off x="0" y="1219200"/>
            <a:ext cx="2362200"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2"/>
                                        </p:tgtEl>
                                        <p:attrNameLst>
                                          <p:attrName>ppt_x</p:attrName>
                                        </p:attrNameLst>
                                      </p:cBhvr>
                                      <p:tavLst>
                                        <p:tav tm="0">
                                          <p:val>
                                            <p:strVal val="ppt_x"/>
                                          </p:val>
                                        </p:tav>
                                        <p:tav tm="100000">
                                          <p:val>
                                            <p:strVal val="ppt_x"/>
                                          </p:val>
                                        </p:tav>
                                      </p:tavLst>
                                    </p:anim>
                                    <p:anim calcmode="lin" valueType="num">
                                      <p:cBhvr additive="base">
                                        <p:cTn id="7" dur="500"/>
                                        <p:tgtEl>
                                          <p:spTgt spid="12"/>
                                        </p:tgtEl>
                                        <p:attrNameLst>
                                          <p:attrName>ppt_y</p:attrName>
                                        </p:attrNameLst>
                                      </p:cBhvr>
                                      <p:tavLst>
                                        <p:tav tm="0">
                                          <p:val>
                                            <p:strVal val="ppt_y"/>
                                          </p:val>
                                        </p:tav>
                                        <p:tav tm="100000">
                                          <p:val>
                                            <p:strVal val="1+ppt_h/2"/>
                                          </p:val>
                                        </p:tav>
                                      </p:tavLst>
                                    </p:anim>
                                    <p:set>
                                      <p:cBhvr>
                                        <p:cTn id="8" dur="1" fill="hold">
                                          <p:stCondLst>
                                            <p:cond delay="499"/>
                                          </p:stCondLst>
                                        </p:cTn>
                                        <p:tgtEl>
                                          <p:spTgt spid="1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9"/>
                                        </p:tgtEl>
                                        <p:attrNameLst>
                                          <p:attrName>ppt_x</p:attrName>
                                        </p:attrNameLst>
                                      </p:cBhvr>
                                      <p:tavLst>
                                        <p:tav tm="0">
                                          <p:val>
                                            <p:strVal val="ppt_x"/>
                                          </p:val>
                                        </p:tav>
                                        <p:tav tm="100000">
                                          <p:val>
                                            <p:strVal val="ppt_x"/>
                                          </p:val>
                                        </p:tav>
                                      </p:tavLst>
                                    </p:anim>
                                    <p:anim calcmode="lin" valueType="num">
                                      <p:cBhvr additive="base">
                                        <p:cTn id="19" dur="500"/>
                                        <p:tgtEl>
                                          <p:spTgt spid="9"/>
                                        </p:tgtEl>
                                        <p:attrNameLst>
                                          <p:attrName>ppt_y</p:attrName>
                                        </p:attrNameLst>
                                      </p:cBhvr>
                                      <p:tavLst>
                                        <p:tav tm="0">
                                          <p:val>
                                            <p:strVal val="ppt_y"/>
                                          </p:val>
                                        </p:tav>
                                        <p:tav tm="100000">
                                          <p:val>
                                            <p:strVal val="1+ppt_h/2"/>
                                          </p:val>
                                        </p:tav>
                                      </p:tavLst>
                                    </p:anim>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1"/>
                                        </p:tgtEl>
                                        <p:attrNameLst>
                                          <p:attrName>ppt_x</p:attrName>
                                        </p:attrNameLst>
                                      </p:cBhvr>
                                      <p:tavLst>
                                        <p:tav tm="0">
                                          <p:val>
                                            <p:strVal val="ppt_x"/>
                                          </p:val>
                                        </p:tav>
                                        <p:tav tm="100000">
                                          <p:val>
                                            <p:strVal val="ppt_x"/>
                                          </p:val>
                                        </p:tav>
                                      </p:tavLst>
                                    </p:anim>
                                    <p:anim calcmode="lin" valueType="num">
                                      <p:cBhvr additive="base">
                                        <p:cTn id="31" dur="500"/>
                                        <p:tgtEl>
                                          <p:spTgt spid="11"/>
                                        </p:tgtEl>
                                        <p:attrNameLst>
                                          <p:attrName>ppt_y</p:attrName>
                                        </p:attrNameLst>
                                      </p:cBhvr>
                                      <p:tavLst>
                                        <p:tav tm="0">
                                          <p:val>
                                            <p:strVal val="ppt_y"/>
                                          </p:val>
                                        </p:tav>
                                        <p:tav tm="100000">
                                          <p:val>
                                            <p:strVal val="1+ppt_h/2"/>
                                          </p:val>
                                        </p:tav>
                                      </p:tavLst>
                                    </p:anim>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idx="1"/>
          </p:nvPr>
        </p:nvSpPr>
        <p:spPr/>
        <p:txBody>
          <a:bodyPr/>
          <a:lstStyle/>
          <a:p>
            <a:endParaRPr lang="ar-SA" dirty="0"/>
          </a:p>
        </p:txBody>
      </p:sp>
      <p:sp>
        <p:nvSpPr>
          <p:cNvPr id="4" name="Footer Placeholder 3"/>
          <p:cNvSpPr>
            <a:spLocks noGrp="1"/>
          </p:cNvSpPr>
          <p:nvPr>
            <p:ph type="ftr" sz="quarter" idx="11"/>
          </p:nvPr>
        </p:nvSpPr>
        <p:spPr/>
        <p:txBody>
          <a:bodyPr/>
          <a:lstStyle/>
          <a:p>
            <a:r>
              <a:rPr lang="en-US" smtClean="0"/>
              <a:t>Nouf Almunyif</a:t>
            </a:r>
            <a:endParaRPr lang="en-US"/>
          </a:p>
        </p:txBody>
      </p:sp>
      <p:sp>
        <p:nvSpPr>
          <p:cNvPr id="5" name="Slide Number Placeholder 4"/>
          <p:cNvSpPr>
            <a:spLocks noGrp="1"/>
          </p:cNvSpPr>
          <p:nvPr>
            <p:ph type="sldNum" sz="quarter" idx="12"/>
          </p:nvPr>
        </p:nvSpPr>
        <p:spPr/>
        <p:txBody>
          <a:bodyPr/>
          <a:lstStyle/>
          <a:p>
            <a:fld id="{7BC5307C-9AC7-448E-9FCE-3A20542CE215}" type="slidenum">
              <a:rPr lang="en-US" smtClean="0"/>
              <a:pPr/>
              <a:t>9</a:t>
            </a:fld>
            <a:endParaRPr lang="en-US"/>
          </a:p>
        </p:txBody>
      </p:sp>
      <p:pic>
        <p:nvPicPr>
          <p:cNvPr id="6146" name="Picture 2"/>
          <p:cNvPicPr>
            <a:picLocks noChangeAspect="1" noChangeArrowheads="1"/>
          </p:cNvPicPr>
          <p:nvPr/>
        </p:nvPicPr>
        <p:blipFill>
          <a:blip r:embed="rId2" cstate="print"/>
          <a:srcRect/>
          <a:stretch>
            <a:fillRect/>
          </a:stretch>
        </p:blipFill>
        <p:spPr bwMode="auto">
          <a:xfrm>
            <a:off x="533400" y="1905000"/>
            <a:ext cx="4114800" cy="1816925"/>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4648200" y="1905000"/>
            <a:ext cx="4038600" cy="1802242"/>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2286000" y="3733800"/>
            <a:ext cx="4648200" cy="21702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000530_analytics_powerpoint_templat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000530_analytics_powerpoint_template</Template>
  <TotalTime>233</TotalTime>
  <Words>223</Words>
  <Application>Microsoft Office PowerPoint</Application>
  <PresentationFormat>On-screen Show (4:3)</PresentationFormat>
  <Paragraphs>69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000530_analytics_powerpoint_template</vt:lpstr>
      <vt:lpstr>Introduction to GUI in </vt:lpstr>
      <vt:lpstr>Graphical User Interface</vt:lpstr>
      <vt:lpstr>Using Dialog Boxes for Input/Output</vt:lpstr>
      <vt:lpstr>ShowInputDialog</vt:lpstr>
      <vt:lpstr>showMessageeDialog</vt:lpstr>
      <vt:lpstr>Messagee Type</vt:lpstr>
      <vt:lpstr>Short form showMessageeDialog</vt:lpstr>
      <vt:lpstr>Example for adding two numbers</vt:lpstr>
      <vt:lpstr>Slide 9</vt:lpstr>
      <vt:lpstr>Sample GUI Object Window</vt:lpstr>
      <vt:lpstr>Creating a JFrame</vt:lpstr>
      <vt:lpstr>Example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JAVA</dc:title>
  <dc:creator>NOUF</dc:creator>
  <cp:lastModifiedBy>Nouf</cp:lastModifiedBy>
  <cp:revision>27</cp:revision>
  <dcterms:created xsi:type="dcterms:W3CDTF">2013-09-09T16:42:03Z</dcterms:created>
  <dcterms:modified xsi:type="dcterms:W3CDTF">2016-11-06T19:08:11Z</dcterms:modified>
</cp:coreProperties>
</file>