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5" r:id="rId5"/>
    <p:sldId id="276" r:id="rId6"/>
    <p:sldId id="292" r:id="rId7"/>
    <p:sldId id="277" r:id="rId8"/>
    <p:sldId id="278" r:id="rId9"/>
    <p:sldId id="293" r:id="rId10"/>
    <p:sldId id="298" r:id="rId11"/>
    <p:sldId id="279" r:id="rId12"/>
    <p:sldId id="294" r:id="rId13"/>
    <p:sldId id="296" r:id="rId14"/>
    <p:sldId id="280" r:id="rId15"/>
    <p:sldId id="297" r:id="rId16"/>
    <p:sldId id="295" r:id="rId17"/>
    <p:sldId id="303" r:id="rId18"/>
    <p:sldId id="304" r:id="rId19"/>
    <p:sldId id="305" r:id="rId20"/>
    <p:sldId id="306" r:id="rId21"/>
    <p:sldId id="30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08FAE52D-DB8F-4469-A35B-8367F2B3BC5A}" type="datetimeFigureOut">
              <a:rPr lang="ar-SA"/>
              <a:pPr>
                <a:defRPr/>
              </a:pPr>
              <a:t>24/05/1436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F65BDF06-8746-4812-AAB8-78528D4E908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88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F739F-64CB-485E-B824-F3AB95AC93C8}" type="slidenum">
              <a:rPr lang="ar-SA" smtClean="0"/>
              <a:pPr/>
              <a:t>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98393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076FB-0638-4419-BE2B-83974C7B2A82}" type="slidenum">
              <a:rPr lang="ar-SA" smtClean="0"/>
              <a:pPr/>
              <a:t>10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1756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68590B-4FC9-463D-BB96-5F7335D9FC5D}" type="slidenum">
              <a:rPr lang="ar-SA" smtClean="0"/>
              <a:pPr/>
              <a:t>11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2277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99217-DC03-4201-BED8-2878F68D69F4}" type="slidenum">
              <a:rPr lang="ar-SA" smtClean="0"/>
              <a:pPr/>
              <a:t>12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9122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A1615-BA29-4D51-88E5-B4D7DE1FEFF7}" type="slidenum">
              <a:rPr lang="ar-SA" smtClean="0"/>
              <a:pPr/>
              <a:t>13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1148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558498-D1A1-4A0A-84EC-BFEDF38B5D13}" type="slidenum">
              <a:rPr lang="ar-SA" smtClean="0"/>
              <a:pPr/>
              <a:t>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9280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6D9DC-D22F-4ED1-B955-9E4213507C7D}" type="slidenum">
              <a:rPr lang="ar-SA" smtClean="0"/>
              <a:pPr/>
              <a:t>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4818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1F7B7A-E5F8-4E62-8387-A2499F32948A}" type="slidenum">
              <a:rPr lang="ar-SA" smtClean="0"/>
              <a:pPr/>
              <a:t>4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8521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5073F-252A-44F7-A009-E6FDDF300AD0}" type="slidenum">
              <a:rPr lang="ar-SA" smtClean="0"/>
              <a:pPr/>
              <a:t>5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9762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2E3C8-71D5-4A01-BFA5-DF8FB6C8043C}" type="slidenum">
              <a:rPr lang="ar-SA" smtClean="0"/>
              <a:pPr/>
              <a:t>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09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44339-CCCC-48DD-B9FC-2434B1D012E4}" type="slidenum">
              <a:rPr lang="ar-SA" smtClean="0"/>
              <a:pPr/>
              <a:t>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978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9FFCA3-15EB-4254-B1A7-E4CED0A33C5E}" type="slidenum">
              <a:rPr lang="ar-SA" smtClean="0"/>
              <a:pPr/>
              <a:t>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3500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08E49-7114-46EC-867D-A8645013F939}" type="slidenum">
              <a:rPr lang="ar-SA" smtClean="0"/>
              <a:pPr/>
              <a:t>9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0753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6490-B95F-43C7-9F0A-9038B7D19888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ADDD-5F71-493E-A1F9-E1278E9F8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8668-2877-4C2E-87BC-CE83D89F3BC7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AF27-2311-4AA9-B084-C4522C40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FBB1-DE0D-4C98-9A4B-3311AD6429F3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0E15-6A33-45E6-A4FF-36C3C465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F39E-8774-4E7C-B4A8-C4A4892257CA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8E25-1561-48E9-A0E3-3D9E9976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6D76-392C-4BA1-91EA-194072FEFC86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BE18-2B12-4B65-8F54-67EAD5AAA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C05A-C91A-40BC-A209-25A05DCF3048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CA00-C704-4003-9349-3D7FCE9F8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25B1-7633-4D1E-933A-F89DBCF48659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677F-1727-4F17-8E29-F4AAC395F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6F8B-089F-4A78-965D-31D7C67BB187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F4F2-15A5-48A2-80F3-A2C71783B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FA55-BDD3-4D25-94DD-EAD0BC0E4C5E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45D7-568E-469C-AD5B-B8A4026A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4B72-FAF3-4649-93D2-BA9711181476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CA73-C6B8-45C2-97E7-B96A95E4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8670-1BC2-4D6F-B546-759FCB3EFC78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6A31-D878-4EE2-ADD4-44A9F9CD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21E32C3-1562-41AA-8119-1FF50A7DDDB4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AE710F9-4844-4DE3-9BF8-EEB0163A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r" rtl="1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r" rtl="1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r" rtl="1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Rules of Precedence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The rules of precedence determine the </a:t>
            </a:r>
            <a:r>
              <a:rPr lang="en-US" b="1" smtClean="0"/>
              <a:t>order </a:t>
            </a:r>
            <a:r>
              <a:rPr lang="en-US" i="1" smtClean="0"/>
              <a:t>in which expressions are evaluated </a:t>
            </a:r>
            <a:r>
              <a:rPr lang="en-US" smtClean="0"/>
              <a:t>and </a:t>
            </a:r>
            <a:r>
              <a:rPr lang="en-US" i="1" smtClean="0"/>
              <a:t>calculated</a:t>
            </a:r>
            <a:r>
              <a:rPr lang="en-US" smtClean="0"/>
              <a:t>. </a:t>
            </a:r>
          </a:p>
          <a:p>
            <a:pPr algn="l" rtl="0" eaLnBrk="1" hangingPunct="1"/>
            <a:r>
              <a:rPr lang="en-US" smtClean="0"/>
              <a:t>The next table lists the default order of precedence. </a:t>
            </a:r>
          </a:p>
          <a:p>
            <a:pPr algn="l" rtl="0" eaLnBrk="1" hangingPunct="1"/>
            <a:r>
              <a:rPr lang="en-US" smtClean="0"/>
              <a:t>You can override the default order by using </a:t>
            </a:r>
            <a:r>
              <a:rPr lang="en-US" smtClean="0">
                <a:solidFill>
                  <a:schemeClr val="accent2"/>
                </a:solidFill>
              </a:rPr>
              <a:t>parentheses</a:t>
            </a:r>
            <a:r>
              <a:rPr lang="en-US" smtClean="0"/>
              <a:t> around the expressions you want to calculate first.</a:t>
            </a:r>
          </a:p>
          <a:p>
            <a:pPr algn="l" rtl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11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01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 l="26939" t="33333" r="23865" b="22917"/>
          <a:stretch>
            <a:fillRect/>
          </a:stretch>
        </p:blipFill>
        <p:spPr bwMode="auto">
          <a:xfrm>
            <a:off x="152400" y="17526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Sorting by Column Alias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773" t="32465" r="24995" b="23061"/>
          <a:stretch>
            <a:fillRect/>
          </a:stretch>
        </p:blipFill>
        <p:spPr>
          <a:xfrm>
            <a:off x="533400" y="1801813"/>
            <a:ext cx="7823200" cy="4141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Sorting by Multiple Columns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922" t="32465" r="25922" b="16472"/>
          <a:stretch>
            <a:fillRect/>
          </a:stretch>
        </p:blipFill>
        <p:spPr>
          <a:xfrm>
            <a:off x="354013" y="1600200"/>
            <a:ext cx="8180387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 statement syntax with the (Where &amp; order by clauses)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 l="24484" t="31250" r="43970" b="53125"/>
          <a:stretch>
            <a:fillRect/>
          </a:stretch>
        </p:blipFill>
        <p:spPr bwMode="auto">
          <a:xfrm>
            <a:off x="76200" y="1676400"/>
            <a:ext cx="8991600" cy="2503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Comments on Using Logical operator (NOT)</a:t>
            </a:r>
            <a:endParaRPr lang="ar-SA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In term of syntax, generally, </a:t>
            </a:r>
            <a:r>
              <a:rPr lang="en-US" smtClean="0">
                <a:solidFill>
                  <a:srgbClr val="00B0F0"/>
                </a:solidFill>
              </a:rPr>
              <a:t>NOT</a:t>
            </a:r>
            <a:r>
              <a:rPr lang="en-US" smtClean="0"/>
              <a:t> comes between </a:t>
            </a:r>
            <a:r>
              <a:rPr lang="en-US" i="1" smtClean="0">
                <a:solidFill>
                  <a:srgbClr val="00B050"/>
                </a:solidFill>
              </a:rPr>
              <a:t>exper</a:t>
            </a:r>
            <a:r>
              <a:rPr lang="en-US" i="1" smtClean="0"/>
              <a:t> </a:t>
            </a:r>
            <a:r>
              <a:rPr lang="en-US" smtClean="0"/>
              <a:t>and  </a:t>
            </a:r>
            <a:r>
              <a:rPr lang="en-US" i="1" smtClean="0">
                <a:solidFill>
                  <a:srgbClr val="00B050"/>
                </a:solidFill>
              </a:rPr>
              <a:t>comparison operator</a:t>
            </a:r>
          </a:p>
          <a:p>
            <a:pPr algn="l" rtl="0"/>
            <a:endParaRPr lang="en-US" i="1" smtClean="0">
              <a:solidFill>
                <a:srgbClr val="00B050"/>
              </a:solidFill>
            </a:endParaRPr>
          </a:p>
          <a:p>
            <a:pPr algn="l" rtl="0"/>
            <a:r>
              <a:rPr lang="en-US" i="1" smtClean="0">
                <a:solidFill>
                  <a:srgbClr val="00B050"/>
                </a:solidFill>
              </a:rPr>
              <a:t>E.g </a:t>
            </a:r>
            <a:endParaRPr lang="ar-SA" i="1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543800" cy="1384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2800" dirty="0"/>
              <a:t>Select </a:t>
            </a:r>
            <a:r>
              <a:rPr lang="en-US" sz="2800" dirty="0" err="1"/>
              <a:t>fname</a:t>
            </a:r>
            <a:r>
              <a:rPr lang="en-US" sz="2800" dirty="0"/>
              <a:t>, age</a:t>
            </a:r>
          </a:p>
          <a:p>
            <a:pPr>
              <a:defRPr/>
            </a:pPr>
            <a:r>
              <a:rPr lang="en-US" sz="2800" dirty="0" err="1"/>
              <a:t>Feom</a:t>
            </a:r>
            <a:r>
              <a:rPr lang="en-US" sz="2800" dirty="0"/>
              <a:t> </a:t>
            </a:r>
            <a:r>
              <a:rPr lang="en-US" sz="2800" dirty="0" err="1"/>
              <a:t>emp_table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Where </a:t>
            </a:r>
            <a:r>
              <a:rPr lang="en-US" sz="2800" i="1" dirty="0" err="1">
                <a:solidFill>
                  <a:srgbClr val="00B050"/>
                </a:solidFill>
              </a:rPr>
              <a:t>dept_num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B050"/>
                </a:solidFill>
              </a:rPr>
              <a:t>IN(1,2)</a:t>
            </a:r>
            <a:r>
              <a:rPr lang="en-US" sz="2800" dirty="0"/>
              <a:t>;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Comments on Using Logical operator (NOT)</a:t>
            </a:r>
            <a:endParaRPr lang="ar-SA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This syntax is right for the operators (</a:t>
            </a:r>
            <a:r>
              <a:rPr lang="en-US" smtClean="0">
                <a:solidFill>
                  <a:srgbClr val="C00000"/>
                </a:solidFill>
              </a:rPr>
              <a:t>IN, Between.. And .., LIKE, IS NULl</a:t>
            </a:r>
            <a:r>
              <a:rPr lang="en-US" smtClean="0"/>
              <a:t>)</a:t>
            </a:r>
          </a:p>
          <a:p>
            <a:pPr algn="l" rtl="0"/>
            <a:r>
              <a:rPr lang="en-US" i="1" smtClean="0">
                <a:solidFill>
                  <a:srgbClr val="00B050"/>
                </a:solidFill>
              </a:rPr>
              <a:t>BUT </a:t>
            </a:r>
          </a:p>
          <a:p>
            <a:pPr algn="l" rtl="0"/>
            <a:r>
              <a:rPr lang="en-US" smtClean="0"/>
              <a:t>In case the symbolic comparison operator (&gt;,&lt;, &gt;=,&lt;=,=,&lt;&gt;) there will be an </a:t>
            </a:r>
            <a:r>
              <a:rPr lang="en-US" smtClean="0">
                <a:solidFill>
                  <a:srgbClr val="FF0000"/>
                </a:solidFill>
              </a:rPr>
              <a:t>error</a:t>
            </a:r>
          </a:p>
          <a:p>
            <a:pPr algn="l" rtl="0"/>
            <a:endParaRPr lang="en-US" i="1" smtClean="0">
              <a:solidFill>
                <a:srgbClr val="00B050"/>
              </a:solidFill>
            </a:endParaRPr>
          </a:p>
          <a:p>
            <a:pPr algn="l" rtl="0"/>
            <a:r>
              <a:rPr lang="en-US" i="1" smtClean="0">
                <a:solidFill>
                  <a:srgbClr val="00B050"/>
                </a:solidFill>
              </a:rPr>
              <a:t>E.g </a:t>
            </a:r>
            <a:endParaRPr lang="ar-SA" i="1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7543800" cy="1384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2800" dirty="0"/>
              <a:t>Select </a:t>
            </a:r>
            <a:r>
              <a:rPr lang="en-US" sz="2800" dirty="0" err="1"/>
              <a:t>fname</a:t>
            </a:r>
            <a:r>
              <a:rPr lang="en-US" sz="2800" dirty="0"/>
              <a:t>, age</a:t>
            </a:r>
          </a:p>
          <a:p>
            <a:pPr>
              <a:defRPr/>
            </a:pPr>
            <a:r>
              <a:rPr lang="en-US" sz="2800" dirty="0" err="1"/>
              <a:t>Feom</a:t>
            </a:r>
            <a:r>
              <a:rPr lang="en-US" sz="2800" dirty="0"/>
              <a:t> </a:t>
            </a:r>
            <a:r>
              <a:rPr lang="en-US" sz="2800" dirty="0" err="1"/>
              <a:t>emp_table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Where </a:t>
            </a:r>
            <a:r>
              <a:rPr lang="en-US" sz="2800" i="1" dirty="0" err="1">
                <a:solidFill>
                  <a:srgbClr val="00B050"/>
                </a:solidFill>
              </a:rPr>
              <a:t>dept_num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B050"/>
                </a:solidFill>
              </a:rPr>
              <a:t>&gt;3</a:t>
            </a:r>
            <a:r>
              <a:rPr lang="en-US" sz="2800" dirty="0"/>
              <a:t>;</a:t>
            </a:r>
            <a:endParaRPr lang="ar-SA" sz="2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733800" y="5562600"/>
            <a:ext cx="381000" cy="533400"/>
            <a:chOff x="-1219200" y="4572000"/>
            <a:chExt cx="381000" cy="53340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-1219200" y="4572000"/>
              <a:ext cx="3810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00" y="4572000"/>
              <a:ext cx="304800" cy="533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Comments on Using Logical operator (NOT)</a:t>
            </a:r>
            <a:endParaRPr lang="ar-SA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The Solution is to use NOT pefore the whole comparsion condition i.e.</a:t>
            </a:r>
          </a:p>
          <a:p>
            <a:pPr algn="l" rtl="0"/>
            <a:r>
              <a:rPr lang="en-US" smtClean="0">
                <a:solidFill>
                  <a:srgbClr val="00B0F0"/>
                </a:solidFill>
              </a:rPr>
              <a:t>NOT</a:t>
            </a:r>
            <a:r>
              <a:rPr lang="en-US" i="1" smtClean="0">
                <a:solidFill>
                  <a:srgbClr val="00B050"/>
                </a:solidFill>
              </a:rPr>
              <a:t>(exper  comparison operator)  </a:t>
            </a:r>
          </a:p>
          <a:p>
            <a:pPr algn="l" rtl="0"/>
            <a:r>
              <a:rPr lang="en-US" i="1" smtClean="0">
                <a:solidFill>
                  <a:srgbClr val="00B050"/>
                </a:solidFill>
              </a:rPr>
              <a:t>E.g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102100"/>
            <a:ext cx="7543800" cy="1384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2800" dirty="0"/>
              <a:t>Select </a:t>
            </a:r>
            <a:r>
              <a:rPr lang="en-US" sz="2800" dirty="0" err="1"/>
              <a:t>fname</a:t>
            </a:r>
            <a:r>
              <a:rPr lang="en-US" sz="2800" dirty="0"/>
              <a:t>, age</a:t>
            </a:r>
          </a:p>
          <a:p>
            <a:pPr>
              <a:defRPr/>
            </a:pPr>
            <a:r>
              <a:rPr lang="en-US" sz="2800" dirty="0" err="1"/>
              <a:t>Feom</a:t>
            </a:r>
            <a:r>
              <a:rPr lang="en-US" sz="2800" dirty="0"/>
              <a:t> </a:t>
            </a:r>
            <a:r>
              <a:rPr lang="en-US" sz="2800" dirty="0" err="1"/>
              <a:t>emp_table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Where </a:t>
            </a:r>
            <a:r>
              <a:rPr lang="en-US" sz="2800" dirty="0">
                <a:solidFill>
                  <a:srgbClr val="00B0F0"/>
                </a:solidFill>
              </a:rPr>
              <a:t>NOT </a:t>
            </a:r>
            <a:r>
              <a:rPr lang="en-US" sz="2800" i="1" dirty="0">
                <a:solidFill>
                  <a:srgbClr val="00B050"/>
                </a:solidFill>
              </a:rPr>
              <a:t>(</a:t>
            </a:r>
            <a:r>
              <a:rPr lang="en-US" sz="2800" i="1" dirty="0" err="1">
                <a:solidFill>
                  <a:srgbClr val="00B050"/>
                </a:solidFill>
              </a:rPr>
              <a:t>dept_num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B050"/>
                </a:solidFill>
              </a:rPr>
              <a:t>&gt;3)</a:t>
            </a:r>
            <a:r>
              <a:rPr lang="en-US" sz="2800" dirty="0"/>
              <a:t>;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Comments on ordering table using more than one column</a:t>
            </a:r>
            <a:endParaRPr lang="ar-SA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i="1" smtClean="0">
                <a:solidFill>
                  <a:srgbClr val="00B050"/>
                </a:solidFill>
              </a:rPr>
              <a:t>Assume that we’ve created the following table:</a:t>
            </a:r>
          </a:p>
          <a:p>
            <a:pPr algn="l" rtl="0"/>
            <a:endParaRPr lang="en-US" sz="2400" i="1" smtClean="0">
              <a:solidFill>
                <a:srgbClr val="00B050"/>
              </a:solidFill>
            </a:endParaRPr>
          </a:p>
          <a:p>
            <a:pPr algn="l" rtl="0">
              <a:buFont typeface="Wingdings 2" pitchFamily="18" charset="2"/>
              <a:buNone/>
            </a:pPr>
            <a:endParaRPr lang="en-US" sz="2400" i="1" smtClean="0">
              <a:solidFill>
                <a:srgbClr val="00B050"/>
              </a:solidFill>
            </a:endParaRPr>
          </a:p>
          <a:p>
            <a:pPr algn="l" rtl="0"/>
            <a:r>
              <a:rPr lang="en-US" sz="2400" i="1" smtClean="0">
                <a:solidFill>
                  <a:srgbClr val="00B050"/>
                </a:solidFill>
              </a:rPr>
              <a:t>Then fill it with the values</a:t>
            </a:r>
          </a:p>
          <a:p>
            <a:pPr algn="l" rtl="0"/>
            <a:endParaRPr lang="en-US" sz="2400" i="1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66950"/>
            <a:ext cx="7543800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2000" dirty="0"/>
              <a:t>Create table test2( col1 number(2), col2 number(2));</a:t>
            </a:r>
            <a:endParaRPr lang="ar-SA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657600"/>
          <a:ext cx="60960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Comments on ordering table using more than one column</a:t>
            </a:r>
            <a:endParaRPr lang="ar-SA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i="1" smtClean="0">
                <a:solidFill>
                  <a:srgbClr val="00B050"/>
                </a:solidFill>
              </a:rPr>
              <a:t>The result of the query</a:t>
            </a:r>
          </a:p>
          <a:p>
            <a:pPr algn="l" rtl="0"/>
            <a:endParaRPr lang="en-US" sz="2400" i="1" smtClean="0">
              <a:solidFill>
                <a:srgbClr val="00B050"/>
              </a:solidFill>
            </a:endParaRPr>
          </a:p>
          <a:p>
            <a:pPr algn="l" rtl="0">
              <a:buFont typeface="Wingdings 2" pitchFamily="18" charset="2"/>
              <a:buNone/>
            </a:pPr>
            <a:endParaRPr lang="en-US" sz="2400" i="1" smtClean="0">
              <a:solidFill>
                <a:srgbClr val="00B050"/>
              </a:solidFill>
            </a:endParaRPr>
          </a:p>
          <a:p>
            <a:pPr algn="l" rtl="0"/>
            <a:endParaRPr lang="en-US" sz="2400" i="1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543800" cy="10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2000" dirty="0"/>
              <a:t>Select *</a:t>
            </a:r>
          </a:p>
          <a:p>
            <a:pPr>
              <a:defRPr/>
            </a:pPr>
            <a:r>
              <a:rPr lang="en-US" sz="2000" dirty="0"/>
              <a:t>From test2</a:t>
            </a:r>
          </a:p>
          <a:p>
            <a:pPr>
              <a:defRPr/>
            </a:pPr>
            <a:r>
              <a:rPr lang="en-US" sz="2000" dirty="0" err="1"/>
              <a:t>Oreder</a:t>
            </a:r>
            <a:r>
              <a:rPr lang="en-US" sz="2000" dirty="0"/>
              <a:t> by col2,col1;</a:t>
            </a:r>
            <a:endParaRPr lang="ar-SA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505200"/>
          <a:ext cx="25146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7972"/>
                <a:gridCol w="114662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402" name="TextBox 5"/>
          <p:cNvSpPr txBox="1">
            <a:spLocks noChangeArrowheads="1"/>
          </p:cNvSpPr>
          <p:nvPr/>
        </p:nvSpPr>
        <p:spPr bwMode="auto">
          <a:xfrm>
            <a:off x="3429000" y="4008438"/>
            <a:ext cx="2209800" cy="14779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And it’s NOT the same as ordering based on the last column (col2) which is:</a:t>
            </a:r>
            <a:endParaRPr lang="ar-SA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3505200"/>
          <a:ext cx="25146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7972"/>
                <a:gridCol w="114662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Col1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600" y="3810000"/>
            <a:ext cx="2819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5791200" y="5715000"/>
            <a:ext cx="2819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Rounded Rectangle 9"/>
          <p:cNvSpPr/>
          <p:nvPr/>
        </p:nvSpPr>
        <p:spPr>
          <a:xfrm>
            <a:off x="685800" y="5638800"/>
            <a:ext cx="2819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Rounded Rectangle 10"/>
          <p:cNvSpPr/>
          <p:nvPr/>
        </p:nvSpPr>
        <p:spPr>
          <a:xfrm>
            <a:off x="5791200" y="3810000"/>
            <a:ext cx="2819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Rules of Precedence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 Evaluated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0" spc="-1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Arithmetic operators </a:t>
                      </a:r>
                      <a:endParaRPr lang="en-US" sz="2400" b="0" kern="100" dirty="0">
                        <a:latin typeface="+mj-lt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Concatenation operator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Comparison conditions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IS [NOT] NULL, LIKE, [NOT] IN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[NOT] BETWEEN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0" spc="-1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NOT logical condition</a:t>
                      </a:r>
                      <a:endParaRPr lang="en-US" sz="2400" b="0" kern="100" dirty="0">
                        <a:latin typeface="+mj-lt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7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0" spc="-1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AND logical condition</a:t>
                      </a:r>
                      <a:endParaRPr lang="en-US" sz="2400" b="0" kern="100" dirty="0">
                        <a:latin typeface="+mj-lt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OR logical condition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Rules of Precedence (</a:t>
            </a:r>
            <a:r>
              <a:rPr lang="en-US" b="0" dirty="0" smtClean="0">
                <a:solidFill>
                  <a:schemeClr val="bg1"/>
                </a:solidFill>
              </a:rPr>
              <a:t>Example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959" t="19286" r="24773" b="44475"/>
          <a:stretch>
            <a:fillRect/>
          </a:stretch>
        </p:blipFill>
        <p:spPr>
          <a:xfrm>
            <a:off x="228600" y="1905000"/>
            <a:ext cx="88392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Rules of Precedence (</a:t>
            </a:r>
            <a:r>
              <a:rPr lang="en-US" b="0" dirty="0" smtClean="0">
                <a:solidFill>
                  <a:schemeClr val="bg1"/>
                </a:solidFill>
              </a:rPr>
              <a:t>Example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the previews slide there are two conditions: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first condition is that the job ID is AD_PRES and the salary is greater than $15,000.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The second condition is that the job ID is SA_REP.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Based on the precedence rules, the SELECT statement reads as follows: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92D050"/>
                </a:solidFill>
              </a:rPr>
              <a:t>“</a:t>
            </a:r>
            <a:r>
              <a:rPr lang="en-US" dirty="0" smtClean="0">
                <a:solidFill>
                  <a:schemeClr val="accent2"/>
                </a:solidFill>
              </a:rPr>
              <a:t>Select the row if an employee is a president and earns more than $15,000, or if the employee is a sales representative</a:t>
            </a:r>
            <a:r>
              <a:rPr lang="en-US" dirty="0" smtClean="0"/>
              <a:t>.</a:t>
            </a:r>
            <a:r>
              <a:rPr lang="en-US" b="1" dirty="0" smtClean="0"/>
              <a:t>”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Rules of Precedence (</a:t>
            </a:r>
            <a:r>
              <a:rPr lang="en-US" b="0" dirty="0" smtClean="0">
                <a:solidFill>
                  <a:schemeClr val="bg1"/>
                </a:solidFill>
              </a:rPr>
              <a:t>Example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922" t="32465" r="23143" b="24709"/>
          <a:stretch>
            <a:fillRect/>
          </a:stretch>
        </p:blipFill>
        <p:spPr>
          <a:xfrm>
            <a:off x="447675" y="1981200"/>
            <a:ext cx="8221663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Rules of Precedence (</a:t>
            </a:r>
            <a:r>
              <a:rPr lang="en-US" b="0" dirty="0" smtClean="0">
                <a:solidFill>
                  <a:schemeClr val="bg1"/>
                </a:solidFill>
              </a:rPr>
              <a:t>Example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</a:t>
            </a:r>
            <a:r>
              <a:rPr lang="en-US" dirty="0" err="1" smtClean="0"/>
              <a:t>thepreviews</a:t>
            </a:r>
            <a:r>
              <a:rPr lang="en-US" dirty="0" smtClean="0"/>
              <a:t>  example, there are two conditions: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The first condition is that the job ID is AD_PRES or SA_REP.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second condition is that salary is greater than $15,000.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Based on the precedence rules, the SELECT statement reads as follows: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92D050"/>
                </a:solidFill>
              </a:rPr>
              <a:t>“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Select the rows if the employee is president or sales representative, and if the employee earn more than 15,000$ </a:t>
            </a:r>
            <a:r>
              <a:rPr lang="en-US" b="1" dirty="0" smtClean="0">
                <a:solidFill>
                  <a:srgbClr val="92D050"/>
                </a:solidFill>
              </a:rPr>
              <a:t>”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Order by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caluse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7107" name="Text Placeholder 4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Sorting resulted rows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SQL allows sorting resulted rows by using the </a:t>
            </a:r>
            <a:r>
              <a:rPr lang="en-US" b="1" smtClean="0">
                <a:solidFill>
                  <a:schemeClr val="accent2"/>
                </a:solidFill>
              </a:rPr>
              <a:t>ORDER BY </a:t>
            </a:r>
            <a:r>
              <a:rPr lang="en-US" smtClean="0">
                <a:solidFill>
                  <a:schemeClr val="accent2"/>
                </a:solidFill>
              </a:rPr>
              <a:t>clause </a:t>
            </a:r>
            <a:r>
              <a:rPr lang="en-US" smtClean="0"/>
              <a:t>in</a:t>
            </a:r>
            <a:r>
              <a:rPr lang="en-US" smtClean="0">
                <a:solidFill>
                  <a:schemeClr val="accent2"/>
                </a:solidFill>
              </a:rPr>
              <a:t>:</a:t>
            </a:r>
          </a:p>
          <a:p>
            <a:pPr lvl="1" algn="l" rtl="0" eaLnBrk="1" hangingPunct="1"/>
            <a:r>
              <a:rPr lang="en-US" b="1" smtClean="0">
                <a:solidFill>
                  <a:srgbClr val="92D050"/>
                </a:solidFill>
              </a:rPr>
              <a:t>ASC: </a:t>
            </a:r>
            <a:r>
              <a:rPr lang="en-US" smtClean="0"/>
              <a:t>ascending order (the default order) .(see </a:t>
            </a:r>
            <a:r>
              <a:rPr lang="en-US" b="1" smtClean="0">
                <a:solidFill>
                  <a:srgbClr val="0070C0"/>
                </a:solidFill>
              </a:rPr>
              <a:t>Example 10</a:t>
            </a:r>
            <a:r>
              <a:rPr lang="en-US" smtClean="0"/>
              <a:t>)</a:t>
            </a:r>
          </a:p>
          <a:p>
            <a:pPr lvl="1" algn="l" rtl="0" eaLnBrk="1" hangingPunct="1"/>
            <a:r>
              <a:rPr lang="en-US" b="1" smtClean="0">
                <a:solidFill>
                  <a:srgbClr val="92D050"/>
                </a:solidFill>
              </a:rPr>
              <a:t>DESC:</a:t>
            </a:r>
            <a:r>
              <a:rPr lang="en-US" smtClean="0"/>
              <a:t> descending order.(see </a:t>
            </a:r>
            <a:r>
              <a:rPr lang="en-US" b="1" smtClean="0">
                <a:solidFill>
                  <a:srgbClr val="0070C0"/>
                </a:solidFill>
              </a:rPr>
              <a:t>Example11</a:t>
            </a:r>
            <a:r>
              <a:rPr lang="en-US" smtClean="0"/>
              <a:t>)</a:t>
            </a:r>
          </a:p>
          <a:p>
            <a:pPr algn="l" rtl="0" eaLnBrk="1" hangingPunct="1"/>
            <a:r>
              <a:rPr lang="en-US" smtClean="0"/>
              <a:t>The ORDER BY clause comes last in the SELECT statement</a:t>
            </a:r>
          </a:p>
          <a:p>
            <a:pPr algn="l" rtl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10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922" t="51514" r="24069" b="23061"/>
          <a:stretch>
            <a:fillRect/>
          </a:stretch>
        </p:blipFill>
        <p:spPr>
          <a:xfrm>
            <a:off x="193675" y="2209800"/>
            <a:ext cx="8797925" cy="251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95F5E22-13A2-4227-80CD-41DCB84D3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7958F-2C96-42F0-944A-6F22D143D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BD21F5-8A97-471B-9DD2-9270AA00D7F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1725</TotalTime>
  <Words>602</Words>
  <Application>Microsoft Office PowerPoint</Application>
  <PresentationFormat>On-screen Show (4:3)</PresentationFormat>
  <Paragraphs>146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Gothic</vt:lpstr>
      <vt:lpstr>Arial</vt:lpstr>
      <vt:lpstr>Calibri</vt:lpstr>
      <vt:lpstr>Corbel</vt:lpstr>
      <vt:lpstr>Tahoma</vt:lpstr>
      <vt:lpstr>Times New Roman</vt:lpstr>
      <vt:lpstr>Wingdings</vt:lpstr>
      <vt:lpstr>Wingdings 2</vt:lpstr>
      <vt:lpstr>Wingdings 3</vt:lpstr>
      <vt:lpstr>Module</vt:lpstr>
      <vt:lpstr>Rules of Precedence </vt:lpstr>
      <vt:lpstr>Rules of Precedence</vt:lpstr>
      <vt:lpstr>Rules of Precedence (Example) </vt:lpstr>
      <vt:lpstr>Rules of Precedence (Example) </vt:lpstr>
      <vt:lpstr>Rules of Precedence (Example) </vt:lpstr>
      <vt:lpstr>Rules of Precedence (Example) </vt:lpstr>
      <vt:lpstr>Order by caluse</vt:lpstr>
      <vt:lpstr>Sorting resulted rows</vt:lpstr>
      <vt:lpstr>Example 10</vt:lpstr>
      <vt:lpstr>Example 11</vt:lpstr>
      <vt:lpstr>Sorting by Column Alias </vt:lpstr>
      <vt:lpstr>Sorting by Multiple Columns  </vt:lpstr>
      <vt:lpstr>Select statement syntax with the (Where &amp; order by clauses)</vt:lpstr>
      <vt:lpstr>Comments on Using Logical operator (NOT)</vt:lpstr>
      <vt:lpstr>Comments on Using Logical operator (NOT)</vt:lpstr>
      <vt:lpstr>Comments on Using Logical operator (NOT)</vt:lpstr>
      <vt:lpstr>Comments on ordering table using more than one column</vt:lpstr>
      <vt:lpstr>Comments on ordering table using more than one column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Restricting and Sorting Data</dc:title>
  <dc:creator>Hmra</dc:creator>
  <cp:lastModifiedBy>K AlSultan</cp:lastModifiedBy>
  <cp:revision>89</cp:revision>
  <dcterms:created xsi:type="dcterms:W3CDTF">2009-12-09T19:39:46Z</dcterms:created>
  <dcterms:modified xsi:type="dcterms:W3CDTF">2015-03-14T20:52:19Z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