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583;&#1576;&#1604;&#1608;&#1605;%20&#1575;&#1604;&#1576;&#1585;&#1605;&#1580;&#1577;\1103&#1606;&#1592;&#1605;%20&#1575;&#1604;&#1578;&#1588;&#1594;&#1610;&#1604;\lect\Exsel\&#1578;&#1591;&#1576;&#1610;&#1602;%20&#1575;&#1603;&#1587;&#1610;&#16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SA"/>
              <a:t>درجات الطالبات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'سجل درجات1'!$C$6</c:f>
              <c:strCache>
                <c:ptCount val="1"/>
                <c:pt idx="0">
                  <c:v>اسماء</c:v>
                </c:pt>
              </c:strCache>
            </c:strRef>
          </c:tx>
          <c:invertIfNegative val="0"/>
          <c:cat>
            <c:strRef>
              <c:f>'سجل درجات1'!$D$5:$F$5</c:f>
              <c:strCache>
                <c:ptCount val="3"/>
                <c:pt idx="0">
                  <c:v>سلم</c:v>
                </c:pt>
                <c:pt idx="1">
                  <c:v>عرب</c:v>
                </c:pt>
                <c:pt idx="2">
                  <c:v>ريض</c:v>
                </c:pt>
              </c:strCache>
            </c:strRef>
          </c:cat>
          <c:val>
            <c:numRef>
              <c:f>'سجل درجات1'!$D$6:$F$6</c:f>
              <c:numCache>
                <c:formatCode>General</c:formatCode>
                <c:ptCount val="3"/>
                <c:pt idx="0">
                  <c:v>90</c:v>
                </c:pt>
                <c:pt idx="1">
                  <c:v>87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'سجل درجات1'!$C$7</c:f>
              <c:strCache>
                <c:ptCount val="1"/>
                <c:pt idx="0">
                  <c:v>مها</c:v>
                </c:pt>
              </c:strCache>
            </c:strRef>
          </c:tx>
          <c:invertIfNegative val="0"/>
          <c:cat>
            <c:strRef>
              <c:f>'سجل درجات1'!$D$5:$F$5</c:f>
              <c:strCache>
                <c:ptCount val="3"/>
                <c:pt idx="0">
                  <c:v>سلم</c:v>
                </c:pt>
                <c:pt idx="1">
                  <c:v>عرب</c:v>
                </c:pt>
                <c:pt idx="2">
                  <c:v>ريض</c:v>
                </c:pt>
              </c:strCache>
            </c:strRef>
          </c:cat>
          <c:val>
            <c:numRef>
              <c:f>'سجل درجات1'!$D$7:$F$7</c:f>
              <c:numCache>
                <c:formatCode>General</c:formatCode>
                <c:ptCount val="3"/>
                <c:pt idx="0">
                  <c:v>100</c:v>
                </c:pt>
                <c:pt idx="1">
                  <c:v>60</c:v>
                </c:pt>
                <c:pt idx="2">
                  <c:v>71</c:v>
                </c:pt>
              </c:numCache>
            </c:numRef>
          </c:val>
        </c:ser>
        <c:ser>
          <c:idx val="2"/>
          <c:order val="2"/>
          <c:tx>
            <c:strRef>
              <c:f>'سجل درجات1'!$C$8</c:f>
              <c:strCache>
                <c:ptCount val="1"/>
                <c:pt idx="0">
                  <c:v>فاطمة</c:v>
                </c:pt>
              </c:strCache>
            </c:strRef>
          </c:tx>
          <c:invertIfNegative val="0"/>
          <c:cat>
            <c:strRef>
              <c:f>'سجل درجات1'!$D$5:$F$5</c:f>
              <c:strCache>
                <c:ptCount val="3"/>
                <c:pt idx="0">
                  <c:v>سلم</c:v>
                </c:pt>
                <c:pt idx="1">
                  <c:v>عرب</c:v>
                </c:pt>
                <c:pt idx="2">
                  <c:v>ريض</c:v>
                </c:pt>
              </c:strCache>
            </c:strRef>
          </c:cat>
          <c:val>
            <c:numRef>
              <c:f>'سجل درجات1'!$D$8:$F$8</c:f>
              <c:numCache>
                <c:formatCode>General</c:formatCode>
                <c:ptCount val="3"/>
                <c:pt idx="0">
                  <c:v>100</c:v>
                </c:pt>
                <c:pt idx="1">
                  <c:v>98</c:v>
                </c:pt>
                <c:pt idx="2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415296"/>
        <c:axId val="157416832"/>
      </c:barChart>
      <c:catAx>
        <c:axId val="157415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7416832"/>
        <c:crosses val="autoZero"/>
        <c:auto val="1"/>
        <c:lblAlgn val="ctr"/>
        <c:lblOffset val="100"/>
        <c:noMultiLvlLbl val="0"/>
      </c:catAx>
      <c:valAx>
        <c:axId val="157416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7415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effectLst>
      <a:glow rad="228600">
        <a:schemeClr val="accent2">
          <a:satMod val="175000"/>
          <a:alpha val="40000"/>
        </a:schemeClr>
      </a:glow>
    </a:effectLst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3D12-5BF8-4432-AE8A-C77C2BCC97DA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E25AC-720D-4FC2-91A9-E1F0A1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>
                <a:solidFill>
                  <a:prstClr val="black"/>
                </a:solidFill>
              </a:rPr>
              <a:pPr/>
              <a:t>1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93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552E26D-7441-47BD-B039-6A112D8FDEAA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1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83A8-62DA-4E45-8606-E5B3F9E85A91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8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017-C04D-4BE5-82BC-F2A8051E2AF5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CA81A-FF56-482D-9E73-C8D464CECBF9}" type="datetime1">
              <a:rPr lang="ar-SA" smtClean="0">
                <a:solidFill>
                  <a:srgbClr val="465E9C"/>
                </a:solidFill>
              </a:rPr>
              <a:pPr>
                <a:defRPr/>
              </a:pPr>
              <a:t>10/01/39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2547-E50A-4E13-A40D-D90F3B2BFB01}" type="slidenum">
              <a:rPr lang="ar-SA">
                <a:solidFill>
                  <a:srgbClr val="465E9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1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69E7-C48D-4E99-A90C-B4F57D6D3A1C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2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6FB2-1D97-49E3-AE6E-8E59D5EEE246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7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9E02-C5FE-4177-892A-6A3E599ECF05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7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FFD0-9B32-49D1-B2EC-2029BE9E2406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12A6-9233-44E4-9287-ECE3CBAEE21D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7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F50E-F81F-4539-BEBB-5B2DB2F7A58C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4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9235E3C-4F4B-4126-A5DC-678EAC97CBE2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7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83AF56D-83BA-4740-B5A0-62C12C240450}" type="datetime1">
              <a:rPr lang="ar-SA" smtClean="0">
                <a:solidFill>
                  <a:srgbClr val="465E9C"/>
                </a:solidFill>
              </a:rPr>
              <a:pPr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SA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8478C4D-2779-46D5-8A3D-BEDA95C1E510}" type="slidenum">
              <a:rPr lang="ar-SA" smtClean="0">
                <a:solidFill>
                  <a:srgbClr val="465E9C"/>
                </a:solidFill>
              </a:rPr>
              <a:pPr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2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1"/>
            <a:fld id="{7F379295-92E2-4A4E-A195-F916CED4EFA9}" type="datetime1">
              <a:rPr lang="ar-SA" smtClean="0">
                <a:solidFill>
                  <a:srgbClr val="465E9C"/>
                </a:solidFill>
              </a:rPr>
              <a:pPr rtl="1"/>
              <a:t>10/01/39</a:t>
            </a:fld>
            <a:endParaRPr lang="ar-SA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1"/>
            <a:endParaRPr lang="ar-SA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1"/>
            <a:fld id="{18478C4D-2779-46D5-8A3D-BEDA95C1E510}" type="slidenum">
              <a:rPr lang="ar-SA" smtClean="0">
                <a:solidFill>
                  <a:srgbClr val="465E9C"/>
                </a:solidFill>
              </a:rPr>
              <a:pPr rtl="1"/>
              <a:t>‹#›</a:t>
            </a:fld>
            <a:endParaRPr lang="ar-SA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3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07698" y="1916832"/>
            <a:ext cx="6128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S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برنامج الجداول الإلكترونية</a:t>
            </a:r>
            <a:endParaRPr lang="ar-SA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40968"/>
            <a:ext cx="4800245" cy="144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194408" y="4725144"/>
            <a:ext cx="4933031" cy="841977"/>
          </a:xfrm>
        </p:spPr>
        <p:txBody>
          <a:bodyPr/>
          <a:lstStyle/>
          <a:p>
            <a:r>
              <a:rPr lang="ar-SA" dirty="0" smtClean="0"/>
              <a:t>الجزء الثالث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63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5656" y="1340768"/>
            <a:ext cx="6336704" cy="4179876"/>
          </a:xfrm>
        </p:spPr>
        <p:txBody>
          <a:bodyPr/>
          <a:lstStyle/>
          <a:p>
            <a:r>
              <a:rPr lang="ar-SA" sz="3600" b="1" u="sng" dirty="0" smtClean="0">
                <a:solidFill>
                  <a:schemeClr val="accent2"/>
                </a:solidFill>
              </a:rPr>
              <a:t>المخططات البيانية (</a:t>
            </a:r>
            <a:r>
              <a:rPr lang="en-US" sz="3600" b="1" u="sng" dirty="0" smtClean="0">
                <a:solidFill>
                  <a:schemeClr val="accent2"/>
                </a:solidFill>
              </a:rPr>
              <a:t>Chart </a:t>
            </a:r>
            <a:r>
              <a:rPr lang="ar-SA" sz="3600" b="1" u="sng" dirty="0" smtClean="0">
                <a:solidFill>
                  <a:schemeClr val="accent2"/>
                </a:solidFill>
              </a:rPr>
              <a:t>) </a:t>
            </a:r>
            <a:r>
              <a:rPr lang="ar-SA" sz="3200" dirty="0" smtClean="0">
                <a:solidFill>
                  <a:schemeClr val="accent2"/>
                </a:solidFill>
              </a:rPr>
              <a:t>: </a:t>
            </a:r>
          </a:p>
          <a:p>
            <a:pPr>
              <a:buNone/>
            </a:pPr>
            <a:r>
              <a:rPr lang="ar-SA" dirty="0" smtClean="0">
                <a:solidFill>
                  <a:schemeClr val="accent2"/>
                </a:solidFill>
              </a:rPr>
              <a:t>  </a:t>
            </a:r>
            <a:r>
              <a:rPr lang="ar-SA" dirty="0" smtClean="0"/>
              <a:t>هي تمثيل للبيانات التي تشتمل عليها ورقة العمل برسوم وأشكال بيانية مختلفة .</a:t>
            </a:r>
          </a:p>
          <a:p>
            <a:pPr>
              <a:buNone/>
            </a:pPr>
            <a:r>
              <a:rPr lang="ar-SA" dirty="0" smtClean="0"/>
              <a:t>      منها على سبيل المثال :</a:t>
            </a:r>
          </a:p>
          <a:p>
            <a:r>
              <a:rPr lang="ar-SA" dirty="0" smtClean="0"/>
              <a:t>التمثيل البياني بالأعمدة (</a:t>
            </a:r>
            <a:r>
              <a:rPr lang="en-US" dirty="0" smtClean="0"/>
              <a:t>Column</a:t>
            </a:r>
            <a:r>
              <a:rPr lang="ar-SA" dirty="0" smtClean="0"/>
              <a:t>).</a:t>
            </a:r>
          </a:p>
          <a:p>
            <a:r>
              <a:rPr lang="ar-SA" dirty="0" smtClean="0"/>
              <a:t>الأشكال الدائرية (</a:t>
            </a:r>
            <a:r>
              <a:rPr lang="en-US" dirty="0" smtClean="0"/>
              <a:t>Pie</a:t>
            </a:r>
            <a:r>
              <a:rPr lang="ar-SA" dirty="0" smtClean="0"/>
              <a:t>).</a:t>
            </a:r>
          </a:p>
          <a:p>
            <a:r>
              <a:rPr lang="ar-SA" dirty="0" smtClean="0"/>
              <a:t>المساحة (</a:t>
            </a:r>
            <a:r>
              <a:rPr lang="en-US" dirty="0" smtClean="0"/>
              <a:t>Area</a:t>
            </a:r>
            <a:r>
              <a:rPr lang="ar-SA" dirty="0" smtClean="0"/>
              <a:t>).</a:t>
            </a:r>
            <a:endParaRPr lang="ar-S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69160"/>
            <a:ext cx="5040560" cy="911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0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مخطط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773425"/>
              </p:ext>
            </p:extLst>
          </p:nvPr>
        </p:nvGraphicFramePr>
        <p:xfrm>
          <a:off x="1331640" y="3573016"/>
          <a:ext cx="3456383" cy="220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334" y="1268760"/>
            <a:ext cx="4902371" cy="201622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55519" y="3861048"/>
            <a:ext cx="23128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400" dirty="0">
                <a:solidFill>
                  <a:prstClr val="black"/>
                </a:solidFill>
              </a:rPr>
              <a:t>تمثيل جدول بيانات برسم بياني</a:t>
            </a:r>
            <a:endParaRPr lang="ar-SA" sz="2400" dirty="0">
              <a:solidFill>
                <a:prstClr val="black"/>
              </a:solidFill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1613931" y="2210605"/>
            <a:ext cx="1296144" cy="852614"/>
          </a:xfrm>
          <a:prstGeom prst="bentConnector3">
            <a:avLst>
              <a:gd name="adj1" fmla="val -243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7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638" y="1606698"/>
            <a:ext cx="3894205" cy="10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11" y="2636065"/>
            <a:ext cx="11521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>
                <a:solidFill>
                  <a:srgbClr val="AA2B1E">
                    <a:lumMod val="75000"/>
                  </a:srgbClr>
                </a:solidFill>
              </a:rPr>
              <a:t>3.تنسيق </a:t>
            </a:r>
            <a:endParaRPr lang="ar-SA" sz="2400" dirty="0">
              <a:solidFill>
                <a:srgbClr val="AA2B1E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2636911"/>
            <a:ext cx="11988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>
                <a:solidFill>
                  <a:srgbClr val="AA2B1E">
                    <a:lumMod val="75000"/>
                  </a:srgbClr>
                </a:solidFill>
              </a:rPr>
              <a:t>2.تخطيط </a:t>
            </a:r>
            <a:endParaRPr lang="ar-SA" sz="2400" dirty="0">
              <a:solidFill>
                <a:srgbClr val="AA2B1E">
                  <a:lumMod val="75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2639766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400" dirty="0">
                <a:solidFill>
                  <a:srgbClr val="AA2B1E">
                    <a:lumMod val="75000"/>
                  </a:srgbClr>
                </a:solidFill>
              </a:rPr>
              <a:t>1.تصميم </a:t>
            </a:r>
            <a:endParaRPr lang="ar-SA" sz="2400" dirty="0">
              <a:solidFill>
                <a:srgbClr val="AA2B1E">
                  <a:lumMod val="75000"/>
                </a:srgbClr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796" y="4234997"/>
            <a:ext cx="4571443" cy="8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98" y="5301208"/>
            <a:ext cx="678934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643" y="2094016"/>
            <a:ext cx="648072" cy="100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54" y="3278334"/>
            <a:ext cx="60293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49871" y="2816669"/>
            <a:ext cx="290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spc="50" dirty="0">
              <a:ln w="11430"/>
              <a:gradFill>
                <a:gsLst>
                  <a:gs pos="25000">
                    <a:srgbClr val="AA2B1E">
                      <a:satMod val="155000"/>
                    </a:srgbClr>
                  </a:gs>
                  <a:gs pos="100000">
                    <a:srgbClr val="AA2B1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89409" y="4234997"/>
            <a:ext cx="290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spc="50" dirty="0">
              <a:ln w="11430"/>
              <a:gradFill>
                <a:gsLst>
                  <a:gs pos="25000">
                    <a:srgbClr val="AA2B1E">
                      <a:satMod val="155000"/>
                    </a:srgbClr>
                  </a:gs>
                  <a:gs pos="100000">
                    <a:srgbClr val="AA2B1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69964" y="5301208"/>
            <a:ext cx="290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spc="50" dirty="0">
              <a:ln w="11430"/>
              <a:gradFill>
                <a:gsLst>
                  <a:gs pos="25000">
                    <a:srgbClr val="AA2B1E">
                      <a:satMod val="155000"/>
                    </a:srgbClr>
                  </a:gs>
                  <a:gs pos="100000">
                    <a:srgbClr val="AA2B1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47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1" y="908720"/>
            <a:ext cx="5040560" cy="504056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ضبط خصائص </a:t>
            </a:r>
            <a:r>
              <a:rPr lang="ar-S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الصفحة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119257"/>
            <a:ext cx="6687845" cy="3603812"/>
          </a:xfrm>
        </p:spPr>
        <p:txBody>
          <a:bodyPr/>
          <a:lstStyle/>
          <a:p>
            <a:r>
              <a:rPr lang="ar-SA" dirty="0" smtClean="0"/>
              <a:t>ضبط اتجاه الطباعة وحجم الصفحة وضبط هوامش الصفحة . </a:t>
            </a:r>
          </a:p>
          <a:p>
            <a:r>
              <a:rPr lang="ar-SA" dirty="0" smtClean="0"/>
              <a:t>أدراج و إزالة فواصل الصفحات .</a:t>
            </a:r>
          </a:p>
          <a:p>
            <a:r>
              <a:rPr lang="ar-SA" dirty="0" smtClean="0"/>
              <a:t>مساحة الطباعة , طباعة العناوين .</a:t>
            </a:r>
          </a:p>
          <a:p>
            <a:r>
              <a:rPr lang="ar-SA" dirty="0" smtClean="0"/>
              <a:t>إظهار و إخفاء خطوط الشبكة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09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/>
          <p:cNvSpPr txBox="1">
            <a:spLocks/>
          </p:cNvSpPr>
          <p:nvPr/>
        </p:nvSpPr>
        <p:spPr>
          <a:xfrm>
            <a:off x="2699792" y="1340768"/>
            <a:ext cx="504055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8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أشهر الدوال المنطقية</a:t>
            </a:r>
          </a:p>
          <a:p>
            <a:pPr algn="ctr" rtl="1">
              <a:spcBef>
                <a:spcPct val="0"/>
              </a:spcBef>
              <a:defRPr/>
            </a:pPr>
            <a:r>
              <a:rPr lang="ar-SA" sz="4800" b="1" dirty="0">
                <a:solidFill>
                  <a:srgbClr val="AA2B1E">
                    <a:lumMod val="75000"/>
                  </a:srgbClr>
                </a:solidFill>
                <a:latin typeface="Constantia"/>
                <a:cs typeface="+mj-cs"/>
              </a:rPr>
              <a:t>دالة - </a:t>
            </a:r>
            <a:r>
              <a:rPr lang="en-US" sz="4800" b="1" dirty="0">
                <a:solidFill>
                  <a:srgbClr val="AA2B1E">
                    <a:lumMod val="75000"/>
                  </a:srgbClr>
                </a:solidFill>
                <a:latin typeface="Constantia"/>
              </a:rPr>
              <a:t>IF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971600" y="2996952"/>
            <a:ext cx="7416824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800" b="1" dirty="0">
                <a:solidFill>
                  <a:prstClr val="black"/>
                </a:solidFill>
              </a:rPr>
              <a:t>=IF(</a:t>
            </a:r>
            <a:r>
              <a:rPr lang="en-US" sz="2800" b="1" dirty="0" err="1">
                <a:solidFill>
                  <a:srgbClr val="465E9C">
                    <a:lumMod val="75000"/>
                  </a:srgbClr>
                </a:solidFill>
              </a:rPr>
              <a:t>logical_test</a:t>
            </a:r>
            <a:r>
              <a:rPr lang="en-US" sz="2800" b="1" dirty="0">
                <a:solidFill>
                  <a:prstClr val="black"/>
                </a:solidFill>
              </a:rPr>
              <a:t> ; </a:t>
            </a:r>
            <a:r>
              <a:rPr lang="en-US" sz="2800" b="1" dirty="0">
                <a:solidFill>
                  <a:srgbClr val="64A73B">
                    <a:lumMod val="75000"/>
                  </a:srgbClr>
                </a:solidFill>
              </a:rPr>
              <a:t>value_if_true</a:t>
            </a:r>
            <a:r>
              <a:rPr lang="en-US" sz="2800" b="1" dirty="0">
                <a:solidFill>
                  <a:prstClr val="black"/>
                </a:solidFill>
              </a:rPr>
              <a:t>; </a:t>
            </a:r>
            <a:r>
              <a:rPr lang="en-US" sz="2800" b="1" dirty="0">
                <a:solidFill>
                  <a:srgbClr val="AA2B1E"/>
                </a:solidFill>
              </a:rPr>
              <a:t>value_if_false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</a:p>
          <a:p>
            <a:pPr algn="ctr" rtl="1"/>
            <a:endParaRPr lang="ar-SA" sz="2800" b="1" dirty="0">
              <a:solidFill>
                <a:prstClr val="black"/>
              </a:solidFill>
            </a:endParaRPr>
          </a:p>
          <a:p>
            <a:pPr algn="ctr" rtl="1"/>
            <a:r>
              <a:rPr lang="en-US" sz="2800" b="1" dirty="0">
                <a:solidFill>
                  <a:prstClr val="black"/>
                </a:solidFill>
              </a:rPr>
              <a:t>Ex :</a:t>
            </a:r>
            <a:endParaRPr lang="ar-SA" sz="2800" b="1" dirty="0">
              <a:solidFill>
                <a:prstClr val="black"/>
              </a:solidFill>
            </a:endParaRPr>
          </a:p>
          <a:p>
            <a:pPr algn="ctr" rtl="1"/>
            <a:endParaRPr lang="ar-SA" sz="2800" b="1" dirty="0">
              <a:solidFill>
                <a:prstClr val="black"/>
              </a:solidFill>
            </a:endParaRPr>
          </a:p>
          <a:p>
            <a:pPr algn="ctr" rtl="1"/>
            <a:r>
              <a:rPr lang="en-US" sz="2800" b="1" dirty="0">
                <a:solidFill>
                  <a:prstClr val="black"/>
                </a:solidFill>
              </a:rPr>
              <a:t>=IF(A1&gt;=60;”</a:t>
            </a:r>
            <a:r>
              <a:rPr lang="en-US" sz="2800" b="1" dirty="0">
                <a:solidFill>
                  <a:srgbClr val="64A73B">
                    <a:lumMod val="75000"/>
                  </a:srgbClr>
                </a:solidFill>
              </a:rPr>
              <a:t>YES</a:t>
            </a:r>
            <a:r>
              <a:rPr lang="en-US" sz="2800" b="1" dirty="0">
                <a:solidFill>
                  <a:prstClr val="black"/>
                </a:solidFill>
              </a:rPr>
              <a:t>”;”</a:t>
            </a:r>
            <a:r>
              <a:rPr lang="en-US" sz="2800" b="1" dirty="0">
                <a:solidFill>
                  <a:srgbClr val="AA2B1E">
                    <a:lumMod val="75000"/>
                  </a:srgbClr>
                </a:solidFill>
              </a:rPr>
              <a:t>NO”</a:t>
            </a:r>
            <a:r>
              <a:rPr lang="en-US" sz="2800" b="1" dirty="0">
                <a:solidFill>
                  <a:prstClr val="black"/>
                </a:solidFill>
              </a:rPr>
              <a:t>)</a:t>
            </a:r>
          </a:p>
          <a:p>
            <a:pPr rtl="1"/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1152128" cy="176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36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043608" y="1600200"/>
            <a:ext cx="7128792" cy="8207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ar-SA" altLang="ar-SA" sz="2400" dirty="0" smtClean="0"/>
              <a:t>دالة شرطيه تعطي قيمة معينه</a:t>
            </a:r>
            <a:r>
              <a:rPr lang="en-US" altLang="ar-SA" sz="2400" dirty="0" smtClean="0"/>
              <a:t> </a:t>
            </a:r>
            <a:r>
              <a:rPr lang="ar-SA" altLang="ar-SA" sz="2400" dirty="0" smtClean="0"/>
              <a:t>اذا كان الشرط متحققاً و قيمة أخرى</a:t>
            </a:r>
            <a:r>
              <a:rPr lang="en-US" altLang="ar-SA" sz="2400" dirty="0" smtClean="0"/>
              <a:t> </a:t>
            </a:r>
            <a:endParaRPr lang="ar-SA" altLang="ar-SA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ar-SA" altLang="ar-SA" sz="2400" dirty="0" smtClean="0"/>
              <a:t>اذا لم يتحقق الشرط.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ar-SA" sz="2400" dirty="0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7272808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7555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7126390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7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3448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SA" sz="1400">
                <a:solidFill>
                  <a:prstClr val="black"/>
                </a:solidFill>
              </a:rPr>
              <a:t>306 </a:t>
            </a:r>
            <a:r>
              <a:rPr lang="ar-SA" altLang="ar-SA" sz="1400">
                <a:solidFill>
                  <a:prstClr val="black"/>
                </a:solidFill>
              </a:rPr>
              <a:t>عال , المحاضره 1 , أ. إسراء الطريقي</a:t>
            </a:r>
            <a:endParaRPr lang="en-US" altLang="ar-SA" sz="1400">
              <a:solidFill>
                <a:prstClr val="black"/>
              </a:solidFill>
            </a:endParaRP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4"/>
            <a:ext cx="8135937" cy="4752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79857" y="1268413"/>
            <a:ext cx="1547813" cy="366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SA" altLang="ar-SA" sz="1800" b="1" dirty="0">
                <a:solidFill>
                  <a:prstClr val="white"/>
                </a:solidFill>
              </a:rPr>
              <a:t>الشرط </a:t>
            </a:r>
            <a:endParaRPr lang="en-US" altLang="ar-SA" sz="1800" b="1" dirty="0">
              <a:solidFill>
                <a:prstClr val="white"/>
              </a:solidFill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763713" y="1628775"/>
            <a:ext cx="647700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ar-SA">
              <a:solidFill>
                <a:prstClr val="black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480175" y="1700213"/>
            <a:ext cx="2412305" cy="366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ar-SA"/>
            </a:defPPr>
            <a:lvl1pPr>
              <a:spcBef>
                <a:spcPct val="50000"/>
              </a:spcBef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/>
            <a:r>
              <a:rPr lang="ar-SA" altLang="ar-SA" dirty="0">
                <a:solidFill>
                  <a:prstClr val="white"/>
                </a:solidFill>
              </a:rPr>
              <a:t>قيمة الخليه اذا تحقق الشرط </a:t>
            </a:r>
            <a:endParaRPr lang="en-US" altLang="ar-SA" dirty="0">
              <a:solidFill>
                <a:prstClr val="white"/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6011863" y="2060575"/>
            <a:ext cx="1296987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ar-SA">
              <a:solidFill>
                <a:prstClr val="black"/>
              </a:solidFill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480175" y="4221163"/>
            <a:ext cx="2412305" cy="366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ar-SA" altLang="ar-SA" sz="1800" b="1" dirty="0">
                <a:solidFill>
                  <a:prstClr val="white"/>
                </a:solidFill>
              </a:rPr>
              <a:t>قيمة الخليه اذا لم يتحقق </a:t>
            </a:r>
            <a:endParaRPr lang="en-US" altLang="ar-SA" sz="1800" b="1" dirty="0">
              <a:solidFill>
                <a:prstClr val="white"/>
              </a:solidFill>
            </a:endParaRP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 flipV="1">
            <a:off x="6156325" y="3357563"/>
            <a:ext cx="1439863" cy="86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/>
            <a:endParaRPr lang="ar-SA">
              <a:solidFill>
                <a:prstClr val="black"/>
              </a:solidFill>
            </a:endParaRP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>
          <a:xfrm>
            <a:off x="2843808" y="764704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7297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9138"/>
            <a:ext cx="7560840" cy="410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2941523" y="980728"/>
            <a:ext cx="3332961" cy="45117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نتيجة الدالة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5443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pt-BR" sz="3200" b="1" dirty="0" smtClean="0"/>
              <a:t>=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(H7&gt;=90;</a:t>
            </a:r>
            <a:endParaRPr lang="ar-SA" sz="3200" b="1" dirty="0" smtClean="0"/>
          </a:p>
          <a:p>
            <a:pPr algn="l">
              <a:buNone/>
            </a:pPr>
            <a:r>
              <a:rPr lang="pt-BR" sz="3200" b="1" dirty="0" smtClean="0"/>
              <a:t>"A";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(H7&gt;=80;</a:t>
            </a:r>
            <a:endParaRPr lang="ar-SA" sz="3200" b="1" dirty="0" smtClean="0"/>
          </a:p>
          <a:p>
            <a:pPr algn="l">
              <a:buNone/>
            </a:pPr>
            <a:r>
              <a:rPr lang="pt-BR" sz="3200" b="1" dirty="0" smtClean="0"/>
              <a:t>"B";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(H7&gt;=70;</a:t>
            </a:r>
            <a:endParaRPr lang="ar-SA" sz="3200" b="1" dirty="0" smtClean="0"/>
          </a:p>
          <a:p>
            <a:pPr algn="l">
              <a:buNone/>
            </a:pPr>
            <a:r>
              <a:rPr lang="pt-BR" sz="3200" b="1" dirty="0" smtClean="0"/>
              <a:t>"C";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pt-BR" sz="3200" b="1" dirty="0" smtClean="0"/>
              <a:t>(H7&gt;=60;</a:t>
            </a:r>
            <a:endParaRPr lang="ar-SA" sz="3200" b="1" dirty="0" smtClean="0"/>
          </a:p>
          <a:p>
            <a:pPr algn="l">
              <a:buNone/>
            </a:pPr>
            <a:r>
              <a:rPr lang="pt-BR" sz="3200" b="1" dirty="0" smtClean="0"/>
              <a:t>"D";"H”</a:t>
            </a:r>
            <a:endParaRPr lang="ar-SA" sz="3200" b="1" dirty="0" smtClean="0"/>
          </a:p>
          <a:p>
            <a:pPr algn="l">
              <a:buNone/>
            </a:pPr>
            <a:r>
              <a:rPr lang="pt-BR" dirty="0" smtClean="0"/>
              <a:t>))))</a:t>
            </a:r>
            <a:endParaRPr lang="ar-SA" dirty="0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123728" y="764704"/>
            <a:ext cx="504055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SA" sz="4800" b="1" dirty="0">
                <a:solidFill>
                  <a:srgbClr val="465E9C">
                    <a:lumMod val="75000"/>
                  </a:srgbClr>
                </a:solidFill>
                <a:latin typeface="Constantia"/>
                <a:cs typeface="+mj-cs"/>
              </a:rPr>
              <a:t>أشهر الدوال المنطقية</a:t>
            </a:r>
          </a:p>
          <a:p>
            <a:pPr algn="ctr" rtl="1">
              <a:spcBef>
                <a:spcPct val="0"/>
              </a:spcBef>
              <a:defRPr/>
            </a:pPr>
            <a:r>
              <a:rPr lang="ar-SA" sz="3900" b="1" dirty="0">
                <a:solidFill>
                  <a:srgbClr val="AA2B1E">
                    <a:lumMod val="75000"/>
                  </a:srgbClr>
                </a:solidFill>
                <a:latin typeface="Constantia"/>
                <a:cs typeface="+mj-cs"/>
              </a:rPr>
              <a:t>دالة </a:t>
            </a:r>
            <a:r>
              <a:rPr lang="en-US" sz="3900" b="1" dirty="0">
                <a:solidFill>
                  <a:srgbClr val="AA2B1E">
                    <a:lumMod val="75000"/>
                  </a:srgbClr>
                </a:solidFill>
                <a:latin typeface="Constantia"/>
              </a:rPr>
              <a:t>IF </a:t>
            </a:r>
            <a:r>
              <a:rPr lang="ar-SA" sz="3900" b="1" dirty="0">
                <a:solidFill>
                  <a:srgbClr val="AA2B1E">
                    <a:lumMod val="75000"/>
                  </a:srgbClr>
                </a:solidFill>
                <a:latin typeface="Constantia"/>
                <a:cs typeface="+mj-cs"/>
              </a:rPr>
              <a:t> المتداخلة</a:t>
            </a:r>
            <a:endParaRPr lang="en-US" sz="3900" b="1" dirty="0">
              <a:solidFill>
                <a:srgbClr val="AA2B1E">
                  <a:lumMod val="75000"/>
                </a:srgbClr>
              </a:solidFill>
              <a:latin typeface="Constantia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1152128" cy="176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0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أخطاء الصيغ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513479"/>
              </p:ext>
            </p:extLst>
          </p:nvPr>
        </p:nvGraphicFramePr>
        <p:xfrm>
          <a:off x="1115616" y="1916832"/>
          <a:ext cx="7128792" cy="396043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564396"/>
                <a:gridCol w="3564396"/>
              </a:tblGrid>
              <a:tr h="739333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الخطأ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المعنى</a:t>
                      </a:r>
                      <a:endParaRPr lang="ar-SA" sz="2800" b="1" dirty="0"/>
                    </a:p>
                  </a:txBody>
                  <a:tcPr/>
                </a:tc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#NAME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صحح اسم النطاق</a:t>
                      </a:r>
                      <a:r>
                        <a:rPr lang="ar-SA" sz="2000" b="1" baseline="0" dirty="0" smtClean="0"/>
                        <a:t> . إملاء خاطئ</a:t>
                      </a:r>
                      <a:endParaRPr lang="ar-SA" sz="2000" b="1" dirty="0"/>
                    </a:p>
                  </a:txBody>
                  <a:tcPr/>
                </a:tc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#N/A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صيغة غير متاحة</a:t>
                      </a:r>
                      <a:r>
                        <a:rPr lang="ar-SA" sz="2000" b="1" baseline="0" dirty="0" smtClean="0"/>
                        <a:t> , تاكد من وجود قيمة.</a:t>
                      </a:r>
                      <a:endParaRPr lang="ar-SA" sz="2000" b="1" dirty="0"/>
                    </a:p>
                  </a:txBody>
                  <a:tcPr/>
                </a:tc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#REF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مرجع الخلية غير صالح .</a:t>
                      </a:r>
                      <a:endParaRPr lang="ar-SA" sz="2000" b="1" dirty="0"/>
                    </a:p>
                  </a:txBody>
                  <a:tcPr/>
                </a:tc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#VALUE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المعامل</a:t>
                      </a:r>
                      <a:r>
                        <a:rPr lang="ar-SA" sz="2000" b="1" baseline="0" dirty="0" smtClean="0"/>
                        <a:t> خطأ .</a:t>
                      </a:r>
                      <a:endParaRPr lang="ar-SA" sz="2000" b="1" dirty="0"/>
                    </a:p>
                  </a:txBody>
                  <a:tcPr/>
                </a:tc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#DIV/0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لا يصح القسمة على الصفر</a:t>
                      </a:r>
                      <a:r>
                        <a:rPr lang="ar-SA" sz="2000" b="1" baseline="0" dirty="0" smtClean="0"/>
                        <a:t> .</a:t>
                      </a:r>
                      <a:endParaRPr lang="ar-SA" sz="2000" b="1" dirty="0"/>
                    </a:p>
                  </a:txBody>
                  <a:tcPr/>
                </a:tc>
              </a:tr>
              <a:tr h="536851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/>
                        <a:t>###########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العمود ضيق لذلك زد عرض العمود .</a:t>
                      </a:r>
                      <a:endParaRPr lang="ar-SA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7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3579384"/>
            <a:ext cx="604867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4" y="3035859"/>
            <a:ext cx="1096383" cy="53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1619672" y="1772816"/>
            <a:ext cx="6190830" cy="9100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SA" b="1" dirty="0">
                <a:solidFill>
                  <a:srgbClr val="AA2B1E"/>
                </a:solidFill>
              </a:rPr>
              <a:t>المخططات البيانية (</a:t>
            </a:r>
            <a:r>
              <a:rPr lang="en-US" b="1" dirty="0">
                <a:solidFill>
                  <a:srgbClr val="AA2B1E"/>
                </a:solidFill>
              </a:rPr>
              <a:t>Chart </a:t>
            </a:r>
            <a:r>
              <a:rPr lang="ar-SA" b="1" dirty="0">
                <a:solidFill>
                  <a:srgbClr val="AA2B1E"/>
                </a:solidFill>
              </a:rPr>
              <a:t>) </a:t>
            </a:r>
            <a:endParaRPr lang="ar-SA" sz="4000" dirty="0">
              <a:solidFill>
                <a:srgbClr val="AA2B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255</Words>
  <Application>Microsoft Office PowerPoint</Application>
  <PresentationFormat>عرض على الشاشة (3:4)‏</PresentationFormat>
  <Paragraphs>63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دبوس تثبيت</vt:lpstr>
      <vt:lpstr>الجزء الثالث</vt:lpstr>
      <vt:lpstr>عرض تقديمي في PowerPoint</vt:lpstr>
      <vt:lpstr>دالة IF</vt:lpstr>
      <vt:lpstr>دالة IF</vt:lpstr>
      <vt:lpstr>دالة IF</vt:lpstr>
      <vt:lpstr>نتيجة الدالة IF</vt:lpstr>
      <vt:lpstr>عرض تقديمي في PowerPoint</vt:lpstr>
      <vt:lpstr>أخطاء الصيغ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ضبط خصائص الصفحة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الجزء الثالث</dc:title>
  <dc:creator>asoma</dc:creator>
  <cp:lastModifiedBy>asoma</cp:lastModifiedBy>
  <cp:revision>1</cp:revision>
  <dcterms:created xsi:type="dcterms:W3CDTF">2017-09-29T22:32:09Z</dcterms:created>
  <dcterms:modified xsi:type="dcterms:W3CDTF">2017-09-29T22:34:09Z</dcterms:modified>
</cp:coreProperties>
</file>