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3FAC1-0EA8-4C0D-BFDA-BF72103E5CC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355B-E289-478D-9D17-0820AF2DC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5BE33F-DCF3-4906-9A2F-72E725142B15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2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3E15BB-145E-4FB4-A0A2-7A7471BBF8BF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8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81FE5C-8AD2-4F9C-8E29-F6DA016ECE19}" type="slidenum">
              <a:rPr lang="ar-SA" smtClean="0">
                <a:latin typeface="Arial" charset="0"/>
                <a:cs typeface="Arial" charset="0"/>
              </a:rPr>
              <a:pPr/>
              <a:t>3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5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1E60B3-5969-47D9-8CA5-2AF1244CDC24}" type="slidenum">
              <a:rPr lang="ar-SA" smtClean="0">
                <a:latin typeface="Arial" charset="0"/>
                <a:cs typeface="Arial" charset="0"/>
              </a:rPr>
              <a:pPr/>
              <a:t>4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5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387EBF-967A-47EC-9408-5640D1563D70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18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0CEDD8-7C4B-4EA1-961F-FF8068A7FBA6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40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5FD617-2D95-4341-8144-40A35345FAB5}" type="slidenum">
              <a:rPr lang="ar-SA" smtClean="0">
                <a:latin typeface="Arial" charset="0"/>
                <a:cs typeface="Arial" charset="0"/>
              </a:rPr>
              <a:pPr/>
              <a:t>7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73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C44FA2-737A-4D80-8908-DF492A5A0C3E}" type="slidenum">
              <a:rPr lang="ar-SA" smtClean="0">
                <a:latin typeface="Arial" charset="0"/>
                <a:cs typeface="Arial" charset="0"/>
              </a:rPr>
              <a:pPr/>
              <a:t>8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49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CC9948-B174-4077-8656-37B78B4DF441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ar-SA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8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1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1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4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7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6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8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64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0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0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AD7E-FDCA-439B-A0ED-C3480EE0A98E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D3AC-2099-47D3-BA52-76BEC62E6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3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Writing Basic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SQL SELECT Statements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</a:t>
            </a:r>
            <a:r>
              <a:rPr lang="en-US" dirty="0" smtClean="0"/>
              <a:t>7 -2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A328A-7EF2-480D-B6E8-A51E3682365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Concatenation Operator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A concatenation operator:</a:t>
            </a:r>
            <a:endParaRPr lang="en-US" smtClean="0"/>
          </a:p>
          <a:p>
            <a:pPr lvl="1" algn="l" rtl="0" eaLnBrk="1" hangingPunct="1"/>
            <a:r>
              <a:rPr lang="en-US" smtClean="0"/>
              <a:t>Concatenates columns or character strings to other columns </a:t>
            </a:r>
          </a:p>
          <a:p>
            <a:pPr lvl="1" algn="l" rtl="0" eaLnBrk="1" hangingPunct="1"/>
            <a:r>
              <a:rPr lang="en-US" smtClean="0"/>
              <a:t>Is represented by two vertical bars (</a:t>
            </a:r>
            <a:r>
              <a:rPr lang="en-US" smtClean="0">
                <a:solidFill>
                  <a:schemeClr val="accent1"/>
                </a:solidFill>
              </a:rPr>
              <a:t>||</a:t>
            </a:r>
            <a:r>
              <a:rPr lang="en-US" smtClean="0"/>
              <a:t>)</a:t>
            </a:r>
          </a:p>
          <a:p>
            <a:pPr lvl="1" algn="l" rtl="0" eaLnBrk="1" hangingPunct="1"/>
            <a:r>
              <a:rPr lang="en-US" smtClean="0"/>
              <a:t>Creates a resultant column that is a character </a:t>
            </a:r>
          </a:p>
          <a:p>
            <a:pPr algn="l" rtl="0" eaLnBrk="1" hangingPunct="1"/>
            <a:r>
              <a:rPr lang="en-US" b="1" smtClean="0"/>
              <a:t>Expression</a:t>
            </a:r>
          </a:p>
          <a:p>
            <a:pPr lvl="1" algn="l" rtl="0" eaLnBrk="1" hangingPunct="1"/>
            <a:r>
              <a:rPr lang="en-US" smtClean="0"/>
              <a:t>Columns on either side of the operator are combined to make a single output column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8058D-2E2D-46F8-A348-F09DAEF2B92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1272"/>
            <a:ext cx="82296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Using the Concatenation Operator ( </a:t>
            </a:r>
            <a:r>
              <a:rPr lang="en-US" dirty="0" smtClean="0">
                <a:solidFill>
                  <a:srgbClr val="FF0000"/>
                </a:solidFill>
              </a:rPr>
              <a:t>Example 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-320040" algn="just">
              <a:spcBef>
                <a:spcPts val="0"/>
              </a:spcBef>
              <a:buNone/>
              <a:defRPr/>
            </a:pPr>
            <a:endParaRPr lang="en-US" kern="100" dirty="0" smtClean="0">
              <a:latin typeface="Times New Roman"/>
              <a:ea typeface="MS Gothic"/>
              <a:cs typeface="MS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17CF2-01C9-441A-902E-C80D2E1BF14B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30726" name="Picture 14"/>
          <p:cNvPicPr>
            <a:picLocks noChangeAspect="1" noChangeArrowheads="1"/>
          </p:cNvPicPr>
          <p:nvPr/>
        </p:nvPicPr>
        <p:blipFill>
          <a:blip r:embed="rId3" cstate="print"/>
          <a:srcRect l="20499" t="41667" r="18594" b="9375"/>
          <a:stretch>
            <a:fillRect/>
          </a:stretch>
        </p:blipFill>
        <p:spPr bwMode="auto">
          <a:xfrm>
            <a:off x="1828800" y="1828800"/>
            <a:ext cx="85994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6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Literal Character Strings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A literal value is a </a:t>
            </a:r>
            <a:r>
              <a:rPr lang="en-US" smtClean="0">
                <a:solidFill>
                  <a:schemeClr val="accent2"/>
                </a:solidFill>
              </a:rPr>
              <a:t>character</a:t>
            </a:r>
            <a:r>
              <a:rPr lang="en-US" smtClean="0"/>
              <a:t>, a </a:t>
            </a:r>
            <a:r>
              <a:rPr lang="en-US" smtClean="0">
                <a:solidFill>
                  <a:schemeClr val="accent2"/>
                </a:solidFill>
              </a:rPr>
              <a:t>number</a:t>
            </a:r>
            <a:r>
              <a:rPr lang="en-US" smtClean="0"/>
              <a:t>, or a </a:t>
            </a:r>
            <a:r>
              <a:rPr lang="en-US" smtClean="0">
                <a:solidFill>
                  <a:schemeClr val="accent2"/>
                </a:solidFill>
              </a:rPr>
              <a:t>date</a:t>
            </a:r>
            <a:r>
              <a:rPr lang="en-US" smtClean="0"/>
              <a:t> </a:t>
            </a:r>
            <a:r>
              <a:rPr lang="en-US" b="1" smtClean="0"/>
              <a:t>included in the SELECT list.</a:t>
            </a:r>
          </a:p>
          <a:p>
            <a:pPr algn="l" rtl="0" eaLnBrk="1" hangingPunct="1"/>
            <a:endParaRPr lang="en-US" smtClean="0"/>
          </a:p>
          <a:p>
            <a:pPr algn="l" rtl="0" eaLnBrk="1" hangingPunct="1"/>
            <a:r>
              <a:rPr lang="en-US" smtClean="0"/>
              <a:t>Date and character literal values must be enclosed within</a:t>
            </a:r>
            <a:r>
              <a:rPr lang="en-US" b="1" smtClean="0"/>
              <a:t> </a:t>
            </a:r>
            <a:r>
              <a:rPr lang="en-US" smtClean="0"/>
              <a:t>single quotation marks (</a:t>
            </a:r>
            <a:r>
              <a:rPr lang="en-US" smtClean="0">
                <a:solidFill>
                  <a:schemeClr val="accent1"/>
                </a:solidFill>
              </a:rPr>
              <a:t>‘ ‘</a:t>
            </a:r>
            <a:r>
              <a:rPr lang="en-US" smtClean="0"/>
              <a:t>)</a:t>
            </a:r>
            <a:r>
              <a:rPr lang="en-US" b="1" smtClean="0"/>
              <a:t>.</a:t>
            </a:r>
          </a:p>
          <a:p>
            <a:pPr algn="l" rtl="0" eaLnBrk="1" hangingPunct="1"/>
            <a:endParaRPr lang="en-US" b="1" smtClean="0"/>
          </a:p>
          <a:p>
            <a:pPr algn="l" rtl="0" eaLnBrk="1" hangingPunct="1"/>
            <a:r>
              <a:rPr lang="en-US" smtClean="0"/>
              <a:t>Each character string is output </a:t>
            </a:r>
            <a:r>
              <a:rPr lang="en-US" i="1" smtClean="0"/>
              <a:t>once</a:t>
            </a:r>
            <a:r>
              <a:rPr lang="en-US" smtClean="0"/>
              <a:t> for each row returned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A2CDD-7364-4DBF-BCC4-3867B07FA81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Literal Character Strings (</a:t>
            </a:r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)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3277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9438" t="32465" r="16660" b="9883"/>
          <a:stretch>
            <a:fillRect/>
          </a:stretch>
        </p:blipFill>
        <p:spPr>
          <a:xfrm>
            <a:off x="2057400" y="1693864"/>
            <a:ext cx="8077200" cy="4097337"/>
          </a:xfr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EDB92-5914-4F2C-91EB-6BF27554444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Duplicate Rows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The default display of queries is all rows, including duplicate rows.</a:t>
            </a:r>
            <a:r>
              <a:rPr lang="en-US" smtClean="0">
                <a:solidFill>
                  <a:schemeClr val="accent1"/>
                </a:solidFill>
              </a:rPr>
              <a:t> For example</a:t>
            </a:r>
            <a:r>
              <a:rPr lang="en-US" smtClean="0"/>
              <a:t>:</a:t>
            </a:r>
          </a:p>
          <a:p>
            <a:pPr algn="l" rtl="0"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724D6-BE19-4508-8FAD-48E8E31D00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3" cstate="print"/>
          <a:srcRect l="19913" t="36458" r="16618" b="18750"/>
          <a:stretch>
            <a:fillRect/>
          </a:stretch>
        </p:blipFill>
        <p:spPr bwMode="auto">
          <a:xfrm>
            <a:off x="1981201" y="3048000"/>
            <a:ext cx="8258175" cy="3276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65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Eliminating Duplicate Rows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Eliminate duplicate rows by using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DISTINCT</a:t>
            </a:r>
            <a:r>
              <a:rPr lang="en-US" dirty="0" smtClean="0"/>
              <a:t> keyword in the SELECT clause. </a:t>
            </a:r>
            <a:r>
              <a:rPr lang="en-US" dirty="0" smtClean="0">
                <a:solidFill>
                  <a:schemeClr val="accent1"/>
                </a:solidFill>
              </a:rPr>
              <a:t>For example:</a:t>
            </a:r>
          </a:p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7991E-88F9-448A-B5B7-523E8A220928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3" cstate="print"/>
          <a:srcRect l="20499" t="30208" r="18008" b="20833"/>
          <a:stretch>
            <a:fillRect/>
          </a:stretch>
        </p:blipFill>
        <p:spPr bwMode="auto">
          <a:xfrm>
            <a:off x="2133600" y="33528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061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Eliminating Duplicate Rows (Cont.)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Note That: </a:t>
            </a:r>
            <a:r>
              <a:rPr lang="en-US" dirty="0" smtClean="0"/>
              <a:t>you can specify </a:t>
            </a:r>
            <a:r>
              <a:rPr lang="en-US" i="1" dirty="0" smtClean="0"/>
              <a:t>multiple </a:t>
            </a:r>
            <a:r>
              <a:rPr lang="en-US" dirty="0" smtClean="0"/>
              <a:t>columns after the DISTINCT qualifier. In such case, the DISTINCT will affect all the selected columns and the result is every </a:t>
            </a:r>
            <a:r>
              <a:rPr lang="en-US" b="1" dirty="0" smtClean="0"/>
              <a:t>distinct combination of the columns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see Example -3-</a:t>
            </a:r>
            <a:r>
              <a:rPr lang="en-US" dirty="0" smtClean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39002-9917-4C9C-A079-9C5D5C1D170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Example-3-</a:t>
            </a:r>
          </a:p>
        </p:txBody>
      </p:sp>
      <p:pic>
        <p:nvPicPr>
          <p:cNvPr id="3686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5733" t="35757" r="25922" b="8237"/>
          <a:stretch>
            <a:fillRect/>
          </a:stretch>
        </p:blipFill>
        <p:spPr>
          <a:xfrm>
            <a:off x="2133600" y="1828800"/>
            <a:ext cx="7766050" cy="4191000"/>
          </a:xfr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014" y="6477000"/>
            <a:ext cx="5508625" cy="2746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Ghadah Al Hadba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4C6F9-DEFF-4F6F-98DE-5216B013BD3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Gothic</vt:lpstr>
      <vt:lpstr>Arial</vt:lpstr>
      <vt:lpstr>Calibri</vt:lpstr>
      <vt:lpstr>Calibri Light</vt:lpstr>
      <vt:lpstr>Times New Roman</vt:lpstr>
      <vt:lpstr>Wingdings 2</vt:lpstr>
      <vt:lpstr>Office Theme</vt:lpstr>
      <vt:lpstr>Writing Basic  SQL SELECT Statements </vt:lpstr>
      <vt:lpstr>Concatenation Operator </vt:lpstr>
      <vt:lpstr>Using the Concatenation Operator ( Example ) </vt:lpstr>
      <vt:lpstr>Literal Character Strings </vt:lpstr>
      <vt:lpstr>Literal Character Strings (Example) </vt:lpstr>
      <vt:lpstr>Duplicate Rows </vt:lpstr>
      <vt:lpstr>Eliminating Duplicate Rows </vt:lpstr>
      <vt:lpstr>Eliminating Duplicate Rows (Cont.) </vt:lpstr>
      <vt:lpstr>Example-3-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Basic  SQL SELECT Statements </dc:title>
  <dc:creator>K AlSultan</dc:creator>
  <cp:lastModifiedBy>K AlSultan</cp:lastModifiedBy>
  <cp:revision>1</cp:revision>
  <dcterms:created xsi:type="dcterms:W3CDTF">2015-03-07T13:51:55Z</dcterms:created>
  <dcterms:modified xsi:type="dcterms:W3CDTF">2015-03-07T13:52:45Z</dcterms:modified>
</cp:coreProperties>
</file>