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6"/>
  </p:notesMasterIdLst>
  <p:sldIdLst>
    <p:sldId id="256" r:id="rId5"/>
    <p:sldId id="285" r:id="rId6"/>
    <p:sldId id="257" r:id="rId7"/>
    <p:sldId id="274" r:id="rId8"/>
    <p:sldId id="258" r:id="rId9"/>
    <p:sldId id="275" r:id="rId10"/>
    <p:sldId id="259" r:id="rId11"/>
    <p:sldId id="277" r:id="rId12"/>
    <p:sldId id="276" r:id="rId13"/>
    <p:sldId id="260" r:id="rId14"/>
    <p:sldId id="278" r:id="rId15"/>
    <p:sldId id="279" r:id="rId16"/>
    <p:sldId id="261" r:id="rId17"/>
    <p:sldId id="262" r:id="rId18"/>
    <p:sldId id="280" r:id="rId19"/>
    <p:sldId id="263" r:id="rId20"/>
    <p:sldId id="264" r:id="rId21"/>
    <p:sldId id="265" r:id="rId22"/>
    <p:sldId id="281" r:id="rId23"/>
    <p:sldId id="273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DEF08E-DE62-4290-8CAA-3C4C06F33B9E}" type="datetimeFigureOut">
              <a:rPr lang="ar-SA"/>
              <a:pPr>
                <a:defRPr/>
              </a:pPr>
              <a:t>17/05/1436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8498B-74F8-4A4A-847A-3BC249C35CC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4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BE33F-DCF3-4906-9A2F-72E725142B15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7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6F89F-35E4-4B3B-9F3E-150BBD2B1080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A2DB3-ED08-41A1-B896-2714F4A6E74D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2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C745D-0A12-4F32-8303-4D789B2699D7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2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77AF6-A873-48BB-82DE-24D2F6A384F4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3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D3222-9168-4DD1-9ACF-B96CFDAD0E58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9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5A8B6D-FA5F-4F82-AAE3-B00097986E80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402FC-86A6-4A48-BADC-941554F0B7C1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0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A452F-B4D9-45B3-A54D-96A4FA9A976E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3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9FAE2-E59C-4E98-9920-763CB684FCE5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FD47F-9BDF-44D5-ADE3-F3BC04B94577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2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8FA63-EF05-452E-817B-4C67D2B4F187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8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2E8F1-9534-4753-A43D-4BFB74F51FDB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4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BC6AB-E6CB-4754-912D-5533F2B225E0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F20FD-3909-4D34-8439-FC11DA8A3E16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60E03-7A42-48F9-A39F-6B50541FFF7C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CFF16E-F7CE-4553-8F9F-DDAC75204C39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2EEB5D-1440-459D-B9E1-4B1E970805A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0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29313-2EC2-4DC7-A317-C25699692626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4E986-6AAD-4EB3-BC39-4A5FC2CF57FB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A2352-317C-47E0-A6C9-2680D6868490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March 07,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C0241-D9B5-4732-A0C7-3CAA023F66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CBA4C-D8A6-4216-BA9B-0B7225362E14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48C2-5F7A-4011-8C1E-8B605F1BC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4E84B-E3C5-4B46-AEE7-505DFF14C450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F0E95-DAEE-47F0-A2DD-08EF7006D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March 07,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398DE-8DE7-47B1-B85E-02597EC27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March 07,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FC8DD-FFD4-4260-BB16-1EBDEBDEB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3B8E6-1D3B-4594-BAB6-D5E0DE988088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BEC12-1411-4CC1-B2C6-BE5330191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ECBEC-4B58-40D0-8F2A-BB48D5881FCE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C48EB-EEC5-483D-886D-2C0ADE1E8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March 07,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D7A02-4D89-4624-907A-686897A689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March 07,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9CAAC-3053-4B54-9577-893549664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5613F-FF1A-4E10-91F6-1AC57D487F96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DD802-4464-46B5-83E5-1D0455DE2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5B471-8CD4-4C5C-B38A-7FA00E29525C}" type="datetime1">
              <a:rPr lang="en-US" smtClean="0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Ghadah Al Hadba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457E6-4937-4EFB-AB13-286B94043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March 07,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3E8291-E8F0-4865-BB7D-F279E150A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Writing Basic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SQL SELECT Statements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</a:t>
            </a:r>
            <a:r>
              <a:rPr lang="en-US" smtClean="0"/>
              <a:t>7 -1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328A-7EF2-480D-B6E8-A51E3682365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Specific Columns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610600" cy="4625975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You can use the SELECT statement to display </a:t>
            </a:r>
            <a:r>
              <a:rPr lang="en-US" b="1" dirty="0" smtClean="0">
                <a:solidFill>
                  <a:srgbClr val="00B0F0"/>
                </a:solidFill>
              </a:rPr>
              <a:t>specific columns </a:t>
            </a:r>
            <a:r>
              <a:rPr lang="en-US" dirty="0" smtClean="0"/>
              <a:t>of the table </a:t>
            </a:r>
            <a:r>
              <a:rPr lang="en-US" b="1" dirty="0" smtClean="0"/>
              <a:t>by</a:t>
            </a:r>
            <a:r>
              <a:rPr lang="en-US" dirty="0" smtClean="0"/>
              <a:t> specifying the column names, separated by commas.(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Example -1-</a:t>
            </a:r>
            <a:r>
              <a:rPr lang="en-US" dirty="0" smtClean="0"/>
              <a:t>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the SELECT clause, specify the columns that you want to display </a:t>
            </a:r>
            <a:r>
              <a:rPr lang="en-US" i="1" dirty="0" smtClean="0"/>
              <a:t>in the order in which you want them to appear in the output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Example -2-</a:t>
            </a:r>
            <a:r>
              <a:rPr lang="en-US" dirty="0" smtClean="0"/>
              <a:t>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4F8D-B622-410E-9A68-C1967E38D6F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Example-1-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9871" r="15733" b="18211"/>
          <a:stretch>
            <a:fillRect/>
          </a:stretch>
        </p:blipFill>
        <p:spPr>
          <a:xfrm>
            <a:off x="304800" y="1905000"/>
            <a:ext cx="8410575" cy="37338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3D376-B66F-47E0-9FCA-63AEB0A5F3F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Example-2-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809" t="19286" r="18874" b="37886"/>
          <a:stretch>
            <a:fillRect/>
          </a:stretch>
        </p:blipFill>
        <p:spPr>
          <a:xfrm>
            <a:off x="304800" y="2133600"/>
            <a:ext cx="8604250" cy="3124200"/>
          </a:xfrm>
          <a:noFill/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7BFB-66E3-42A9-88D8-89CCEAEB62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733800" y="4267200"/>
            <a:ext cx="2841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.</a:t>
            </a:r>
          </a:p>
          <a:p>
            <a:r>
              <a:rPr lang="en-US" sz="2800" b="1"/>
              <a:t>.</a:t>
            </a:r>
          </a:p>
          <a:p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Create expressions with </a:t>
            </a:r>
            <a:r>
              <a:rPr lang="en-US" b="1" smtClean="0">
                <a:solidFill>
                  <a:schemeClr val="accent2"/>
                </a:solidFill>
              </a:rPr>
              <a:t>number</a:t>
            </a:r>
            <a:r>
              <a:rPr lang="en-US" b="1" smtClean="0"/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chemeClr val="accent2"/>
                </a:solidFill>
              </a:rPr>
              <a:t>date</a:t>
            </a:r>
            <a:r>
              <a:rPr lang="en-US" smtClean="0"/>
              <a:t> data, i.e. column names that contains only numeric or date data, by using arithmetic operators</a:t>
            </a:r>
          </a:p>
          <a:p>
            <a:pPr algn="l" rtl="0"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BF553-79F6-4911-A5D1-7D2EC294EB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983038"/>
          <a:ext cx="60960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operator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kern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50" b="1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b="1" kern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50" b="1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Subtract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Multiply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Divide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Arithmetic Operators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5874" r="15733" b="11531"/>
          <a:stretch>
            <a:fillRect/>
          </a:stretch>
        </p:blipFill>
        <p:spPr>
          <a:xfrm>
            <a:off x="363538" y="1600200"/>
            <a:ext cx="8399462" cy="44958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7DBD3-1E77-48B8-8022-C9389867595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Arithmetic Operators 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4825"/>
            <a:ext cx="8839200" cy="4625975"/>
          </a:xfrm>
        </p:spPr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previews example uses the addition operator to calculate a salary increase of $300 for all employees and displays a new SALARY+300 column in the output.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Note that </a:t>
            </a:r>
            <a:r>
              <a:rPr lang="en-US" dirty="0" smtClean="0"/>
              <a:t>the resultant calculated column SALARY+300 </a:t>
            </a:r>
            <a:r>
              <a:rPr lang="en-US" b="1" i="1" dirty="0" smtClean="0"/>
              <a:t>is not a new column </a:t>
            </a:r>
            <a:r>
              <a:rPr lang="en-US" dirty="0" smtClean="0"/>
              <a:t>in the EMPLOYEES table; it is for display only. Where by default, the name of a new column comes  from the calculation that generated it—in this case,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(salary+300)</a:t>
            </a:r>
            <a:r>
              <a:rPr lang="en-US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AE799-CFCD-4AB7-A55D-549F4784613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17526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Operator Precedence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25975"/>
          </a:xfrm>
        </p:spPr>
        <p:txBody>
          <a:bodyPr rtlCol="0">
            <a:normAutofit/>
          </a:bodyPr>
          <a:lstStyle/>
          <a:p>
            <a:pPr marL="438912" indent="-320040" algn="ctr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*  /  +  _</a:t>
            </a:r>
            <a:endParaRPr lang="en-US" sz="36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Multiplication and division take priority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en-US" dirty="0" smtClean="0"/>
              <a:t> addition and subtraction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Operators of the same priority are evaluated from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left to right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Parentheses are used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force prioritized </a:t>
            </a:r>
            <a:r>
              <a:rPr lang="en-US" dirty="0" smtClean="0"/>
              <a:t>evaluation and to clarify statements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140AA-C339-4834-BF20-960E638799E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0"/>
            <a:ext cx="830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Operator Precedence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b="1" smtClean="0"/>
              <a:t>SELECT last_name, salary, 12*salary+100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r>
              <a:rPr lang="en-US" b="1" smtClean="0"/>
              <a:t>FROM   employees;</a:t>
            </a:r>
          </a:p>
          <a:p>
            <a:pPr algn="l" rtl="0" eaLnBrk="1" hangingPunct="1">
              <a:buFont typeface="Arial" charset="0"/>
              <a:buNone/>
            </a:pPr>
            <a:endParaRPr lang="en-US" b="1" smtClean="0"/>
          </a:p>
          <a:p>
            <a:pPr algn="l" rtl="0" eaLnBrk="1" hangingPunct="1">
              <a:buFont typeface="Arial" charset="0"/>
              <a:buNone/>
            </a:pPr>
            <a:endParaRPr lang="en-US" b="1" smtClean="0"/>
          </a:p>
          <a:p>
            <a:pPr algn="l" rtl="0" eaLnBrk="1" hangingPunct="1">
              <a:buFont typeface="Wingdings 2" pitchFamily="18" charset="2"/>
              <a:buNone/>
            </a:pPr>
            <a:r>
              <a:rPr lang="en-US" b="1" smtClean="0"/>
              <a:t>SELECT last_name, salary, 12*(salary+100)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r>
              <a:rPr lang="en-US" b="1" smtClean="0"/>
              <a:t>FROM   employees;</a:t>
            </a:r>
            <a:endParaRPr lang="en-US" smtClean="0"/>
          </a:p>
          <a:p>
            <a:pPr algn="l" rtl="0" eaLnBrk="1" hangingPunct="1">
              <a:buFont typeface="Arial" charset="0"/>
              <a:buNone/>
            </a:pPr>
            <a:endParaRPr lang="en-US" smtClean="0"/>
          </a:p>
          <a:p>
            <a:pPr algn="l" rtl="0"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FBFBE-9306-4D42-A4CD-4FE4DBA0E65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2667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628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34200" y="2667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715000" y="4572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4" name="Oval 13"/>
          <p:cNvSpPr/>
          <p:nvPr/>
        </p:nvSpPr>
        <p:spPr>
          <a:xfrm>
            <a:off x="7010400" y="4572000"/>
            <a:ext cx="381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/>
              <a:t>1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390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674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7696200" y="45720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Why?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Null Values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 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Arithmetic expressions containing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null</a:t>
            </a:r>
            <a:r>
              <a:rPr lang="en-US" b="1" dirty="0" smtClean="0"/>
              <a:t> value evaluate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null</a:t>
            </a:r>
            <a:r>
              <a:rPr lang="en-US" b="1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If any column value in an arithmetic expression is null, the result is null.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1"/>
                </a:solidFill>
              </a:rPr>
              <a:t>For example</a:t>
            </a:r>
            <a:r>
              <a:rPr lang="en-US" dirty="0" smtClean="0"/>
              <a:t>, if you attempt to perform division with zero, you get an error. However, if you divide a number by null, the result is a null or  unknown.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B633F-53B8-435D-8E9D-9B820AF4BF6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Null Values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 Arithmetic Expressions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154" t="47769" r="19427" b="24228"/>
          <a:stretch>
            <a:fillRect/>
          </a:stretch>
        </p:blipFill>
        <p:spPr>
          <a:xfrm>
            <a:off x="801688" y="1600200"/>
            <a:ext cx="7504112" cy="2057400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77AD0-9B23-420F-96A8-962E65B06D0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/>
          <a:srcRect l="20132" t="27083" r="18375" b="31250"/>
          <a:stretch>
            <a:fillRect/>
          </a:stretch>
        </p:blipFill>
        <p:spPr bwMode="auto">
          <a:xfrm>
            <a:off x="457200" y="37338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Outlines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SQL SELECT statement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Capabilities of SELECT statements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Basic SELECT statement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Selecting all columns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Selecting specific columns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Arithmetic Expressions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Using Arithmetic operators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Arithmetic operators precedence</a:t>
            </a:r>
          </a:p>
          <a:p>
            <a:pPr marL="996696" lvl="2" algn="l" rtl="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NULL values in arithmetic expression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Using column aliases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Concatenation operator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Literal Character String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39E29-D65A-4FEE-888C-54EFECA25F1F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Column Aliases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Rename a column heading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Is useful with calculations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Immediately follows the column name, and there also can be the optional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AS</a:t>
            </a:r>
            <a:r>
              <a:rPr lang="en-US" sz="2800" dirty="0" smtClean="0"/>
              <a:t> keyword between the column and the alias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Requires double quotation marks (</a:t>
            </a:r>
            <a:r>
              <a:rPr lang="en-US" sz="2800" dirty="0" smtClean="0">
                <a:solidFill>
                  <a:schemeClr val="accent1"/>
                </a:solidFill>
              </a:rPr>
              <a:t>“ “</a:t>
            </a:r>
            <a:r>
              <a:rPr lang="en-US" sz="2800" dirty="0" smtClean="0"/>
              <a:t>)if the alias: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space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a special characters (such as # or $)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 case sensitive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342D9-0FF4-4663-B0CF-4BBA12B665A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Column Aliases (</a:t>
            </a:r>
            <a:r>
              <a:rPr lang="en-US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2" t="20934" r="15733" b="4942"/>
          <a:stretch>
            <a:fillRect/>
          </a:stretch>
        </p:blipFill>
        <p:spPr>
          <a:xfrm>
            <a:off x="609600" y="1554163"/>
            <a:ext cx="8007350" cy="4999037"/>
          </a:xfr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837B1-5AC8-45D7-9429-53C6BB127F75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Capabilities of SQL SELECT Statements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 SELECT statement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retrieves</a:t>
            </a:r>
            <a:r>
              <a:rPr lang="en-US" sz="2400" dirty="0" smtClean="0"/>
              <a:t> information from the database.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 Using a SELECT statement, you can do the following: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Projection:</a:t>
            </a:r>
            <a:r>
              <a:rPr lang="en-US" sz="2000" dirty="0" smtClean="0"/>
              <a:t> You can use the projection capability in SQL to </a:t>
            </a:r>
            <a:r>
              <a:rPr lang="en-US" sz="2000" dirty="0" smtClean="0">
                <a:solidFill>
                  <a:schemeClr val="accent1"/>
                </a:solidFill>
              </a:rPr>
              <a:t>choose the columns </a:t>
            </a:r>
            <a:r>
              <a:rPr lang="en-US" sz="2000" dirty="0" smtClean="0"/>
              <a:t>in a table that you want returned by your query. You can choose as few or as many columns of the table as you require.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Selection:</a:t>
            </a:r>
            <a:r>
              <a:rPr lang="en-US" sz="2000" dirty="0" smtClean="0"/>
              <a:t> You can use the selection capability in SQL to </a:t>
            </a:r>
            <a:r>
              <a:rPr lang="en-US" sz="2000" dirty="0" smtClean="0">
                <a:solidFill>
                  <a:schemeClr val="accent1"/>
                </a:solidFill>
              </a:rPr>
              <a:t>choose the rows </a:t>
            </a:r>
            <a:r>
              <a:rPr lang="en-US" sz="2000" dirty="0" smtClean="0"/>
              <a:t> in a table that you want returned by a query. You can use various criteria to restrict the rows that you see.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Joining: </a:t>
            </a:r>
            <a:r>
              <a:rPr lang="en-US" sz="2000" dirty="0" smtClean="0"/>
              <a:t>You can use the join capability in SQL to bring together data that is stored in </a:t>
            </a:r>
            <a:r>
              <a:rPr lang="en-US" sz="2000" dirty="0" smtClean="0">
                <a:solidFill>
                  <a:schemeClr val="accent1"/>
                </a:solidFill>
              </a:rPr>
              <a:t>different tables </a:t>
            </a:r>
            <a:r>
              <a:rPr lang="en-US" sz="2000" dirty="0" smtClean="0"/>
              <a:t>by creating a link between them.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50C18-0548-49E2-A54C-233A26370DB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Capabilities of SQL SELECT Statements (Cont.)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586" t="11050" r="15733" b="9885"/>
          <a:stretch>
            <a:fillRect/>
          </a:stretch>
        </p:blipFill>
        <p:spPr>
          <a:xfrm>
            <a:off x="647700" y="1574800"/>
            <a:ext cx="7581900" cy="4902200"/>
          </a:xfr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Ghadah</a:t>
            </a:r>
            <a:r>
              <a:rPr lang="en-US" dirty="0"/>
              <a:t> Al </a:t>
            </a:r>
            <a:r>
              <a:rPr lang="en-US" dirty="0" err="1"/>
              <a:t>Hadba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5E674-FE70-42C4-B691-230A2E6FA76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Basic SELECT Statement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460625"/>
            <a:ext cx="8229600" cy="1120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SELECT   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/>
              <a:t>DISTINCT,*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columns names| expression </a:t>
            </a:r>
            <a:r>
              <a:rPr lang="en-US" sz="2400" b="1" dirty="0" smtClean="0">
                <a:solidFill>
                  <a:srgbClr val="0070C0"/>
                </a:solidFill>
              </a:rPr>
              <a:t>[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alias</a:t>
            </a:r>
            <a:r>
              <a:rPr lang="en-US" sz="2400" b="1" dirty="0" smtClean="0">
                <a:solidFill>
                  <a:srgbClr val="0070C0"/>
                </a:solidFill>
              </a:rPr>
              <a:t>]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FROM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table</a:t>
            </a:r>
            <a:r>
              <a:rPr lang="en-US" sz="2400" b="1" dirty="0" smtClean="0"/>
              <a:t>;</a:t>
            </a:r>
            <a:endParaRPr lang="en-US" sz="24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590F5-2ACF-49C3-9D1B-B7DBDA9D900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57200" y="413385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Note that: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/>
              <a:t>SELECT</a:t>
            </a:r>
            <a:r>
              <a:rPr lang="en-US" sz="2400"/>
              <a:t> clause identifies what columns to retrieve.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/>
              <a:t>FROM</a:t>
            </a:r>
            <a:r>
              <a:rPr lang="en-US" sz="2400"/>
              <a:t> clause specifies the table containing the columns listed in the </a:t>
            </a:r>
            <a:r>
              <a:rPr lang="en-US" sz="2400" b="1"/>
              <a:t>SELECT </a:t>
            </a:r>
            <a:r>
              <a:rPr lang="en-US" sz="2400"/>
              <a:t>clause. </a:t>
            </a:r>
            <a:endParaRPr lang="ar-SA" sz="240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448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Select Statement Syntax:</a:t>
            </a:r>
            <a:endParaRPr lang="ar-SA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Basic SELECT Statement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56" t="35757" r="29475" b="31297"/>
          <a:stretch>
            <a:fillRect/>
          </a:stretch>
        </p:blipFill>
        <p:spPr>
          <a:xfrm>
            <a:off x="152400" y="2362200"/>
            <a:ext cx="8763000" cy="2819400"/>
          </a:xfr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155FA-C560-4B68-BA71-350F22C1C01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/>
            <a:endParaRPr lang="en-US" sz="220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49E44-C576-4F60-983C-C12CAD86195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60625"/>
            <a:ext cx="8229600" cy="1120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54864" tIns="9144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SELECT </a:t>
            </a:r>
            <a:r>
              <a:rPr lang="en-US" sz="3200" b="1" dirty="0">
                <a:solidFill>
                  <a:schemeClr val="accent6"/>
                </a:solidFill>
                <a:latin typeface="+mn-lt"/>
                <a:cs typeface="+mn-cs"/>
              </a:rPr>
              <a:t>*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FROM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table</a:t>
            </a:r>
            <a:r>
              <a:rPr lang="en-US" sz="3200" b="1" dirty="0">
                <a:latin typeface="+mn-lt"/>
                <a:cs typeface="+mn-cs"/>
              </a:rPr>
              <a:t>;</a:t>
            </a:r>
            <a:endParaRPr lang="en-US" sz="3200" dirty="0">
              <a:latin typeface="+mn-lt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148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Syntax:</a:t>
            </a:r>
            <a:endParaRPr lang="ar-SA" sz="2800" b="1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2743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2514600"/>
            <a:ext cx="2236788" cy="3698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Means all columns</a:t>
            </a:r>
            <a:endParaRPr lang="ar-SA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 </a:t>
            </a:r>
            <a:r>
              <a:rPr lang="en-US" dirty="0" smtClean="0">
                <a:solidFill>
                  <a:srgbClr val="FF0000"/>
                </a:solidFill>
              </a:rPr>
              <a:t>(Example)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>
              <a:buFont typeface="Arial" charset="0"/>
              <a:buNone/>
            </a:pPr>
            <a:endParaRPr lang="en-US" sz="2200" smtClean="0"/>
          </a:p>
          <a:p>
            <a:pPr algn="l" rtl="0" eaLnBrk="1" hangingPunct="1"/>
            <a:endParaRPr lang="en-US" sz="220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D9853-7B3B-486A-A521-68CE54393657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 l="19327" t="35416" r="17422" b="10416"/>
          <a:stretch>
            <a:fillRect/>
          </a:stretch>
        </p:blipFill>
        <p:spPr bwMode="auto">
          <a:xfrm>
            <a:off x="533400" y="1597025"/>
            <a:ext cx="8077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3429000"/>
            <a:ext cx="8686800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Selecting All Columns </a:t>
            </a:r>
            <a:r>
              <a:rPr lang="en-US" dirty="0" smtClean="0">
                <a:solidFill>
                  <a:srgbClr val="FF0000"/>
                </a:solidFill>
              </a:rPr>
              <a:t>(Example)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625975"/>
          </a:xfrm>
        </p:spPr>
        <p:txBody>
          <a:bodyPr rtlCol="0">
            <a:normAutofit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/>
              <a:t>In  the example on the slide, the department table contains four columns: </a:t>
            </a:r>
            <a:r>
              <a:rPr lang="en-US" sz="2200" dirty="0" smtClean="0">
                <a:solidFill>
                  <a:srgbClr val="00B0F0"/>
                </a:solidFill>
              </a:rPr>
              <a:t>DEPARTMENT_ID, DEPARTMENT_NAME, MANAGER_ID, and LOCATION_ID</a:t>
            </a:r>
            <a:r>
              <a:rPr lang="en-US" sz="2200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 smtClean="0"/>
              <a:t> The table contains eight rows, one for each department.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2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dirty="0" smtClean="0">
                <a:solidFill>
                  <a:schemeClr val="accent6"/>
                </a:solidFill>
              </a:rPr>
              <a:t>Note That </a:t>
            </a:r>
            <a:r>
              <a:rPr lang="en-US" sz="2200" b="1" i="1" dirty="0" smtClean="0">
                <a:solidFill>
                  <a:schemeClr val="accent6"/>
                </a:solidFill>
              </a:rPr>
              <a:t>: </a:t>
            </a:r>
            <a:r>
              <a:rPr lang="en-US" sz="2200" b="1" i="1" dirty="0" smtClean="0"/>
              <a:t>You can also display all columns in the table by listing all the columns after the SELECT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	E.g.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  </a:t>
            </a:r>
            <a:r>
              <a:rPr lang="en-US" sz="2000" b="1" dirty="0" smtClean="0"/>
              <a:t>SELECT  </a:t>
            </a:r>
            <a:r>
              <a:rPr lang="en-US" sz="2000" b="1" dirty="0" err="1" smtClean="0"/>
              <a:t>department_id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department_name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manager_id</a:t>
            </a:r>
            <a:r>
              <a:rPr lang="en-US" sz="2000" b="1" dirty="0" smtClean="0"/>
              <a:t>, location_ id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  FROM    departments;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i="1" dirty="0" smtClean="0"/>
              <a:t>The previews SQL statement, like the example on the slide, will display all columns and all rows of  the DEPARTMENTS table: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Ghadah Al Hadba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B26F1-3C16-408C-A48A-003D09995F3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12586-A30E-48BE-B3D5-49C2DD3DAB1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E49F3D-66E7-4851-957D-72CDA37354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929EA0-9811-44E0-A303-51685D4B1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569</TotalTime>
  <Words>802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Gothic</vt:lpstr>
      <vt:lpstr>Arial</vt:lpstr>
      <vt:lpstr>Calibri</vt:lpstr>
      <vt:lpstr>Courier New</vt:lpstr>
      <vt:lpstr>Times New Roman</vt:lpstr>
      <vt:lpstr>Wingdings</vt:lpstr>
      <vt:lpstr>Wingdings 2</vt:lpstr>
      <vt:lpstr>Clarity</vt:lpstr>
      <vt:lpstr>Writing Basic  SQL SELECT Statements </vt:lpstr>
      <vt:lpstr>Outlines</vt:lpstr>
      <vt:lpstr>Capabilities of SQL SELECT Statements</vt:lpstr>
      <vt:lpstr>Capabilities of SQL SELECT Statements (Cont.)</vt:lpstr>
      <vt:lpstr>Basic SELECT Statement </vt:lpstr>
      <vt:lpstr>Basic SELECT Statement </vt:lpstr>
      <vt:lpstr>Selecting All Columns </vt:lpstr>
      <vt:lpstr>Selecting All Columns (Example) </vt:lpstr>
      <vt:lpstr>Selecting All Columns (Example) </vt:lpstr>
      <vt:lpstr>Selecting Specific Columns </vt:lpstr>
      <vt:lpstr>Example-1-</vt:lpstr>
      <vt:lpstr>Example-2-</vt:lpstr>
      <vt:lpstr>Arithmetic Expressions </vt:lpstr>
      <vt:lpstr>Using Arithmetic Operators </vt:lpstr>
      <vt:lpstr>Using Arithmetic Operators (Cont.) </vt:lpstr>
      <vt:lpstr>Operator Precedence </vt:lpstr>
      <vt:lpstr>Operator Precedence </vt:lpstr>
      <vt:lpstr>Null Values  in Arithmetic Expressions </vt:lpstr>
      <vt:lpstr>Null Values  in Arithmetic Expressions </vt:lpstr>
      <vt:lpstr>Using Column Aliases </vt:lpstr>
      <vt:lpstr>Using Column Aliases (Examples)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Basic  SQL SELECT Statements</dc:title>
  <dc:creator>Hmra</dc:creator>
  <cp:lastModifiedBy>K AlSultan</cp:lastModifiedBy>
  <cp:revision>44</cp:revision>
  <dcterms:created xsi:type="dcterms:W3CDTF">2009-12-03T18:08:45Z</dcterms:created>
  <dcterms:modified xsi:type="dcterms:W3CDTF">2015-03-07T13:51:49Z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