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1" autoAdjust="0"/>
    <p:restoredTop sz="94660"/>
  </p:normalViewPr>
  <p:slideViewPr>
    <p:cSldViewPr>
      <p:cViewPr>
        <p:scale>
          <a:sx n="61" d="100"/>
          <a:sy n="61" d="100"/>
        </p:scale>
        <p:origin x="-161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AA746-22C5-4F35-8644-4A63ACF84195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F4FDB-766F-4A17-9D34-EC0BB33C0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2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F4FDB-766F-4A17-9D34-EC0BB33C06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7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L</a:t>
            </a:r>
            <a:r>
              <a:rPr lang="en-US" dirty="0" smtClean="0"/>
              <a:t>ecture6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mtClean="0"/>
              <a:t>NET301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dB = 10 Log</a:t>
            </a:r>
            <a:r>
              <a:rPr lang="en-US" sz="2000" dirty="0" smtClean="0"/>
              <a:t>10</a:t>
            </a:r>
            <a:r>
              <a:rPr lang="en-US" dirty="0" smtClean="0"/>
              <a:t> ( P</a:t>
            </a:r>
            <a:r>
              <a:rPr lang="en-US" sz="1800" dirty="0" smtClean="0"/>
              <a:t>2</a:t>
            </a:r>
            <a:r>
              <a:rPr lang="en-US" dirty="0" smtClean="0"/>
              <a:t>/P</a:t>
            </a:r>
            <a:r>
              <a:rPr lang="en-US" sz="2000" dirty="0" smtClean="0"/>
              <a:t>1</a:t>
            </a:r>
            <a:r>
              <a:rPr lang="en-US" dirty="0" smtClean="0"/>
              <a:t>)</a:t>
            </a:r>
          </a:p>
          <a:p>
            <a:pPr lvl="1" algn="l" rtl="0"/>
            <a:r>
              <a:rPr lang="en-US" dirty="0" smtClean="0"/>
              <a:t>P2: the power of a signal at the end point (Watt)</a:t>
            </a:r>
          </a:p>
          <a:p>
            <a:pPr lvl="1" algn="l" rtl="0"/>
            <a:r>
              <a:rPr lang="en-US" dirty="0" smtClean="0"/>
              <a:t>P1: the power of a signal at the start point (Watt).</a:t>
            </a:r>
          </a:p>
          <a:p>
            <a:pPr algn="l" rtl="0"/>
            <a:r>
              <a:rPr lang="en-US" dirty="0" smtClean="0"/>
              <a:t>Example1: </a:t>
            </a:r>
          </a:p>
          <a:p>
            <a:pPr algn="l" rtl="0"/>
            <a:r>
              <a:rPr lang="en-US" dirty="0" smtClean="0"/>
              <a:t>Imagine a signal travels through a transmission medium and its power is reduced to half. Calculate the decibel.</a:t>
            </a:r>
          </a:p>
          <a:p>
            <a:pPr lvl="1" algn="l" rtl="0"/>
            <a:r>
              <a:rPr lang="en-US" dirty="0" smtClean="0"/>
              <a:t>Reduced to half means P2 = ½ P1</a:t>
            </a:r>
          </a:p>
          <a:p>
            <a:pPr lvl="1" algn="l" rtl="0"/>
            <a:r>
              <a:rPr lang="en-US" dirty="0" smtClean="0"/>
              <a:t>dB = 10 Log</a:t>
            </a:r>
            <a:r>
              <a:rPr lang="en-US" sz="1800" dirty="0" smtClean="0"/>
              <a:t>10</a:t>
            </a:r>
            <a:r>
              <a:rPr lang="en-US" sz="2400" dirty="0" smtClean="0"/>
              <a:t> (P2/P1) =</a:t>
            </a:r>
          </a:p>
          <a:p>
            <a:pPr marL="411480" lvl="1" indent="0" algn="l" rtl="0">
              <a:buNone/>
            </a:pPr>
            <a:r>
              <a:rPr lang="en-US" sz="2400" dirty="0" smtClean="0"/>
              <a:t> 10 Log </a:t>
            </a:r>
            <a:r>
              <a:rPr lang="en-US" sz="1800" dirty="0" smtClean="0"/>
              <a:t>10</a:t>
            </a:r>
            <a:r>
              <a:rPr lang="en-US" sz="2400" dirty="0" smtClean="0"/>
              <a:t> (0.5 p1/p1) </a:t>
            </a:r>
          </a:p>
          <a:p>
            <a:pPr lvl="1" algn="l" rtl="0"/>
            <a:r>
              <a:rPr lang="en-US" sz="2400" dirty="0" smtClean="0"/>
              <a:t>dB = 10 Log </a:t>
            </a:r>
            <a:r>
              <a:rPr lang="en-US" sz="2000" dirty="0" smtClean="0"/>
              <a:t>10</a:t>
            </a:r>
            <a:r>
              <a:rPr lang="en-US" sz="2400" dirty="0" smtClean="0"/>
              <a:t> (0.5)  = </a:t>
            </a:r>
          </a:p>
          <a:p>
            <a:pPr marL="411480" lvl="1" indent="0" algn="l" rtl="0">
              <a:buNone/>
            </a:pPr>
            <a:r>
              <a:rPr lang="en-US" sz="2400" dirty="0" smtClean="0"/>
              <a:t>10 (-0.3) = - 3 dB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Channel capacity &amp; thermal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Shannon capacity: the theoretical highest  data rate for the channel.</a:t>
            </a:r>
          </a:p>
          <a:p>
            <a:pPr algn="l" rtl="0"/>
            <a:r>
              <a:rPr lang="en-US" dirty="0" smtClean="0"/>
              <a:t>Thermal noise affects signals and may cause damages or changes in the signals.</a:t>
            </a:r>
          </a:p>
          <a:p>
            <a:pPr algn="l" rtl="0"/>
            <a:r>
              <a:rPr lang="en-US" dirty="0" smtClean="0"/>
              <a:t>Shannon capacity: </a:t>
            </a:r>
          </a:p>
          <a:p>
            <a:pPr algn="l" rtl="0">
              <a:buNone/>
            </a:pPr>
            <a:r>
              <a:rPr lang="en-US" dirty="0" smtClean="0"/>
              <a:t>C = W Log</a:t>
            </a:r>
            <a:r>
              <a:rPr lang="en-US" sz="2000" dirty="0" smtClean="0"/>
              <a:t>2</a:t>
            </a:r>
            <a:r>
              <a:rPr lang="en-US" dirty="0" smtClean="0"/>
              <a:t> ( 1+ S/N)</a:t>
            </a:r>
          </a:p>
          <a:p>
            <a:pPr lvl="1" algn="l" rtl="0"/>
            <a:r>
              <a:rPr lang="en-US" dirty="0" smtClean="0"/>
              <a:t>C: channel capacity, maximum bit rate (bit/sec)</a:t>
            </a:r>
          </a:p>
          <a:p>
            <a:pPr lvl="1" algn="l" rtl="0"/>
            <a:r>
              <a:rPr lang="en-US" dirty="0" smtClean="0"/>
              <a:t>W: frequency bandwidth (Hz)</a:t>
            </a:r>
          </a:p>
          <a:p>
            <a:pPr lvl="1" algn="l" rtl="0"/>
            <a:r>
              <a:rPr lang="en-US" dirty="0" smtClean="0"/>
              <a:t>S: Signal power (Watt)</a:t>
            </a:r>
          </a:p>
          <a:p>
            <a:pPr lvl="1" algn="l" rtl="0"/>
            <a:r>
              <a:rPr lang="en-US" dirty="0" smtClean="0"/>
              <a:t>N: Noise power (watt)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Channel capacity &amp; thermal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Example:</a:t>
            </a:r>
          </a:p>
          <a:p>
            <a:pPr algn="l" rtl="0">
              <a:buNone/>
            </a:pPr>
            <a:r>
              <a:rPr lang="en-US" dirty="0" smtClean="0"/>
              <a:t>What is the channel capacity for a phone line if the line frequency bandwidth is 3000 Hz. Given that signal to noise ratio is 3162</a:t>
            </a:r>
          </a:p>
          <a:p>
            <a:pPr algn="l" rtl="0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r>
              <a:rPr lang="en-US" dirty="0" smtClean="0"/>
              <a:t>	C = W * Log</a:t>
            </a:r>
            <a:r>
              <a:rPr lang="en-US" sz="2000" dirty="0" smtClean="0"/>
              <a:t>2</a:t>
            </a:r>
            <a:r>
              <a:rPr lang="en-US" dirty="0" smtClean="0"/>
              <a:t>  ( 1 + S/N)</a:t>
            </a:r>
          </a:p>
          <a:p>
            <a:pPr algn="l" rtl="0">
              <a:buNone/>
            </a:pPr>
            <a:r>
              <a:rPr lang="en-US" dirty="0" smtClean="0"/>
              <a:t>	C = 3000 * Log2 ( 1+ 3162)</a:t>
            </a:r>
          </a:p>
          <a:p>
            <a:pPr algn="l" rtl="0">
              <a:buNone/>
            </a:pPr>
            <a:r>
              <a:rPr lang="en-US" dirty="0" smtClean="0"/>
              <a:t>	C = 3000 * Log2 (3163)</a:t>
            </a:r>
          </a:p>
          <a:p>
            <a:pPr algn="l" rtl="0">
              <a:buNone/>
            </a:pPr>
            <a:r>
              <a:rPr lang="en-US" dirty="0" smtClean="0"/>
              <a:t>	C = 3000 * 11.62</a:t>
            </a:r>
          </a:p>
          <a:p>
            <a:pPr algn="l" rtl="0">
              <a:buNone/>
            </a:pPr>
            <a:r>
              <a:rPr lang="en-US" dirty="0" smtClean="0"/>
              <a:t>	C = 34860 bps (bit/sec)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 impairments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Thermal Noise </a:t>
            </a:r>
            <a:r>
              <a:rPr lang="ar-SA" dirty="0" smtClean="0"/>
              <a:t>شوشرة حرارية</a:t>
            </a:r>
            <a:endParaRPr lang="en-US" dirty="0" smtClean="0"/>
          </a:p>
          <a:p>
            <a:pPr lvl="1" algn="l" rtl="0"/>
            <a:r>
              <a:rPr lang="en-US" dirty="0" smtClean="0"/>
              <a:t>is the electronic noise generated by the thermal agitation of the charge carriers (usually the electrons) inside an electrical conductor , which happens regardless of any applied voltage.</a:t>
            </a:r>
          </a:p>
          <a:p>
            <a:pPr lvl="1" algn="l" rtl="0"/>
            <a:r>
              <a:rPr lang="en-US" dirty="0" smtClean="0"/>
              <a:t>Unwanted currents or voltages in an electronic component resulting from the agitation of electrons by heat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 impairments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Impulse Noise</a:t>
            </a:r>
            <a:r>
              <a:rPr lang="ar-SA" dirty="0" smtClean="0"/>
              <a:t> الشوشرة النبضية </a:t>
            </a:r>
            <a:r>
              <a:rPr lang="en-US" dirty="0" smtClean="0"/>
              <a:t>:</a:t>
            </a:r>
          </a:p>
          <a:p>
            <a:pPr lvl="1" algn="l" rtl="0"/>
            <a:r>
              <a:rPr lang="en-US" dirty="0" smtClean="0"/>
              <a:t>usually caused by electromagnetic interference, scratches on the recording disks, and ill synchronization in digital recording and communication.</a:t>
            </a:r>
          </a:p>
          <a:p>
            <a:pPr lvl="1" algn="l" rtl="0"/>
            <a:r>
              <a:rPr lang="en-US" dirty="0" smtClean="0"/>
              <a:t>consists of relatively short duration “on/off” noise pulses, caused by a variety of sources. Causes lost or damaged bits.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 impairments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Crosstalk </a:t>
            </a:r>
            <a:r>
              <a:rPr lang="ar-SA" dirty="0" smtClean="0"/>
              <a:t> التداخل المتعارض</a:t>
            </a:r>
          </a:p>
          <a:p>
            <a:pPr lvl="1" algn="l" rtl="0"/>
            <a:r>
              <a:rPr lang="en-US" dirty="0" smtClean="0"/>
              <a:t>is any phenomenon by which a signal transmitted on one circuit or channel of a transmission system creates an undesired effect in another circuit or channel.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 impairments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Interference </a:t>
            </a:r>
            <a:r>
              <a:rPr lang="ar-SA" dirty="0" smtClean="0"/>
              <a:t>التداخل الكهربائي</a:t>
            </a:r>
          </a:p>
          <a:p>
            <a:pPr lvl="1" algn="l" rtl="0"/>
            <a:r>
              <a:rPr lang="en-US" dirty="0" smtClean="0"/>
              <a:t>is anything which alters, modifies, or disrupts a signal as it travels along a channel between a source and a receiver.</a:t>
            </a:r>
          </a:p>
          <a:p>
            <a:pPr lvl="1" algn="l" rtl="0"/>
            <a:r>
              <a:rPr lang="en-US" dirty="0" smtClean="0"/>
              <a:t>Ex: radio and mobile and T.V 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 impairments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Attenuation </a:t>
            </a:r>
            <a:r>
              <a:rPr lang="ar-SA" dirty="0" smtClean="0"/>
              <a:t>الوهن - التدهور</a:t>
            </a:r>
            <a:endParaRPr lang="en-US" dirty="0" smtClean="0"/>
          </a:p>
          <a:p>
            <a:pPr lvl="1" algn="l" rtl="0"/>
            <a:r>
              <a:rPr lang="en-US" dirty="0" smtClean="0"/>
              <a:t>is the gradual loss in intensity of any kind of signals through a medium. </a:t>
            </a:r>
          </a:p>
          <a:p>
            <a:pPr lvl="1" algn="l" rtl="0"/>
            <a:r>
              <a:rPr lang="en-US" dirty="0" smtClean="0"/>
              <a:t>It affects the propagation of waves and signals in electrical circuits, in optical fibers, and in air (radio waves).</a:t>
            </a:r>
          </a:p>
          <a:p>
            <a:pPr lvl="1" algn="l" rtl="0"/>
            <a:r>
              <a:rPr lang="en-US" dirty="0" smtClean="0"/>
              <a:t>Attenuation depends on the signal frequency, distance of the transmission and the transmission medium.  </a:t>
            </a:r>
          </a:p>
          <a:p>
            <a:pPr lvl="1" algn="l" rtl="0"/>
            <a:r>
              <a:rPr lang="en-US" dirty="0" smtClean="0"/>
              <a:t>When signal travels through a medium, it loses some of its energy so that it can overcome resistance of the medium.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 impairments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Time Jitter</a:t>
            </a:r>
            <a:r>
              <a:rPr lang="ar-SA" dirty="0" smtClean="0"/>
              <a:t>التزحزح الوقتي</a:t>
            </a:r>
          </a:p>
          <a:p>
            <a:pPr lvl="1" algn="l" rtl="0"/>
            <a:r>
              <a:rPr lang="en-US" dirty="0" smtClean="0"/>
              <a:t>is the undesired deviation from true periodicity of an assumed periodic signal in electronics and telecommunications, often in relation to a reference clock source.</a:t>
            </a:r>
          </a:p>
          <a:p>
            <a:pPr lvl="1" algn="l" rtl="0"/>
            <a:r>
              <a:rPr lang="en-US" dirty="0" smtClean="0"/>
              <a:t>is the deviation in or displacement of some aspect of the pulses in a high-frequency digital signal.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 impairments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Inersymbol Interference ISI </a:t>
            </a:r>
            <a:r>
              <a:rPr lang="ar-SA" dirty="0" smtClean="0"/>
              <a:t>تداخل الرموز</a:t>
            </a:r>
          </a:p>
          <a:p>
            <a:pPr lvl="1" algn="l" rtl="0"/>
            <a:r>
              <a:rPr lang="en-US" dirty="0" smtClean="0"/>
              <a:t>Sometimes when the high frequency digital signal transmitted over a medium that has a limited frequency bandwidth, not all the frequency can transmit over this medium, which cause changes and damaged  and interfere in the symbols of  the digital signal.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 impairments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Data impairments differ depends on the transmission medium, distance and frequency and other factors.</a:t>
            </a:r>
          </a:p>
          <a:p>
            <a:pPr algn="l" rtl="0"/>
            <a:r>
              <a:rPr lang="en-US" dirty="0" smtClean="0"/>
              <a:t>Amplifiers are used to amplified the signal. </a:t>
            </a:r>
          </a:p>
          <a:p>
            <a:pPr algn="l" rtl="0"/>
            <a:r>
              <a:rPr lang="en-US" dirty="0" smtClean="0"/>
              <a:t>Data impairments is measured with decibel (dB) .</a:t>
            </a:r>
          </a:p>
          <a:p>
            <a:pPr algn="l" rtl="0"/>
            <a:r>
              <a:rPr lang="en-US" dirty="0" smtClean="0"/>
              <a:t>Decibel: A measure of the relative strength of two signal points.</a:t>
            </a:r>
          </a:p>
          <a:p>
            <a:pPr algn="l" rtl="0"/>
            <a:r>
              <a:rPr lang="en-US" dirty="0" smtClean="0"/>
              <a:t>Decibel can be positive + if signal is amplified, or negative if signal is attenuated.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Lect6   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DF122C878F5448B8FFEAD953BC777" ma:contentTypeVersion="0" ma:contentTypeDescription="Create a new document." ma:contentTypeScope="" ma:versionID="6ea09659bca41ea10aa76cd94e3595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8A039F-48BE-4D45-9917-3C09246999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DFC6041-C745-4BEE-BCE9-B707C9113E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17C3D8-AE3C-4E22-BA31-A6624CAB9AAF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1475</TotalTime>
  <Words>684</Words>
  <Application>Microsoft Office PowerPoint</Application>
  <PresentationFormat>On-screen Show (4:3)</PresentationFormat>
  <Paragraphs>102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NET301</vt:lpstr>
      <vt:lpstr>Data  impairments</vt:lpstr>
      <vt:lpstr>Data  impairments</vt:lpstr>
      <vt:lpstr>Data  impairments</vt:lpstr>
      <vt:lpstr>Data  impairments</vt:lpstr>
      <vt:lpstr>Data  impairments</vt:lpstr>
      <vt:lpstr>Data  impairments</vt:lpstr>
      <vt:lpstr>Data  impairments</vt:lpstr>
      <vt:lpstr>Data  impairments units</vt:lpstr>
      <vt:lpstr>decibel</vt:lpstr>
      <vt:lpstr>Channel capacity &amp; thermal Noise</vt:lpstr>
      <vt:lpstr>Channel capacity &amp; thermal Noise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CT1303 LAN</dc:title>
  <dc:creator>Rehab</dc:creator>
  <cp:lastModifiedBy>USER</cp:lastModifiedBy>
  <cp:revision>27</cp:revision>
  <dcterms:created xsi:type="dcterms:W3CDTF">2006-08-16T00:00:00Z</dcterms:created>
  <dcterms:modified xsi:type="dcterms:W3CDTF">2017-10-28T08:43:41Z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0x0101004AEDF122C878F5448B8FFEAD953BC777</vt:lpwstr>
  </property>
</Properties>
</file>