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42"/>
  </p:notesMasterIdLst>
  <p:sldIdLst>
    <p:sldId id="256" r:id="rId5"/>
    <p:sldId id="258" r:id="rId6"/>
    <p:sldId id="259" r:id="rId7"/>
    <p:sldId id="260" r:id="rId8"/>
    <p:sldId id="261" r:id="rId9"/>
    <p:sldId id="262" r:id="rId10"/>
    <p:sldId id="263" r:id="rId11"/>
    <p:sldId id="278" r:id="rId12"/>
    <p:sldId id="294" r:id="rId13"/>
    <p:sldId id="266" r:id="rId14"/>
    <p:sldId id="267" r:id="rId15"/>
    <p:sldId id="268" r:id="rId16"/>
    <p:sldId id="269" r:id="rId17"/>
    <p:sldId id="270" r:id="rId18"/>
    <p:sldId id="271" r:id="rId19"/>
    <p:sldId id="273" r:id="rId20"/>
    <p:sldId id="274" r:id="rId21"/>
    <p:sldId id="275" r:id="rId22"/>
    <p:sldId id="276" r:id="rId23"/>
    <p:sldId id="297" r:id="rId24"/>
    <p:sldId id="279" r:id="rId25"/>
    <p:sldId id="285" r:id="rId26"/>
    <p:sldId id="295" r:id="rId27"/>
    <p:sldId id="296" r:id="rId28"/>
    <p:sldId id="286" r:id="rId29"/>
    <p:sldId id="283" r:id="rId30"/>
    <p:sldId id="287" r:id="rId31"/>
    <p:sldId id="288" r:id="rId32"/>
    <p:sldId id="289" r:id="rId33"/>
    <p:sldId id="290" r:id="rId34"/>
    <p:sldId id="284" r:id="rId35"/>
    <p:sldId id="280" r:id="rId36"/>
    <p:sldId id="281" r:id="rId37"/>
    <p:sldId id="282" r:id="rId38"/>
    <p:sldId id="291" r:id="rId39"/>
    <p:sldId id="292" r:id="rId40"/>
    <p:sldId id="29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2" autoAdjust="0"/>
    <p:restoredTop sz="94684" autoAdjust="0"/>
  </p:normalViewPr>
  <p:slideViewPr>
    <p:cSldViewPr>
      <p:cViewPr>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892060-6632-4FA7-8E2A-DD5121B052C7}" type="datetimeFigureOut">
              <a:rPr lang="en-US" smtClean="0"/>
              <a:pPr/>
              <a:t>3/7/2018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0773A-2B42-4DBE-A326-93539A777007}" type="slidenum">
              <a:rPr lang="en-US" smtClean="0"/>
              <a:pPr/>
              <a:t>‹#›</a:t>
            </a:fld>
            <a:endParaRPr lang="en-US"/>
          </a:p>
        </p:txBody>
      </p:sp>
    </p:spTree>
    <p:extLst>
      <p:ext uri="{BB962C8B-B14F-4D97-AF65-F5344CB8AC3E}">
        <p14:creationId xmlns:p14="http://schemas.microsoft.com/office/powerpoint/2010/main" val="319418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AA7BC7E-F865-415C-B544-EEA115B0903C}" type="slidenum">
              <a:rPr lang="en-US" smtClean="0"/>
              <a:pPr/>
              <a:t>2</a:t>
            </a:fld>
            <a:endParaRPr lang="en-US" smtClean="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新細明體" pitchFamily="18"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8AF0C14-B207-4F55-8999-7FE009951DB5}" type="slidenum">
              <a:rPr lang="en-US" smtClean="0"/>
              <a:pPr/>
              <a:t>3</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新細明體" pitchFamily="18"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AE4BCA5-B879-4691-B2F9-FA95198C2A06}" type="slidenum">
              <a:rPr lang="en-US" smtClean="0"/>
              <a:pPr/>
              <a:t>4</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新細明體" pitchFamily="18" charset="-12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A78611B-2ADE-411D-A586-3560FEBA2A25}" type="slidenum">
              <a:rPr lang="en-US" smtClean="0"/>
              <a:pPr/>
              <a:t>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新細明體" pitchFamily="18" charset="-12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1E76F4B-A3D3-4F24-B450-EC07D0DEB117}" type="slidenum">
              <a:rPr lang="en-US" smtClean="0"/>
              <a:pPr/>
              <a:t>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新細明體" pitchFamily="18" charset="-12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E39CFC7-49A0-4907-B615-18D07991BDAB}" type="slidenum">
              <a:rPr lang="en-US" smtClean="0"/>
              <a:pPr/>
              <a:t>7</a:t>
            </a:fld>
            <a:endParaRPr lang="en-US" smtClean="0"/>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新細明體" pitchFamily="18" charset="-12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2" name="Rectangle 2"/>
          <p:cNvSpPr txBox="1">
            <a:spLocks noGrp="1"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3FA8803-1BE0-46C1-9A13-9B9719417343}" type="datetime1">
              <a:rPr lang="en-US" smtClean="0"/>
              <a:pPr/>
              <a:t>3/7/2018</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DF9CFC9-8906-474F-B672-7722A8D77957}"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6BC60D-5DA9-4356-955C-C7208A005AA3}"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9CFC9-8906-474F-B672-7722A8D779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0C1010-1051-4945-9A35-2DB249CFDF9A}"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9CFC9-8906-474F-B672-7722A8D77957}"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7E5C920-6011-46A3-9C00-DBF562F556E4}"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9CFC9-8906-474F-B672-7722A8D77957}"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9655C19-BC9A-4B07-9209-BCB5F8DB2763}" type="datetime1">
              <a:rPr lang="en-US" smtClean="0"/>
              <a:pPr/>
              <a:t>3/7/2018</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DF9CFC9-8906-474F-B672-7722A8D77957}"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69913A-C062-49E1-AD20-ED42FFB708FA}" type="datetime1">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9CFC9-8906-474F-B672-7722A8D77957}"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E93612C-F7C8-4CC7-9296-3AF85E913421}" type="datetime1">
              <a:rPr lang="en-US" smtClean="0"/>
              <a:pPr/>
              <a:t>3/7/2018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9CFC9-8906-474F-B672-7722A8D77957}"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C40E5D-3B6B-4891-AD6E-EFF20030DC84}" type="datetime1">
              <a:rPr lang="en-US" smtClean="0"/>
              <a:pPr/>
              <a:t>3/7/2018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9CFC9-8906-474F-B672-7722A8D77957}"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C1672-7A9A-49C1-A43F-5309DF098C19}" type="datetime1">
              <a:rPr lang="en-US" smtClean="0"/>
              <a:pPr/>
              <a:t>3/7/2018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9CFC9-8906-474F-B672-7722A8D77957}"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A3B370-6440-4517-BF8A-5AF2CE2BA54C}" type="datetime1">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9CFC9-8906-474F-B672-7722A8D77957}"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76233E-7175-490D-974A-A72A6CAFDF09}" type="datetime1">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9CFC9-8906-474F-B672-7722A8D77957}"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60D6C7F-BA56-4473-9516-EFAFCE9B97BF}" type="datetime1">
              <a:rPr lang="en-US" smtClean="0"/>
              <a:pPr/>
              <a:t>3/7/2018</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DF9CFC9-8906-474F-B672-7722A8D77957}"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beginnersbook.com/2014/01/method-overriding-in-java-with-exampl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Word_97_-_2003_Document1.doc"/></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Inheritance</a:t>
            </a:r>
            <a:endParaRPr lang="en-US" dirty="0"/>
          </a:p>
        </p:txBody>
      </p:sp>
      <p:sp>
        <p:nvSpPr>
          <p:cNvPr id="3" name="Subtitle 2"/>
          <p:cNvSpPr>
            <a:spLocks noGrp="1"/>
          </p:cNvSpPr>
          <p:nvPr>
            <p:ph type="subTitle" idx="1"/>
          </p:nvPr>
        </p:nvSpPr>
        <p:spPr/>
        <p:txBody>
          <a:bodyPr/>
          <a:lstStyle/>
          <a:p>
            <a:pPr algn="l"/>
            <a:r>
              <a:rPr lang="en-US" dirty="0" smtClean="0"/>
              <a:t>CT1513</a:t>
            </a:r>
            <a:endParaRPr lang="en-US" dirty="0"/>
          </a:p>
        </p:txBody>
      </p:sp>
      <p:sp>
        <p:nvSpPr>
          <p:cNvPr id="4" name="Slide Number Placeholder 3"/>
          <p:cNvSpPr>
            <a:spLocks noGrp="1"/>
          </p:cNvSpPr>
          <p:nvPr>
            <p:ph type="sldNum" sz="quarter" idx="12"/>
          </p:nvPr>
        </p:nvSpPr>
        <p:spPr/>
        <p:txBody>
          <a:bodyPr/>
          <a:lstStyle/>
          <a:p>
            <a:fld id="{8DF9CFC9-8906-474F-B672-7722A8D7795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1371600" y="228600"/>
            <a:ext cx="7391400" cy="762000"/>
          </a:xfrm>
          <a:ln/>
        </p:spPr>
        <p:txBody>
          <a:bodyPr>
            <a:normAutofit fontScale="90000"/>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Inheritance and Member Accessibility</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10</a:t>
            </a:fld>
            <a:endParaRPr lang="en-US"/>
          </a:p>
        </p:txBody>
      </p:sp>
      <p:sp>
        <p:nvSpPr>
          <p:cNvPr id="6146" name="Rectangle 2"/>
          <p:cNvSpPr>
            <a:spLocks noGrp="1" noChangeArrowheads="1"/>
          </p:cNvSpPr>
          <p:nvPr>
            <p:ph sz="quarter" idx="1"/>
          </p:nvPr>
        </p:nvSpPr>
        <p:spPr>
          <a:xfrm>
            <a:off x="323528" y="1556792"/>
            <a:ext cx="8439472" cy="821283"/>
          </a:xfrm>
          <a:ln/>
        </p:spPr>
        <p:txBody>
          <a:bodyPr>
            <a:normAutofit lnSpcReduction="10000"/>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We use the following visual representation of inheritance to illustrate data member accessibility.</a:t>
            </a:r>
          </a:p>
        </p:txBody>
      </p:sp>
      <p:pic>
        <p:nvPicPr>
          <p:cNvPr id="6147" name="Picture 3"/>
          <p:cNvPicPr>
            <a:picLocks noChangeAspect="1" noChangeArrowheads="1"/>
          </p:cNvPicPr>
          <p:nvPr/>
        </p:nvPicPr>
        <p:blipFill>
          <a:blip r:embed="rId3" cstate="print"/>
          <a:srcRect/>
          <a:stretch>
            <a:fillRect/>
          </a:stretch>
        </p:blipFill>
        <p:spPr bwMode="auto">
          <a:xfrm>
            <a:off x="1524000" y="2209800"/>
            <a:ext cx="6096000" cy="3959225"/>
          </a:xfrm>
          <a:prstGeom prst="rect">
            <a:avLst/>
          </a:prstGeom>
          <a:noFill/>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1371600" y="228600"/>
            <a:ext cx="7391400" cy="762000"/>
          </a:xfrm>
          <a:ln/>
        </p:spPr>
        <p:txBody>
          <a:bodyPr>
            <a:normAutofit fontScale="90000"/>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The Effect of Three Visibility Modifiers</a:t>
            </a:r>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11</a:t>
            </a:fld>
            <a:endParaRPr lang="en-US"/>
          </a:p>
        </p:txBody>
      </p:sp>
      <p:pic>
        <p:nvPicPr>
          <p:cNvPr id="7170" name="Picture 2"/>
          <p:cNvPicPr>
            <a:picLocks noChangeAspect="1" noChangeArrowheads="1"/>
          </p:cNvPicPr>
          <p:nvPr/>
        </p:nvPicPr>
        <p:blipFill>
          <a:blip r:embed="rId3" cstate="print"/>
          <a:srcRect/>
          <a:stretch>
            <a:fillRect/>
          </a:stretch>
        </p:blipFill>
        <p:spPr bwMode="auto">
          <a:xfrm>
            <a:off x="1219200" y="1196752"/>
            <a:ext cx="7924800" cy="4594225"/>
          </a:xfrm>
          <a:prstGeom prst="rect">
            <a:avLst/>
          </a:prstGeom>
          <a:noFill/>
        </p:spPr>
      </p:pic>
      <p:pic>
        <p:nvPicPr>
          <p:cNvPr id="23554" name="Picture 2"/>
          <p:cNvPicPr>
            <a:picLocks noChangeAspect="1" noChangeArrowheads="1"/>
          </p:cNvPicPr>
          <p:nvPr/>
        </p:nvPicPr>
        <p:blipFill>
          <a:blip r:embed="rId4" cstate="print"/>
          <a:srcRect/>
          <a:stretch>
            <a:fillRect/>
          </a:stretch>
        </p:blipFill>
        <p:spPr bwMode="auto">
          <a:xfrm>
            <a:off x="0" y="1556792"/>
            <a:ext cx="2094778" cy="1440160"/>
          </a:xfrm>
          <a:prstGeom prst="rect">
            <a:avLst/>
          </a:prstGeom>
          <a:noFill/>
          <a:ln w="9525">
            <a:noFill/>
            <a:miter lim="800000"/>
            <a:headEnd/>
            <a:tailEnd/>
          </a:ln>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1371600" y="228600"/>
            <a:ext cx="7391400" cy="762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Accessibility of Super from Sub</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12</a:t>
            </a:fld>
            <a:endParaRPr lang="en-US"/>
          </a:p>
        </p:txBody>
      </p:sp>
      <p:sp>
        <p:nvSpPr>
          <p:cNvPr id="8194" name="Rectangle 2"/>
          <p:cNvSpPr>
            <a:spLocks noGrp="1" noChangeArrowheads="1"/>
          </p:cNvSpPr>
          <p:nvPr>
            <p:ph sz="quarter" idx="1"/>
          </p:nvPr>
        </p:nvSpPr>
        <p:spPr>
          <a:xfrm>
            <a:off x="381000" y="1143000"/>
            <a:ext cx="8534400" cy="1066800"/>
          </a:xfrm>
          <a:ln/>
        </p:spPr>
        <p:txBody>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t>Everything except the private members of the Super class is visible from a method of the Sub class.</a:t>
            </a:r>
          </a:p>
        </p:txBody>
      </p:sp>
      <p:pic>
        <p:nvPicPr>
          <p:cNvPr id="8195" name="Picture 3"/>
          <p:cNvPicPr>
            <a:picLocks noChangeAspect="1" noChangeArrowheads="1"/>
          </p:cNvPicPr>
          <p:nvPr/>
        </p:nvPicPr>
        <p:blipFill>
          <a:blip r:embed="rId3" cstate="print"/>
          <a:srcRect/>
          <a:stretch>
            <a:fillRect/>
          </a:stretch>
        </p:blipFill>
        <p:spPr bwMode="auto">
          <a:xfrm>
            <a:off x="914400" y="2057400"/>
            <a:ext cx="7696200" cy="3848100"/>
          </a:xfrm>
          <a:prstGeom prst="rect">
            <a:avLst/>
          </a:prstGeom>
          <a:noFill/>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82" name="Rectangle 2"/>
          <p:cNvSpPr>
            <a:spLocks noGrp="1" noChangeArrowheads="1"/>
          </p:cNvSpPr>
          <p:nvPr>
            <p:ph type="title"/>
          </p:nvPr>
        </p:nvSpPr>
        <p:spPr/>
        <p:txBody>
          <a:bodyPr/>
          <a:lstStyle/>
          <a:p>
            <a:r>
              <a:rPr lang="en-US" dirty="0"/>
              <a:t>Accessibility from Unrelated Class</a:t>
            </a:r>
          </a:p>
        </p:txBody>
      </p:sp>
      <p:grpSp>
        <p:nvGrpSpPr>
          <p:cNvPr id="2" name="Group 7"/>
          <p:cNvGrpSpPr>
            <a:grpSpLocks/>
          </p:cNvGrpSpPr>
          <p:nvPr/>
        </p:nvGrpSpPr>
        <p:grpSpPr bwMode="auto">
          <a:xfrm>
            <a:off x="1219200" y="3835400"/>
            <a:ext cx="5902325" cy="2426825"/>
            <a:chOff x="528" y="1008"/>
            <a:chExt cx="4992" cy="2282"/>
          </a:xfrm>
        </p:grpSpPr>
        <p:sp>
          <p:nvSpPr>
            <p:cNvPr id="1044485" name="Rectangle 5"/>
            <p:cNvSpPr>
              <a:spLocks noChangeArrowheads="1"/>
            </p:cNvSpPr>
            <p:nvPr/>
          </p:nvSpPr>
          <p:spPr bwMode="auto">
            <a:xfrm>
              <a:off x="528" y="1008"/>
              <a:ext cx="4992" cy="2269"/>
            </a:xfrm>
            <a:prstGeom prst="rect">
              <a:avLst/>
            </a:prstGeom>
            <a:solidFill>
              <a:srgbClr val="CCECFF"/>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4486" name="Rectangle 6"/>
            <p:cNvSpPr>
              <a:spLocks noChangeArrowheads="1"/>
            </p:cNvSpPr>
            <p:nvPr/>
          </p:nvSpPr>
          <p:spPr bwMode="auto">
            <a:xfrm>
              <a:off x="625" y="1056"/>
              <a:ext cx="4798" cy="2234"/>
            </a:xfrm>
            <a:prstGeom prst="rect">
              <a:avLst/>
            </a:prstGeom>
            <a:solidFill>
              <a:srgbClr val="CCECFF"/>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Client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a:t>
              </a:r>
              <a:r>
                <a:rPr lang="en-US" sz="1400" b="1" dirty="0" smtClean="0">
                  <a:solidFill>
                    <a:schemeClr val="accent2"/>
                  </a:solidFill>
                  <a:latin typeface="Courier New" pitchFamily="49" charset="0"/>
                  <a:ea typeface="ＭＳ Ｐゴシック" pitchFamily="34" charset="-128"/>
                </a:rPr>
                <a:t>void main</a:t>
              </a:r>
              <a:r>
                <a:rPr lang="en-US" sz="1400" b="1" dirty="0" smtClean="0">
                  <a:solidFill>
                    <a:srgbClr val="000000"/>
                  </a:solidFill>
                  <a:latin typeface="Courier New" pitchFamily="49" charset="0"/>
                  <a:ea typeface="ＭＳ Ｐゴシック" pitchFamily="34" charset="-128"/>
                </a:rPr>
                <a:t> </a:t>
              </a:r>
              <a:r>
                <a:rPr lang="en-US" sz="1400" b="1" dirty="0" smtClean="0">
                  <a:solidFill>
                    <a:srgbClr val="FF331A"/>
                  </a:solidFill>
                  <a:latin typeface="Courier New" pitchFamily="49" charset="0"/>
                  <a:ea typeface="ＭＳ Ｐゴシック" pitchFamily="34" charset="-128"/>
                </a:rPr>
                <a:t>(String [] </a:t>
              </a:r>
              <a:r>
                <a:rPr lang="en-US" sz="1400" b="1" dirty="0" err="1" smtClean="0">
                  <a:solidFill>
                    <a:srgbClr val="FF331A"/>
                  </a:solidFill>
                  <a:latin typeface="Courier New" pitchFamily="49" charset="0"/>
                  <a:ea typeface="ＭＳ Ｐゴシック" pitchFamily="34" charset="-128"/>
                </a:rPr>
                <a:t>args</a:t>
              </a:r>
              <a:r>
                <a:rPr lang="en-US" sz="1400" b="1" dirty="0" smtClean="0">
                  <a:solidFill>
                    <a:srgbClr val="FF331A"/>
                  </a:solidFill>
                  <a:latin typeface="Courier New" pitchFamily="49" charset="0"/>
                  <a:ea typeface="ＭＳ Ｐゴシック" pitchFamily="34" charset="-128"/>
                </a:rPr>
                <a:t>)</a:t>
              </a:r>
              <a:r>
                <a:rPr lang="en-US" sz="1400" b="1" dirty="0" smtClean="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Super </a:t>
              </a:r>
              <a:r>
                <a:rPr lang="en-US" sz="1400" b="1" dirty="0" err="1">
                  <a:solidFill>
                    <a:srgbClr val="000000"/>
                  </a:solidFill>
                  <a:latin typeface="Courier New" pitchFamily="49" charset="0"/>
                  <a:ea typeface="ＭＳ Ｐゴシック" pitchFamily="34" charset="-128"/>
                </a:rPr>
                <a:t>mySuper</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Super</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Sub   </a:t>
              </a:r>
              <a:r>
                <a:rPr lang="en-US" sz="1400" b="1" dirty="0" err="1">
                  <a:solidFill>
                    <a:srgbClr val="000000"/>
                  </a:solidFill>
                  <a:latin typeface="Courier New" pitchFamily="49" charset="0"/>
                  <a:ea typeface="ＭＳ Ｐゴシック" pitchFamily="34" charset="-128"/>
                </a:rPr>
                <a:t>mySub</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Sub</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4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a:t>
              </a:r>
              <a:r>
                <a:rPr lang="en-US" sz="1400" b="1" dirty="0" err="1">
                  <a:solidFill>
                    <a:srgbClr val="000000"/>
                  </a:solidFill>
                  <a:latin typeface="Courier New" pitchFamily="49" charset="0"/>
                  <a:ea typeface="ＭＳ Ｐゴシック" pitchFamily="34" charset="-128"/>
                </a:rPr>
                <a:t>i</a:t>
              </a:r>
              <a:r>
                <a:rPr lang="en-US" sz="1400" b="1" dirty="0">
                  <a:solidFill>
                    <a:srgbClr val="000000"/>
                  </a:solidFill>
                  <a:latin typeface="Courier New" pitchFamily="49" charset="0"/>
                  <a:ea typeface="ＭＳ Ｐゴシック" pitchFamily="34" charset="-128"/>
                </a:rPr>
                <a:t> = </a:t>
              </a:r>
              <a:r>
                <a:rPr lang="en-US" sz="1400" b="1" dirty="0" err="1">
                  <a:solidFill>
                    <a:srgbClr val="000000"/>
                  </a:solidFill>
                  <a:latin typeface="Courier New" pitchFamily="49" charset="0"/>
                  <a:ea typeface="ＭＳ Ｐゴシック" pitchFamily="34" charset="-128"/>
                </a:rPr>
                <a:t>mySuper.pub_Super_Field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j = </a:t>
              </a:r>
              <a:r>
                <a:rPr lang="en-US" sz="1400" b="1" dirty="0" err="1">
                  <a:solidFill>
                    <a:srgbClr val="000000"/>
                  </a:solidFill>
                  <a:latin typeface="Courier New" pitchFamily="49" charset="0"/>
                  <a:ea typeface="ＭＳ Ｐゴシック" pitchFamily="34" charset="-128"/>
                </a:rPr>
                <a:t>mySub.pub_Super_Field</a:t>
              </a:r>
              <a:r>
                <a:rPr lang="en-US" sz="1400" b="1" dirty="0">
                  <a:solidFill>
                    <a:srgbClr val="000000"/>
                  </a:solidFill>
                  <a:latin typeface="Courier New" pitchFamily="49" charset="0"/>
                  <a:ea typeface="ＭＳ Ｐゴシック" pitchFamily="34" charset="-128"/>
                </a:rPr>
                <a:t>; </a:t>
              </a:r>
              <a:r>
                <a:rPr lang="en-US" sz="1400" b="1" dirty="0">
                  <a:solidFill>
                    <a:srgbClr val="00CC00"/>
                  </a:solidFill>
                  <a:latin typeface="Courier New" pitchFamily="49" charset="0"/>
                  <a:ea typeface="ＭＳ Ｐゴシック" pitchFamily="34" charset="-128"/>
                </a:rPr>
                <a:t>// inherited</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k = </a:t>
              </a:r>
              <a:r>
                <a:rPr lang="en-US" sz="1400" b="1" dirty="0" err="1">
                  <a:solidFill>
                    <a:srgbClr val="000000"/>
                  </a:solidFill>
                  <a:latin typeface="Courier New" pitchFamily="49" charset="0"/>
                  <a:ea typeface="ＭＳ Ｐゴシック" pitchFamily="34" charset="-128"/>
                </a:rPr>
                <a:t>mySub.pub_Sub_Field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3" name="Group 28"/>
          <p:cNvGrpSpPr>
            <a:grpSpLocks/>
          </p:cNvGrpSpPr>
          <p:nvPr/>
        </p:nvGrpSpPr>
        <p:grpSpPr bwMode="auto">
          <a:xfrm>
            <a:off x="533400" y="5257800"/>
            <a:ext cx="1524000" cy="304800"/>
            <a:chOff x="432" y="3072"/>
            <a:chExt cx="960" cy="192"/>
          </a:xfrm>
        </p:grpSpPr>
        <p:sp>
          <p:nvSpPr>
            <p:cNvPr id="1044505" name="AutoShape 25"/>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44506" name="Line 26"/>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4507" name="Text Box 27"/>
          <p:cNvSpPr txBox="1">
            <a:spLocks noChangeArrowheads="1"/>
          </p:cNvSpPr>
          <p:nvPr/>
        </p:nvSpPr>
        <p:spPr bwMode="auto">
          <a:xfrm>
            <a:off x="76200" y="52578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grpSp>
        <p:nvGrpSpPr>
          <p:cNvPr id="4" name="Group 29"/>
          <p:cNvGrpSpPr>
            <a:grpSpLocks/>
          </p:cNvGrpSpPr>
          <p:nvPr/>
        </p:nvGrpSpPr>
        <p:grpSpPr bwMode="auto">
          <a:xfrm>
            <a:off x="203200" y="1295400"/>
            <a:ext cx="4143375" cy="2405654"/>
            <a:chOff x="528" y="1008"/>
            <a:chExt cx="4992" cy="2303"/>
          </a:xfrm>
        </p:grpSpPr>
        <p:sp>
          <p:nvSpPr>
            <p:cNvPr id="1044510" name="Rectangle 30"/>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4511" name="Rectangle 31"/>
            <p:cNvSpPr>
              <a:spLocks noChangeArrowheads="1"/>
            </p:cNvSpPr>
            <p:nvPr/>
          </p:nvSpPr>
          <p:spPr bwMode="auto">
            <a:xfrm>
              <a:off x="623" y="1057"/>
              <a:ext cx="4802" cy="2254"/>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smtClean="0">
                  <a:latin typeface="Courier New" pitchFamily="49" charset="0"/>
                  <a:ea typeface="ＭＳ Ｐゴシック" pitchFamily="34" charset="-128"/>
                </a:rPr>
                <a:t>Super</a:t>
              </a:r>
              <a:r>
                <a:rPr lang="en-US" sz="1400" b="1" dirty="0" smtClean="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pub_Super_Field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protected</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pro_Super_Field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private</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pri_Super_Field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a:t>
              </a:r>
              <a:r>
                <a:rPr lang="en-US" sz="1400" b="1" dirty="0" smtClean="0">
                  <a:solidFill>
                    <a:srgbClr val="000000"/>
                  </a:solidFill>
                  <a:latin typeface="Courier New" pitchFamily="49" charset="0"/>
                  <a:ea typeface="ＭＳ Ｐゴシック" pitchFamily="34" charset="-128"/>
                </a:rPr>
                <a:t>Super </a:t>
              </a:r>
              <a:r>
                <a:rPr lang="en-US" sz="1400" b="1" dirty="0" smtClean="0">
                  <a:solidFill>
                    <a:srgbClr val="FF331A"/>
                  </a:solidFill>
                  <a:latin typeface="Courier New" pitchFamily="49" charset="0"/>
                  <a:ea typeface="ＭＳ Ｐゴシック" pitchFamily="34" charset="-128"/>
                </a:rPr>
                <a:t>()</a:t>
              </a:r>
              <a:r>
                <a:rPr lang="en-US" sz="1400" b="1" dirty="0" smtClean="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pub_Super_Field</a:t>
              </a:r>
              <a:r>
                <a:rPr lang="en-US" sz="1400" b="1" dirty="0">
                  <a:latin typeface="Courier New" pitchFamily="49" charset="0"/>
                  <a:ea typeface="ＭＳ Ｐゴシック" pitchFamily="34" charset="-128"/>
                </a:rPr>
                <a:t> = 10;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pro_Super_Field</a:t>
              </a:r>
              <a:r>
                <a:rPr lang="en-US" sz="1400" b="1" dirty="0">
                  <a:latin typeface="Courier New" pitchFamily="49" charset="0"/>
                  <a:ea typeface="ＭＳ Ｐゴシック" pitchFamily="34" charset="-128"/>
                </a:rPr>
                <a:t> = 20;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pri_Super_Field</a:t>
              </a:r>
              <a:r>
                <a:rPr lang="en-US" sz="1400" b="1" dirty="0">
                  <a:latin typeface="Courier New" pitchFamily="49" charset="0"/>
                  <a:ea typeface="ＭＳ Ｐゴシック" pitchFamily="34" charset="-128"/>
                </a:rPr>
                <a:t> = 30;</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5" name="Group 32"/>
          <p:cNvGrpSpPr>
            <a:grpSpLocks/>
          </p:cNvGrpSpPr>
          <p:nvPr/>
        </p:nvGrpSpPr>
        <p:grpSpPr bwMode="auto">
          <a:xfrm>
            <a:off x="4724400" y="1295400"/>
            <a:ext cx="3962400" cy="2406300"/>
            <a:chOff x="528" y="1008"/>
            <a:chExt cx="4992" cy="2299"/>
          </a:xfrm>
        </p:grpSpPr>
        <p:sp>
          <p:nvSpPr>
            <p:cNvPr id="1044513" name="Rectangle 33"/>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4514" name="Rectangle 34"/>
            <p:cNvSpPr>
              <a:spLocks noChangeArrowheads="1"/>
            </p:cNvSpPr>
            <p:nvPr/>
          </p:nvSpPr>
          <p:spPr bwMode="auto">
            <a:xfrm>
              <a:off x="623" y="1057"/>
              <a:ext cx="4802" cy="2250"/>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smtClean="0">
                  <a:latin typeface="Courier New" pitchFamily="49" charset="0"/>
                  <a:ea typeface="ＭＳ Ｐゴシック" pitchFamily="34" charset="-128"/>
                </a:rPr>
                <a:t>Sub</a:t>
              </a:r>
              <a:r>
                <a:rPr lang="en-US" sz="1400" b="1" dirty="0" smtClean="0">
                  <a:solidFill>
                    <a:srgbClr val="000000"/>
                  </a:solidFill>
                  <a:latin typeface="Courier New" pitchFamily="49" charset="0"/>
                  <a:ea typeface="ＭＳ Ｐゴシック" pitchFamily="34" charset="-128"/>
                </a:rPr>
                <a:t> </a:t>
              </a:r>
              <a:r>
                <a:rPr lang="en-US" sz="1400" b="1" dirty="0">
                  <a:solidFill>
                    <a:srgbClr val="000000"/>
                  </a:solidFill>
                  <a:latin typeface="Courier New" pitchFamily="49" charset="0"/>
                  <a:ea typeface="ＭＳ Ｐゴシック" pitchFamily="34" charset="-128"/>
                </a:rPr>
                <a:t>extends Super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pub_Sub_Field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protected</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pro_Sub_Field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private</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pri_Sub_Field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a:t>
              </a:r>
              <a:r>
                <a:rPr lang="en-US" sz="1400" b="1" dirty="0" smtClean="0">
                  <a:solidFill>
                    <a:srgbClr val="000000"/>
                  </a:solidFill>
                  <a:latin typeface="Courier New" pitchFamily="49" charset="0"/>
                  <a:ea typeface="ＭＳ Ｐゴシック" pitchFamily="34" charset="-128"/>
                </a:rPr>
                <a:t>Sub </a:t>
              </a:r>
              <a:r>
                <a:rPr lang="en-US" sz="1400" b="1" dirty="0" smtClean="0">
                  <a:solidFill>
                    <a:srgbClr val="FF331A"/>
                  </a:solidFill>
                  <a:latin typeface="Courier New" pitchFamily="49" charset="0"/>
                  <a:ea typeface="ＭＳ Ｐゴシック" pitchFamily="34" charset="-128"/>
                </a:rPr>
                <a:t>()</a:t>
              </a:r>
              <a:r>
                <a:rPr lang="en-US" sz="1400" b="1" dirty="0" smtClean="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pub_Sub_Field</a:t>
              </a:r>
              <a:r>
                <a:rPr lang="en-US" sz="1400" b="1" dirty="0">
                  <a:latin typeface="Courier New" pitchFamily="49" charset="0"/>
                  <a:ea typeface="ＭＳ Ｐゴシック" pitchFamily="34" charset="-128"/>
                </a:rPr>
                <a:t> = 100;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pro_Sub_Field</a:t>
              </a:r>
              <a:r>
                <a:rPr lang="en-US" sz="1400" b="1" dirty="0">
                  <a:latin typeface="Courier New" pitchFamily="49" charset="0"/>
                  <a:ea typeface="ＭＳ Ｐゴシック" pitchFamily="34" charset="-128"/>
                </a:rPr>
                <a:t> = 200;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pri_Sub_Field</a:t>
              </a:r>
              <a:r>
                <a:rPr lang="en-US" sz="1400" b="1" dirty="0">
                  <a:latin typeface="Courier New" pitchFamily="49" charset="0"/>
                  <a:ea typeface="ＭＳ Ｐゴシック" pitchFamily="34" charset="-128"/>
                </a:rPr>
                <a:t> = 300;</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sp>
        <p:nvSpPr>
          <p:cNvPr id="1044515" name="Line 35"/>
          <p:cNvSpPr>
            <a:spLocks noChangeShapeType="1"/>
          </p:cNvSpPr>
          <p:nvPr/>
        </p:nvSpPr>
        <p:spPr bwMode="auto">
          <a:xfrm>
            <a:off x="2209800" y="5029200"/>
            <a:ext cx="0" cy="762000"/>
          </a:xfrm>
          <a:prstGeom prst="line">
            <a:avLst/>
          </a:prstGeom>
          <a:noFill/>
          <a:ln w="28575">
            <a:solidFill>
              <a:schemeClr val="tx1"/>
            </a:solidFill>
            <a:round/>
            <a:headEnd/>
            <a:tailEnd/>
          </a:ln>
          <a:effectLst/>
        </p:spPr>
        <p:txBody>
          <a:bodyPr/>
          <a:lstStyle/>
          <a:p>
            <a:endParaRPr lang="en-US"/>
          </a:p>
        </p:txBody>
      </p:sp>
      <p:grpSp>
        <p:nvGrpSpPr>
          <p:cNvPr id="6" name="Group 77"/>
          <p:cNvGrpSpPr>
            <a:grpSpLocks/>
          </p:cNvGrpSpPr>
          <p:nvPr/>
        </p:nvGrpSpPr>
        <p:grpSpPr bwMode="auto">
          <a:xfrm>
            <a:off x="7315200" y="3886200"/>
            <a:ext cx="1662113" cy="2217738"/>
            <a:chOff x="4608" y="2448"/>
            <a:chExt cx="1047" cy="1397"/>
          </a:xfrm>
        </p:grpSpPr>
        <p:grpSp>
          <p:nvGrpSpPr>
            <p:cNvPr id="7" name="Group 78"/>
            <p:cNvGrpSpPr>
              <a:grpSpLocks/>
            </p:cNvGrpSpPr>
            <p:nvPr/>
          </p:nvGrpSpPr>
          <p:grpSpPr bwMode="auto">
            <a:xfrm>
              <a:off x="4848" y="2448"/>
              <a:ext cx="472" cy="485"/>
              <a:chOff x="5231" y="2416"/>
              <a:chExt cx="472" cy="485"/>
            </a:xfrm>
          </p:grpSpPr>
          <p:sp>
            <p:nvSpPr>
              <p:cNvPr id="1044559" name="Rectangle 79"/>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4560" name="Text Box 80"/>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81"/>
            <p:cNvGrpSpPr>
              <a:grpSpLocks/>
            </p:cNvGrpSpPr>
            <p:nvPr/>
          </p:nvGrpSpPr>
          <p:grpSpPr bwMode="auto">
            <a:xfrm>
              <a:off x="4608" y="3355"/>
              <a:ext cx="463" cy="485"/>
              <a:chOff x="4704" y="3163"/>
              <a:chExt cx="463" cy="485"/>
            </a:xfrm>
          </p:grpSpPr>
          <p:sp>
            <p:nvSpPr>
              <p:cNvPr id="1044562" name="Rectangle 82"/>
              <p:cNvSpPr>
                <a:spLocks noChangeArrowheads="1"/>
              </p:cNvSpPr>
              <p:nvPr/>
            </p:nvSpPr>
            <p:spPr bwMode="auto">
              <a:xfrm>
                <a:off x="4704" y="3163"/>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4563" name="Text Box 83"/>
              <p:cNvSpPr txBox="1">
                <a:spLocks noChangeArrowheads="1"/>
              </p:cNvSpPr>
              <p:nvPr/>
            </p:nvSpPr>
            <p:spPr bwMode="auto">
              <a:xfrm>
                <a:off x="4704" y="3163"/>
                <a:ext cx="424"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84"/>
            <p:cNvGrpSpPr>
              <a:grpSpLocks/>
            </p:cNvGrpSpPr>
            <p:nvPr/>
          </p:nvGrpSpPr>
          <p:grpSpPr bwMode="auto">
            <a:xfrm>
              <a:off x="5184" y="3360"/>
              <a:ext cx="471" cy="485"/>
              <a:chOff x="5232" y="3259"/>
              <a:chExt cx="471" cy="485"/>
            </a:xfrm>
          </p:grpSpPr>
          <p:sp>
            <p:nvSpPr>
              <p:cNvPr id="1044565" name="Rectangle 85"/>
              <p:cNvSpPr>
                <a:spLocks noChangeArrowheads="1"/>
              </p:cNvSpPr>
              <p:nvPr/>
            </p:nvSpPr>
            <p:spPr bwMode="auto">
              <a:xfrm>
                <a:off x="5240" y="3259"/>
                <a:ext cx="463" cy="485"/>
              </a:xfrm>
              <a:prstGeom prst="rect">
                <a:avLst/>
              </a:prstGeom>
              <a:solidFill>
                <a:srgbClr val="CCECFF"/>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4566" name="Text Box 86"/>
              <p:cNvSpPr txBox="1">
                <a:spLocks noChangeArrowheads="1"/>
              </p:cNvSpPr>
              <p:nvPr/>
            </p:nvSpPr>
            <p:spPr bwMode="auto">
              <a:xfrm>
                <a:off x="5232" y="3259"/>
                <a:ext cx="471"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:Client</a:t>
                </a:r>
                <a:endParaRPr lang="en-US" altLang="ja-JP" sz="1200" u="sng">
                  <a:ea typeface="ＭＳ Ｐゴシック" pitchFamily="34" charset="-128"/>
                </a:endParaRPr>
              </a:p>
            </p:txBody>
          </p:sp>
        </p:grpSp>
        <p:sp>
          <p:nvSpPr>
            <p:cNvPr id="1044567" name="Line 87"/>
            <p:cNvSpPr>
              <a:spLocks noChangeShapeType="1"/>
            </p:cNvSpPr>
            <p:nvPr/>
          </p:nvSpPr>
          <p:spPr bwMode="auto">
            <a:xfrm flipV="1">
              <a:off x="4848" y="3168"/>
              <a:ext cx="0" cy="187"/>
            </a:xfrm>
            <a:prstGeom prst="line">
              <a:avLst/>
            </a:prstGeom>
            <a:noFill/>
            <a:ln w="9525">
              <a:solidFill>
                <a:schemeClr val="tx1"/>
              </a:solidFill>
              <a:round/>
              <a:headEnd/>
              <a:tailEnd/>
            </a:ln>
            <a:effectLst/>
          </p:spPr>
          <p:txBody>
            <a:bodyPr/>
            <a:lstStyle/>
            <a:p>
              <a:endParaRPr lang="en-US"/>
            </a:p>
          </p:txBody>
        </p:sp>
        <p:sp>
          <p:nvSpPr>
            <p:cNvPr id="1044568" name="Line 88"/>
            <p:cNvSpPr>
              <a:spLocks noChangeShapeType="1"/>
            </p:cNvSpPr>
            <p:nvPr/>
          </p:nvSpPr>
          <p:spPr bwMode="auto">
            <a:xfrm>
              <a:off x="4848" y="3168"/>
              <a:ext cx="223" cy="0"/>
            </a:xfrm>
            <a:prstGeom prst="line">
              <a:avLst/>
            </a:prstGeom>
            <a:noFill/>
            <a:ln w="9525">
              <a:solidFill>
                <a:schemeClr val="tx1"/>
              </a:solidFill>
              <a:round/>
              <a:headEnd/>
              <a:tailEnd/>
            </a:ln>
            <a:effectLst/>
          </p:spPr>
          <p:txBody>
            <a:bodyPr/>
            <a:lstStyle/>
            <a:p>
              <a:endParaRPr lang="en-US"/>
            </a:p>
          </p:txBody>
        </p:sp>
        <p:sp>
          <p:nvSpPr>
            <p:cNvPr id="1044569" name="Line 89"/>
            <p:cNvSpPr>
              <a:spLocks noChangeShapeType="1"/>
            </p:cNvSpPr>
            <p:nvPr/>
          </p:nvSpPr>
          <p:spPr bwMode="auto">
            <a:xfrm flipV="1">
              <a:off x="5071" y="3024"/>
              <a:ext cx="0" cy="144"/>
            </a:xfrm>
            <a:prstGeom prst="line">
              <a:avLst/>
            </a:prstGeom>
            <a:noFill/>
            <a:ln w="9525">
              <a:solidFill>
                <a:schemeClr val="tx1"/>
              </a:solidFill>
              <a:round/>
              <a:headEnd/>
              <a:tailEnd/>
            </a:ln>
            <a:effectLst/>
          </p:spPr>
          <p:txBody>
            <a:bodyPr/>
            <a:lstStyle/>
            <a:p>
              <a:endParaRPr lang="en-US"/>
            </a:p>
          </p:txBody>
        </p:sp>
        <p:sp>
          <p:nvSpPr>
            <p:cNvPr id="1044570" name="AutoShape 90"/>
            <p:cNvSpPr>
              <a:spLocks noChangeArrowheads="1"/>
            </p:cNvSpPr>
            <p:nvPr/>
          </p:nvSpPr>
          <p:spPr bwMode="auto">
            <a:xfrm>
              <a:off x="5017" y="2952"/>
              <a:ext cx="111" cy="72"/>
            </a:xfrm>
            <a:prstGeom prst="triangle">
              <a:avLst>
                <a:gd name="adj" fmla="val 50000"/>
              </a:avLst>
            </a:prstGeom>
            <a:no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044515"/>
                                        </p:tgtEl>
                                        <p:attrNameLst>
                                          <p:attrName>style.visibility</p:attrName>
                                        </p:attrNameLst>
                                      </p:cBhvr>
                                      <p:to>
                                        <p:strVal val="visible"/>
                                      </p:to>
                                    </p:set>
                                    <p:animEffect transition="in" filter="dissolve">
                                      <p:cBhvr>
                                        <p:cTn id="19" dur="500"/>
                                        <p:tgtEl>
                                          <p:spTgt spid="1044515"/>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044507"/>
                                        </p:tgtEl>
                                        <p:attrNameLst>
                                          <p:attrName>style.visibility</p:attrName>
                                        </p:attrNameLst>
                                      </p:cBhvr>
                                      <p:to>
                                        <p:strVal val="visible"/>
                                      </p:to>
                                    </p:set>
                                    <p:animEffect transition="in" filter="wipe(left)">
                                      <p:cBhvr>
                                        <p:cTn id="27" dur="500"/>
                                        <p:tgtEl>
                                          <p:spTgt spid="1044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7" grpId="0"/>
      <p:bldP spid="10445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506" name="Rectangle 2"/>
          <p:cNvSpPr>
            <a:spLocks noGrp="1" noChangeArrowheads="1"/>
          </p:cNvSpPr>
          <p:nvPr>
            <p:ph type="title"/>
          </p:nvPr>
        </p:nvSpPr>
        <p:spPr/>
        <p:txBody>
          <a:bodyPr/>
          <a:lstStyle/>
          <a:p>
            <a:r>
              <a:rPr lang="en-US"/>
              <a:t>Accessibility from Unrelated Class</a:t>
            </a:r>
          </a:p>
        </p:txBody>
      </p:sp>
      <p:grpSp>
        <p:nvGrpSpPr>
          <p:cNvPr id="2" name="Group 3"/>
          <p:cNvGrpSpPr>
            <a:grpSpLocks/>
          </p:cNvGrpSpPr>
          <p:nvPr/>
        </p:nvGrpSpPr>
        <p:grpSpPr bwMode="auto">
          <a:xfrm>
            <a:off x="1173163" y="3835400"/>
            <a:ext cx="5837237" cy="2413000"/>
            <a:chOff x="528" y="1008"/>
            <a:chExt cx="4992" cy="2269"/>
          </a:xfrm>
        </p:grpSpPr>
        <p:sp>
          <p:nvSpPr>
            <p:cNvPr id="1045508" name="Rectangle 4"/>
            <p:cNvSpPr>
              <a:spLocks noChangeArrowheads="1"/>
            </p:cNvSpPr>
            <p:nvPr/>
          </p:nvSpPr>
          <p:spPr bwMode="auto">
            <a:xfrm>
              <a:off x="528" y="1008"/>
              <a:ext cx="4992" cy="2269"/>
            </a:xfrm>
            <a:prstGeom prst="rect">
              <a:avLst/>
            </a:prstGeom>
            <a:solidFill>
              <a:srgbClr val="CCECFF"/>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5509" name="Rectangle 5"/>
            <p:cNvSpPr>
              <a:spLocks noChangeArrowheads="1"/>
            </p:cNvSpPr>
            <p:nvPr/>
          </p:nvSpPr>
          <p:spPr bwMode="auto">
            <a:xfrm>
              <a:off x="624" y="1056"/>
              <a:ext cx="4800" cy="2214"/>
            </a:xfrm>
            <a:prstGeom prst="rect">
              <a:avLst/>
            </a:prstGeom>
            <a:solidFill>
              <a:srgbClr val="CCECFF"/>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Client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smtClean="0">
                  <a:solidFill>
                    <a:srgbClr val="000000"/>
                  </a:solidFill>
                  <a:latin typeface="Courier New" pitchFamily="49" charset="0"/>
                  <a:ea typeface="ＭＳ Ｐゴシック" pitchFamily="34" charset="-128"/>
                </a:rPr>
                <a:t>	</a:t>
              </a:r>
              <a:r>
                <a:rPr lang="en-US" sz="1400" b="1" dirty="0" smtClean="0">
                  <a:solidFill>
                    <a:schemeClr val="accent2"/>
                  </a:solidFill>
                  <a:latin typeface="Courier New" pitchFamily="49" charset="0"/>
                  <a:ea typeface="ＭＳ Ｐゴシック" pitchFamily="34" charset="-128"/>
                </a:rPr>
                <a:t>public</a:t>
              </a:r>
              <a:r>
                <a:rPr lang="en-US" sz="1400" b="1" dirty="0" smtClean="0">
                  <a:solidFill>
                    <a:srgbClr val="000000"/>
                  </a:solidFill>
                  <a:latin typeface="Courier New" pitchFamily="49" charset="0"/>
                  <a:ea typeface="ＭＳ Ｐゴシック" pitchFamily="34" charset="-128"/>
                </a:rPr>
                <a:t> </a:t>
              </a:r>
              <a:r>
                <a:rPr lang="en-US" sz="1400" b="1" dirty="0" smtClean="0">
                  <a:solidFill>
                    <a:schemeClr val="accent2"/>
                  </a:solidFill>
                  <a:latin typeface="Courier New" pitchFamily="49" charset="0"/>
                  <a:ea typeface="ＭＳ Ｐゴシック" pitchFamily="34" charset="-128"/>
                </a:rPr>
                <a:t>void main</a:t>
              </a:r>
              <a:r>
                <a:rPr lang="en-US" sz="1400" b="1" dirty="0" smtClean="0">
                  <a:solidFill>
                    <a:srgbClr val="000000"/>
                  </a:solidFill>
                  <a:latin typeface="Courier New" pitchFamily="49" charset="0"/>
                  <a:ea typeface="ＭＳ Ｐゴシック" pitchFamily="34" charset="-128"/>
                </a:rPr>
                <a:t> </a:t>
              </a:r>
              <a:r>
                <a:rPr lang="en-US" sz="1400" b="1" dirty="0" smtClean="0">
                  <a:solidFill>
                    <a:srgbClr val="FF331A"/>
                  </a:solidFill>
                  <a:latin typeface="Courier New" pitchFamily="49" charset="0"/>
                  <a:ea typeface="ＭＳ Ｐゴシック" pitchFamily="34" charset="-128"/>
                </a:rPr>
                <a:t>(String [] </a:t>
              </a:r>
              <a:r>
                <a:rPr lang="en-US" sz="1400" b="1" dirty="0" err="1" smtClean="0">
                  <a:solidFill>
                    <a:srgbClr val="FF331A"/>
                  </a:solidFill>
                  <a:latin typeface="Courier New" pitchFamily="49" charset="0"/>
                  <a:ea typeface="ＭＳ Ｐゴシック" pitchFamily="34" charset="-128"/>
                </a:rPr>
                <a:t>args</a:t>
              </a:r>
              <a:r>
                <a:rPr lang="en-US" sz="1400" b="1" dirty="0" smtClean="0">
                  <a:solidFill>
                    <a:srgbClr val="FF331A"/>
                  </a:solidFill>
                  <a:latin typeface="Courier New" pitchFamily="49" charset="0"/>
                  <a:ea typeface="ＭＳ Ｐゴシック" pitchFamily="34" charset="-128"/>
                </a:rPr>
                <a:t>)</a:t>
              </a:r>
              <a:r>
                <a:rPr lang="en-US" sz="1400" b="1" dirty="0" smtClean="0">
                  <a:solidFill>
                    <a:srgbClr val="000000"/>
                  </a:solidFill>
                  <a:latin typeface="Courier New" pitchFamily="49" charset="0"/>
                  <a:ea typeface="ＭＳ Ｐゴシック" pitchFamily="34" charset="-128"/>
                </a:rPr>
                <a:t> </a:t>
              </a:r>
              <a:r>
                <a:rPr lang="en-US" sz="1400" b="1" dirty="0" smtClean="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Super </a:t>
              </a:r>
              <a:r>
                <a:rPr lang="en-US" sz="1400" b="1" dirty="0" err="1">
                  <a:solidFill>
                    <a:srgbClr val="000000"/>
                  </a:solidFill>
                  <a:latin typeface="Courier New" pitchFamily="49" charset="0"/>
                  <a:ea typeface="ＭＳ Ｐゴシック" pitchFamily="34" charset="-128"/>
                </a:rPr>
                <a:t>mySuper</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Super</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Sub   </a:t>
              </a:r>
              <a:r>
                <a:rPr lang="en-US" sz="1400" b="1" dirty="0" err="1">
                  <a:solidFill>
                    <a:srgbClr val="000000"/>
                  </a:solidFill>
                  <a:latin typeface="Courier New" pitchFamily="49" charset="0"/>
                  <a:ea typeface="ＭＳ Ｐゴシック" pitchFamily="34" charset="-128"/>
                </a:rPr>
                <a:t>mySub</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Sub</a:t>
              </a:r>
              <a:r>
                <a:rPr lang="en-US" sz="1400" b="1" dirty="0">
                  <a:solidFill>
                    <a:srgbClr val="FF331A"/>
                  </a:solidFill>
                  <a:latin typeface="Courier New" pitchFamily="49" charset="0"/>
                  <a:ea typeface="ＭＳ Ｐゴシック" pitchFamily="34" charset="-128"/>
                </a:rPr>
                <a:t>()</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4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l = </a:t>
              </a:r>
              <a:r>
                <a:rPr lang="en-US" sz="1400" b="1" dirty="0" err="1">
                  <a:solidFill>
                    <a:srgbClr val="000000"/>
                  </a:solidFill>
                  <a:latin typeface="Courier New" pitchFamily="49" charset="0"/>
                  <a:ea typeface="ＭＳ Ｐゴシック" pitchFamily="34" charset="-128"/>
                </a:rPr>
                <a:t>mySuper.pri_Super_Field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m = </a:t>
              </a:r>
              <a:r>
                <a:rPr lang="en-US" sz="1400" b="1" dirty="0" err="1">
                  <a:solidFill>
                    <a:srgbClr val="000000"/>
                  </a:solidFill>
                  <a:latin typeface="Courier New" pitchFamily="49" charset="0"/>
                  <a:ea typeface="ＭＳ Ｐゴシック" pitchFamily="34" charset="-128"/>
                </a:rPr>
                <a:t>mySub.pri_Sub_Field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n = </a:t>
              </a:r>
              <a:r>
                <a:rPr lang="en-US" sz="1400" b="1" dirty="0" err="1">
                  <a:solidFill>
                    <a:srgbClr val="000000"/>
                  </a:solidFill>
                  <a:latin typeface="Courier New" pitchFamily="49" charset="0"/>
                  <a:ea typeface="ＭＳ Ｐゴシック" pitchFamily="34" charset="-128"/>
                </a:rPr>
                <a:t>mySub.pri_Super_Field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3" name="Group 6"/>
          <p:cNvGrpSpPr>
            <a:grpSpLocks/>
          </p:cNvGrpSpPr>
          <p:nvPr/>
        </p:nvGrpSpPr>
        <p:grpSpPr bwMode="auto">
          <a:xfrm>
            <a:off x="203200" y="1295400"/>
            <a:ext cx="4143375" cy="2370138"/>
            <a:chOff x="528" y="1008"/>
            <a:chExt cx="4992" cy="2269"/>
          </a:xfrm>
        </p:grpSpPr>
        <p:sp>
          <p:nvSpPr>
            <p:cNvPr id="1045511" name="Rectangle 7"/>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5512" name="Rectangle 8"/>
            <p:cNvSpPr>
              <a:spLocks noChangeArrowheads="1"/>
            </p:cNvSpPr>
            <p:nvPr/>
          </p:nvSpPr>
          <p:spPr bwMode="auto">
            <a:xfrm>
              <a:off x="623" y="1057"/>
              <a:ext cx="4802" cy="2220"/>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Super</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Super</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pub_Super_Field = 10;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pro_Super_Field = 20;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pri_Super_Field = 30;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4" name="Group 9"/>
          <p:cNvGrpSpPr>
            <a:grpSpLocks/>
          </p:cNvGrpSpPr>
          <p:nvPr/>
        </p:nvGrpSpPr>
        <p:grpSpPr bwMode="auto">
          <a:xfrm>
            <a:off x="4724400" y="1295400"/>
            <a:ext cx="3962400" cy="2374900"/>
            <a:chOff x="528" y="1008"/>
            <a:chExt cx="4992" cy="2269"/>
          </a:xfrm>
        </p:grpSpPr>
        <p:sp>
          <p:nvSpPr>
            <p:cNvPr id="1045514" name="Rectangle 10"/>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5515" name="Rectangle 11"/>
            <p:cNvSpPr>
              <a:spLocks noChangeArrowheads="1"/>
            </p:cNvSpPr>
            <p:nvPr/>
          </p:nvSpPr>
          <p:spPr bwMode="auto">
            <a:xfrm>
              <a:off x="623" y="1057"/>
              <a:ext cx="4802" cy="2216"/>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Sub</a:t>
              </a:r>
              <a:r>
                <a:rPr lang="en-US" sz="1400" b="1">
                  <a:solidFill>
                    <a:srgbClr val="000000"/>
                  </a:solidFill>
                  <a:latin typeface="Courier New" pitchFamily="49" charset="0"/>
                  <a:ea typeface="ＭＳ Ｐゴシック" pitchFamily="34" charset="-128"/>
                </a:rPr>
                <a:t> extends Super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Sub</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pub_Sub_Field = 100;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pro_Sub_Field = 200;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pri_Sub_Field = 300;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5" name="Group 20"/>
          <p:cNvGrpSpPr>
            <a:grpSpLocks/>
          </p:cNvGrpSpPr>
          <p:nvPr/>
        </p:nvGrpSpPr>
        <p:grpSpPr bwMode="auto">
          <a:xfrm>
            <a:off x="533400" y="5264150"/>
            <a:ext cx="1524000" cy="304800"/>
            <a:chOff x="432" y="3098"/>
            <a:chExt cx="960" cy="192"/>
          </a:xfrm>
        </p:grpSpPr>
        <p:sp>
          <p:nvSpPr>
            <p:cNvPr id="1045517" name="AutoShape 13"/>
            <p:cNvSpPr>
              <a:spLocks noChangeArrowheads="1"/>
            </p:cNvSpPr>
            <p:nvPr/>
          </p:nvSpPr>
          <p:spPr bwMode="auto">
            <a:xfrm>
              <a:off x="432" y="3098"/>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45518" name="Line 14"/>
            <p:cNvSpPr>
              <a:spLocks noChangeShapeType="1"/>
            </p:cNvSpPr>
            <p:nvPr/>
          </p:nvSpPr>
          <p:spPr bwMode="auto">
            <a:xfrm>
              <a:off x="1104" y="3194"/>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5519" name="Text Box 15"/>
          <p:cNvSpPr txBox="1">
            <a:spLocks noChangeArrowheads="1"/>
          </p:cNvSpPr>
          <p:nvPr/>
        </p:nvSpPr>
        <p:spPr bwMode="auto">
          <a:xfrm>
            <a:off x="76200" y="5222875"/>
            <a:ext cx="417513"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sp>
        <p:nvSpPr>
          <p:cNvPr id="1045525" name="Line 21"/>
          <p:cNvSpPr>
            <a:spLocks noChangeShapeType="1"/>
          </p:cNvSpPr>
          <p:nvPr/>
        </p:nvSpPr>
        <p:spPr bwMode="auto">
          <a:xfrm>
            <a:off x="2163763" y="5029200"/>
            <a:ext cx="0" cy="762000"/>
          </a:xfrm>
          <a:prstGeom prst="line">
            <a:avLst/>
          </a:prstGeom>
          <a:noFill/>
          <a:ln w="28575">
            <a:solidFill>
              <a:schemeClr val="tx1"/>
            </a:solidFill>
            <a:round/>
            <a:headEnd/>
            <a:tailEnd/>
          </a:ln>
          <a:effectLst/>
        </p:spPr>
        <p:txBody>
          <a:bodyPr/>
          <a:lstStyle/>
          <a:p>
            <a:endParaRPr lang="en-US"/>
          </a:p>
        </p:txBody>
      </p:sp>
      <p:grpSp>
        <p:nvGrpSpPr>
          <p:cNvPr id="6" name="Group 46"/>
          <p:cNvGrpSpPr>
            <a:grpSpLocks/>
          </p:cNvGrpSpPr>
          <p:nvPr/>
        </p:nvGrpSpPr>
        <p:grpSpPr bwMode="auto">
          <a:xfrm>
            <a:off x="7315200" y="3886200"/>
            <a:ext cx="1662113" cy="2217738"/>
            <a:chOff x="4608" y="2448"/>
            <a:chExt cx="1047" cy="1397"/>
          </a:xfrm>
        </p:grpSpPr>
        <p:grpSp>
          <p:nvGrpSpPr>
            <p:cNvPr id="7" name="Group 32"/>
            <p:cNvGrpSpPr>
              <a:grpSpLocks/>
            </p:cNvGrpSpPr>
            <p:nvPr/>
          </p:nvGrpSpPr>
          <p:grpSpPr bwMode="auto">
            <a:xfrm>
              <a:off x="4848" y="2448"/>
              <a:ext cx="472" cy="485"/>
              <a:chOff x="5231" y="2416"/>
              <a:chExt cx="472" cy="485"/>
            </a:xfrm>
          </p:grpSpPr>
          <p:sp>
            <p:nvSpPr>
              <p:cNvPr id="1045537" name="Rectangle 33"/>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5538" name="Text Box 34"/>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35"/>
            <p:cNvGrpSpPr>
              <a:grpSpLocks/>
            </p:cNvGrpSpPr>
            <p:nvPr/>
          </p:nvGrpSpPr>
          <p:grpSpPr bwMode="auto">
            <a:xfrm>
              <a:off x="4608" y="3355"/>
              <a:ext cx="463" cy="485"/>
              <a:chOff x="4704" y="3163"/>
              <a:chExt cx="463" cy="485"/>
            </a:xfrm>
          </p:grpSpPr>
          <p:sp>
            <p:nvSpPr>
              <p:cNvPr id="1045540" name="Rectangle 36"/>
              <p:cNvSpPr>
                <a:spLocks noChangeArrowheads="1"/>
              </p:cNvSpPr>
              <p:nvPr/>
            </p:nvSpPr>
            <p:spPr bwMode="auto">
              <a:xfrm>
                <a:off x="4704" y="3163"/>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5541" name="Text Box 37"/>
              <p:cNvSpPr txBox="1">
                <a:spLocks noChangeArrowheads="1"/>
              </p:cNvSpPr>
              <p:nvPr/>
            </p:nvSpPr>
            <p:spPr bwMode="auto">
              <a:xfrm>
                <a:off x="4704" y="3163"/>
                <a:ext cx="424"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38"/>
            <p:cNvGrpSpPr>
              <a:grpSpLocks/>
            </p:cNvGrpSpPr>
            <p:nvPr/>
          </p:nvGrpSpPr>
          <p:grpSpPr bwMode="auto">
            <a:xfrm>
              <a:off x="5184" y="3360"/>
              <a:ext cx="471" cy="485"/>
              <a:chOff x="5232" y="3259"/>
              <a:chExt cx="471" cy="485"/>
            </a:xfrm>
          </p:grpSpPr>
          <p:sp>
            <p:nvSpPr>
              <p:cNvPr id="1045543" name="Rectangle 39"/>
              <p:cNvSpPr>
                <a:spLocks noChangeArrowheads="1"/>
              </p:cNvSpPr>
              <p:nvPr/>
            </p:nvSpPr>
            <p:spPr bwMode="auto">
              <a:xfrm>
                <a:off x="5240" y="3259"/>
                <a:ext cx="463" cy="485"/>
              </a:xfrm>
              <a:prstGeom prst="rect">
                <a:avLst/>
              </a:prstGeom>
              <a:solidFill>
                <a:srgbClr val="CCECFF"/>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5544" name="Text Box 40"/>
              <p:cNvSpPr txBox="1">
                <a:spLocks noChangeArrowheads="1"/>
              </p:cNvSpPr>
              <p:nvPr/>
            </p:nvSpPr>
            <p:spPr bwMode="auto">
              <a:xfrm>
                <a:off x="5232" y="3259"/>
                <a:ext cx="471"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:Client</a:t>
                </a:r>
                <a:endParaRPr lang="en-US" altLang="ja-JP" sz="1200" u="sng">
                  <a:ea typeface="ＭＳ Ｐゴシック" pitchFamily="34" charset="-128"/>
                </a:endParaRPr>
              </a:p>
            </p:txBody>
          </p:sp>
        </p:grpSp>
        <p:sp>
          <p:nvSpPr>
            <p:cNvPr id="1045546" name="Line 42"/>
            <p:cNvSpPr>
              <a:spLocks noChangeShapeType="1"/>
            </p:cNvSpPr>
            <p:nvPr/>
          </p:nvSpPr>
          <p:spPr bwMode="auto">
            <a:xfrm flipV="1">
              <a:off x="4848" y="3168"/>
              <a:ext cx="0" cy="187"/>
            </a:xfrm>
            <a:prstGeom prst="line">
              <a:avLst/>
            </a:prstGeom>
            <a:noFill/>
            <a:ln w="9525">
              <a:solidFill>
                <a:schemeClr val="tx1"/>
              </a:solidFill>
              <a:round/>
              <a:headEnd/>
              <a:tailEnd/>
            </a:ln>
            <a:effectLst/>
          </p:spPr>
          <p:txBody>
            <a:bodyPr/>
            <a:lstStyle/>
            <a:p>
              <a:endParaRPr lang="en-US"/>
            </a:p>
          </p:txBody>
        </p:sp>
        <p:sp>
          <p:nvSpPr>
            <p:cNvPr id="1045547" name="Line 43"/>
            <p:cNvSpPr>
              <a:spLocks noChangeShapeType="1"/>
            </p:cNvSpPr>
            <p:nvPr/>
          </p:nvSpPr>
          <p:spPr bwMode="auto">
            <a:xfrm>
              <a:off x="4848" y="3168"/>
              <a:ext cx="223" cy="0"/>
            </a:xfrm>
            <a:prstGeom prst="line">
              <a:avLst/>
            </a:prstGeom>
            <a:noFill/>
            <a:ln w="9525">
              <a:solidFill>
                <a:schemeClr val="tx1"/>
              </a:solidFill>
              <a:round/>
              <a:headEnd/>
              <a:tailEnd/>
            </a:ln>
            <a:effectLst/>
          </p:spPr>
          <p:txBody>
            <a:bodyPr/>
            <a:lstStyle/>
            <a:p>
              <a:endParaRPr lang="en-US"/>
            </a:p>
          </p:txBody>
        </p:sp>
        <p:sp>
          <p:nvSpPr>
            <p:cNvPr id="1045548" name="Line 44"/>
            <p:cNvSpPr>
              <a:spLocks noChangeShapeType="1"/>
            </p:cNvSpPr>
            <p:nvPr/>
          </p:nvSpPr>
          <p:spPr bwMode="auto">
            <a:xfrm flipV="1">
              <a:off x="5071" y="3024"/>
              <a:ext cx="0" cy="144"/>
            </a:xfrm>
            <a:prstGeom prst="line">
              <a:avLst/>
            </a:prstGeom>
            <a:noFill/>
            <a:ln w="9525">
              <a:solidFill>
                <a:schemeClr val="tx1"/>
              </a:solidFill>
              <a:round/>
              <a:headEnd/>
              <a:tailEnd/>
            </a:ln>
            <a:effectLst/>
          </p:spPr>
          <p:txBody>
            <a:bodyPr/>
            <a:lstStyle/>
            <a:p>
              <a:endParaRPr lang="en-US"/>
            </a:p>
          </p:txBody>
        </p:sp>
        <p:sp>
          <p:nvSpPr>
            <p:cNvPr id="1045549" name="AutoShape 45"/>
            <p:cNvSpPr>
              <a:spLocks noChangeArrowheads="1"/>
            </p:cNvSpPr>
            <p:nvPr/>
          </p:nvSpPr>
          <p:spPr bwMode="auto">
            <a:xfrm>
              <a:off x="5017" y="2952"/>
              <a:ext cx="111" cy="72"/>
            </a:xfrm>
            <a:prstGeom prst="triangle">
              <a:avLst>
                <a:gd name="adj" fmla="val 50000"/>
              </a:avLst>
            </a:prstGeom>
            <a:no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5525"/>
                                        </p:tgtEl>
                                        <p:attrNameLst>
                                          <p:attrName>style.visibility</p:attrName>
                                        </p:attrNameLst>
                                      </p:cBhvr>
                                      <p:to>
                                        <p:strVal val="visible"/>
                                      </p:to>
                                    </p:set>
                                    <p:animEffect transition="in" filter="dissolve">
                                      <p:cBhvr>
                                        <p:cTn id="12" dur="500"/>
                                        <p:tgtEl>
                                          <p:spTgt spid="1045525"/>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45519"/>
                                        </p:tgtEl>
                                        <p:attrNameLst>
                                          <p:attrName>style.visibility</p:attrName>
                                        </p:attrNameLst>
                                      </p:cBhvr>
                                      <p:to>
                                        <p:strVal val="visible"/>
                                      </p:to>
                                    </p:set>
                                    <p:animEffect transition="in" filter="wipe(left)">
                                      <p:cBhvr>
                                        <p:cTn id="20" dur="500"/>
                                        <p:tgtEl>
                                          <p:spTgt spid="1045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519" grpId="0"/>
      <p:bldP spid="10455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6530" name="Rectangle 2"/>
          <p:cNvSpPr>
            <a:spLocks noGrp="1" noChangeArrowheads="1"/>
          </p:cNvSpPr>
          <p:nvPr>
            <p:ph type="title"/>
          </p:nvPr>
        </p:nvSpPr>
        <p:spPr/>
        <p:txBody>
          <a:bodyPr/>
          <a:lstStyle/>
          <a:p>
            <a:r>
              <a:rPr lang="en-US"/>
              <a:t>Accessibility from Unrelated Class</a:t>
            </a:r>
          </a:p>
        </p:txBody>
      </p:sp>
      <p:grpSp>
        <p:nvGrpSpPr>
          <p:cNvPr id="2" name="Group 3"/>
          <p:cNvGrpSpPr>
            <a:grpSpLocks/>
          </p:cNvGrpSpPr>
          <p:nvPr/>
        </p:nvGrpSpPr>
        <p:grpSpPr bwMode="auto">
          <a:xfrm>
            <a:off x="1143000" y="3835400"/>
            <a:ext cx="5829300" cy="2413000"/>
            <a:chOff x="528" y="1008"/>
            <a:chExt cx="4992" cy="2269"/>
          </a:xfrm>
        </p:grpSpPr>
        <p:sp>
          <p:nvSpPr>
            <p:cNvPr id="1046532" name="Rectangle 4"/>
            <p:cNvSpPr>
              <a:spLocks noChangeArrowheads="1"/>
            </p:cNvSpPr>
            <p:nvPr/>
          </p:nvSpPr>
          <p:spPr bwMode="auto">
            <a:xfrm>
              <a:off x="528" y="1008"/>
              <a:ext cx="4992" cy="2269"/>
            </a:xfrm>
            <a:prstGeom prst="rect">
              <a:avLst/>
            </a:prstGeom>
            <a:solidFill>
              <a:srgbClr val="CCECFF"/>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6533" name="Rectangle 5"/>
            <p:cNvSpPr>
              <a:spLocks noChangeArrowheads="1"/>
            </p:cNvSpPr>
            <p:nvPr/>
          </p:nvSpPr>
          <p:spPr bwMode="auto">
            <a:xfrm>
              <a:off x="624" y="1056"/>
              <a:ext cx="4800" cy="2214"/>
            </a:xfrm>
            <a:prstGeom prst="rect">
              <a:avLst/>
            </a:prstGeom>
            <a:solidFill>
              <a:srgbClr val="CCECFF"/>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Client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smtClean="0">
                  <a:solidFill>
                    <a:srgbClr val="000000"/>
                  </a:solidFill>
                  <a:latin typeface="Courier New" pitchFamily="49" charset="0"/>
                  <a:ea typeface="ＭＳ Ｐゴシック" pitchFamily="34" charset="-128"/>
                </a:rPr>
                <a:t>	</a:t>
              </a:r>
              <a:r>
                <a:rPr lang="en-US" sz="1400" b="1" dirty="0" smtClean="0">
                  <a:solidFill>
                    <a:schemeClr val="accent2"/>
                  </a:solidFill>
                  <a:latin typeface="Courier New" pitchFamily="49" charset="0"/>
                  <a:ea typeface="ＭＳ Ｐゴシック" pitchFamily="34" charset="-128"/>
                </a:rPr>
                <a:t>public</a:t>
              </a:r>
              <a:r>
                <a:rPr lang="en-US" sz="1400" b="1" dirty="0" smtClean="0">
                  <a:solidFill>
                    <a:srgbClr val="000000"/>
                  </a:solidFill>
                  <a:latin typeface="Courier New" pitchFamily="49" charset="0"/>
                  <a:ea typeface="ＭＳ Ｐゴシック" pitchFamily="34" charset="-128"/>
                </a:rPr>
                <a:t> </a:t>
              </a:r>
              <a:r>
                <a:rPr lang="en-US" sz="1400" b="1" dirty="0" smtClean="0">
                  <a:solidFill>
                    <a:schemeClr val="accent2"/>
                  </a:solidFill>
                  <a:latin typeface="Courier New" pitchFamily="49" charset="0"/>
                  <a:ea typeface="ＭＳ Ｐゴシック" pitchFamily="34" charset="-128"/>
                </a:rPr>
                <a:t>void main</a:t>
              </a:r>
              <a:r>
                <a:rPr lang="en-US" sz="1400" b="1" dirty="0" smtClean="0">
                  <a:solidFill>
                    <a:srgbClr val="000000"/>
                  </a:solidFill>
                  <a:latin typeface="Courier New" pitchFamily="49" charset="0"/>
                  <a:ea typeface="ＭＳ Ｐゴシック" pitchFamily="34" charset="-128"/>
                </a:rPr>
                <a:t> </a:t>
              </a:r>
              <a:r>
                <a:rPr lang="en-US" sz="1400" b="1" dirty="0" smtClean="0">
                  <a:solidFill>
                    <a:srgbClr val="FF331A"/>
                  </a:solidFill>
                  <a:latin typeface="Courier New" pitchFamily="49" charset="0"/>
                  <a:ea typeface="ＭＳ Ｐゴシック" pitchFamily="34" charset="-128"/>
                </a:rPr>
                <a:t>(String [] </a:t>
              </a:r>
              <a:r>
                <a:rPr lang="en-US" sz="1400" b="1" dirty="0" err="1" smtClean="0">
                  <a:solidFill>
                    <a:srgbClr val="FF331A"/>
                  </a:solidFill>
                  <a:latin typeface="Courier New" pitchFamily="49" charset="0"/>
                  <a:ea typeface="ＭＳ Ｐゴシック" pitchFamily="34" charset="-128"/>
                </a:rPr>
                <a:t>args</a:t>
              </a:r>
              <a:r>
                <a:rPr lang="en-US" sz="1400" b="1" dirty="0" smtClean="0">
                  <a:solidFill>
                    <a:srgbClr val="FF331A"/>
                  </a:solidFill>
                  <a:latin typeface="Courier New" pitchFamily="49" charset="0"/>
                  <a:ea typeface="ＭＳ Ｐゴシック" pitchFamily="34" charset="-128"/>
                </a:rPr>
                <a:t>)</a:t>
              </a:r>
              <a:r>
                <a:rPr lang="en-US" sz="1400" b="1" dirty="0" smtClean="0">
                  <a:solidFill>
                    <a:srgbClr val="000000"/>
                  </a:solidFill>
                  <a:latin typeface="Courier New" pitchFamily="49" charset="0"/>
                  <a:ea typeface="ＭＳ Ｐゴシック" pitchFamily="34" charset="-128"/>
                </a:rPr>
                <a:t> </a:t>
              </a:r>
              <a:r>
                <a:rPr lang="en-US" sz="1400" b="1" dirty="0" smtClean="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Super </a:t>
              </a:r>
              <a:r>
                <a:rPr lang="en-US" sz="1400" b="1" dirty="0" err="1">
                  <a:solidFill>
                    <a:srgbClr val="000000"/>
                  </a:solidFill>
                  <a:latin typeface="Courier New" pitchFamily="49" charset="0"/>
                  <a:ea typeface="ＭＳ Ｐゴシック" pitchFamily="34" charset="-128"/>
                </a:rPr>
                <a:t>mySuper</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Super</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Sub   </a:t>
              </a:r>
              <a:r>
                <a:rPr lang="en-US" sz="1400" b="1" dirty="0" err="1">
                  <a:solidFill>
                    <a:srgbClr val="000000"/>
                  </a:solidFill>
                  <a:latin typeface="Courier New" pitchFamily="49" charset="0"/>
                  <a:ea typeface="ＭＳ Ｐゴシック" pitchFamily="34" charset="-128"/>
                </a:rPr>
                <a:t>mySub</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Sub</a:t>
              </a:r>
              <a:r>
                <a:rPr lang="en-US" sz="1400" b="1" dirty="0">
                  <a:solidFill>
                    <a:srgbClr val="FF331A"/>
                  </a:solidFill>
                  <a:latin typeface="Courier New" pitchFamily="49" charset="0"/>
                  <a:ea typeface="ＭＳ Ｐゴシック" pitchFamily="34" charset="-128"/>
                </a:rPr>
                <a:t>()</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4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o = </a:t>
              </a:r>
              <a:r>
                <a:rPr lang="en-US" sz="1400" b="1" dirty="0" err="1">
                  <a:solidFill>
                    <a:srgbClr val="000000"/>
                  </a:solidFill>
                  <a:latin typeface="Courier New" pitchFamily="49" charset="0"/>
                  <a:ea typeface="ＭＳ Ｐゴシック" pitchFamily="34" charset="-128"/>
                </a:rPr>
                <a:t>mySuper.pro_Super_Field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p = </a:t>
              </a:r>
              <a:r>
                <a:rPr lang="en-US" sz="1400" b="1" dirty="0" err="1">
                  <a:solidFill>
                    <a:srgbClr val="000000"/>
                  </a:solidFill>
                  <a:latin typeface="Courier New" pitchFamily="49" charset="0"/>
                  <a:ea typeface="ＭＳ Ｐゴシック" pitchFamily="34" charset="-128"/>
                </a:rPr>
                <a:t>mySub.pro_Sub_Field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q = </a:t>
              </a:r>
              <a:r>
                <a:rPr lang="en-US" sz="1400" b="1" dirty="0" err="1">
                  <a:solidFill>
                    <a:srgbClr val="000000"/>
                  </a:solidFill>
                  <a:latin typeface="Courier New" pitchFamily="49" charset="0"/>
                  <a:ea typeface="ＭＳ Ｐゴシック" pitchFamily="34" charset="-128"/>
                </a:rPr>
                <a:t>mySub.pro_Super_Field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3" name="Group 16"/>
          <p:cNvGrpSpPr>
            <a:grpSpLocks/>
          </p:cNvGrpSpPr>
          <p:nvPr/>
        </p:nvGrpSpPr>
        <p:grpSpPr bwMode="auto">
          <a:xfrm>
            <a:off x="203200" y="1295400"/>
            <a:ext cx="4143375" cy="2370138"/>
            <a:chOff x="528" y="1008"/>
            <a:chExt cx="4992" cy="2269"/>
          </a:xfrm>
        </p:grpSpPr>
        <p:sp>
          <p:nvSpPr>
            <p:cNvPr id="1046545" name="Rectangle 17"/>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6546" name="Rectangle 18"/>
            <p:cNvSpPr>
              <a:spLocks noChangeArrowheads="1"/>
            </p:cNvSpPr>
            <p:nvPr/>
          </p:nvSpPr>
          <p:spPr bwMode="auto">
            <a:xfrm>
              <a:off x="623" y="1057"/>
              <a:ext cx="4802" cy="2220"/>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Super</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Super</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pub_Super_Field = 10;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pro_Super_Field = 20;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pri_Super_Field = 30;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4" name="Group 19"/>
          <p:cNvGrpSpPr>
            <a:grpSpLocks/>
          </p:cNvGrpSpPr>
          <p:nvPr/>
        </p:nvGrpSpPr>
        <p:grpSpPr bwMode="auto">
          <a:xfrm>
            <a:off x="4724400" y="1295400"/>
            <a:ext cx="3962400" cy="2374900"/>
            <a:chOff x="528" y="1008"/>
            <a:chExt cx="4992" cy="2269"/>
          </a:xfrm>
        </p:grpSpPr>
        <p:sp>
          <p:nvSpPr>
            <p:cNvPr id="1046548" name="Rectangle 20"/>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6549" name="Rectangle 21"/>
            <p:cNvSpPr>
              <a:spLocks noChangeArrowheads="1"/>
            </p:cNvSpPr>
            <p:nvPr/>
          </p:nvSpPr>
          <p:spPr bwMode="auto">
            <a:xfrm>
              <a:off x="623" y="1057"/>
              <a:ext cx="4802" cy="2216"/>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Sub</a:t>
              </a:r>
              <a:r>
                <a:rPr lang="en-US" sz="1400" b="1">
                  <a:solidFill>
                    <a:srgbClr val="000000"/>
                  </a:solidFill>
                  <a:latin typeface="Courier New" pitchFamily="49" charset="0"/>
                  <a:ea typeface="ＭＳ Ｐゴシック" pitchFamily="34" charset="-128"/>
                </a:rPr>
                <a:t> extends Super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Sub</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pub_Sub_Field = 100;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pro_Sub_Field = 200;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pri_Sub_Field = 300;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5" name="Group 22"/>
          <p:cNvGrpSpPr>
            <a:grpSpLocks/>
          </p:cNvGrpSpPr>
          <p:nvPr/>
        </p:nvGrpSpPr>
        <p:grpSpPr bwMode="auto">
          <a:xfrm>
            <a:off x="533400" y="5264150"/>
            <a:ext cx="1524000" cy="304800"/>
            <a:chOff x="432" y="3098"/>
            <a:chExt cx="960" cy="192"/>
          </a:xfrm>
        </p:grpSpPr>
        <p:sp>
          <p:nvSpPr>
            <p:cNvPr id="1046551" name="AutoShape 23"/>
            <p:cNvSpPr>
              <a:spLocks noChangeArrowheads="1"/>
            </p:cNvSpPr>
            <p:nvPr/>
          </p:nvSpPr>
          <p:spPr bwMode="auto">
            <a:xfrm>
              <a:off x="432" y="3098"/>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46552" name="Line 24"/>
            <p:cNvSpPr>
              <a:spLocks noChangeShapeType="1"/>
            </p:cNvSpPr>
            <p:nvPr/>
          </p:nvSpPr>
          <p:spPr bwMode="auto">
            <a:xfrm>
              <a:off x="1104" y="3194"/>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6553" name="Text Box 25"/>
          <p:cNvSpPr txBox="1">
            <a:spLocks noChangeArrowheads="1"/>
          </p:cNvSpPr>
          <p:nvPr/>
        </p:nvSpPr>
        <p:spPr bwMode="auto">
          <a:xfrm>
            <a:off x="76200" y="5222875"/>
            <a:ext cx="417513"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sp>
        <p:nvSpPr>
          <p:cNvPr id="1046554" name="Line 26"/>
          <p:cNvSpPr>
            <a:spLocks noChangeShapeType="1"/>
          </p:cNvSpPr>
          <p:nvPr/>
        </p:nvSpPr>
        <p:spPr bwMode="auto">
          <a:xfrm>
            <a:off x="2163763" y="5029200"/>
            <a:ext cx="0" cy="762000"/>
          </a:xfrm>
          <a:prstGeom prst="line">
            <a:avLst/>
          </a:prstGeom>
          <a:noFill/>
          <a:ln w="28575">
            <a:solidFill>
              <a:schemeClr val="tx1"/>
            </a:solidFill>
            <a:round/>
            <a:headEnd/>
            <a:tailEnd/>
          </a:ln>
          <a:effectLst/>
        </p:spPr>
        <p:txBody>
          <a:bodyPr/>
          <a:lstStyle/>
          <a:p>
            <a:endParaRPr lang="en-US"/>
          </a:p>
        </p:txBody>
      </p:sp>
      <p:grpSp>
        <p:nvGrpSpPr>
          <p:cNvPr id="6" name="Group 41"/>
          <p:cNvGrpSpPr>
            <a:grpSpLocks/>
          </p:cNvGrpSpPr>
          <p:nvPr/>
        </p:nvGrpSpPr>
        <p:grpSpPr bwMode="auto">
          <a:xfrm>
            <a:off x="7315200" y="3886200"/>
            <a:ext cx="1662113" cy="2217738"/>
            <a:chOff x="4608" y="2448"/>
            <a:chExt cx="1047" cy="1397"/>
          </a:xfrm>
        </p:grpSpPr>
        <p:grpSp>
          <p:nvGrpSpPr>
            <p:cNvPr id="7" name="Group 42"/>
            <p:cNvGrpSpPr>
              <a:grpSpLocks/>
            </p:cNvGrpSpPr>
            <p:nvPr/>
          </p:nvGrpSpPr>
          <p:grpSpPr bwMode="auto">
            <a:xfrm>
              <a:off x="4848" y="2448"/>
              <a:ext cx="472" cy="485"/>
              <a:chOff x="5231" y="2416"/>
              <a:chExt cx="472" cy="485"/>
            </a:xfrm>
          </p:grpSpPr>
          <p:sp>
            <p:nvSpPr>
              <p:cNvPr id="1046571" name="Rectangle 43"/>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6572" name="Text Box 44"/>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45"/>
            <p:cNvGrpSpPr>
              <a:grpSpLocks/>
            </p:cNvGrpSpPr>
            <p:nvPr/>
          </p:nvGrpSpPr>
          <p:grpSpPr bwMode="auto">
            <a:xfrm>
              <a:off x="4608" y="3355"/>
              <a:ext cx="463" cy="485"/>
              <a:chOff x="4704" y="3163"/>
              <a:chExt cx="463" cy="485"/>
            </a:xfrm>
          </p:grpSpPr>
          <p:sp>
            <p:nvSpPr>
              <p:cNvPr id="1046574" name="Rectangle 46"/>
              <p:cNvSpPr>
                <a:spLocks noChangeArrowheads="1"/>
              </p:cNvSpPr>
              <p:nvPr/>
            </p:nvSpPr>
            <p:spPr bwMode="auto">
              <a:xfrm>
                <a:off x="4704" y="3163"/>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6575" name="Text Box 47"/>
              <p:cNvSpPr txBox="1">
                <a:spLocks noChangeArrowheads="1"/>
              </p:cNvSpPr>
              <p:nvPr/>
            </p:nvSpPr>
            <p:spPr bwMode="auto">
              <a:xfrm>
                <a:off x="4704" y="3163"/>
                <a:ext cx="424"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48"/>
            <p:cNvGrpSpPr>
              <a:grpSpLocks/>
            </p:cNvGrpSpPr>
            <p:nvPr/>
          </p:nvGrpSpPr>
          <p:grpSpPr bwMode="auto">
            <a:xfrm>
              <a:off x="5184" y="3360"/>
              <a:ext cx="471" cy="485"/>
              <a:chOff x="5232" y="3259"/>
              <a:chExt cx="471" cy="485"/>
            </a:xfrm>
          </p:grpSpPr>
          <p:sp>
            <p:nvSpPr>
              <p:cNvPr id="1046577" name="Rectangle 49"/>
              <p:cNvSpPr>
                <a:spLocks noChangeArrowheads="1"/>
              </p:cNvSpPr>
              <p:nvPr/>
            </p:nvSpPr>
            <p:spPr bwMode="auto">
              <a:xfrm>
                <a:off x="5240" y="3259"/>
                <a:ext cx="463" cy="485"/>
              </a:xfrm>
              <a:prstGeom prst="rect">
                <a:avLst/>
              </a:prstGeom>
              <a:solidFill>
                <a:srgbClr val="CCECFF"/>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6578" name="Text Box 50"/>
              <p:cNvSpPr txBox="1">
                <a:spLocks noChangeArrowheads="1"/>
              </p:cNvSpPr>
              <p:nvPr/>
            </p:nvSpPr>
            <p:spPr bwMode="auto">
              <a:xfrm>
                <a:off x="5232" y="3259"/>
                <a:ext cx="471"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:Client</a:t>
                </a:r>
                <a:endParaRPr lang="en-US" altLang="ja-JP" sz="1200" u="sng">
                  <a:ea typeface="ＭＳ Ｐゴシック" pitchFamily="34" charset="-128"/>
                </a:endParaRPr>
              </a:p>
            </p:txBody>
          </p:sp>
        </p:grpSp>
        <p:sp>
          <p:nvSpPr>
            <p:cNvPr id="1046579" name="Line 51"/>
            <p:cNvSpPr>
              <a:spLocks noChangeShapeType="1"/>
            </p:cNvSpPr>
            <p:nvPr/>
          </p:nvSpPr>
          <p:spPr bwMode="auto">
            <a:xfrm flipV="1">
              <a:off x="4848" y="3168"/>
              <a:ext cx="0" cy="187"/>
            </a:xfrm>
            <a:prstGeom prst="line">
              <a:avLst/>
            </a:prstGeom>
            <a:noFill/>
            <a:ln w="9525">
              <a:solidFill>
                <a:schemeClr val="tx1"/>
              </a:solidFill>
              <a:round/>
              <a:headEnd/>
              <a:tailEnd/>
            </a:ln>
            <a:effectLst/>
          </p:spPr>
          <p:txBody>
            <a:bodyPr/>
            <a:lstStyle/>
            <a:p>
              <a:endParaRPr lang="en-US"/>
            </a:p>
          </p:txBody>
        </p:sp>
        <p:sp>
          <p:nvSpPr>
            <p:cNvPr id="1046580" name="Line 52"/>
            <p:cNvSpPr>
              <a:spLocks noChangeShapeType="1"/>
            </p:cNvSpPr>
            <p:nvPr/>
          </p:nvSpPr>
          <p:spPr bwMode="auto">
            <a:xfrm>
              <a:off x="4848" y="3168"/>
              <a:ext cx="223" cy="0"/>
            </a:xfrm>
            <a:prstGeom prst="line">
              <a:avLst/>
            </a:prstGeom>
            <a:noFill/>
            <a:ln w="9525">
              <a:solidFill>
                <a:schemeClr val="tx1"/>
              </a:solidFill>
              <a:round/>
              <a:headEnd/>
              <a:tailEnd/>
            </a:ln>
            <a:effectLst/>
          </p:spPr>
          <p:txBody>
            <a:bodyPr/>
            <a:lstStyle/>
            <a:p>
              <a:endParaRPr lang="en-US"/>
            </a:p>
          </p:txBody>
        </p:sp>
        <p:sp>
          <p:nvSpPr>
            <p:cNvPr id="1046581" name="Line 53"/>
            <p:cNvSpPr>
              <a:spLocks noChangeShapeType="1"/>
            </p:cNvSpPr>
            <p:nvPr/>
          </p:nvSpPr>
          <p:spPr bwMode="auto">
            <a:xfrm flipV="1">
              <a:off x="5071" y="3024"/>
              <a:ext cx="0" cy="144"/>
            </a:xfrm>
            <a:prstGeom prst="line">
              <a:avLst/>
            </a:prstGeom>
            <a:noFill/>
            <a:ln w="9525">
              <a:solidFill>
                <a:schemeClr val="tx1"/>
              </a:solidFill>
              <a:round/>
              <a:headEnd/>
              <a:tailEnd/>
            </a:ln>
            <a:effectLst/>
          </p:spPr>
          <p:txBody>
            <a:bodyPr/>
            <a:lstStyle/>
            <a:p>
              <a:endParaRPr lang="en-US"/>
            </a:p>
          </p:txBody>
        </p:sp>
        <p:sp>
          <p:nvSpPr>
            <p:cNvPr id="1046582" name="AutoShape 54"/>
            <p:cNvSpPr>
              <a:spLocks noChangeArrowheads="1"/>
            </p:cNvSpPr>
            <p:nvPr/>
          </p:nvSpPr>
          <p:spPr bwMode="auto">
            <a:xfrm>
              <a:off x="5017" y="2952"/>
              <a:ext cx="111" cy="72"/>
            </a:xfrm>
            <a:prstGeom prst="triangle">
              <a:avLst>
                <a:gd name="adj" fmla="val 50000"/>
              </a:avLst>
            </a:prstGeom>
            <a:no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6554"/>
                                        </p:tgtEl>
                                        <p:attrNameLst>
                                          <p:attrName>style.visibility</p:attrName>
                                        </p:attrNameLst>
                                      </p:cBhvr>
                                      <p:to>
                                        <p:strVal val="visible"/>
                                      </p:to>
                                    </p:set>
                                    <p:animEffect transition="in" filter="dissolve">
                                      <p:cBhvr>
                                        <p:cTn id="12" dur="500"/>
                                        <p:tgtEl>
                                          <p:spTgt spid="1046554"/>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46553"/>
                                        </p:tgtEl>
                                        <p:attrNameLst>
                                          <p:attrName>style.visibility</p:attrName>
                                        </p:attrNameLst>
                                      </p:cBhvr>
                                      <p:to>
                                        <p:strVal val="visible"/>
                                      </p:to>
                                    </p:set>
                                    <p:animEffect transition="in" filter="wipe(left)">
                                      <p:cBhvr>
                                        <p:cTn id="20" dur="500"/>
                                        <p:tgtEl>
                                          <p:spTgt spid="1046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6553" grpId="0"/>
      <p:bldP spid="10465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xfrm>
            <a:off x="228600" y="228600"/>
            <a:ext cx="8763000" cy="762000"/>
          </a:xfrm>
        </p:spPr>
        <p:txBody>
          <a:bodyPr/>
          <a:lstStyle/>
          <a:p>
            <a:r>
              <a:rPr lang="en-US"/>
              <a:t>Accessibility of Super from Super</a:t>
            </a:r>
          </a:p>
        </p:txBody>
      </p:sp>
      <p:grpSp>
        <p:nvGrpSpPr>
          <p:cNvPr id="2" name="Group 16"/>
          <p:cNvGrpSpPr>
            <a:grpSpLocks/>
          </p:cNvGrpSpPr>
          <p:nvPr/>
        </p:nvGrpSpPr>
        <p:grpSpPr bwMode="auto">
          <a:xfrm>
            <a:off x="1066800" y="1219200"/>
            <a:ext cx="7543800" cy="3052763"/>
            <a:chOff x="528" y="1008"/>
            <a:chExt cx="4992" cy="2269"/>
          </a:xfrm>
        </p:grpSpPr>
        <p:sp>
          <p:nvSpPr>
            <p:cNvPr id="1047569" name="Rectangle 17"/>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7570" name="Rectangle 18"/>
            <p:cNvSpPr>
              <a:spLocks noChangeArrowheads="1"/>
            </p:cNvSpPr>
            <p:nvPr/>
          </p:nvSpPr>
          <p:spPr bwMode="auto">
            <a:xfrm>
              <a:off x="621" y="1058"/>
              <a:ext cx="4806" cy="1994"/>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800" b="1">
                  <a:solidFill>
                    <a:schemeClr val="accent2"/>
                  </a:solidFill>
                  <a:latin typeface="Courier New" pitchFamily="49" charset="0"/>
                  <a:ea typeface="ＭＳ Ｐゴシック" pitchFamily="34" charset="-128"/>
                </a:rPr>
                <a:t>class</a:t>
              </a:r>
              <a:r>
                <a:rPr lang="en-US" sz="1800" b="1">
                  <a:solidFill>
                    <a:srgbClr val="5A5A5A"/>
                  </a:solidFill>
                  <a:latin typeface="Courier New" pitchFamily="49" charset="0"/>
                  <a:ea typeface="ＭＳ Ｐゴシック" pitchFamily="34" charset="-128"/>
                </a:rPr>
                <a:t> </a:t>
              </a:r>
              <a:r>
                <a:rPr lang="en-US" sz="1800" b="1">
                  <a:latin typeface="Courier New" pitchFamily="49" charset="0"/>
                  <a:ea typeface="ＭＳ Ｐゴシック" pitchFamily="34" charset="-128"/>
                </a:rPr>
                <a:t>Super</a:t>
              </a:r>
              <a:r>
                <a:rPr lang="en-US" sz="1800" b="1">
                  <a:solidFill>
                    <a:srgbClr val="000000"/>
                  </a:solidFill>
                  <a:latin typeface="Courier New" pitchFamily="49" charset="0"/>
                  <a:ea typeface="ＭＳ Ｐゴシック" pitchFamily="34" charset="-128"/>
                </a:rPr>
                <a:t> </a:t>
              </a:r>
              <a:r>
                <a:rPr lang="en-US" sz="18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public void</a:t>
              </a:r>
              <a:r>
                <a:rPr lang="en-US" sz="1800" b="1">
                  <a:solidFill>
                    <a:srgbClr val="000000"/>
                  </a:solidFill>
                  <a:latin typeface="Courier New" pitchFamily="49" charset="0"/>
                  <a:ea typeface="ＭＳ Ｐゴシック" pitchFamily="34" charset="-128"/>
                </a:rPr>
                <a:t> superToSuper</a:t>
              </a:r>
              <a:r>
                <a:rPr lang="en-US" sz="1800" b="1">
                  <a:solidFill>
                    <a:srgbClr val="FF331A"/>
                  </a:solidFill>
                  <a:latin typeface="Courier New" pitchFamily="49" charset="0"/>
                  <a:ea typeface="ＭＳ Ｐゴシック" pitchFamily="34" charset="-128"/>
                </a:rPr>
                <a:t>(</a:t>
              </a:r>
              <a:r>
                <a:rPr lang="en-US" sz="1800" b="1">
                  <a:latin typeface="Courier New" pitchFamily="49" charset="0"/>
                  <a:ea typeface="ＭＳ Ｐゴシック" pitchFamily="34" charset="-128"/>
                </a:rPr>
                <a:t>Super anotherSuper</a:t>
              </a:r>
              <a:r>
                <a:rPr lang="en-US" sz="1800" b="1">
                  <a:solidFill>
                    <a:srgbClr val="FF331A"/>
                  </a:solidFill>
                  <a:latin typeface="Courier New" pitchFamily="49" charset="0"/>
                  <a:ea typeface="ＭＳ Ｐゴシック" pitchFamily="34" charset="-128"/>
                </a:rPr>
                <a:t>)</a:t>
              </a:r>
              <a:r>
                <a:rPr lang="en-US" sz="1800" b="1">
                  <a:solidFill>
                    <a:srgbClr val="000000"/>
                  </a:solidFill>
                  <a:latin typeface="Courier New" pitchFamily="49" charset="0"/>
                  <a:ea typeface="ＭＳ Ｐゴシック" pitchFamily="34" charset="-128"/>
                </a:rPr>
                <a:t> </a:t>
              </a:r>
              <a:r>
                <a:rPr lang="en-US" sz="18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a:solidFill>
                  <a:srgbClr val="FF331A"/>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int</a:t>
              </a:r>
              <a:r>
                <a:rPr lang="en-US" sz="1800" b="1">
                  <a:solidFill>
                    <a:srgbClr val="000000"/>
                  </a:solidFill>
                  <a:latin typeface="Courier New" pitchFamily="49" charset="0"/>
                  <a:ea typeface="ＭＳ Ｐゴシック" pitchFamily="34" charset="-128"/>
                </a:rPr>
                <a:t> i = anotherSuper.pub_Super_Field;</a:t>
              </a: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int</a:t>
              </a:r>
              <a:r>
                <a:rPr lang="en-US" sz="1800" b="1">
                  <a:solidFill>
                    <a:srgbClr val="000000"/>
                  </a:solidFill>
                  <a:latin typeface="Courier New" pitchFamily="49" charset="0"/>
                  <a:ea typeface="ＭＳ Ｐゴシック" pitchFamily="34" charset="-128"/>
                </a:rPr>
                <a:t> j = anotherSuper.pro_Super_Field;</a:t>
              </a:r>
              <a:endParaRPr lang="en-US" sz="1800" b="1">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int</a:t>
              </a:r>
              <a:r>
                <a:rPr lang="en-US" sz="1800" b="1">
                  <a:solidFill>
                    <a:srgbClr val="000000"/>
                  </a:solidFill>
                  <a:latin typeface="Courier New" pitchFamily="49" charset="0"/>
                  <a:ea typeface="ＭＳ Ｐゴシック" pitchFamily="34" charset="-128"/>
                </a:rPr>
                <a:t> k = anotherSuper.pri_Super_Field;</a:t>
              </a:r>
              <a:endParaRPr lang="en-US" sz="1800" b="1">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800" b="1">
                  <a:solidFill>
                    <a:srgbClr val="FF331A"/>
                  </a:solidFill>
                  <a:latin typeface="Courier New" pitchFamily="49" charset="0"/>
                  <a:ea typeface="ＭＳ Ｐゴシック" pitchFamily="34" charset="-128"/>
                </a:rPr>
                <a:t>}</a:t>
              </a:r>
            </a:p>
          </p:txBody>
        </p:sp>
      </p:grpSp>
      <p:sp>
        <p:nvSpPr>
          <p:cNvPr id="1047571" name="Line 19"/>
          <p:cNvSpPr>
            <a:spLocks noChangeShapeType="1"/>
          </p:cNvSpPr>
          <p:nvPr/>
        </p:nvSpPr>
        <p:spPr bwMode="auto">
          <a:xfrm>
            <a:off x="2133600" y="2540000"/>
            <a:ext cx="0" cy="762000"/>
          </a:xfrm>
          <a:prstGeom prst="line">
            <a:avLst/>
          </a:prstGeom>
          <a:noFill/>
          <a:ln w="28575">
            <a:solidFill>
              <a:schemeClr val="tx1"/>
            </a:solidFill>
            <a:round/>
            <a:headEnd/>
            <a:tailEnd/>
          </a:ln>
          <a:effectLst/>
        </p:spPr>
        <p:txBody>
          <a:bodyPr/>
          <a:lstStyle/>
          <a:p>
            <a:endParaRPr lang="en-US"/>
          </a:p>
        </p:txBody>
      </p:sp>
      <p:grpSp>
        <p:nvGrpSpPr>
          <p:cNvPr id="3" name="Group 20"/>
          <p:cNvGrpSpPr>
            <a:grpSpLocks/>
          </p:cNvGrpSpPr>
          <p:nvPr/>
        </p:nvGrpSpPr>
        <p:grpSpPr bwMode="auto">
          <a:xfrm>
            <a:off x="533400" y="2781300"/>
            <a:ext cx="1524000" cy="304800"/>
            <a:chOff x="432" y="3072"/>
            <a:chExt cx="960" cy="192"/>
          </a:xfrm>
        </p:grpSpPr>
        <p:sp>
          <p:nvSpPr>
            <p:cNvPr id="1047573" name="AutoShape 21"/>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47574" name="Line 22"/>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7575" name="Text Box 23"/>
          <p:cNvSpPr txBox="1">
            <a:spLocks noChangeArrowheads="1"/>
          </p:cNvSpPr>
          <p:nvPr/>
        </p:nvSpPr>
        <p:spPr bwMode="auto">
          <a:xfrm>
            <a:off x="76200" y="27813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grpSp>
        <p:nvGrpSpPr>
          <p:cNvPr id="4" name="Group 72"/>
          <p:cNvGrpSpPr>
            <a:grpSpLocks/>
          </p:cNvGrpSpPr>
          <p:nvPr/>
        </p:nvGrpSpPr>
        <p:grpSpPr bwMode="auto">
          <a:xfrm>
            <a:off x="3136900" y="4495800"/>
            <a:ext cx="4483100" cy="1752600"/>
            <a:chOff x="1976" y="2832"/>
            <a:chExt cx="2824" cy="1104"/>
          </a:xfrm>
        </p:grpSpPr>
        <p:grpSp>
          <p:nvGrpSpPr>
            <p:cNvPr id="5" name="Group 73"/>
            <p:cNvGrpSpPr>
              <a:grpSpLocks/>
            </p:cNvGrpSpPr>
            <p:nvPr/>
          </p:nvGrpSpPr>
          <p:grpSpPr bwMode="auto">
            <a:xfrm>
              <a:off x="1976" y="3451"/>
              <a:ext cx="472" cy="485"/>
              <a:chOff x="5231" y="2416"/>
              <a:chExt cx="472" cy="485"/>
            </a:xfrm>
          </p:grpSpPr>
          <p:sp>
            <p:nvSpPr>
              <p:cNvPr id="1047626" name="Rectangle 74"/>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7627" name="Text Box 75"/>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6" name="Group 76"/>
            <p:cNvGrpSpPr>
              <a:grpSpLocks/>
            </p:cNvGrpSpPr>
            <p:nvPr/>
          </p:nvGrpSpPr>
          <p:grpSpPr bwMode="auto">
            <a:xfrm>
              <a:off x="3600" y="3423"/>
              <a:ext cx="472" cy="485"/>
              <a:chOff x="5231" y="2416"/>
              <a:chExt cx="472" cy="485"/>
            </a:xfrm>
          </p:grpSpPr>
          <p:sp>
            <p:nvSpPr>
              <p:cNvPr id="1047629" name="Rectangle 77"/>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7630" name="Text Box 78"/>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7" name="Group 79"/>
            <p:cNvGrpSpPr>
              <a:grpSpLocks/>
            </p:cNvGrpSpPr>
            <p:nvPr/>
          </p:nvGrpSpPr>
          <p:grpSpPr bwMode="auto">
            <a:xfrm>
              <a:off x="3936" y="2832"/>
              <a:ext cx="864" cy="410"/>
              <a:chOff x="4272" y="2880"/>
              <a:chExt cx="864" cy="410"/>
            </a:xfrm>
          </p:grpSpPr>
          <p:grpSp>
            <p:nvGrpSpPr>
              <p:cNvPr id="8" name="Group 80"/>
              <p:cNvGrpSpPr>
                <a:grpSpLocks/>
              </p:cNvGrpSpPr>
              <p:nvPr/>
            </p:nvGrpSpPr>
            <p:grpSpPr bwMode="auto">
              <a:xfrm>
                <a:off x="4272" y="2880"/>
                <a:ext cx="864" cy="410"/>
                <a:chOff x="1824" y="3072"/>
                <a:chExt cx="864" cy="410"/>
              </a:xfrm>
            </p:grpSpPr>
            <p:sp>
              <p:nvSpPr>
                <p:cNvPr id="1047633" name="Rectangle 81"/>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7634" name="Text Box 82"/>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anotherSuper</a:t>
                  </a:r>
                  <a:endParaRPr lang="en-US" altLang="ja-JP" sz="1200">
                    <a:ea typeface="ＭＳ Ｐゴシック" pitchFamily="34" charset="-128"/>
                  </a:endParaRPr>
                </a:p>
              </p:txBody>
            </p:sp>
          </p:grpSp>
          <p:sp>
            <p:nvSpPr>
              <p:cNvPr id="1047635" name="Oval 83"/>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47636" name="Freeform 84"/>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7571"/>
                                        </p:tgtEl>
                                        <p:attrNameLst>
                                          <p:attrName>style.visibility</p:attrName>
                                        </p:attrNameLst>
                                      </p:cBhvr>
                                      <p:to>
                                        <p:strVal val="visible"/>
                                      </p:to>
                                    </p:set>
                                    <p:animEffect transition="in" filter="dissolve">
                                      <p:cBhvr>
                                        <p:cTn id="12" dur="500"/>
                                        <p:tgtEl>
                                          <p:spTgt spid="1047571"/>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47575"/>
                                        </p:tgtEl>
                                        <p:attrNameLst>
                                          <p:attrName>style.visibility</p:attrName>
                                        </p:attrNameLst>
                                      </p:cBhvr>
                                      <p:to>
                                        <p:strVal val="visible"/>
                                      </p:to>
                                    </p:set>
                                    <p:animEffect transition="in" filter="wipe(left)">
                                      <p:cBhvr>
                                        <p:cTn id="20" dur="500"/>
                                        <p:tgtEl>
                                          <p:spTgt spid="1047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7571" grpId="0" animBg="1"/>
      <p:bldP spid="104757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02" name="Rectangle 2"/>
          <p:cNvSpPr>
            <a:spLocks noGrp="1" noChangeArrowheads="1"/>
          </p:cNvSpPr>
          <p:nvPr>
            <p:ph type="title"/>
          </p:nvPr>
        </p:nvSpPr>
        <p:spPr/>
        <p:txBody>
          <a:bodyPr/>
          <a:lstStyle/>
          <a:p>
            <a:r>
              <a:rPr lang="en-US"/>
              <a:t>Accessibility of Sub from Sub</a:t>
            </a:r>
          </a:p>
        </p:txBody>
      </p:sp>
      <p:grpSp>
        <p:nvGrpSpPr>
          <p:cNvPr id="2" name="Group 3"/>
          <p:cNvGrpSpPr>
            <a:grpSpLocks/>
          </p:cNvGrpSpPr>
          <p:nvPr/>
        </p:nvGrpSpPr>
        <p:grpSpPr bwMode="auto">
          <a:xfrm>
            <a:off x="1066800" y="1066800"/>
            <a:ext cx="7924800" cy="3343660"/>
            <a:chOff x="528" y="1008"/>
            <a:chExt cx="4992" cy="2279"/>
          </a:xfrm>
        </p:grpSpPr>
        <p:sp>
          <p:nvSpPr>
            <p:cNvPr id="1049604" name="Rectangle 4"/>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9605" name="Rectangle 5"/>
            <p:cNvSpPr>
              <a:spLocks noChangeArrowheads="1"/>
            </p:cNvSpPr>
            <p:nvPr/>
          </p:nvSpPr>
          <p:spPr bwMode="auto">
            <a:xfrm>
              <a:off x="621" y="1057"/>
              <a:ext cx="4806" cy="2230"/>
            </a:xfrm>
            <a:prstGeom prst="rect">
              <a:avLst/>
            </a:prstGeom>
            <a:solidFill>
              <a:srgbClr val="E1FFE1"/>
            </a:solidFill>
            <a:ln w="9525">
              <a:noFill/>
              <a:miter lim="800000"/>
              <a:headEnd/>
              <a:tailEnd/>
            </a:ln>
            <a:effectLst/>
          </p:spPr>
          <p:txBody>
            <a:bodyPr>
              <a:spAutoFit/>
            </a:bodyPr>
            <a:lstStyle/>
            <a:p>
              <a:pPr>
                <a:lnSpc>
                  <a:spcPct val="60000"/>
                </a:lnSpc>
                <a:spcBef>
                  <a:spcPct val="40000"/>
                </a:spcBef>
                <a:tabLst>
                  <a:tab pos="457200" algn="l"/>
                  <a:tab pos="914400" algn="l"/>
                  <a:tab pos="1257300" algn="l"/>
                  <a:tab pos="1828800" algn="l"/>
                  <a:tab pos="2057400" algn="l"/>
                  <a:tab pos="2286000" algn="l"/>
                </a:tabLst>
              </a:pPr>
              <a:r>
                <a:rPr lang="en-US" sz="1800" b="1" dirty="0">
                  <a:solidFill>
                    <a:schemeClr val="accent2"/>
                  </a:solidFill>
                  <a:latin typeface="Courier New" pitchFamily="49" charset="0"/>
                  <a:ea typeface="ＭＳ Ｐゴシック" pitchFamily="34" charset="-128"/>
                </a:rPr>
                <a:t>class</a:t>
              </a:r>
              <a:r>
                <a:rPr lang="en-US" sz="1800" b="1" dirty="0">
                  <a:solidFill>
                    <a:srgbClr val="5A5A5A"/>
                  </a:solidFill>
                  <a:latin typeface="Courier New" pitchFamily="49" charset="0"/>
                  <a:ea typeface="ＭＳ Ｐゴシック" pitchFamily="34" charset="-128"/>
                </a:rPr>
                <a:t> </a:t>
              </a:r>
              <a:r>
                <a:rPr lang="en-US" sz="1800" b="1" dirty="0">
                  <a:latin typeface="Courier New" pitchFamily="49" charset="0"/>
                  <a:ea typeface="ＭＳ Ｐゴシック" pitchFamily="34" charset="-128"/>
                </a:rPr>
                <a:t>Sub </a:t>
              </a:r>
              <a:r>
                <a:rPr lang="en-US" sz="1800" b="1" dirty="0">
                  <a:solidFill>
                    <a:schemeClr val="accent2"/>
                  </a:solidFill>
                  <a:latin typeface="Courier New" pitchFamily="49" charset="0"/>
                  <a:ea typeface="ＭＳ Ｐゴシック" pitchFamily="34" charset="-128"/>
                </a:rPr>
                <a:t>extends</a:t>
              </a:r>
              <a:r>
                <a:rPr lang="en-US" sz="1800" b="1" dirty="0">
                  <a:latin typeface="Courier New" pitchFamily="49" charset="0"/>
                  <a:ea typeface="ＭＳ Ｐゴシック" pitchFamily="34" charset="-128"/>
                </a:rPr>
                <a:t> Super</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solidFill>
                  <a:srgbClr val="000000"/>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a:solidFill>
                    <a:schemeClr val="accent2"/>
                  </a:solidFill>
                  <a:latin typeface="Courier New" pitchFamily="49" charset="0"/>
                  <a:ea typeface="ＭＳ Ｐゴシック" pitchFamily="34" charset="-128"/>
                </a:rPr>
                <a:t>public void</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subToSub</a:t>
              </a:r>
              <a:r>
                <a:rPr lang="en-US" sz="1800" b="1" dirty="0">
                  <a:solidFill>
                    <a:srgbClr val="FF331A"/>
                  </a:solidFill>
                  <a:latin typeface="Courier New" pitchFamily="49" charset="0"/>
                  <a:ea typeface="ＭＳ Ｐゴシック" pitchFamily="34" charset="-128"/>
                </a:rPr>
                <a:t>(</a:t>
              </a:r>
              <a:r>
                <a:rPr lang="en-US" sz="1800" b="1" dirty="0">
                  <a:latin typeface="Courier New" pitchFamily="49" charset="0"/>
                  <a:ea typeface="ＭＳ Ｐゴシック" pitchFamily="34" charset="-128"/>
                </a:rPr>
                <a:t>Sub </a:t>
              </a:r>
              <a:r>
                <a:rPr lang="en-US" sz="1800" b="1" dirty="0" err="1">
                  <a:latin typeface="Courier New" pitchFamily="49" charset="0"/>
                  <a:ea typeface="ＭＳ Ｐゴシック" pitchFamily="34" charset="-128"/>
                </a:rPr>
                <a:t>anotherSub</a:t>
              </a:r>
              <a:r>
                <a:rPr lang="en-US" sz="1800" b="1" dirty="0">
                  <a:solidFill>
                    <a:srgbClr val="FF331A"/>
                  </a:solidFill>
                  <a:latin typeface="Courier New" pitchFamily="49" charset="0"/>
                  <a:ea typeface="ＭＳ Ｐゴシック" pitchFamily="34" charset="-128"/>
                </a:rPr>
                <a:t>)</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solidFill>
                  <a:srgbClr val="FF331A"/>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i</a:t>
              </a:r>
              <a:r>
                <a:rPr lang="en-US" sz="1800" b="1" dirty="0">
                  <a:solidFill>
                    <a:srgbClr val="000000"/>
                  </a:solidFill>
                  <a:latin typeface="Courier New" pitchFamily="49" charset="0"/>
                  <a:ea typeface="ＭＳ Ｐゴシック" pitchFamily="34" charset="-128"/>
                </a:rPr>
                <a:t> = </a:t>
              </a:r>
              <a:r>
                <a:rPr lang="en-US" sz="1800" b="1" dirty="0" err="1">
                  <a:solidFill>
                    <a:srgbClr val="000000"/>
                  </a:solidFill>
                  <a:latin typeface="Courier New" pitchFamily="49" charset="0"/>
                  <a:ea typeface="ＭＳ Ｐゴシック" pitchFamily="34" charset="-128"/>
                </a:rPr>
                <a:t>anotherSub.pub_Sub_Field</a:t>
              </a:r>
              <a:r>
                <a:rPr lang="en-US" sz="1800" b="1" dirty="0">
                  <a:solidFill>
                    <a:srgbClr val="000000"/>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j = </a:t>
              </a:r>
              <a:r>
                <a:rPr lang="en-US" sz="1800" b="1" dirty="0" err="1">
                  <a:solidFill>
                    <a:srgbClr val="000000"/>
                  </a:solidFill>
                  <a:latin typeface="Courier New" pitchFamily="49" charset="0"/>
                  <a:ea typeface="ＭＳ Ｐゴシック" pitchFamily="34" charset="-128"/>
                </a:rPr>
                <a:t>anotherSub.pro_Sub_Field</a:t>
              </a:r>
              <a:r>
                <a:rPr lang="en-US" sz="1800" b="1" dirty="0">
                  <a:solidFill>
                    <a:srgbClr val="000000"/>
                  </a:solidFill>
                  <a:latin typeface="Courier New" pitchFamily="49" charset="0"/>
                  <a:ea typeface="ＭＳ Ｐゴシック" pitchFamily="34" charset="-128"/>
                </a:rPr>
                <a:t>;</a:t>
              </a:r>
              <a:endParaRPr lang="en-US" sz="1800" b="1" dirty="0">
                <a:solidFill>
                  <a:srgbClr val="00CC00"/>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k = </a:t>
              </a:r>
              <a:r>
                <a:rPr lang="en-US" sz="1800" b="1" dirty="0" err="1">
                  <a:solidFill>
                    <a:srgbClr val="000000"/>
                  </a:solidFill>
                  <a:latin typeface="Courier New" pitchFamily="49" charset="0"/>
                  <a:ea typeface="ＭＳ Ｐゴシック" pitchFamily="34" charset="-128"/>
                </a:rPr>
                <a:t>anotherSub.pri_Sub_Field</a:t>
              </a:r>
              <a:r>
                <a:rPr lang="en-US" sz="1800" b="1" dirty="0">
                  <a:solidFill>
                    <a:srgbClr val="000000"/>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l = </a:t>
              </a:r>
              <a:r>
                <a:rPr lang="en-US" sz="1800" b="1" dirty="0" err="1">
                  <a:solidFill>
                    <a:srgbClr val="000000"/>
                  </a:solidFill>
                  <a:latin typeface="Courier New" pitchFamily="49" charset="0"/>
                  <a:ea typeface="ＭＳ Ｐゴシック" pitchFamily="34" charset="-128"/>
                </a:rPr>
                <a:t>anotherSub.pub_Super_Field</a:t>
              </a:r>
              <a:r>
                <a:rPr lang="en-US" sz="1800" b="1" dirty="0">
                  <a:solidFill>
                    <a:srgbClr val="000000"/>
                  </a:solidFill>
                  <a:latin typeface="Courier New" pitchFamily="49" charset="0"/>
                  <a:ea typeface="ＭＳ Ｐゴシック" pitchFamily="34" charset="-128"/>
                </a:rPr>
                <a:t>; </a:t>
              </a:r>
              <a:r>
                <a:rPr lang="en-US" sz="1800" b="1" dirty="0">
                  <a:solidFill>
                    <a:schemeClr val="accent1"/>
                  </a:solidFill>
                  <a:latin typeface="Courier New" pitchFamily="49" charset="0"/>
                  <a:ea typeface="ＭＳ Ｐゴシック" pitchFamily="34" charset="-128"/>
                </a:rPr>
                <a:t>//inherited</a:t>
              </a: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m = </a:t>
              </a:r>
              <a:r>
                <a:rPr lang="en-US" sz="1800" b="1" dirty="0" err="1">
                  <a:solidFill>
                    <a:srgbClr val="000000"/>
                  </a:solidFill>
                  <a:latin typeface="Courier New" pitchFamily="49" charset="0"/>
                  <a:ea typeface="ＭＳ Ｐゴシック" pitchFamily="34" charset="-128"/>
                </a:rPr>
                <a:t>anotherSub.pro_Super_Field</a:t>
              </a:r>
              <a:r>
                <a:rPr lang="en-US" sz="1800" b="1" dirty="0">
                  <a:solidFill>
                    <a:srgbClr val="000000"/>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solidFill>
                  <a:srgbClr val="00CC00"/>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n = </a:t>
              </a:r>
              <a:r>
                <a:rPr lang="en-US" sz="1800" b="1" dirty="0" err="1">
                  <a:solidFill>
                    <a:srgbClr val="000000"/>
                  </a:solidFill>
                  <a:latin typeface="Courier New" pitchFamily="49" charset="0"/>
                  <a:ea typeface="ＭＳ Ｐゴシック" pitchFamily="34" charset="-128"/>
                </a:rPr>
                <a:t>anotherSub.pri_Super_Field</a:t>
              </a:r>
              <a:r>
                <a:rPr lang="en-US" sz="1800" b="1" dirty="0">
                  <a:solidFill>
                    <a:srgbClr val="000000"/>
                  </a:solidFill>
                  <a:latin typeface="Courier New" pitchFamily="49" charset="0"/>
                  <a:ea typeface="ＭＳ Ｐゴシック" pitchFamily="34" charset="-128"/>
                </a:rPr>
                <a:t>;</a:t>
              </a:r>
              <a:endParaRPr lang="en-US" sz="1800" b="1" dirty="0">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	}</a:t>
              </a: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a:t>
              </a:r>
            </a:p>
          </p:txBody>
        </p:sp>
      </p:grpSp>
      <p:sp>
        <p:nvSpPr>
          <p:cNvPr id="1049606" name="Line 6"/>
          <p:cNvSpPr>
            <a:spLocks noChangeShapeType="1"/>
          </p:cNvSpPr>
          <p:nvPr/>
        </p:nvSpPr>
        <p:spPr bwMode="auto">
          <a:xfrm>
            <a:off x="2133600" y="1955800"/>
            <a:ext cx="0" cy="762000"/>
          </a:xfrm>
          <a:prstGeom prst="line">
            <a:avLst/>
          </a:prstGeom>
          <a:noFill/>
          <a:ln w="28575">
            <a:solidFill>
              <a:schemeClr val="tx1"/>
            </a:solidFill>
            <a:round/>
            <a:headEnd/>
            <a:tailEnd/>
          </a:ln>
          <a:effectLst/>
        </p:spPr>
        <p:txBody>
          <a:bodyPr/>
          <a:lstStyle/>
          <a:p>
            <a:endParaRPr lang="en-US"/>
          </a:p>
        </p:txBody>
      </p:sp>
      <p:grpSp>
        <p:nvGrpSpPr>
          <p:cNvPr id="3" name="Group 7"/>
          <p:cNvGrpSpPr>
            <a:grpSpLocks/>
          </p:cNvGrpSpPr>
          <p:nvPr/>
        </p:nvGrpSpPr>
        <p:grpSpPr bwMode="auto">
          <a:xfrm>
            <a:off x="533400" y="2209800"/>
            <a:ext cx="1524000" cy="304800"/>
            <a:chOff x="432" y="3072"/>
            <a:chExt cx="960" cy="192"/>
          </a:xfrm>
        </p:grpSpPr>
        <p:sp>
          <p:nvSpPr>
            <p:cNvPr id="1049608" name="AutoShape 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dirty="0">
                  <a:latin typeface="Arial" pitchFamily="34" charset="0"/>
                  <a:cs typeface="Arial" pitchFamily="34" charset="0"/>
                </a:rPr>
                <a:t>VALID</a:t>
              </a:r>
            </a:p>
          </p:txBody>
        </p:sp>
        <p:sp>
          <p:nvSpPr>
            <p:cNvPr id="1049609" name="Line 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9610" name="Text Box 10"/>
          <p:cNvSpPr txBox="1">
            <a:spLocks noChangeArrowheads="1"/>
          </p:cNvSpPr>
          <p:nvPr/>
        </p:nvSpPr>
        <p:spPr bwMode="auto">
          <a:xfrm>
            <a:off x="76200" y="22098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sp>
        <p:nvSpPr>
          <p:cNvPr id="1049611" name="Line 11"/>
          <p:cNvSpPr>
            <a:spLocks noChangeShapeType="1"/>
          </p:cNvSpPr>
          <p:nvPr/>
        </p:nvSpPr>
        <p:spPr bwMode="auto">
          <a:xfrm>
            <a:off x="2133600" y="2895600"/>
            <a:ext cx="0" cy="587375"/>
          </a:xfrm>
          <a:prstGeom prst="line">
            <a:avLst/>
          </a:prstGeom>
          <a:noFill/>
          <a:ln w="28575">
            <a:solidFill>
              <a:schemeClr val="tx1"/>
            </a:solidFill>
            <a:round/>
            <a:headEnd/>
            <a:tailEnd/>
          </a:ln>
          <a:effectLst/>
        </p:spPr>
        <p:txBody>
          <a:bodyPr/>
          <a:lstStyle/>
          <a:p>
            <a:endParaRPr lang="en-US"/>
          </a:p>
        </p:txBody>
      </p:sp>
      <p:grpSp>
        <p:nvGrpSpPr>
          <p:cNvPr id="4" name="Group 12"/>
          <p:cNvGrpSpPr>
            <a:grpSpLocks/>
          </p:cNvGrpSpPr>
          <p:nvPr/>
        </p:nvGrpSpPr>
        <p:grpSpPr bwMode="auto">
          <a:xfrm>
            <a:off x="533400" y="3013075"/>
            <a:ext cx="1524000" cy="304800"/>
            <a:chOff x="432" y="3072"/>
            <a:chExt cx="960" cy="192"/>
          </a:xfrm>
        </p:grpSpPr>
        <p:sp>
          <p:nvSpPr>
            <p:cNvPr id="1049613" name="AutoShape 13"/>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 VALID</a:t>
              </a:r>
            </a:p>
          </p:txBody>
        </p:sp>
        <p:sp>
          <p:nvSpPr>
            <p:cNvPr id="1049614" name="Line 14"/>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grpSp>
        <p:nvGrpSpPr>
          <p:cNvPr id="5" name="Group 17"/>
          <p:cNvGrpSpPr>
            <a:grpSpLocks/>
          </p:cNvGrpSpPr>
          <p:nvPr/>
        </p:nvGrpSpPr>
        <p:grpSpPr bwMode="auto">
          <a:xfrm>
            <a:off x="533400" y="3521075"/>
            <a:ext cx="1524000" cy="304800"/>
            <a:chOff x="432" y="3072"/>
            <a:chExt cx="960" cy="192"/>
          </a:xfrm>
        </p:grpSpPr>
        <p:sp>
          <p:nvSpPr>
            <p:cNvPr id="1049618" name="AutoShape 1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49619" name="Line 1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9621" name="Text Box 21"/>
          <p:cNvSpPr txBox="1">
            <a:spLocks noChangeArrowheads="1"/>
          </p:cNvSpPr>
          <p:nvPr/>
        </p:nvSpPr>
        <p:spPr bwMode="auto">
          <a:xfrm>
            <a:off x="39688" y="2971800"/>
            <a:ext cx="417512" cy="346075"/>
          </a:xfrm>
          <a:prstGeom prst="rect">
            <a:avLst/>
          </a:prstGeom>
          <a:noFill/>
          <a:ln w="9525">
            <a:noFill/>
            <a:miter lim="800000"/>
            <a:headEnd/>
            <a:tailEnd/>
          </a:ln>
          <a:effectLst/>
        </p:spPr>
        <p:txBody>
          <a:bodyPr/>
          <a:lstStyle/>
          <a:p>
            <a:r>
              <a:rPr lang="en-US" sz="2000" b="1">
                <a:solidFill>
                  <a:srgbClr val="0000CC"/>
                </a:solidFill>
                <a:cs typeface="Times New Roman" pitchFamily="18" charset="0"/>
                <a:sym typeface="Wingdings 2" pitchFamily="18" charset="2"/>
              </a:rPr>
              <a:t></a:t>
            </a:r>
          </a:p>
        </p:txBody>
      </p:sp>
      <p:sp>
        <p:nvSpPr>
          <p:cNvPr id="1049622" name="Text Box 22"/>
          <p:cNvSpPr txBox="1">
            <a:spLocks noChangeArrowheads="1"/>
          </p:cNvSpPr>
          <p:nvPr/>
        </p:nvSpPr>
        <p:spPr bwMode="auto">
          <a:xfrm>
            <a:off x="0" y="3479800"/>
            <a:ext cx="417513"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grpSp>
        <p:nvGrpSpPr>
          <p:cNvPr id="6" name="Group 47"/>
          <p:cNvGrpSpPr>
            <a:grpSpLocks/>
          </p:cNvGrpSpPr>
          <p:nvPr/>
        </p:nvGrpSpPr>
        <p:grpSpPr bwMode="auto">
          <a:xfrm>
            <a:off x="3136900" y="4495800"/>
            <a:ext cx="4483100" cy="1752600"/>
            <a:chOff x="1976" y="2832"/>
            <a:chExt cx="2824" cy="1104"/>
          </a:xfrm>
        </p:grpSpPr>
        <p:grpSp>
          <p:nvGrpSpPr>
            <p:cNvPr id="7" name="Group 35"/>
            <p:cNvGrpSpPr>
              <a:grpSpLocks/>
            </p:cNvGrpSpPr>
            <p:nvPr/>
          </p:nvGrpSpPr>
          <p:grpSpPr bwMode="auto">
            <a:xfrm>
              <a:off x="1976" y="3451"/>
              <a:ext cx="472" cy="485"/>
              <a:chOff x="5231" y="2416"/>
              <a:chExt cx="472" cy="485"/>
            </a:xfrm>
          </p:grpSpPr>
          <p:sp>
            <p:nvSpPr>
              <p:cNvPr id="1049636" name="Rectangle 36"/>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9637" name="Text Box 37"/>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8" name="Group 38"/>
            <p:cNvGrpSpPr>
              <a:grpSpLocks/>
            </p:cNvGrpSpPr>
            <p:nvPr/>
          </p:nvGrpSpPr>
          <p:grpSpPr bwMode="auto">
            <a:xfrm>
              <a:off x="3600" y="3423"/>
              <a:ext cx="472" cy="485"/>
              <a:chOff x="5231" y="2416"/>
              <a:chExt cx="472" cy="485"/>
            </a:xfrm>
          </p:grpSpPr>
          <p:sp>
            <p:nvSpPr>
              <p:cNvPr id="1049639" name="Rectangle 39"/>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9640" name="Text Box 40"/>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41"/>
            <p:cNvGrpSpPr>
              <a:grpSpLocks/>
            </p:cNvGrpSpPr>
            <p:nvPr/>
          </p:nvGrpSpPr>
          <p:grpSpPr bwMode="auto">
            <a:xfrm>
              <a:off x="3936" y="2832"/>
              <a:ext cx="864" cy="410"/>
              <a:chOff x="4272" y="2880"/>
              <a:chExt cx="864" cy="410"/>
            </a:xfrm>
          </p:grpSpPr>
          <p:grpSp>
            <p:nvGrpSpPr>
              <p:cNvPr id="10" name="Group 42"/>
              <p:cNvGrpSpPr>
                <a:grpSpLocks/>
              </p:cNvGrpSpPr>
              <p:nvPr/>
            </p:nvGrpSpPr>
            <p:grpSpPr bwMode="auto">
              <a:xfrm>
                <a:off x="4272" y="2880"/>
                <a:ext cx="864" cy="410"/>
                <a:chOff x="1824" y="3072"/>
                <a:chExt cx="864" cy="410"/>
              </a:xfrm>
            </p:grpSpPr>
            <p:sp>
              <p:nvSpPr>
                <p:cNvPr id="1049643" name="Rectangle 43"/>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9644" name="Text Box 44"/>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anotherSub</a:t>
                  </a:r>
                  <a:endParaRPr lang="en-US" altLang="ja-JP" sz="1200">
                    <a:ea typeface="ＭＳ Ｐゴシック" pitchFamily="34" charset="-128"/>
                  </a:endParaRPr>
                </a:p>
              </p:txBody>
            </p:sp>
          </p:grpSp>
          <p:sp>
            <p:nvSpPr>
              <p:cNvPr id="1049645" name="Oval 45"/>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49646" name="Freeform 46"/>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49606"/>
                                        </p:tgtEl>
                                        <p:attrNameLst>
                                          <p:attrName>style.visibility</p:attrName>
                                        </p:attrNameLst>
                                      </p:cBhvr>
                                      <p:to>
                                        <p:strVal val="visible"/>
                                      </p:to>
                                    </p:set>
                                    <p:animEffect transition="in" filter="dissolve">
                                      <p:cBhvr>
                                        <p:cTn id="11" dur="500"/>
                                        <p:tgtEl>
                                          <p:spTgt spid="104960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049610"/>
                                        </p:tgtEl>
                                        <p:attrNameLst>
                                          <p:attrName>style.visibility</p:attrName>
                                        </p:attrNameLst>
                                      </p:cBhvr>
                                      <p:to>
                                        <p:strVal val="visible"/>
                                      </p:to>
                                    </p:set>
                                    <p:animEffect transition="in" filter="wipe(left)">
                                      <p:cBhvr>
                                        <p:cTn id="20" dur="500"/>
                                        <p:tgtEl>
                                          <p:spTgt spid="1049610"/>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1049611"/>
                                        </p:tgtEl>
                                        <p:attrNameLst>
                                          <p:attrName>style.visibility</p:attrName>
                                        </p:attrNameLst>
                                      </p:cBhvr>
                                      <p:to>
                                        <p:strVal val="visible"/>
                                      </p:to>
                                    </p:set>
                                    <p:animEffect transition="in" filter="dissolve">
                                      <p:cBhvr>
                                        <p:cTn id="24" dur="500"/>
                                        <p:tgtEl>
                                          <p:spTgt spid="1049611"/>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1049621"/>
                                        </p:tgtEl>
                                        <p:attrNameLst>
                                          <p:attrName>style.visibility</p:attrName>
                                        </p:attrNameLst>
                                      </p:cBhvr>
                                      <p:to>
                                        <p:strVal val="visible"/>
                                      </p:to>
                                    </p:set>
                                    <p:animEffect transition="in" filter="wipe(left)">
                                      <p:cBhvr>
                                        <p:cTn id="33" dur="500"/>
                                        <p:tgtEl>
                                          <p:spTgt spid="1049621"/>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dissolve">
                                      <p:cBhvr>
                                        <p:cTn id="38" dur="500"/>
                                        <p:tgtEl>
                                          <p:spTgt spid="5"/>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1049622"/>
                                        </p:tgtEl>
                                        <p:attrNameLst>
                                          <p:attrName>style.visibility</p:attrName>
                                        </p:attrNameLst>
                                      </p:cBhvr>
                                      <p:to>
                                        <p:strVal val="visible"/>
                                      </p:to>
                                    </p:set>
                                    <p:animEffect transition="in" filter="wipe(left)">
                                      <p:cBhvr>
                                        <p:cTn id="42" dur="500"/>
                                        <p:tgtEl>
                                          <p:spTgt spid="1049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606" grpId="0" animBg="1"/>
      <p:bldP spid="1049610" grpId="0"/>
      <p:bldP spid="1049611" grpId="0" animBg="1"/>
      <p:bldP spid="1049621" grpId="0"/>
      <p:bldP spid="10496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626" name="Rectangle 2"/>
          <p:cNvSpPr>
            <a:spLocks noGrp="1" noChangeArrowheads="1"/>
          </p:cNvSpPr>
          <p:nvPr>
            <p:ph type="title"/>
          </p:nvPr>
        </p:nvSpPr>
        <p:spPr/>
        <p:txBody>
          <a:bodyPr/>
          <a:lstStyle/>
          <a:p>
            <a:r>
              <a:rPr lang="en-US"/>
              <a:t>Accessibility of Sub from Super</a:t>
            </a:r>
          </a:p>
        </p:txBody>
      </p:sp>
      <p:grpSp>
        <p:nvGrpSpPr>
          <p:cNvPr id="2" name="Group 3"/>
          <p:cNvGrpSpPr>
            <a:grpSpLocks/>
          </p:cNvGrpSpPr>
          <p:nvPr/>
        </p:nvGrpSpPr>
        <p:grpSpPr bwMode="auto">
          <a:xfrm>
            <a:off x="1143000" y="1219200"/>
            <a:ext cx="7543800" cy="3124200"/>
            <a:chOff x="528" y="1008"/>
            <a:chExt cx="4992" cy="2269"/>
          </a:xfrm>
        </p:grpSpPr>
        <p:sp>
          <p:nvSpPr>
            <p:cNvPr id="1050628" name="Rectangle 4"/>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50629" name="Rectangle 5"/>
            <p:cNvSpPr>
              <a:spLocks noChangeArrowheads="1"/>
            </p:cNvSpPr>
            <p:nvPr/>
          </p:nvSpPr>
          <p:spPr bwMode="auto">
            <a:xfrm>
              <a:off x="621" y="1058"/>
              <a:ext cx="4806" cy="2168"/>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800" b="1" dirty="0">
                  <a:solidFill>
                    <a:schemeClr val="accent2"/>
                  </a:solidFill>
                  <a:latin typeface="Courier New" pitchFamily="49" charset="0"/>
                  <a:ea typeface="ＭＳ Ｐゴシック" pitchFamily="34" charset="-128"/>
                </a:rPr>
                <a:t>class</a:t>
              </a:r>
              <a:r>
                <a:rPr lang="en-US" sz="1800" b="1" dirty="0">
                  <a:solidFill>
                    <a:srgbClr val="5A5A5A"/>
                  </a:solidFill>
                  <a:latin typeface="Courier New" pitchFamily="49" charset="0"/>
                  <a:ea typeface="ＭＳ Ｐゴシック" pitchFamily="34" charset="-128"/>
                </a:rPr>
                <a:t> </a:t>
              </a:r>
              <a:r>
                <a:rPr lang="en-US" sz="1800" b="1" dirty="0">
                  <a:latin typeface="Courier New" pitchFamily="49" charset="0"/>
                  <a:ea typeface="ＭＳ Ｐゴシック" pitchFamily="34" charset="-128"/>
                </a:rPr>
                <a:t>Super</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a:solidFill>
                    <a:schemeClr val="accent2"/>
                  </a:solidFill>
                  <a:latin typeface="Courier New" pitchFamily="49" charset="0"/>
                  <a:ea typeface="ＭＳ Ｐゴシック" pitchFamily="34" charset="-128"/>
                </a:rPr>
                <a:t>public void</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superToSub</a:t>
              </a:r>
              <a:r>
                <a:rPr lang="en-US" sz="1800" b="1" dirty="0">
                  <a:solidFill>
                    <a:srgbClr val="FF331A"/>
                  </a:solidFill>
                  <a:latin typeface="Courier New" pitchFamily="49" charset="0"/>
                  <a:ea typeface="ＭＳ Ｐゴシック" pitchFamily="34" charset="-128"/>
                </a:rPr>
                <a:t>(</a:t>
              </a:r>
              <a:r>
                <a:rPr lang="en-US" sz="1800" b="1" dirty="0">
                  <a:latin typeface="Courier New" pitchFamily="49" charset="0"/>
                  <a:ea typeface="ＭＳ Ｐゴシック" pitchFamily="34" charset="-128"/>
                </a:rPr>
                <a:t>Sub </a:t>
              </a:r>
              <a:r>
                <a:rPr lang="en-US" sz="1800" b="1" dirty="0" err="1">
                  <a:latin typeface="Courier New" pitchFamily="49" charset="0"/>
                  <a:ea typeface="ＭＳ Ｐゴシック" pitchFamily="34" charset="-128"/>
                </a:rPr>
                <a:t>sub</a:t>
              </a:r>
              <a:r>
                <a:rPr lang="en-US" sz="1800" b="1" dirty="0">
                  <a:solidFill>
                    <a:srgbClr val="FF331A"/>
                  </a:solidFill>
                  <a:latin typeface="Courier New" pitchFamily="49" charset="0"/>
                  <a:ea typeface="ＭＳ Ｐゴシック" pitchFamily="34" charset="-128"/>
                </a:rPr>
                <a:t>)</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FF331A"/>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i</a:t>
              </a:r>
              <a:r>
                <a:rPr lang="en-US" sz="1800" b="1" dirty="0">
                  <a:solidFill>
                    <a:srgbClr val="000000"/>
                  </a:solidFill>
                  <a:latin typeface="Courier New" pitchFamily="49" charset="0"/>
                  <a:ea typeface="ＭＳ Ｐゴシック" pitchFamily="34" charset="-128"/>
                </a:rPr>
                <a:t> = </a:t>
              </a:r>
              <a:r>
                <a:rPr lang="en-US" sz="1800" b="1" dirty="0" err="1">
                  <a:solidFill>
                    <a:srgbClr val="000000"/>
                  </a:solidFill>
                  <a:latin typeface="Courier New" pitchFamily="49" charset="0"/>
                  <a:ea typeface="ＭＳ Ｐゴシック" pitchFamily="34" charset="-128"/>
                </a:rPr>
                <a:t>sub.pub_Sub_Field</a:t>
              </a:r>
              <a:r>
                <a:rPr lang="en-US" sz="18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j = </a:t>
              </a:r>
              <a:r>
                <a:rPr lang="en-US" sz="1800" b="1" dirty="0" err="1">
                  <a:solidFill>
                    <a:srgbClr val="000000"/>
                  </a:solidFill>
                  <a:latin typeface="Courier New" pitchFamily="49" charset="0"/>
                  <a:ea typeface="ＭＳ Ｐゴシック" pitchFamily="34" charset="-128"/>
                </a:rPr>
                <a:t>sub.pro_Sub_Field</a:t>
              </a:r>
              <a:r>
                <a:rPr lang="en-US" sz="1800" b="1" dirty="0">
                  <a:solidFill>
                    <a:srgbClr val="000000"/>
                  </a:solidFill>
                  <a:latin typeface="Courier New" pitchFamily="49" charset="0"/>
                  <a:ea typeface="ＭＳ Ｐゴシック" pitchFamily="34" charset="-128"/>
                </a:rPr>
                <a:t>;</a:t>
              </a:r>
              <a:endParaRPr lang="en-US" sz="18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k = </a:t>
              </a:r>
              <a:r>
                <a:rPr lang="en-US" sz="1800" b="1" dirty="0" err="1">
                  <a:solidFill>
                    <a:srgbClr val="000000"/>
                  </a:solidFill>
                  <a:latin typeface="Courier New" pitchFamily="49" charset="0"/>
                  <a:ea typeface="ＭＳ Ｐゴシック" pitchFamily="34" charset="-128"/>
                </a:rPr>
                <a:t>sub.pri_Sub_Field</a:t>
              </a:r>
              <a:r>
                <a:rPr lang="en-US" sz="1800" b="1" dirty="0">
                  <a:solidFill>
                    <a:srgbClr val="000000"/>
                  </a:solidFill>
                  <a:latin typeface="Courier New" pitchFamily="49" charset="0"/>
                  <a:ea typeface="ＭＳ Ｐゴシック" pitchFamily="34" charset="-128"/>
                </a:rPr>
                <a:t>;</a:t>
              </a:r>
              <a:endParaRPr lang="en-US" sz="1800" b="1" dirty="0">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a:t>
              </a:r>
            </a:p>
          </p:txBody>
        </p:sp>
      </p:grpSp>
      <p:grpSp>
        <p:nvGrpSpPr>
          <p:cNvPr id="3" name="Group 7"/>
          <p:cNvGrpSpPr>
            <a:grpSpLocks/>
          </p:cNvGrpSpPr>
          <p:nvPr/>
        </p:nvGrpSpPr>
        <p:grpSpPr bwMode="auto">
          <a:xfrm>
            <a:off x="533400" y="2476500"/>
            <a:ext cx="1524000" cy="304800"/>
            <a:chOff x="432" y="3072"/>
            <a:chExt cx="960" cy="192"/>
          </a:xfrm>
        </p:grpSpPr>
        <p:sp>
          <p:nvSpPr>
            <p:cNvPr id="1050632" name="AutoShape 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50633" name="Line 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0634" name="Text Box 10"/>
          <p:cNvSpPr txBox="1">
            <a:spLocks noChangeArrowheads="1"/>
          </p:cNvSpPr>
          <p:nvPr/>
        </p:nvSpPr>
        <p:spPr bwMode="auto">
          <a:xfrm>
            <a:off x="76200" y="24765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sp>
        <p:nvSpPr>
          <p:cNvPr id="1050639" name="Line 15"/>
          <p:cNvSpPr>
            <a:spLocks noChangeShapeType="1"/>
          </p:cNvSpPr>
          <p:nvPr/>
        </p:nvSpPr>
        <p:spPr bwMode="auto">
          <a:xfrm>
            <a:off x="2133600" y="3111500"/>
            <a:ext cx="0" cy="587375"/>
          </a:xfrm>
          <a:prstGeom prst="line">
            <a:avLst/>
          </a:prstGeom>
          <a:noFill/>
          <a:ln w="28575">
            <a:solidFill>
              <a:schemeClr val="tx1"/>
            </a:solidFill>
            <a:round/>
            <a:headEnd/>
            <a:tailEnd/>
          </a:ln>
          <a:effectLst/>
        </p:spPr>
        <p:txBody>
          <a:bodyPr/>
          <a:lstStyle/>
          <a:p>
            <a:endParaRPr lang="en-US"/>
          </a:p>
        </p:txBody>
      </p:sp>
      <p:grpSp>
        <p:nvGrpSpPr>
          <p:cNvPr id="4" name="Group 16"/>
          <p:cNvGrpSpPr>
            <a:grpSpLocks/>
          </p:cNvGrpSpPr>
          <p:nvPr/>
        </p:nvGrpSpPr>
        <p:grpSpPr bwMode="auto">
          <a:xfrm>
            <a:off x="533400" y="3279775"/>
            <a:ext cx="1524000" cy="304800"/>
            <a:chOff x="432" y="3072"/>
            <a:chExt cx="960" cy="192"/>
          </a:xfrm>
        </p:grpSpPr>
        <p:sp>
          <p:nvSpPr>
            <p:cNvPr id="1050641" name="AutoShape 17"/>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50642" name="Line 18"/>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0643" name="Text Box 19"/>
          <p:cNvSpPr txBox="1">
            <a:spLocks noChangeArrowheads="1"/>
          </p:cNvSpPr>
          <p:nvPr/>
        </p:nvSpPr>
        <p:spPr bwMode="auto">
          <a:xfrm>
            <a:off x="39688" y="3238500"/>
            <a:ext cx="417512"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grpSp>
        <p:nvGrpSpPr>
          <p:cNvPr id="5" name="Group 20"/>
          <p:cNvGrpSpPr>
            <a:grpSpLocks/>
          </p:cNvGrpSpPr>
          <p:nvPr/>
        </p:nvGrpSpPr>
        <p:grpSpPr bwMode="auto">
          <a:xfrm>
            <a:off x="3136900" y="4495800"/>
            <a:ext cx="4483100" cy="1752600"/>
            <a:chOff x="1976" y="2832"/>
            <a:chExt cx="2824" cy="1104"/>
          </a:xfrm>
        </p:grpSpPr>
        <p:grpSp>
          <p:nvGrpSpPr>
            <p:cNvPr id="6" name="Group 21"/>
            <p:cNvGrpSpPr>
              <a:grpSpLocks/>
            </p:cNvGrpSpPr>
            <p:nvPr/>
          </p:nvGrpSpPr>
          <p:grpSpPr bwMode="auto">
            <a:xfrm>
              <a:off x="1976" y="3451"/>
              <a:ext cx="472" cy="485"/>
              <a:chOff x="5231" y="2416"/>
              <a:chExt cx="472" cy="485"/>
            </a:xfrm>
          </p:grpSpPr>
          <p:sp>
            <p:nvSpPr>
              <p:cNvPr id="1050646" name="Rectangle 22"/>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0647" name="Text Box 23"/>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7" name="Group 24"/>
            <p:cNvGrpSpPr>
              <a:grpSpLocks/>
            </p:cNvGrpSpPr>
            <p:nvPr/>
          </p:nvGrpSpPr>
          <p:grpSpPr bwMode="auto">
            <a:xfrm>
              <a:off x="3600" y="3423"/>
              <a:ext cx="472" cy="485"/>
              <a:chOff x="5231" y="2416"/>
              <a:chExt cx="472" cy="485"/>
            </a:xfrm>
          </p:grpSpPr>
          <p:sp>
            <p:nvSpPr>
              <p:cNvPr id="1050649" name="Rectangle 25"/>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0650" name="Text Box 26"/>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8" name="Group 27"/>
            <p:cNvGrpSpPr>
              <a:grpSpLocks/>
            </p:cNvGrpSpPr>
            <p:nvPr/>
          </p:nvGrpSpPr>
          <p:grpSpPr bwMode="auto">
            <a:xfrm>
              <a:off x="3936" y="2832"/>
              <a:ext cx="864" cy="410"/>
              <a:chOff x="4272" y="2880"/>
              <a:chExt cx="864" cy="410"/>
            </a:xfrm>
          </p:grpSpPr>
          <p:grpSp>
            <p:nvGrpSpPr>
              <p:cNvPr id="9" name="Group 28"/>
              <p:cNvGrpSpPr>
                <a:grpSpLocks/>
              </p:cNvGrpSpPr>
              <p:nvPr/>
            </p:nvGrpSpPr>
            <p:grpSpPr bwMode="auto">
              <a:xfrm>
                <a:off x="4272" y="2880"/>
                <a:ext cx="864" cy="410"/>
                <a:chOff x="1824" y="3072"/>
                <a:chExt cx="864" cy="410"/>
              </a:xfrm>
            </p:grpSpPr>
            <p:sp>
              <p:nvSpPr>
                <p:cNvPr id="1050653" name="Rectangle 29"/>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0654" name="Text Box 30"/>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sub</a:t>
                  </a:r>
                  <a:endParaRPr lang="en-US" altLang="ja-JP" sz="1200">
                    <a:ea typeface="ＭＳ Ｐゴシック" pitchFamily="34" charset="-128"/>
                  </a:endParaRPr>
                </a:p>
              </p:txBody>
            </p:sp>
          </p:grpSp>
          <p:sp>
            <p:nvSpPr>
              <p:cNvPr id="1050655" name="Oval 31"/>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50656" name="Freeform 32"/>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50634"/>
                                        </p:tgtEl>
                                        <p:attrNameLst>
                                          <p:attrName>style.visibility</p:attrName>
                                        </p:attrNameLst>
                                      </p:cBhvr>
                                      <p:to>
                                        <p:strVal val="visible"/>
                                      </p:to>
                                    </p:set>
                                    <p:animEffect transition="in" filter="wipe(left)">
                                      <p:cBhvr>
                                        <p:cTn id="16" dur="500"/>
                                        <p:tgtEl>
                                          <p:spTgt spid="1050634"/>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50639"/>
                                        </p:tgtEl>
                                        <p:attrNameLst>
                                          <p:attrName>style.visibility</p:attrName>
                                        </p:attrNameLst>
                                      </p:cBhvr>
                                      <p:to>
                                        <p:strVal val="visible"/>
                                      </p:to>
                                    </p:set>
                                    <p:animEffect transition="in" filter="dissolve">
                                      <p:cBhvr>
                                        <p:cTn id="21" dur="500"/>
                                        <p:tgtEl>
                                          <p:spTgt spid="1050639"/>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dissolve">
                                      <p:cBhvr>
                                        <p:cTn id="25" dur="500"/>
                                        <p:tgtEl>
                                          <p:spTgt spid="4"/>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050643"/>
                                        </p:tgtEl>
                                        <p:attrNameLst>
                                          <p:attrName>style.visibility</p:attrName>
                                        </p:attrNameLst>
                                      </p:cBhvr>
                                      <p:to>
                                        <p:strVal val="visible"/>
                                      </p:to>
                                    </p:set>
                                    <p:animEffect transition="in" filter="wipe(left)">
                                      <p:cBhvr>
                                        <p:cTn id="29" dur="500"/>
                                        <p:tgtEl>
                                          <p:spTgt spid="1050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0634" grpId="0"/>
      <p:bldP spid="1050639" grpId="0" animBg="1"/>
      <p:bldP spid="105064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650" name="Rectangle 2"/>
          <p:cNvSpPr>
            <a:spLocks noGrp="1" noChangeArrowheads="1"/>
          </p:cNvSpPr>
          <p:nvPr>
            <p:ph type="title"/>
          </p:nvPr>
        </p:nvSpPr>
        <p:spPr/>
        <p:txBody>
          <a:bodyPr/>
          <a:lstStyle/>
          <a:p>
            <a:r>
              <a:rPr lang="en-US"/>
              <a:t>Accessibility of Super from Sub </a:t>
            </a:r>
          </a:p>
        </p:txBody>
      </p:sp>
      <p:sp>
        <p:nvSpPr>
          <p:cNvPr id="29" name="Slide Number Placeholder 4"/>
          <p:cNvSpPr>
            <a:spLocks noGrp="1"/>
          </p:cNvSpPr>
          <p:nvPr>
            <p:ph type="sldNum" sz="quarter" idx="12"/>
          </p:nvPr>
        </p:nvSpPr>
        <p:spPr/>
        <p:txBody>
          <a:bodyPr/>
          <a:lstStyle/>
          <a:p>
            <a:endParaRPr lang="en-US" dirty="0"/>
          </a:p>
          <a:p>
            <a:r>
              <a:rPr lang="en-US" dirty="0">
                <a:solidFill>
                  <a:srgbClr val="996633"/>
                </a:solidFill>
              </a:rPr>
              <a:t>4</a:t>
            </a:r>
            <a:r>
              <a:rPr lang="en-US" baseline="30000" dirty="0">
                <a:solidFill>
                  <a:srgbClr val="996633"/>
                </a:solidFill>
              </a:rPr>
              <a:t>th</a:t>
            </a:r>
            <a:r>
              <a:rPr lang="en-US" dirty="0">
                <a:solidFill>
                  <a:srgbClr val="996633"/>
                </a:solidFill>
              </a:rPr>
              <a:t> Ed Chapter 2</a:t>
            </a:r>
            <a:r>
              <a:rPr lang="en-US" sz="1200" dirty="0">
                <a:solidFill>
                  <a:srgbClr val="996633"/>
                </a:solidFill>
                <a:latin typeface="Times New Roman" pitchFamily="18" charset="0"/>
              </a:rPr>
              <a:t> - </a:t>
            </a:r>
            <a:fld id="{6A601AB0-8058-4572-9239-07F57D8C773D}" type="slidenum">
              <a:rPr lang="ar-SA">
                <a:solidFill>
                  <a:srgbClr val="996633"/>
                </a:solidFill>
                <a:cs typeface="Arial" pitchFamily="34" charset="0"/>
              </a:rPr>
              <a:pPr/>
              <a:t>19</a:t>
            </a:fld>
            <a:endParaRPr lang="en-US" dirty="0">
              <a:solidFill>
                <a:srgbClr val="996633"/>
              </a:solidFill>
            </a:endParaRPr>
          </a:p>
        </p:txBody>
      </p:sp>
      <p:grpSp>
        <p:nvGrpSpPr>
          <p:cNvPr id="2" name="Group 3"/>
          <p:cNvGrpSpPr>
            <a:grpSpLocks/>
          </p:cNvGrpSpPr>
          <p:nvPr/>
        </p:nvGrpSpPr>
        <p:grpSpPr bwMode="auto">
          <a:xfrm>
            <a:off x="1066800" y="1295400"/>
            <a:ext cx="7553325" cy="3124200"/>
            <a:chOff x="528" y="1008"/>
            <a:chExt cx="4992" cy="2269"/>
          </a:xfrm>
        </p:grpSpPr>
        <p:sp>
          <p:nvSpPr>
            <p:cNvPr id="1051652" name="Rectangle 4"/>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51653" name="Rectangle 5"/>
            <p:cNvSpPr>
              <a:spLocks noChangeArrowheads="1"/>
            </p:cNvSpPr>
            <p:nvPr/>
          </p:nvSpPr>
          <p:spPr bwMode="auto">
            <a:xfrm>
              <a:off x="621" y="1056"/>
              <a:ext cx="4806" cy="1958"/>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800" b="1" dirty="0">
                  <a:solidFill>
                    <a:schemeClr val="accent2"/>
                  </a:solidFill>
                  <a:latin typeface="Courier New" pitchFamily="49" charset="0"/>
                  <a:ea typeface="ＭＳ Ｐゴシック" pitchFamily="34" charset="-128"/>
                </a:rPr>
                <a:t>class</a:t>
              </a:r>
              <a:r>
                <a:rPr lang="en-US" sz="1800" b="1" dirty="0">
                  <a:solidFill>
                    <a:srgbClr val="5A5A5A"/>
                  </a:solidFill>
                  <a:latin typeface="Courier New" pitchFamily="49" charset="0"/>
                  <a:ea typeface="ＭＳ Ｐゴシック" pitchFamily="34" charset="-128"/>
                </a:rPr>
                <a:t> </a:t>
              </a:r>
              <a:r>
                <a:rPr lang="en-US" sz="1800" b="1" dirty="0">
                  <a:latin typeface="Courier New" pitchFamily="49" charset="0"/>
                  <a:ea typeface="ＭＳ Ｐゴシック" pitchFamily="34" charset="-128"/>
                </a:rPr>
                <a:t>Sub </a:t>
              </a:r>
              <a:r>
                <a:rPr lang="en-US" sz="1800" b="1" dirty="0">
                  <a:solidFill>
                    <a:schemeClr val="accent2"/>
                  </a:solidFill>
                  <a:latin typeface="Courier New" pitchFamily="49" charset="0"/>
                  <a:ea typeface="ＭＳ Ｐゴシック" pitchFamily="34" charset="-128"/>
                </a:rPr>
                <a:t>extends</a:t>
              </a:r>
              <a:r>
                <a:rPr lang="en-US" sz="1800" b="1" dirty="0">
                  <a:latin typeface="Courier New" pitchFamily="49" charset="0"/>
                  <a:ea typeface="ＭＳ Ｐゴシック" pitchFamily="34" charset="-128"/>
                </a:rPr>
                <a:t> Super</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a:solidFill>
                    <a:schemeClr val="accent2"/>
                  </a:solidFill>
                  <a:latin typeface="Courier New" pitchFamily="49" charset="0"/>
                  <a:ea typeface="ＭＳ Ｐゴシック" pitchFamily="34" charset="-128"/>
                </a:rPr>
                <a:t>public void</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subToSuper</a:t>
              </a:r>
              <a:r>
                <a:rPr lang="en-US" sz="1800" b="1" dirty="0">
                  <a:solidFill>
                    <a:srgbClr val="FF331A"/>
                  </a:solidFill>
                  <a:latin typeface="Courier New" pitchFamily="49" charset="0"/>
                  <a:ea typeface="ＭＳ Ｐゴシック" pitchFamily="34" charset="-128"/>
                </a:rPr>
                <a:t>(</a:t>
              </a:r>
              <a:r>
                <a:rPr lang="en-US" sz="1800" b="1" dirty="0">
                  <a:latin typeface="Courier New" pitchFamily="49" charset="0"/>
                  <a:ea typeface="ＭＳ Ｐゴシック" pitchFamily="34" charset="-128"/>
                </a:rPr>
                <a:t>Super </a:t>
              </a:r>
              <a:r>
                <a:rPr lang="en-US" sz="1800" b="1" dirty="0" err="1">
                  <a:latin typeface="Courier New" pitchFamily="49" charset="0"/>
                  <a:ea typeface="ＭＳ Ｐゴシック" pitchFamily="34" charset="-128"/>
                </a:rPr>
                <a:t>mySuper</a:t>
              </a:r>
              <a:r>
                <a:rPr lang="en-US" sz="1800" b="1" dirty="0">
                  <a:solidFill>
                    <a:srgbClr val="FF331A"/>
                  </a:solidFill>
                  <a:latin typeface="Courier New" pitchFamily="49" charset="0"/>
                  <a:ea typeface="ＭＳ Ｐゴシック" pitchFamily="34" charset="-128"/>
                </a:rPr>
                <a:t>)</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FF331A"/>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i</a:t>
              </a:r>
              <a:r>
                <a:rPr lang="en-US" sz="1800" b="1" dirty="0">
                  <a:solidFill>
                    <a:srgbClr val="000000"/>
                  </a:solidFill>
                  <a:latin typeface="Courier New" pitchFamily="49" charset="0"/>
                  <a:ea typeface="ＭＳ Ｐゴシック" pitchFamily="34" charset="-128"/>
                </a:rPr>
                <a:t> = </a:t>
              </a:r>
              <a:r>
                <a:rPr lang="en-US" sz="1800" b="1" dirty="0" err="1" smtClean="0">
                  <a:solidFill>
                    <a:srgbClr val="000000"/>
                  </a:solidFill>
                  <a:latin typeface="Courier New" pitchFamily="49" charset="0"/>
                  <a:ea typeface="ＭＳ Ｐゴシック" pitchFamily="34" charset="-128"/>
                </a:rPr>
                <a:t>mySuper.pub_Super_Field</a:t>
              </a:r>
              <a:r>
                <a:rPr lang="en-US" sz="1800" b="1" dirty="0" smtClean="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800" b="1" dirty="0" smtClean="0">
                  <a:solidFill>
                    <a:srgbClr val="000000"/>
                  </a:solidFill>
                  <a:latin typeface="Courier New" pitchFamily="49" charset="0"/>
                  <a:ea typeface="ＭＳ Ｐゴシック" pitchFamily="34" charset="-128"/>
                </a:rPr>
                <a:t>		</a:t>
              </a:r>
              <a:r>
                <a:rPr lang="en-US" sz="1800" b="1" dirty="0" err="1" smtClean="0">
                  <a:solidFill>
                    <a:schemeClr val="accent2"/>
                  </a:solidFill>
                  <a:latin typeface="Courier New" pitchFamily="49" charset="0"/>
                  <a:ea typeface="ＭＳ Ｐゴシック" pitchFamily="34" charset="-128"/>
                </a:rPr>
                <a:t>int</a:t>
              </a:r>
              <a:r>
                <a:rPr lang="en-US" sz="1800" b="1" dirty="0" smtClean="0">
                  <a:solidFill>
                    <a:srgbClr val="000000"/>
                  </a:solidFill>
                  <a:latin typeface="Courier New" pitchFamily="49" charset="0"/>
                  <a:ea typeface="ＭＳ Ｐゴシック" pitchFamily="34" charset="-128"/>
                </a:rPr>
                <a:t> j = </a:t>
              </a:r>
              <a:r>
                <a:rPr lang="en-US" sz="1800" b="1" dirty="0" err="1" smtClean="0">
                  <a:solidFill>
                    <a:srgbClr val="000000"/>
                  </a:solidFill>
                  <a:latin typeface="Courier New" pitchFamily="49" charset="0"/>
                  <a:ea typeface="ＭＳ Ｐゴシック" pitchFamily="34" charset="-128"/>
                </a:rPr>
                <a:t>mySuper.pro_Super_Field</a:t>
              </a:r>
              <a:r>
                <a:rPr lang="en-US" sz="1800" b="1" dirty="0" smtClean="0">
                  <a:solidFill>
                    <a:srgbClr val="000000"/>
                  </a:solidFill>
                  <a:latin typeface="Courier New" pitchFamily="49" charset="0"/>
                  <a:ea typeface="ＭＳ Ｐゴシック" pitchFamily="34" charset="-128"/>
                </a:rPr>
                <a:t>;</a:t>
              </a:r>
              <a:endParaRPr lang="en-US" sz="1800" b="1" dirty="0" smtClean="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k = </a:t>
              </a:r>
              <a:r>
                <a:rPr lang="en-US" sz="1800" b="1" dirty="0" err="1">
                  <a:solidFill>
                    <a:srgbClr val="000000"/>
                  </a:solidFill>
                  <a:latin typeface="Courier New" pitchFamily="49" charset="0"/>
                  <a:ea typeface="ＭＳ Ｐゴシック" pitchFamily="34" charset="-128"/>
                </a:rPr>
                <a:t>mySuper.pri_Super_Field</a:t>
              </a:r>
              <a:r>
                <a:rPr lang="en-US" sz="18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a:t>
              </a:r>
            </a:p>
          </p:txBody>
        </p:sp>
      </p:grpSp>
      <p:grpSp>
        <p:nvGrpSpPr>
          <p:cNvPr id="3" name="Group 7"/>
          <p:cNvGrpSpPr>
            <a:grpSpLocks/>
          </p:cNvGrpSpPr>
          <p:nvPr/>
        </p:nvGrpSpPr>
        <p:grpSpPr bwMode="auto">
          <a:xfrm>
            <a:off x="533400" y="2552700"/>
            <a:ext cx="1524000" cy="304800"/>
            <a:chOff x="432" y="3072"/>
            <a:chExt cx="960" cy="192"/>
          </a:xfrm>
        </p:grpSpPr>
        <p:sp>
          <p:nvSpPr>
            <p:cNvPr id="1051656" name="AutoShape 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51657" name="Line 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1658" name="Text Box 10"/>
          <p:cNvSpPr txBox="1">
            <a:spLocks noChangeArrowheads="1"/>
          </p:cNvSpPr>
          <p:nvPr/>
        </p:nvSpPr>
        <p:spPr bwMode="auto">
          <a:xfrm>
            <a:off x="76200" y="25527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sp>
        <p:nvSpPr>
          <p:cNvPr id="1051659" name="Line 11"/>
          <p:cNvSpPr>
            <a:spLocks noChangeShapeType="1"/>
          </p:cNvSpPr>
          <p:nvPr/>
        </p:nvSpPr>
        <p:spPr bwMode="auto">
          <a:xfrm>
            <a:off x="2123728" y="2636912"/>
            <a:ext cx="0" cy="432048"/>
          </a:xfrm>
          <a:prstGeom prst="line">
            <a:avLst/>
          </a:prstGeom>
          <a:noFill/>
          <a:ln w="28575">
            <a:solidFill>
              <a:schemeClr val="tx1"/>
            </a:solidFill>
            <a:round/>
            <a:headEnd/>
            <a:tailEnd/>
          </a:ln>
          <a:effectLst/>
        </p:spPr>
        <p:txBody>
          <a:bodyPr/>
          <a:lstStyle/>
          <a:p>
            <a:endParaRPr lang="en-US"/>
          </a:p>
        </p:txBody>
      </p:sp>
      <p:grpSp>
        <p:nvGrpSpPr>
          <p:cNvPr id="4" name="Group 12"/>
          <p:cNvGrpSpPr>
            <a:grpSpLocks/>
          </p:cNvGrpSpPr>
          <p:nvPr/>
        </p:nvGrpSpPr>
        <p:grpSpPr bwMode="auto">
          <a:xfrm>
            <a:off x="611560" y="3140968"/>
            <a:ext cx="1524000" cy="304800"/>
            <a:chOff x="432" y="3072"/>
            <a:chExt cx="960" cy="192"/>
          </a:xfrm>
        </p:grpSpPr>
        <p:sp>
          <p:nvSpPr>
            <p:cNvPr id="1051661" name="AutoShape 13"/>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51662" name="Line 14"/>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1666" name="Text Box 18"/>
          <p:cNvSpPr txBox="1">
            <a:spLocks noChangeArrowheads="1"/>
          </p:cNvSpPr>
          <p:nvPr/>
        </p:nvSpPr>
        <p:spPr bwMode="auto">
          <a:xfrm>
            <a:off x="0" y="3140968"/>
            <a:ext cx="417512" cy="346075"/>
          </a:xfrm>
          <a:prstGeom prst="rect">
            <a:avLst/>
          </a:prstGeom>
          <a:noFill/>
          <a:ln w="9525">
            <a:noFill/>
            <a:miter lim="800000"/>
            <a:headEnd/>
            <a:tailEnd/>
          </a:ln>
          <a:effectLst/>
        </p:spPr>
        <p:txBody>
          <a:bodyPr/>
          <a:lstStyle/>
          <a:p>
            <a:r>
              <a:rPr lang="en-US" sz="2000" b="1" dirty="0">
                <a:solidFill>
                  <a:srgbClr val="CC0000"/>
                </a:solidFill>
                <a:cs typeface="Times New Roman" pitchFamily="18" charset="0"/>
                <a:sym typeface="Wingdings 2" pitchFamily="18" charset="2"/>
              </a:rPr>
              <a:t></a:t>
            </a:r>
          </a:p>
        </p:txBody>
      </p:sp>
      <p:grpSp>
        <p:nvGrpSpPr>
          <p:cNvPr id="5" name="Group 20"/>
          <p:cNvGrpSpPr>
            <a:grpSpLocks/>
          </p:cNvGrpSpPr>
          <p:nvPr/>
        </p:nvGrpSpPr>
        <p:grpSpPr bwMode="auto">
          <a:xfrm>
            <a:off x="3136900" y="4495800"/>
            <a:ext cx="4483100" cy="1752600"/>
            <a:chOff x="1976" y="2832"/>
            <a:chExt cx="2824" cy="1104"/>
          </a:xfrm>
        </p:grpSpPr>
        <p:grpSp>
          <p:nvGrpSpPr>
            <p:cNvPr id="6" name="Group 21"/>
            <p:cNvGrpSpPr>
              <a:grpSpLocks/>
            </p:cNvGrpSpPr>
            <p:nvPr/>
          </p:nvGrpSpPr>
          <p:grpSpPr bwMode="auto">
            <a:xfrm>
              <a:off x="1976" y="3451"/>
              <a:ext cx="472" cy="485"/>
              <a:chOff x="5231" y="2416"/>
              <a:chExt cx="472" cy="485"/>
            </a:xfrm>
          </p:grpSpPr>
          <p:sp>
            <p:nvSpPr>
              <p:cNvPr id="1051670" name="Rectangle 22"/>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1671" name="Text Box 23"/>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7" name="Group 24"/>
            <p:cNvGrpSpPr>
              <a:grpSpLocks/>
            </p:cNvGrpSpPr>
            <p:nvPr/>
          </p:nvGrpSpPr>
          <p:grpSpPr bwMode="auto">
            <a:xfrm>
              <a:off x="3600" y="3423"/>
              <a:ext cx="472" cy="485"/>
              <a:chOff x="5231" y="2416"/>
              <a:chExt cx="472" cy="485"/>
            </a:xfrm>
          </p:grpSpPr>
          <p:sp>
            <p:nvSpPr>
              <p:cNvPr id="1051673" name="Rectangle 25"/>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1674" name="Text Box 26"/>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27"/>
            <p:cNvGrpSpPr>
              <a:grpSpLocks/>
            </p:cNvGrpSpPr>
            <p:nvPr/>
          </p:nvGrpSpPr>
          <p:grpSpPr bwMode="auto">
            <a:xfrm>
              <a:off x="3936" y="2832"/>
              <a:ext cx="864" cy="410"/>
              <a:chOff x="4272" y="2880"/>
              <a:chExt cx="864" cy="410"/>
            </a:xfrm>
          </p:grpSpPr>
          <p:grpSp>
            <p:nvGrpSpPr>
              <p:cNvPr id="9" name="Group 28"/>
              <p:cNvGrpSpPr>
                <a:grpSpLocks/>
              </p:cNvGrpSpPr>
              <p:nvPr/>
            </p:nvGrpSpPr>
            <p:grpSpPr bwMode="auto">
              <a:xfrm>
                <a:off x="4272" y="2880"/>
                <a:ext cx="864" cy="410"/>
                <a:chOff x="1824" y="3072"/>
                <a:chExt cx="864" cy="410"/>
              </a:xfrm>
            </p:grpSpPr>
            <p:sp>
              <p:nvSpPr>
                <p:cNvPr id="1051677" name="Rectangle 29"/>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1678" name="Text Box 30"/>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mySuper</a:t>
                  </a:r>
                  <a:endParaRPr lang="en-US" altLang="ja-JP" sz="1200">
                    <a:ea typeface="ＭＳ Ｐゴシック" pitchFamily="34" charset="-128"/>
                  </a:endParaRPr>
                </a:p>
              </p:txBody>
            </p:sp>
          </p:grpSp>
          <p:sp>
            <p:nvSpPr>
              <p:cNvPr id="1051679" name="Oval 31"/>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51680" name="Freeform 32"/>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51658"/>
                                        </p:tgtEl>
                                        <p:attrNameLst>
                                          <p:attrName>style.visibility</p:attrName>
                                        </p:attrNameLst>
                                      </p:cBhvr>
                                      <p:to>
                                        <p:strVal val="visible"/>
                                      </p:to>
                                    </p:set>
                                    <p:animEffect transition="in" filter="wipe(left)">
                                      <p:cBhvr>
                                        <p:cTn id="16" dur="500"/>
                                        <p:tgtEl>
                                          <p:spTgt spid="105165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51659"/>
                                        </p:tgtEl>
                                        <p:attrNameLst>
                                          <p:attrName>style.visibility</p:attrName>
                                        </p:attrNameLst>
                                      </p:cBhvr>
                                      <p:to>
                                        <p:strVal val="visible"/>
                                      </p:to>
                                    </p:set>
                                    <p:animEffect transition="in" filter="dissolve">
                                      <p:cBhvr>
                                        <p:cTn id="21" dur="500"/>
                                        <p:tgtEl>
                                          <p:spTgt spid="1051659"/>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dissolve">
                                      <p:cBhvr>
                                        <p:cTn id="25" dur="500"/>
                                        <p:tgtEl>
                                          <p:spTgt spid="4"/>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051666"/>
                                        </p:tgtEl>
                                        <p:attrNameLst>
                                          <p:attrName>style.visibility</p:attrName>
                                        </p:attrNameLst>
                                      </p:cBhvr>
                                      <p:to>
                                        <p:strVal val="visible"/>
                                      </p:to>
                                    </p:set>
                                    <p:animEffect transition="in" filter="wipe(left)">
                                      <p:cBhvr>
                                        <p:cTn id="29" dur="500"/>
                                        <p:tgtEl>
                                          <p:spTgt spid="1051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1658" grpId="0"/>
      <p:bldP spid="1051659" grpId="0" animBg="1"/>
      <p:bldP spid="10516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Rectangle 2"/>
          <p:cNvSpPr>
            <a:spLocks noGrp="1" noChangeArrowheads="1"/>
          </p:cNvSpPr>
          <p:nvPr>
            <p:ph type="title"/>
          </p:nvPr>
        </p:nvSpPr>
        <p:spPr/>
        <p:txBody>
          <a:bodyPr/>
          <a:lstStyle/>
          <a:p>
            <a:pPr>
              <a:defRPr/>
            </a:pPr>
            <a:r>
              <a:rPr lang="en-US" dirty="0" smtClean="0"/>
              <a:t>Introduction</a:t>
            </a:r>
            <a:endParaRPr lang="en-US" dirty="0"/>
          </a:p>
        </p:txBody>
      </p:sp>
      <p:sp>
        <p:nvSpPr>
          <p:cNvPr id="14338" name="Slide Number Placeholder 3"/>
          <p:cNvSpPr>
            <a:spLocks noGrp="1"/>
          </p:cNvSpPr>
          <p:nvPr>
            <p:ph type="sldNum" sz="quarter" idx="12"/>
          </p:nvPr>
        </p:nvSpPr>
        <p:spPr>
          <a:xfrm>
            <a:off x="665163" y="6367463"/>
            <a:ext cx="1905000" cy="457200"/>
          </a:xfrm>
          <a:noFill/>
        </p:spPr>
        <p:txBody>
          <a:bodyPr/>
          <a:lstStyle/>
          <a:p>
            <a:pPr algn="l"/>
            <a:fld id="{BB3F24A5-0FB1-4C61-91F7-EEA30220B062}" type="slidenum">
              <a:rPr lang="en-US" smtClean="0"/>
              <a:pPr algn="l"/>
              <a:t>2</a:t>
            </a:fld>
            <a:endParaRPr lang="en-US" smtClean="0"/>
          </a:p>
        </p:txBody>
      </p:sp>
      <p:sp>
        <p:nvSpPr>
          <p:cNvPr id="984067" name="Rectangle 3"/>
          <p:cNvSpPr>
            <a:spLocks noGrp="1" noChangeArrowheads="1"/>
          </p:cNvSpPr>
          <p:nvPr>
            <p:ph sz="quarter" idx="1"/>
          </p:nvPr>
        </p:nvSpPr>
        <p:spPr/>
        <p:txBody>
          <a:bodyPr>
            <a:normAutofit/>
          </a:bodyPr>
          <a:lstStyle/>
          <a:p>
            <a:pPr>
              <a:defRPr/>
            </a:pPr>
            <a:r>
              <a:rPr lang="en-US"/>
              <a:t>Inheritance</a:t>
            </a:r>
          </a:p>
          <a:p>
            <a:pPr lvl="1">
              <a:defRPr/>
            </a:pPr>
            <a:r>
              <a:rPr lang="en-US"/>
              <a:t>Software reusability</a:t>
            </a:r>
          </a:p>
          <a:p>
            <a:pPr lvl="1">
              <a:defRPr/>
            </a:pPr>
            <a:r>
              <a:rPr lang="en-US"/>
              <a:t>Create new class from existing class</a:t>
            </a:r>
          </a:p>
          <a:p>
            <a:pPr lvl="2">
              <a:defRPr/>
            </a:pPr>
            <a:r>
              <a:rPr lang="en-US"/>
              <a:t>Absorb existing class’s data and behaviors</a:t>
            </a:r>
          </a:p>
          <a:p>
            <a:pPr lvl="2">
              <a:defRPr/>
            </a:pPr>
            <a:r>
              <a:rPr lang="en-US"/>
              <a:t>Enhance with new capabilities</a:t>
            </a:r>
          </a:p>
          <a:p>
            <a:pPr lvl="1">
              <a:defRPr/>
            </a:pPr>
            <a:r>
              <a:rPr lang="en-US"/>
              <a:t>Subclass extends superclass</a:t>
            </a:r>
          </a:p>
          <a:p>
            <a:pPr lvl="2">
              <a:defRPr/>
            </a:pPr>
            <a:r>
              <a:rPr lang="en-US"/>
              <a:t>Subclass</a:t>
            </a:r>
          </a:p>
          <a:p>
            <a:pPr lvl="3">
              <a:defRPr/>
            </a:pPr>
            <a:r>
              <a:rPr lang="en-US"/>
              <a:t>More specialized group of objects</a:t>
            </a:r>
          </a:p>
          <a:p>
            <a:pPr lvl="3">
              <a:defRPr/>
            </a:pPr>
            <a:r>
              <a:rPr lang="en-US"/>
              <a:t>Behaviors inherited from superclass</a:t>
            </a:r>
          </a:p>
          <a:p>
            <a:pPr lvl="4">
              <a:defRPr/>
            </a:pPr>
            <a:r>
              <a:rPr lang="en-US"/>
              <a:t>Can customize</a:t>
            </a:r>
          </a:p>
          <a:p>
            <a:pPr lvl="3">
              <a:defRPr/>
            </a:pPr>
            <a:r>
              <a:rPr lang="en-US"/>
              <a:t>Additional behaviors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Slide Number Placeholder 2"/>
          <p:cNvSpPr>
            <a:spLocks noGrp="1"/>
          </p:cNvSpPr>
          <p:nvPr>
            <p:ph type="sldNum" sz="quarter" idx="12"/>
          </p:nvPr>
        </p:nvSpPr>
        <p:spPr/>
        <p:txBody>
          <a:bodyPr/>
          <a:lstStyle/>
          <a:p>
            <a:fld id="{8DF9CFC9-8906-474F-B672-7722A8D77957}" type="slidenum">
              <a:rPr lang="en-US" smtClean="0"/>
              <a:pPr/>
              <a:t>20</a:t>
            </a:fld>
            <a:endParaRPr lang="en-US"/>
          </a:p>
        </p:txBody>
      </p:sp>
      <p:pic>
        <p:nvPicPr>
          <p:cNvPr id="5"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827584" y="620688"/>
            <a:ext cx="7704856"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434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 and Constructors</a:t>
            </a:r>
            <a:endParaRPr lang="en-US" dirty="0"/>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21</a:t>
            </a:fld>
            <a:endParaRPr lang="en-US"/>
          </a:p>
        </p:txBody>
      </p:sp>
      <p:sp>
        <p:nvSpPr>
          <p:cNvPr id="3" name="Content Placeholder 2"/>
          <p:cNvSpPr>
            <a:spLocks noGrp="1"/>
          </p:cNvSpPr>
          <p:nvPr>
            <p:ph sz="quarter" idx="1"/>
          </p:nvPr>
        </p:nvSpPr>
        <p:spPr/>
        <p:txBody>
          <a:bodyPr>
            <a:normAutofit/>
          </a:bodyPr>
          <a:lstStyle/>
          <a:p>
            <a:r>
              <a:rPr lang="en-US" dirty="0" smtClean="0"/>
              <a:t>Unlike members of a </a:t>
            </a:r>
            <a:r>
              <a:rPr lang="en-US" dirty="0" err="1" smtClean="0"/>
              <a:t>superclass</a:t>
            </a:r>
            <a:r>
              <a:rPr lang="en-US" dirty="0" smtClean="0"/>
              <a:t>, constructors of a </a:t>
            </a:r>
            <a:r>
              <a:rPr lang="en-US" dirty="0" err="1" smtClean="0"/>
              <a:t>superclass</a:t>
            </a:r>
            <a:r>
              <a:rPr lang="en-US" dirty="0" smtClean="0"/>
              <a:t> are not inherited  by its subclasses!!</a:t>
            </a:r>
          </a:p>
          <a:p>
            <a:r>
              <a:rPr lang="en-US" dirty="0" smtClean="0"/>
              <a:t> You must define a constructor for a class or use the default constructor added by the compiler.</a:t>
            </a:r>
          </a:p>
          <a:p>
            <a:r>
              <a:rPr lang="en-US" dirty="0" smtClean="0"/>
              <a:t>A subclass uses a constructor from the base class to initialize all the data  inherited from the base class</a:t>
            </a:r>
          </a:p>
          <a:p>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 and Constructors</a:t>
            </a:r>
            <a:endParaRPr lang="ar-SA" dirty="0"/>
          </a:p>
        </p:txBody>
      </p:sp>
      <p:sp>
        <p:nvSpPr>
          <p:cNvPr id="3" name="Content Placeholder 2"/>
          <p:cNvSpPr>
            <a:spLocks noGrp="1"/>
          </p:cNvSpPr>
          <p:nvPr>
            <p:ph sz="quarter" idx="1"/>
          </p:nvPr>
        </p:nvSpPr>
        <p:spPr/>
        <p:txBody>
          <a:bodyPr>
            <a:normAutofit fontScale="85000" lnSpcReduction="20000"/>
          </a:bodyPr>
          <a:lstStyle/>
          <a:p>
            <a:pPr>
              <a:buNone/>
            </a:pPr>
            <a:r>
              <a:rPr lang="en-US" dirty="0"/>
              <a:t>In order to invoke a constructor from the base class, it uses a special syntax:</a:t>
            </a:r>
          </a:p>
          <a:p>
            <a:pPr>
              <a:buNone/>
            </a:pPr>
            <a:endParaRPr lang="en-US" b="1" dirty="0" smtClean="0">
              <a:solidFill>
                <a:srgbClr val="7030A0"/>
              </a:solidFill>
            </a:endParaRPr>
          </a:p>
          <a:p>
            <a:pPr>
              <a:buNone/>
            </a:pPr>
            <a:r>
              <a:rPr lang="en-US" sz="1900" b="1" dirty="0" smtClean="0">
                <a:solidFill>
                  <a:srgbClr val="7030A0"/>
                </a:solidFill>
              </a:rPr>
              <a:t>public class </a:t>
            </a:r>
            <a:r>
              <a:rPr lang="en-US" sz="1900" b="1" dirty="0" err="1" smtClean="0">
                <a:solidFill>
                  <a:schemeClr val="accent2">
                    <a:lumMod val="75000"/>
                  </a:schemeClr>
                </a:solidFill>
              </a:rPr>
              <a:t>SubClass</a:t>
            </a:r>
            <a:r>
              <a:rPr lang="en-US" sz="1900" b="1" dirty="0" smtClean="0"/>
              <a:t> </a:t>
            </a:r>
            <a:r>
              <a:rPr lang="en-US" sz="1900" b="1" dirty="0" smtClean="0">
                <a:solidFill>
                  <a:srgbClr val="7030A0"/>
                </a:solidFill>
              </a:rPr>
              <a:t>extends</a:t>
            </a:r>
            <a:r>
              <a:rPr lang="en-US" sz="1900" b="1" dirty="0" smtClean="0"/>
              <a:t> </a:t>
            </a:r>
            <a:r>
              <a:rPr lang="en-US" sz="1900" b="1" dirty="0" err="1" smtClean="0">
                <a:solidFill>
                  <a:schemeClr val="accent2">
                    <a:lumMod val="75000"/>
                  </a:schemeClr>
                </a:solidFill>
              </a:rPr>
              <a:t>SuperClass</a:t>
            </a:r>
            <a:r>
              <a:rPr lang="en-US" sz="1900" b="1" dirty="0" smtClean="0">
                <a:solidFill>
                  <a:schemeClr val="accent2">
                    <a:lumMod val="75000"/>
                  </a:schemeClr>
                </a:solidFill>
              </a:rPr>
              <a:t> </a:t>
            </a:r>
          </a:p>
          <a:p>
            <a:pPr>
              <a:buNone/>
            </a:pPr>
            <a:r>
              <a:rPr lang="en-US" sz="1900" b="1" dirty="0" smtClean="0">
                <a:solidFill>
                  <a:schemeClr val="accent2">
                    <a:lumMod val="75000"/>
                  </a:schemeClr>
                </a:solidFill>
              </a:rPr>
              <a:t>{</a:t>
            </a:r>
          </a:p>
          <a:p>
            <a:pPr>
              <a:buNone/>
            </a:pPr>
            <a:r>
              <a:rPr lang="en-US" sz="1900" b="1" dirty="0" smtClean="0">
                <a:solidFill>
                  <a:srgbClr val="7030A0"/>
                </a:solidFill>
              </a:rPr>
              <a:t>public </a:t>
            </a:r>
            <a:r>
              <a:rPr lang="en-US" sz="1900" b="1" dirty="0" err="1" smtClean="0">
                <a:solidFill>
                  <a:schemeClr val="accent2">
                    <a:lumMod val="75000"/>
                  </a:schemeClr>
                </a:solidFill>
              </a:rPr>
              <a:t>SubClass</a:t>
            </a:r>
            <a:r>
              <a:rPr lang="en-US" sz="1900" b="1" dirty="0" smtClean="0">
                <a:solidFill>
                  <a:schemeClr val="accent2">
                    <a:lumMod val="75000"/>
                  </a:schemeClr>
                </a:solidFill>
              </a:rPr>
              <a:t>(………….)</a:t>
            </a:r>
          </a:p>
          <a:p>
            <a:pPr>
              <a:buNone/>
            </a:pPr>
            <a:r>
              <a:rPr lang="en-US" sz="1900" b="1" dirty="0" smtClean="0">
                <a:solidFill>
                  <a:schemeClr val="accent2">
                    <a:lumMod val="75000"/>
                  </a:schemeClr>
                </a:solidFill>
              </a:rPr>
              <a:t>{</a:t>
            </a:r>
          </a:p>
          <a:p>
            <a:pPr>
              <a:buNone/>
            </a:pPr>
            <a:r>
              <a:rPr lang="en-US" sz="1900" b="1" dirty="0" smtClean="0">
                <a:solidFill>
                  <a:srgbClr val="0070C0"/>
                </a:solidFill>
              </a:rPr>
              <a:t>super</a:t>
            </a:r>
            <a:r>
              <a:rPr lang="en-US" sz="1900" b="1" dirty="0" smtClean="0">
                <a:solidFill>
                  <a:srgbClr val="7030A0"/>
                </a:solidFill>
              </a:rPr>
              <a:t> (………);</a:t>
            </a:r>
          </a:p>
          <a:p>
            <a:pPr>
              <a:buNone/>
            </a:pPr>
            <a:r>
              <a:rPr lang="en-US" sz="1900" b="1" dirty="0" smtClean="0">
                <a:solidFill>
                  <a:srgbClr val="7030A0"/>
                </a:solidFill>
              </a:rPr>
              <a:t>}</a:t>
            </a:r>
          </a:p>
          <a:p>
            <a:pPr>
              <a:buNone/>
            </a:pPr>
            <a:endParaRPr lang="en-US" b="1" dirty="0" smtClean="0">
              <a:solidFill>
                <a:srgbClr val="7030A0"/>
              </a:solidFill>
            </a:endParaRPr>
          </a:p>
          <a:p>
            <a:pPr>
              <a:buNone/>
            </a:pPr>
            <a:r>
              <a:rPr lang="en-US" b="1" dirty="0" smtClean="0">
                <a:solidFill>
                  <a:srgbClr val="FF0000"/>
                </a:solidFill>
                <a:latin typeface="Times New Roman" pitchFamily="18" charset="0"/>
                <a:cs typeface="Times New Roman" pitchFamily="18" charset="0"/>
              </a:rPr>
              <a:t>**the call of the super constructor must be the first statement.</a:t>
            </a:r>
          </a:p>
          <a:p>
            <a:pPr>
              <a:buNone/>
            </a:pPr>
            <a:r>
              <a:rPr lang="en-US" b="1" dirty="0" smtClean="0">
                <a:solidFill>
                  <a:srgbClr val="FF0000"/>
                </a:solidFill>
                <a:latin typeface="Times New Roman" pitchFamily="18" charset="0"/>
                <a:cs typeface="Times New Roman" pitchFamily="18" charset="0"/>
              </a:rPr>
              <a:t>Note : if  you do not include statement super().</a:t>
            </a:r>
          </a:p>
          <a:p>
            <a:pPr>
              <a:buNone/>
            </a:pPr>
            <a:endParaRPr lang="en-US" b="1" dirty="0" smtClean="0">
              <a:solidFill>
                <a:srgbClr val="FF0000"/>
              </a:solidFill>
              <a:latin typeface="Times New Roman" pitchFamily="18" charset="0"/>
              <a:cs typeface="Times New Roman" pitchFamily="18" charset="0"/>
            </a:endParaRPr>
          </a:p>
          <a:p>
            <a:pPr marL="53975" indent="-26988">
              <a:buNone/>
            </a:pPr>
            <a:r>
              <a:rPr lang="en-US" b="1" dirty="0" smtClean="0">
                <a:latin typeface="Times New Roman" pitchFamily="18" charset="0"/>
                <a:cs typeface="Times New Roman" pitchFamily="18" charset="0"/>
              </a:rPr>
              <a:t>The default constructor of super will be called if any or there will be an error</a:t>
            </a:r>
            <a:endParaRPr lang="ar-SA" dirty="0">
              <a:latin typeface="Times New Roman" pitchFamily="18" charset="0"/>
              <a:cs typeface="Times New Roman" pitchFamily="18" charset="0"/>
            </a:endParaRPr>
          </a:p>
        </p:txBody>
      </p:sp>
    </p:spTree>
    <p:extLst>
      <p:ext uri="{BB962C8B-B14F-4D97-AF65-F5344CB8AC3E}">
        <p14:creationId xmlns:p14="http://schemas.microsoft.com/office/powerpoint/2010/main" val="3825028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Inheritance and Method Overriding</a:t>
            </a:r>
            <a:br>
              <a:rPr lang="en-US" b="1" dirty="0"/>
            </a:br>
            <a:endParaRPr lang="ar-SA" dirty="0"/>
          </a:p>
        </p:txBody>
      </p:sp>
      <p:sp>
        <p:nvSpPr>
          <p:cNvPr id="3" name="Slide Number Placeholder 2"/>
          <p:cNvSpPr>
            <a:spLocks noGrp="1"/>
          </p:cNvSpPr>
          <p:nvPr>
            <p:ph type="sldNum" sz="quarter" idx="12"/>
          </p:nvPr>
        </p:nvSpPr>
        <p:spPr/>
        <p:txBody>
          <a:bodyPr/>
          <a:lstStyle/>
          <a:p>
            <a:fld id="{8DF9CFC9-8906-474F-B672-7722A8D77957}" type="slidenum">
              <a:rPr lang="en-US" smtClean="0"/>
              <a:pPr/>
              <a:t>23</a:t>
            </a:fld>
            <a:endParaRPr lang="en-US"/>
          </a:p>
        </p:txBody>
      </p:sp>
      <p:sp>
        <p:nvSpPr>
          <p:cNvPr id="4" name="Content Placeholder 3"/>
          <p:cNvSpPr>
            <a:spLocks noGrp="1"/>
          </p:cNvSpPr>
          <p:nvPr>
            <p:ph sz="quarter" idx="1"/>
          </p:nvPr>
        </p:nvSpPr>
        <p:spPr/>
        <p:txBody>
          <a:bodyPr/>
          <a:lstStyle/>
          <a:p>
            <a:r>
              <a:rPr lang="en-US" dirty="0"/>
              <a:t>When we declare the same method in child class which is already present in the parent class the this is called </a:t>
            </a:r>
            <a:r>
              <a:rPr lang="en-US" b="1" dirty="0">
                <a:hlinkClick r:id="rId2"/>
              </a:rPr>
              <a:t>method overriding</a:t>
            </a:r>
            <a:r>
              <a:rPr lang="en-US" dirty="0"/>
              <a:t>. In this case when we call the method from child class object, the child class version of the method is called. However we can call the parent class method using super keyword as I have shown in the example below:</a:t>
            </a:r>
          </a:p>
          <a:p>
            <a:endParaRPr lang="ar-SA" dirty="0"/>
          </a:p>
        </p:txBody>
      </p:sp>
    </p:spTree>
    <p:extLst>
      <p:ext uri="{BB962C8B-B14F-4D97-AF65-F5344CB8AC3E}">
        <p14:creationId xmlns:p14="http://schemas.microsoft.com/office/powerpoint/2010/main" val="2463083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Slide Number Placeholder 2"/>
          <p:cNvSpPr>
            <a:spLocks noGrp="1"/>
          </p:cNvSpPr>
          <p:nvPr>
            <p:ph type="sldNum" sz="quarter" idx="12"/>
          </p:nvPr>
        </p:nvSpPr>
        <p:spPr/>
        <p:txBody>
          <a:bodyPr/>
          <a:lstStyle/>
          <a:p>
            <a:fld id="{8DF9CFC9-8906-474F-B672-7722A8D77957}" type="slidenum">
              <a:rPr lang="en-US" smtClean="0"/>
              <a:pPr/>
              <a:t>24</a:t>
            </a:fld>
            <a:endParaRPr lang="en-US"/>
          </a:p>
        </p:txBody>
      </p:sp>
      <p:pic>
        <p:nvPicPr>
          <p:cNvPr id="5"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15616" y="23562"/>
            <a:ext cx="6905625" cy="488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5013176"/>
            <a:ext cx="7058025" cy="140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8611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super methods</a:t>
            </a:r>
            <a:endParaRPr lang="ar-SA" dirty="0"/>
          </a:p>
        </p:txBody>
      </p:sp>
      <p:sp>
        <p:nvSpPr>
          <p:cNvPr id="3" name="Content Placeholder 2"/>
          <p:cNvSpPr>
            <a:spLocks noGrp="1"/>
          </p:cNvSpPr>
          <p:nvPr>
            <p:ph sz="quarter" idx="1"/>
          </p:nvPr>
        </p:nvSpPr>
        <p:spPr/>
        <p:txBody>
          <a:bodyPr/>
          <a:lstStyle/>
          <a:p>
            <a:r>
              <a:rPr lang="en-US" dirty="0" smtClean="0"/>
              <a:t>In subclass you can </a:t>
            </a:r>
            <a:r>
              <a:rPr lang="en-US" b="1" dirty="0" smtClean="0"/>
              <a:t>override</a:t>
            </a:r>
            <a:r>
              <a:rPr lang="en-US" dirty="0" smtClean="0"/>
              <a:t> (or </a:t>
            </a:r>
            <a:r>
              <a:rPr lang="en-US" b="1" dirty="0" smtClean="0"/>
              <a:t>redefine</a:t>
            </a:r>
            <a:r>
              <a:rPr lang="en-US" dirty="0" smtClean="0"/>
              <a:t>) a method That is already existed in super class.</a:t>
            </a:r>
          </a:p>
          <a:p>
            <a:endParaRPr lang="en-US" dirty="0" smtClean="0"/>
          </a:p>
          <a:p>
            <a:r>
              <a:rPr lang="en-US" dirty="0" smtClean="0"/>
              <a:t>If there is no override you can call a public method of a </a:t>
            </a:r>
            <a:r>
              <a:rPr lang="en-US" dirty="0" err="1" smtClean="0"/>
              <a:t>superclass</a:t>
            </a:r>
            <a:r>
              <a:rPr lang="en-US" dirty="0" smtClean="0"/>
              <a:t> by </a:t>
            </a:r>
            <a:r>
              <a:rPr lang="en-US" u="sng" dirty="0" smtClean="0"/>
              <a:t>its name </a:t>
            </a:r>
            <a:r>
              <a:rPr lang="en-US" dirty="0" smtClean="0"/>
              <a:t>and appropriate parameter list.</a:t>
            </a:r>
          </a:p>
          <a:p>
            <a:r>
              <a:rPr lang="en-US" dirty="0" smtClean="0"/>
              <a:t>If the sub override the super method you should call it by using the reserved key word </a:t>
            </a:r>
            <a:r>
              <a:rPr lang="en-US" dirty="0" err="1" smtClean="0">
                <a:solidFill>
                  <a:srgbClr val="0070C0"/>
                </a:solidFill>
              </a:rPr>
              <a:t>super</a:t>
            </a:r>
            <a:r>
              <a:rPr lang="en-US" dirty="0" err="1" smtClean="0"/>
              <a:t>.methodsName</a:t>
            </a:r>
            <a:r>
              <a:rPr lang="en-US" dirty="0" smtClean="0"/>
              <a:t>()</a:t>
            </a:r>
            <a:endParaRPr lang="ar-SA" dirty="0"/>
          </a:p>
        </p:txBody>
      </p:sp>
    </p:spTree>
    <p:extLst>
      <p:ext uri="{BB962C8B-B14F-4D97-AF65-F5344CB8AC3E}">
        <p14:creationId xmlns:p14="http://schemas.microsoft.com/office/powerpoint/2010/main" val="2481849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Classes with Inheritance</a:t>
            </a:r>
            <a:endParaRPr lang="en-US" dirty="0"/>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26</a:t>
            </a:fld>
            <a:endParaRPr lang="en-US"/>
          </a:p>
        </p:txBody>
      </p:sp>
      <p:sp>
        <p:nvSpPr>
          <p:cNvPr id="3" name="Content Placeholder 2"/>
          <p:cNvSpPr>
            <a:spLocks noGrp="1"/>
          </p:cNvSpPr>
          <p:nvPr>
            <p:ph sz="quarter" idx="1"/>
          </p:nvPr>
        </p:nvSpPr>
        <p:spPr/>
        <p:txBody>
          <a:bodyPr>
            <a:normAutofit/>
          </a:bodyPr>
          <a:lstStyle/>
          <a:p>
            <a:r>
              <a:rPr lang="en-US" dirty="0" smtClean="0"/>
              <a:t> Case Study 1:</a:t>
            </a:r>
          </a:p>
          <a:p>
            <a:pPr lvl="1"/>
            <a:r>
              <a:rPr lang="en-US" dirty="0" smtClean="0"/>
              <a:t>Suppose we want implement a class </a:t>
            </a:r>
            <a:r>
              <a:rPr lang="en-US" dirty="0" smtClean="0">
                <a:solidFill>
                  <a:schemeClr val="accent2">
                    <a:lumMod val="75000"/>
                  </a:schemeClr>
                </a:solidFill>
              </a:rPr>
              <a:t>Employee</a:t>
            </a:r>
            <a:r>
              <a:rPr lang="en-US" dirty="0" smtClean="0"/>
              <a:t> which has two  attributes, </a:t>
            </a:r>
            <a:r>
              <a:rPr lang="en-US" dirty="0" smtClean="0">
                <a:solidFill>
                  <a:schemeClr val="accent2">
                    <a:lumMod val="75000"/>
                  </a:schemeClr>
                </a:solidFill>
              </a:rPr>
              <a:t>id</a:t>
            </a:r>
            <a:r>
              <a:rPr lang="en-US" dirty="0" smtClean="0"/>
              <a:t> and </a:t>
            </a:r>
            <a:r>
              <a:rPr lang="en-US" dirty="0" smtClean="0">
                <a:solidFill>
                  <a:schemeClr val="accent2">
                    <a:lumMod val="75000"/>
                  </a:schemeClr>
                </a:solidFill>
              </a:rPr>
              <a:t>name</a:t>
            </a:r>
            <a:r>
              <a:rPr lang="en-US" dirty="0" smtClean="0"/>
              <a:t>, and some basic get- and set- methods for  the attributes. </a:t>
            </a:r>
          </a:p>
          <a:p>
            <a:pPr lvl="1"/>
            <a:r>
              <a:rPr lang="en-US" dirty="0" smtClean="0"/>
              <a:t>We want now define a </a:t>
            </a:r>
            <a:r>
              <a:rPr lang="en-US" dirty="0" err="1" smtClean="0">
                <a:solidFill>
                  <a:srgbClr val="00B050"/>
                </a:solidFill>
              </a:rPr>
              <a:t>PartTimeEmployee</a:t>
            </a:r>
            <a:r>
              <a:rPr lang="en-US" dirty="0" smtClean="0"/>
              <a:t> class; this class will  inherit these attributes and methods, but can also have attributes (</a:t>
            </a:r>
            <a:r>
              <a:rPr lang="en-US" dirty="0" err="1" smtClean="0">
                <a:solidFill>
                  <a:srgbClr val="00B050"/>
                </a:solidFill>
              </a:rPr>
              <a:t>hourlyPay</a:t>
            </a:r>
            <a:r>
              <a:rPr lang="en-US" dirty="0" smtClean="0"/>
              <a:t>) and methods of its own (</a:t>
            </a:r>
            <a:r>
              <a:rPr lang="en-US" dirty="0" err="1" smtClean="0"/>
              <a:t>c</a:t>
            </a:r>
            <a:r>
              <a:rPr lang="en-US" dirty="0" err="1" smtClean="0">
                <a:solidFill>
                  <a:srgbClr val="00B050"/>
                </a:solidFill>
              </a:rPr>
              <a:t>alculateWeeklyPay</a:t>
            </a:r>
            <a:r>
              <a:rPr lang="en-US"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79511" y="1628800"/>
            <a:ext cx="4484135" cy="216024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2699792" y="3068960"/>
            <a:ext cx="5808026" cy="2736304"/>
          </a:xfrm>
          <a:prstGeom prst="rect">
            <a:avLst/>
          </a:prstGeom>
          <a:noFill/>
          <a:ln w="9525">
            <a:noFill/>
            <a:miter lim="800000"/>
            <a:headEnd/>
            <a:tailEnd/>
          </a:ln>
        </p:spPr>
      </p:pic>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300192" y="4581128"/>
            <a:ext cx="25202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u="sng" dirty="0" smtClean="0">
                <a:solidFill>
                  <a:srgbClr val="993300"/>
                </a:solidFill>
              </a:rPr>
              <a:t>No call | super();</a:t>
            </a:r>
            <a:endParaRPr lang="ar-SA" sz="2400" u="sng" dirty="0">
              <a:solidFill>
                <a:srgbClr val="993300"/>
              </a:solidFill>
            </a:endParaRPr>
          </a:p>
        </p:txBody>
      </p: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t>Not valid</a:t>
            </a:r>
            <a:endParaRPr lang="ar-SA" sz="2800" dirty="0"/>
          </a:p>
        </p:txBody>
      </p:sp>
    </p:spTree>
    <p:extLst>
      <p:ext uri="{BB962C8B-B14F-4D97-AF65-F5344CB8AC3E}">
        <p14:creationId xmlns:p14="http://schemas.microsoft.com/office/powerpoint/2010/main" val="299991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ox(in)">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79511" y="1628800"/>
            <a:ext cx="4484135" cy="2160240"/>
          </a:xfrm>
          <a:prstGeom prst="rect">
            <a:avLst/>
          </a:prstGeom>
          <a:noFill/>
          <a:ln w="9525">
            <a:noFill/>
            <a:miter lim="800000"/>
            <a:headEnd/>
            <a:tailEnd/>
          </a:ln>
        </p:spPr>
      </p:pic>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t>valid</a:t>
            </a:r>
            <a:endParaRPr lang="ar-SA" sz="2800" dirty="0"/>
          </a:p>
        </p:txBody>
      </p:sp>
      <p:pic>
        <p:nvPicPr>
          <p:cNvPr id="3074" name="Picture 2"/>
          <p:cNvPicPr>
            <a:picLocks noChangeAspect="1" noChangeArrowheads="1"/>
          </p:cNvPicPr>
          <p:nvPr/>
        </p:nvPicPr>
        <p:blipFill>
          <a:blip r:embed="rId3" cstate="print"/>
          <a:srcRect/>
          <a:stretch>
            <a:fillRect/>
          </a:stretch>
        </p:blipFill>
        <p:spPr bwMode="auto">
          <a:xfrm>
            <a:off x="3059832" y="3140968"/>
            <a:ext cx="5621294" cy="2835374"/>
          </a:xfrm>
          <a:prstGeom prst="rect">
            <a:avLst/>
          </a:prstGeom>
          <a:noFill/>
          <a:ln w="9525">
            <a:noFill/>
            <a:miter lim="800000"/>
            <a:headEnd/>
            <a:tailEnd/>
          </a:ln>
        </p:spPr>
      </p:pic>
    </p:spTree>
    <p:extLst>
      <p:ext uri="{BB962C8B-B14F-4D97-AF65-F5344CB8AC3E}">
        <p14:creationId xmlns:p14="http://schemas.microsoft.com/office/powerpoint/2010/main" val="143769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t>valid</a:t>
            </a:r>
            <a:endParaRPr lang="ar-SA" sz="2800" dirty="0"/>
          </a:p>
        </p:txBody>
      </p:sp>
      <p:pic>
        <p:nvPicPr>
          <p:cNvPr id="4099" name="Picture 3"/>
          <p:cNvPicPr>
            <a:picLocks noGrp="1" noChangeAspect="1" noChangeArrowheads="1"/>
          </p:cNvPicPr>
          <p:nvPr>
            <p:ph sz="quarter" idx="1"/>
          </p:nvPr>
        </p:nvPicPr>
        <p:blipFill>
          <a:blip r:embed="rId2" cstate="print"/>
          <a:srcRect/>
          <a:stretch>
            <a:fillRect/>
          </a:stretch>
        </p:blipFill>
        <p:spPr bwMode="auto">
          <a:xfrm>
            <a:off x="179512" y="1700807"/>
            <a:ext cx="4608512" cy="2101481"/>
          </a:xfrm>
          <a:prstGeom prst="rect">
            <a:avLst/>
          </a:prstGeom>
          <a:noFill/>
          <a:ln w="9525">
            <a:noFill/>
            <a:miter lim="800000"/>
            <a:headEnd/>
            <a:tailEnd/>
          </a:ln>
        </p:spPr>
      </p:pic>
      <p:pic>
        <p:nvPicPr>
          <p:cNvPr id="4100" name="Picture 4"/>
          <p:cNvPicPr>
            <a:picLocks noChangeAspect="1" noChangeArrowheads="1"/>
          </p:cNvPicPr>
          <p:nvPr/>
        </p:nvPicPr>
        <p:blipFill>
          <a:blip r:embed="rId3" cstate="print"/>
          <a:srcRect/>
          <a:stretch>
            <a:fillRect/>
          </a:stretch>
        </p:blipFill>
        <p:spPr bwMode="auto">
          <a:xfrm>
            <a:off x="2483768" y="3068960"/>
            <a:ext cx="5974623" cy="3185318"/>
          </a:xfrm>
          <a:prstGeom prst="rect">
            <a:avLst/>
          </a:prstGeom>
          <a:noFill/>
          <a:ln w="9525">
            <a:noFill/>
            <a:miter lim="800000"/>
            <a:headEnd/>
            <a:tailEnd/>
          </a:ln>
        </p:spPr>
      </p:pic>
    </p:spTree>
    <p:extLst>
      <p:ext uri="{BB962C8B-B14F-4D97-AF65-F5344CB8AC3E}">
        <p14:creationId xmlns:p14="http://schemas.microsoft.com/office/powerpoint/2010/main" val="292582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02" name="Rectangle 2"/>
          <p:cNvSpPr>
            <a:spLocks noGrp="1" noChangeArrowheads="1"/>
          </p:cNvSpPr>
          <p:nvPr>
            <p:ph type="title"/>
          </p:nvPr>
        </p:nvSpPr>
        <p:spPr/>
        <p:txBody>
          <a:bodyPr/>
          <a:lstStyle/>
          <a:p>
            <a:pPr>
              <a:defRPr/>
            </a:pPr>
            <a:r>
              <a:rPr lang="en-US" dirty="0" smtClean="0"/>
              <a:t>Introduction </a:t>
            </a:r>
            <a:r>
              <a:rPr lang="en-US" dirty="0"/>
              <a:t>(Cont.)</a:t>
            </a:r>
          </a:p>
        </p:txBody>
      </p:sp>
      <p:sp>
        <p:nvSpPr>
          <p:cNvPr id="15362" name="Slide Number Placeholder 3"/>
          <p:cNvSpPr>
            <a:spLocks noGrp="1"/>
          </p:cNvSpPr>
          <p:nvPr>
            <p:ph type="sldNum" sz="quarter" idx="12"/>
          </p:nvPr>
        </p:nvSpPr>
        <p:spPr>
          <a:xfrm>
            <a:off x="665163" y="6367463"/>
            <a:ext cx="1905000" cy="457200"/>
          </a:xfrm>
          <a:noFill/>
        </p:spPr>
        <p:txBody>
          <a:bodyPr/>
          <a:lstStyle/>
          <a:p>
            <a:pPr algn="l"/>
            <a:fld id="{890D5C79-A1DC-4A02-871F-FBAFA88F800D}" type="slidenum">
              <a:rPr lang="en-US" smtClean="0"/>
              <a:pPr algn="l"/>
              <a:t>3</a:t>
            </a:fld>
            <a:endParaRPr lang="en-US" smtClean="0"/>
          </a:p>
        </p:txBody>
      </p:sp>
      <p:sp>
        <p:nvSpPr>
          <p:cNvPr id="1049603" name="Rectangle 3"/>
          <p:cNvSpPr>
            <a:spLocks noGrp="1" noChangeArrowheads="1"/>
          </p:cNvSpPr>
          <p:nvPr>
            <p:ph sz="quarter" idx="1"/>
          </p:nvPr>
        </p:nvSpPr>
        <p:spPr/>
        <p:txBody>
          <a:bodyPr/>
          <a:lstStyle/>
          <a:p>
            <a:pPr>
              <a:defRPr/>
            </a:pPr>
            <a:r>
              <a:rPr lang="en-US" dirty="0"/>
              <a:t>Class hierarchy</a:t>
            </a:r>
          </a:p>
          <a:p>
            <a:pPr lvl="1">
              <a:defRPr/>
            </a:pPr>
            <a:r>
              <a:rPr lang="en-US" dirty="0"/>
              <a:t>Direct </a:t>
            </a:r>
            <a:r>
              <a:rPr lang="en-US" dirty="0" err="1"/>
              <a:t>superclass</a:t>
            </a:r>
            <a:endParaRPr lang="en-US" dirty="0"/>
          </a:p>
          <a:p>
            <a:pPr lvl="2">
              <a:defRPr/>
            </a:pPr>
            <a:r>
              <a:rPr lang="en-US" dirty="0"/>
              <a:t>Inherited explicitly (one level up hierarchy)</a:t>
            </a:r>
          </a:p>
          <a:p>
            <a:pPr lvl="1">
              <a:defRPr/>
            </a:pPr>
            <a:r>
              <a:rPr lang="en-US" dirty="0"/>
              <a:t>Indirect </a:t>
            </a:r>
            <a:r>
              <a:rPr lang="en-US" dirty="0" err="1"/>
              <a:t>superclass</a:t>
            </a:r>
            <a:endParaRPr lang="en-US" dirty="0"/>
          </a:p>
          <a:p>
            <a:pPr lvl="2">
              <a:defRPr/>
            </a:pPr>
            <a:r>
              <a:rPr lang="en-US" dirty="0"/>
              <a:t>Inherited two or more levels up hierarchy</a:t>
            </a:r>
          </a:p>
          <a:p>
            <a:pPr lvl="1">
              <a:defRPr/>
            </a:pPr>
            <a:r>
              <a:rPr lang="en-US" dirty="0"/>
              <a:t>Single inheritance</a:t>
            </a:r>
          </a:p>
          <a:p>
            <a:pPr lvl="2">
              <a:defRPr/>
            </a:pPr>
            <a:r>
              <a:rPr lang="en-US" dirty="0"/>
              <a:t>Inherits from one </a:t>
            </a:r>
            <a:r>
              <a:rPr lang="en-US" dirty="0" err="1"/>
              <a:t>superclass</a:t>
            </a:r>
            <a:endParaRPr lang="en-US" dirty="0"/>
          </a:p>
          <a:p>
            <a:pPr lvl="1">
              <a:defRPr/>
            </a:pPr>
            <a:r>
              <a:rPr lang="en-US" dirty="0"/>
              <a:t>Multiple inheritance</a:t>
            </a:r>
          </a:p>
          <a:p>
            <a:pPr lvl="2">
              <a:defRPr/>
            </a:pPr>
            <a:r>
              <a:rPr lang="en-US" dirty="0"/>
              <a:t>Inherits from multiple </a:t>
            </a:r>
            <a:r>
              <a:rPr lang="en-US" dirty="0" err="1"/>
              <a:t>superclasses</a:t>
            </a:r>
            <a:endParaRPr lang="en-US" dirty="0"/>
          </a:p>
          <a:p>
            <a:pPr lvl="3">
              <a:defRPr/>
            </a:pPr>
            <a:r>
              <a:rPr lang="en-US" dirty="0"/>
              <a:t>Java does not support multiple inheritance</a:t>
            </a:r>
          </a:p>
          <a:p>
            <a:pPr>
              <a:defRPr/>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323527" y="1628800"/>
            <a:ext cx="5982925" cy="2808312"/>
          </a:xfrm>
          <a:prstGeom prst="rect">
            <a:avLst/>
          </a:prstGeom>
          <a:noFill/>
          <a:ln w="9525">
            <a:noFill/>
            <a:miter lim="800000"/>
            <a:headEnd/>
            <a:tailEnd/>
          </a:ln>
        </p:spPr>
      </p:pic>
      <p:sp>
        <p:nvSpPr>
          <p:cNvPr id="2" name="Title 1"/>
          <p:cNvSpPr>
            <a:spLocks noGrp="1"/>
          </p:cNvSpPr>
          <p:nvPr>
            <p:ph type="title"/>
          </p:nvPr>
        </p:nvSpPr>
        <p:spPr/>
        <p:txBody>
          <a:bodyPr/>
          <a:lstStyle/>
          <a:p>
            <a:endParaRPr lang="ar-SA" dirty="0"/>
          </a:p>
        </p:txBody>
      </p:sp>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t>valid</a:t>
            </a:r>
            <a:endParaRPr lang="ar-SA" sz="2800" dirty="0"/>
          </a:p>
        </p:txBody>
      </p:sp>
      <p:pic>
        <p:nvPicPr>
          <p:cNvPr id="4100" name="Picture 4"/>
          <p:cNvPicPr>
            <a:picLocks noChangeAspect="1" noChangeArrowheads="1"/>
          </p:cNvPicPr>
          <p:nvPr/>
        </p:nvPicPr>
        <p:blipFill>
          <a:blip r:embed="rId3" cstate="print"/>
          <a:srcRect/>
          <a:stretch>
            <a:fillRect/>
          </a:stretch>
        </p:blipFill>
        <p:spPr bwMode="auto">
          <a:xfrm>
            <a:off x="3169377" y="3429000"/>
            <a:ext cx="5974623" cy="3185318"/>
          </a:xfrm>
          <a:prstGeom prst="rect">
            <a:avLst/>
          </a:prstGeom>
          <a:noFill/>
          <a:ln w="9525">
            <a:noFill/>
            <a:miter lim="800000"/>
            <a:headEnd/>
            <a:tailEnd/>
          </a:ln>
        </p:spPr>
      </p:pic>
    </p:spTree>
    <p:extLst>
      <p:ext uri="{BB962C8B-B14F-4D97-AF65-F5344CB8AC3E}">
        <p14:creationId xmlns:p14="http://schemas.microsoft.com/office/powerpoint/2010/main" val="275613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Classes with Inheritance-Protected Modifier</a:t>
            </a:r>
            <a:endParaRPr lang="en-US" dirty="0"/>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31</a:t>
            </a:fld>
            <a:endParaRPr lang="en-US"/>
          </a:p>
        </p:txBody>
      </p:sp>
      <p:sp>
        <p:nvSpPr>
          <p:cNvPr id="3" name="Content Placeholder 2"/>
          <p:cNvSpPr>
            <a:spLocks noGrp="1"/>
          </p:cNvSpPr>
          <p:nvPr>
            <p:ph sz="quarter" idx="1"/>
          </p:nvPr>
        </p:nvSpPr>
        <p:spPr/>
        <p:txBody>
          <a:bodyPr/>
          <a:lstStyle/>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79512" y="1435597"/>
            <a:ext cx="8964488" cy="487372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the case study</a:t>
            </a:r>
            <a:endParaRPr lang="en-US" dirty="0"/>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32</a:t>
            </a:fld>
            <a:endParaRPr lang="en-US"/>
          </a:p>
        </p:txBody>
      </p:sp>
      <p:sp>
        <p:nvSpPr>
          <p:cNvPr id="3" name="Content Placeholder 2"/>
          <p:cNvSpPr>
            <a:spLocks noGrp="1"/>
          </p:cNvSpPr>
          <p:nvPr>
            <p:ph sz="quarter" idx="1"/>
          </p:nvPr>
        </p:nvSpPr>
        <p:spPr/>
        <p:txBody>
          <a:bodyPr>
            <a:normAutofit/>
          </a:bodyPr>
          <a:lstStyle/>
          <a:p>
            <a:pPr>
              <a:lnSpc>
                <a:spcPct val="120000"/>
              </a:lnSpc>
              <a:buNone/>
            </a:pPr>
            <a:r>
              <a:rPr lang="en-US" sz="1600" dirty="0" smtClean="0">
                <a:solidFill>
                  <a:srgbClr val="7030A0"/>
                </a:solidFill>
              </a:rPr>
              <a:t>public class</a:t>
            </a:r>
            <a:r>
              <a:rPr lang="en-US" sz="1600" dirty="0" smtClean="0"/>
              <a:t> Employee </a:t>
            </a:r>
          </a:p>
          <a:p>
            <a:pPr>
              <a:lnSpc>
                <a:spcPct val="120000"/>
              </a:lnSpc>
              <a:buNone/>
            </a:pPr>
            <a:r>
              <a:rPr lang="en-US" sz="1600" b="1" dirty="0" smtClean="0"/>
              <a:t>{ </a:t>
            </a:r>
          </a:p>
          <a:p>
            <a:pPr>
              <a:lnSpc>
                <a:spcPct val="120000"/>
              </a:lnSpc>
              <a:buNone/>
            </a:pPr>
            <a:r>
              <a:rPr lang="en-US" sz="1600" b="1" dirty="0" smtClean="0">
                <a:solidFill>
                  <a:srgbClr val="7030A0"/>
                </a:solidFill>
              </a:rPr>
              <a:t>protected</a:t>
            </a:r>
            <a:r>
              <a:rPr lang="en-US" sz="1600" dirty="0" smtClean="0"/>
              <a:t> String number;</a:t>
            </a:r>
          </a:p>
          <a:p>
            <a:pPr>
              <a:lnSpc>
                <a:spcPct val="120000"/>
              </a:lnSpc>
              <a:buNone/>
            </a:pPr>
            <a:r>
              <a:rPr lang="en-US" sz="1600" b="1" dirty="0" smtClean="0">
                <a:solidFill>
                  <a:srgbClr val="7030A0"/>
                </a:solidFill>
              </a:rPr>
              <a:t>protected</a:t>
            </a:r>
            <a:r>
              <a:rPr lang="en-US" sz="1600" dirty="0" smtClean="0"/>
              <a:t> String name;</a:t>
            </a:r>
          </a:p>
          <a:p>
            <a:pPr>
              <a:lnSpc>
                <a:spcPct val="120000"/>
              </a:lnSpc>
              <a:buNone/>
            </a:pPr>
            <a:r>
              <a:rPr lang="en-US" sz="1600" dirty="0" smtClean="0">
                <a:solidFill>
                  <a:srgbClr val="7030A0"/>
                </a:solidFill>
              </a:rPr>
              <a:t>public</a:t>
            </a:r>
            <a:r>
              <a:rPr lang="en-US" sz="1600" dirty="0" smtClean="0"/>
              <a:t> Employee (String N, String E)</a:t>
            </a:r>
          </a:p>
          <a:p>
            <a:pPr>
              <a:lnSpc>
                <a:spcPct val="120000"/>
              </a:lnSpc>
              <a:buNone/>
            </a:pPr>
            <a:r>
              <a:rPr lang="en-US" sz="1600" b="1" dirty="0" smtClean="0"/>
              <a:t>{</a:t>
            </a:r>
          </a:p>
          <a:p>
            <a:pPr>
              <a:lnSpc>
                <a:spcPct val="120000"/>
              </a:lnSpc>
              <a:buNone/>
            </a:pPr>
            <a:r>
              <a:rPr lang="en-US" sz="1600" dirty="0" smtClean="0"/>
              <a:t>number = N;</a:t>
            </a:r>
          </a:p>
          <a:p>
            <a:pPr>
              <a:lnSpc>
                <a:spcPct val="120000"/>
              </a:lnSpc>
              <a:buNone/>
            </a:pPr>
            <a:r>
              <a:rPr lang="en-US" sz="1600" dirty="0" smtClean="0"/>
              <a:t>name = E;</a:t>
            </a:r>
          </a:p>
          <a:p>
            <a:pPr>
              <a:lnSpc>
                <a:spcPct val="120000"/>
              </a:lnSpc>
              <a:buNone/>
            </a:pPr>
            <a:r>
              <a:rPr lang="en-US" sz="1600" b="1" dirty="0" smtClean="0"/>
              <a:t>}</a:t>
            </a:r>
          </a:p>
          <a:p>
            <a:pPr>
              <a:lnSpc>
                <a:spcPct val="120000"/>
              </a:lnSpc>
              <a:buNone/>
            </a:pPr>
            <a:r>
              <a:rPr lang="en-US" sz="1600" dirty="0" smtClean="0">
                <a:solidFill>
                  <a:srgbClr val="7030A0"/>
                </a:solidFill>
              </a:rPr>
              <a:t>public</a:t>
            </a:r>
            <a:r>
              <a:rPr lang="en-US" sz="1600" dirty="0" smtClean="0"/>
              <a:t> String </a:t>
            </a:r>
            <a:r>
              <a:rPr lang="en-US" sz="1600" dirty="0" err="1" smtClean="0"/>
              <a:t>getNumber</a:t>
            </a:r>
            <a:r>
              <a:rPr lang="en-US" sz="1600" dirty="0" smtClean="0"/>
              <a:t>() </a:t>
            </a:r>
            <a:r>
              <a:rPr lang="en-US" sz="1600" b="1" dirty="0" smtClean="0"/>
              <a:t>{</a:t>
            </a:r>
            <a:r>
              <a:rPr lang="en-US" sz="1600" dirty="0" smtClean="0"/>
              <a:t> </a:t>
            </a:r>
            <a:r>
              <a:rPr lang="en-US" sz="1600" dirty="0" smtClean="0">
                <a:solidFill>
                  <a:srgbClr val="7030A0"/>
                </a:solidFill>
              </a:rPr>
              <a:t>return</a:t>
            </a:r>
            <a:r>
              <a:rPr lang="en-US" sz="1600" dirty="0" smtClean="0"/>
              <a:t> number;</a:t>
            </a:r>
            <a:r>
              <a:rPr lang="en-US" sz="1600" b="1" dirty="0" smtClean="0"/>
              <a:t>}</a:t>
            </a:r>
          </a:p>
          <a:p>
            <a:pPr>
              <a:lnSpc>
                <a:spcPct val="120000"/>
              </a:lnSpc>
              <a:buNone/>
            </a:pPr>
            <a:r>
              <a:rPr lang="en-US" sz="1600" dirty="0" smtClean="0">
                <a:solidFill>
                  <a:srgbClr val="7030A0"/>
                </a:solidFill>
              </a:rPr>
              <a:t>public</a:t>
            </a:r>
            <a:r>
              <a:rPr lang="en-US" sz="1600" dirty="0" smtClean="0"/>
              <a:t> String </a:t>
            </a:r>
            <a:r>
              <a:rPr lang="en-US" sz="1600" dirty="0" err="1" smtClean="0"/>
              <a:t>getName</a:t>
            </a:r>
            <a:r>
              <a:rPr lang="en-US" sz="1600" dirty="0" smtClean="0"/>
              <a:t>()</a:t>
            </a:r>
            <a:r>
              <a:rPr lang="en-US" sz="1600" b="1" dirty="0" smtClean="0"/>
              <a:t>{</a:t>
            </a:r>
            <a:r>
              <a:rPr lang="en-US" sz="1600" dirty="0" smtClean="0">
                <a:solidFill>
                  <a:srgbClr val="7030A0"/>
                </a:solidFill>
              </a:rPr>
              <a:t>return </a:t>
            </a:r>
            <a:r>
              <a:rPr lang="en-US" sz="1600" dirty="0" smtClean="0"/>
              <a:t>Name;</a:t>
            </a:r>
            <a:r>
              <a:rPr lang="en-US" sz="1600" b="1" dirty="0" smtClean="0"/>
              <a:t>}</a:t>
            </a:r>
          </a:p>
          <a:p>
            <a:pPr>
              <a:lnSpc>
                <a:spcPct val="120000"/>
              </a:lnSpc>
              <a:buNone/>
            </a:pPr>
            <a:r>
              <a:rPr lang="en-US" sz="1600" dirty="0" smtClean="0">
                <a:solidFill>
                  <a:srgbClr val="7030A0"/>
                </a:solidFill>
              </a:rPr>
              <a:t>public</a:t>
            </a:r>
            <a:r>
              <a:rPr lang="en-US" sz="1600" dirty="0" smtClean="0"/>
              <a:t> void </a:t>
            </a:r>
            <a:r>
              <a:rPr lang="en-US" sz="1600" dirty="0" err="1" smtClean="0"/>
              <a:t>setName</a:t>
            </a:r>
            <a:r>
              <a:rPr lang="en-US" sz="1600" dirty="0" smtClean="0"/>
              <a:t>(String N)</a:t>
            </a:r>
          </a:p>
          <a:p>
            <a:pPr>
              <a:lnSpc>
                <a:spcPct val="120000"/>
              </a:lnSpc>
              <a:buNone/>
            </a:pPr>
            <a:r>
              <a:rPr lang="en-US" sz="1600" b="1" dirty="0" smtClean="0"/>
              <a:t>{</a:t>
            </a:r>
            <a:r>
              <a:rPr lang="en-US" sz="1600" dirty="0" smtClean="0"/>
              <a:t>name=</a:t>
            </a:r>
            <a:r>
              <a:rPr lang="en-US" sz="1600" dirty="0" smtClean="0">
                <a:solidFill>
                  <a:srgbClr val="7030A0"/>
                </a:solidFill>
              </a:rPr>
              <a:t>new</a:t>
            </a:r>
            <a:r>
              <a:rPr lang="en-US" sz="1600" dirty="0" smtClean="0"/>
              <a:t> String(N);</a:t>
            </a:r>
            <a:r>
              <a:rPr lang="en-US" sz="1600" b="1" dirty="0" smtClean="0"/>
              <a:t>}</a:t>
            </a:r>
          </a:p>
          <a:p>
            <a:pPr>
              <a:lnSpc>
                <a:spcPct val="120000"/>
              </a:lnSpc>
              <a:buNone/>
            </a:pPr>
            <a:endParaRPr lang="en-US" sz="1600" dirty="0" smtClean="0"/>
          </a:p>
          <a:p>
            <a:pPr>
              <a:buNone/>
            </a:pPr>
            <a:endParaRPr lang="en-US" dirty="0" smtClean="0"/>
          </a:p>
          <a:p>
            <a:endParaRPr lang="en-US" dirty="0"/>
          </a:p>
        </p:txBody>
      </p:sp>
      <p:sp>
        <p:nvSpPr>
          <p:cNvPr id="4" name="Content Placeholder 3"/>
          <p:cNvSpPr>
            <a:spLocks noGrp="1"/>
          </p:cNvSpPr>
          <p:nvPr>
            <p:ph sz="quarter" idx="2"/>
          </p:nvPr>
        </p:nvSpPr>
        <p:spPr/>
        <p:txBody>
          <a:bodyPr>
            <a:normAutofit/>
          </a:bodyPr>
          <a:lstStyle/>
          <a:p>
            <a:pPr>
              <a:lnSpc>
                <a:spcPct val="120000"/>
              </a:lnSpc>
              <a:buNone/>
            </a:pPr>
            <a:r>
              <a:rPr lang="en-US" sz="1700" dirty="0" smtClean="0">
                <a:solidFill>
                  <a:srgbClr val="7030A0"/>
                </a:solidFill>
              </a:rPr>
              <a:t>public</a:t>
            </a:r>
            <a:r>
              <a:rPr lang="en-US" sz="1700" dirty="0" smtClean="0"/>
              <a:t> void </a:t>
            </a:r>
            <a:r>
              <a:rPr lang="en-US" sz="1700" dirty="0" err="1" smtClean="0"/>
              <a:t>setNumber</a:t>
            </a:r>
            <a:r>
              <a:rPr lang="en-US" sz="1700" dirty="0" smtClean="0"/>
              <a:t>(String N)</a:t>
            </a:r>
          </a:p>
          <a:p>
            <a:pPr>
              <a:lnSpc>
                <a:spcPct val="120000"/>
              </a:lnSpc>
              <a:buNone/>
            </a:pPr>
            <a:r>
              <a:rPr lang="en-US" sz="1700" b="1" dirty="0" smtClean="0"/>
              <a:t>{</a:t>
            </a:r>
            <a:r>
              <a:rPr lang="en-US" sz="1700" dirty="0" smtClean="0"/>
              <a:t>number=</a:t>
            </a:r>
            <a:r>
              <a:rPr lang="en-US" sz="1700" dirty="0" smtClean="0">
                <a:solidFill>
                  <a:srgbClr val="7030A0"/>
                </a:solidFill>
              </a:rPr>
              <a:t>new</a:t>
            </a:r>
            <a:r>
              <a:rPr lang="en-US" sz="1700" dirty="0" smtClean="0"/>
              <a:t> String(N);</a:t>
            </a:r>
            <a:r>
              <a:rPr lang="en-US" sz="1700" b="1" dirty="0" smtClean="0"/>
              <a:t>}</a:t>
            </a:r>
          </a:p>
          <a:p>
            <a:pPr>
              <a:lnSpc>
                <a:spcPct val="120000"/>
              </a:lnSpc>
              <a:buNone/>
            </a:pPr>
            <a:r>
              <a:rPr lang="en-US" sz="1700" b="1" dirty="0" smtClean="0"/>
              <a:t>}</a:t>
            </a:r>
            <a:r>
              <a:rPr lang="en-US" sz="1700" b="1" dirty="0" smtClean="0">
                <a:solidFill>
                  <a:srgbClr val="00B050"/>
                </a:solidFill>
              </a:rPr>
              <a:t>//end class</a:t>
            </a:r>
          </a:p>
          <a:p>
            <a:pPr>
              <a:lnSpc>
                <a:spcPct val="120000"/>
              </a:lnSpc>
              <a:buNone/>
            </a:pPr>
            <a:endParaRPr lang="en-US" sz="1700" dirty="0" smtClean="0"/>
          </a:p>
          <a:p>
            <a:pPr>
              <a:lnSpc>
                <a:spcPct val="120000"/>
              </a:lnSpc>
              <a:buNone/>
            </a:pPr>
            <a:endParaRPr lang="en-US" sz="1700" dirty="0" smtClean="0"/>
          </a:p>
          <a:p>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the case study</a:t>
            </a:r>
            <a:endParaRPr lang="en-US" dirty="0"/>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33</a:t>
            </a:fld>
            <a:endParaRPr lang="en-US"/>
          </a:p>
        </p:txBody>
      </p:sp>
      <p:sp>
        <p:nvSpPr>
          <p:cNvPr id="3" name="Content Placeholder 2"/>
          <p:cNvSpPr>
            <a:spLocks noGrp="1"/>
          </p:cNvSpPr>
          <p:nvPr>
            <p:ph sz="quarter" idx="1"/>
          </p:nvPr>
        </p:nvSpPr>
        <p:spPr>
          <a:xfrm>
            <a:off x="609600" y="1589567"/>
            <a:ext cx="4250432" cy="4572000"/>
          </a:xfrm>
        </p:spPr>
        <p:txBody>
          <a:bodyPr>
            <a:noAutofit/>
          </a:bodyPr>
          <a:lstStyle/>
          <a:p>
            <a:pPr>
              <a:buNone/>
            </a:pPr>
            <a:r>
              <a:rPr lang="en-US" sz="1600" dirty="0" smtClean="0">
                <a:solidFill>
                  <a:srgbClr val="7030A0"/>
                </a:solidFill>
              </a:rPr>
              <a:t>public class </a:t>
            </a:r>
            <a:r>
              <a:rPr lang="en-US" sz="1600" dirty="0" err="1" smtClean="0"/>
              <a:t>PartTimeEmployee</a:t>
            </a:r>
            <a:r>
              <a:rPr lang="en-US" sz="1600" dirty="0" smtClean="0"/>
              <a:t> </a:t>
            </a:r>
            <a:r>
              <a:rPr lang="en-US" sz="1600" dirty="0" smtClean="0">
                <a:solidFill>
                  <a:srgbClr val="7030A0"/>
                </a:solidFill>
              </a:rPr>
              <a:t>extends</a:t>
            </a:r>
            <a:r>
              <a:rPr lang="en-US" sz="1600" dirty="0" smtClean="0"/>
              <a:t> Employee </a:t>
            </a:r>
          </a:p>
          <a:p>
            <a:pPr>
              <a:buNone/>
            </a:pPr>
            <a:r>
              <a:rPr lang="en-US" sz="1600" dirty="0" smtClean="0"/>
              <a:t>{</a:t>
            </a:r>
          </a:p>
          <a:p>
            <a:pPr>
              <a:buNone/>
            </a:pPr>
            <a:r>
              <a:rPr lang="en-US" sz="1600" dirty="0" smtClean="0">
                <a:solidFill>
                  <a:srgbClr val="7030A0"/>
                </a:solidFill>
              </a:rPr>
              <a:t>private</a:t>
            </a:r>
            <a:r>
              <a:rPr lang="en-US" sz="1600" dirty="0" smtClean="0"/>
              <a:t> </a:t>
            </a:r>
            <a:r>
              <a:rPr lang="en-US" sz="1600" dirty="0" smtClean="0">
                <a:solidFill>
                  <a:schemeClr val="accent1">
                    <a:lumMod val="75000"/>
                  </a:schemeClr>
                </a:solidFill>
              </a:rPr>
              <a:t>double</a:t>
            </a:r>
            <a:r>
              <a:rPr lang="en-US" sz="1600" dirty="0" smtClean="0"/>
              <a:t> </a:t>
            </a:r>
            <a:r>
              <a:rPr lang="en-US" sz="1600" dirty="0" err="1" smtClean="0"/>
              <a:t>hourlyPay</a:t>
            </a:r>
            <a:r>
              <a:rPr lang="en-US" sz="1600" dirty="0" smtClean="0"/>
              <a:t>;</a:t>
            </a:r>
          </a:p>
          <a:p>
            <a:pPr>
              <a:buNone/>
            </a:pPr>
            <a:r>
              <a:rPr lang="en-US" sz="1600" dirty="0" smtClean="0">
                <a:solidFill>
                  <a:srgbClr val="7030A0"/>
                </a:solidFill>
              </a:rPr>
              <a:t>public</a:t>
            </a:r>
            <a:r>
              <a:rPr lang="en-US" sz="1600" dirty="0" smtClean="0"/>
              <a:t> </a:t>
            </a:r>
            <a:r>
              <a:rPr lang="en-US" sz="1600" dirty="0" err="1" smtClean="0"/>
              <a:t>PartTimeEmployee</a:t>
            </a:r>
            <a:r>
              <a:rPr lang="en-US" sz="1600" dirty="0" smtClean="0"/>
              <a:t>(String </a:t>
            </a:r>
            <a:r>
              <a:rPr lang="en-US" sz="1600" dirty="0" err="1" smtClean="0"/>
              <a:t>N,String</a:t>
            </a:r>
            <a:r>
              <a:rPr lang="en-US" sz="1600" dirty="0" smtClean="0"/>
              <a:t> </a:t>
            </a:r>
            <a:r>
              <a:rPr lang="en-US" sz="1600" dirty="0" err="1" smtClean="0"/>
              <a:t>E,</a:t>
            </a:r>
            <a:r>
              <a:rPr lang="en-US" sz="1600" dirty="0" err="1" smtClean="0">
                <a:solidFill>
                  <a:schemeClr val="accent1">
                    <a:lumMod val="75000"/>
                  </a:schemeClr>
                </a:solidFill>
              </a:rPr>
              <a:t>double</a:t>
            </a:r>
            <a:r>
              <a:rPr lang="en-US" sz="1600" dirty="0" smtClean="0"/>
              <a:t> H)</a:t>
            </a:r>
          </a:p>
          <a:p>
            <a:pPr>
              <a:buNone/>
            </a:pPr>
            <a:r>
              <a:rPr lang="en-US" sz="1600" b="1" dirty="0" smtClean="0"/>
              <a:t>{</a:t>
            </a:r>
          </a:p>
          <a:p>
            <a:pPr>
              <a:buNone/>
            </a:pPr>
            <a:r>
              <a:rPr lang="en-US" sz="1600" dirty="0" smtClean="0">
                <a:solidFill>
                  <a:srgbClr val="7030A0"/>
                </a:solidFill>
              </a:rPr>
              <a:t>super</a:t>
            </a:r>
            <a:r>
              <a:rPr lang="en-US" sz="1600" dirty="0" smtClean="0"/>
              <a:t>(N,E);</a:t>
            </a:r>
          </a:p>
          <a:p>
            <a:pPr>
              <a:buNone/>
            </a:pPr>
            <a:r>
              <a:rPr lang="en-US" sz="1600" dirty="0" err="1" smtClean="0"/>
              <a:t>hourlyPay</a:t>
            </a:r>
            <a:r>
              <a:rPr lang="en-US" sz="1600" dirty="0" smtClean="0"/>
              <a:t>=H;</a:t>
            </a:r>
          </a:p>
          <a:p>
            <a:pPr>
              <a:buNone/>
            </a:pPr>
            <a:r>
              <a:rPr lang="en-US" sz="1600" b="1" dirty="0" smtClean="0"/>
              <a:t>}</a:t>
            </a:r>
          </a:p>
          <a:p>
            <a:pPr>
              <a:buNone/>
            </a:pPr>
            <a:r>
              <a:rPr lang="en-US" sz="1600" dirty="0" smtClean="0">
                <a:solidFill>
                  <a:srgbClr val="7030A0"/>
                </a:solidFill>
              </a:rPr>
              <a:t>public</a:t>
            </a:r>
            <a:r>
              <a:rPr lang="en-US" sz="1600" dirty="0" smtClean="0"/>
              <a:t> void </a:t>
            </a:r>
            <a:r>
              <a:rPr lang="en-US" sz="1600" dirty="0" err="1" smtClean="0"/>
              <a:t>setHourlyPay</a:t>
            </a:r>
            <a:r>
              <a:rPr lang="en-US" sz="1600" dirty="0" smtClean="0"/>
              <a:t>(</a:t>
            </a:r>
            <a:r>
              <a:rPr lang="en-US" sz="1600" dirty="0" smtClean="0">
                <a:solidFill>
                  <a:schemeClr val="accent1">
                    <a:lumMod val="75000"/>
                  </a:schemeClr>
                </a:solidFill>
              </a:rPr>
              <a:t>double</a:t>
            </a:r>
            <a:r>
              <a:rPr lang="en-US" sz="1600" dirty="0" smtClean="0"/>
              <a:t> H)</a:t>
            </a:r>
          </a:p>
          <a:p>
            <a:pPr>
              <a:buNone/>
            </a:pPr>
            <a:r>
              <a:rPr lang="en-US" sz="1600" b="1" dirty="0" smtClean="0"/>
              <a:t>{</a:t>
            </a:r>
            <a:r>
              <a:rPr lang="en-US" sz="1600" dirty="0" err="1" smtClean="0"/>
              <a:t>hourlyPay</a:t>
            </a:r>
            <a:r>
              <a:rPr lang="en-US" sz="1600" dirty="0" smtClean="0"/>
              <a:t>=H;</a:t>
            </a:r>
            <a:r>
              <a:rPr lang="en-US" sz="1600" b="1" dirty="0" smtClean="0"/>
              <a:t>}</a:t>
            </a:r>
          </a:p>
          <a:p>
            <a:pPr>
              <a:buNone/>
            </a:pPr>
            <a:r>
              <a:rPr lang="en-US" sz="1600" dirty="0" smtClean="0">
                <a:solidFill>
                  <a:srgbClr val="7030A0"/>
                </a:solidFill>
              </a:rPr>
              <a:t>public</a:t>
            </a:r>
            <a:r>
              <a:rPr lang="en-US" sz="1600" dirty="0" smtClean="0"/>
              <a:t> </a:t>
            </a:r>
            <a:r>
              <a:rPr lang="en-US" sz="1600" dirty="0" smtClean="0">
                <a:solidFill>
                  <a:schemeClr val="accent1">
                    <a:lumMod val="75000"/>
                  </a:schemeClr>
                </a:solidFill>
              </a:rPr>
              <a:t>double</a:t>
            </a:r>
            <a:r>
              <a:rPr lang="en-US" sz="1600" dirty="0" smtClean="0"/>
              <a:t> </a:t>
            </a:r>
            <a:r>
              <a:rPr lang="en-US" sz="1600" dirty="0" err="1" smtClean="0"/>
              <a:t>getHourlyPay</a:t>
            </a:r>
            <a:r>
              <a:rPr lang="en-US" sz="1600" dirty="0" smtClean="0"/>
              <a:t>()</a:t>
            </a:r>
            <a:r>
              <a:rPr lang="en-US" sz="1600" b="1" dirty="0" smtClean="0"/>
              <a:t>{</a:t>
            </a:r>
            <a:r>
              <a:rPr lang="en-US" sz="1600" dirty="0" smtClean="0">
                <a:solidFill>
                  <a:srgbClr val="7030A0"/>
                </a:solidFill>
              </a:rPr>
              <a:t>return</a:t>
            </a:r>
            <a:r>
              <a:rPr lang="en-US" sz="1600" dirty="0" smtClean="0"/>
              <a:t> </a:t>
            </a:r>
            <a:r>
              <a:rPr lang="en-US" sz="1600" dirty="0" err="1" smtClean="0"/>
              <a:t>hourlyPay</a:t>
            </a:r>
            <a:r>
              <a:rPr lang="en-US" sz="1600" dirty="0" smtClean="0"/>
              <a:t>;</a:t>
            </a:r>
            <a:r>
              <a:rPr lang="en-US" sz="1600" b="1" dirty="0" smtClean="0"/>
              <a:t>}</a:t>
            </a:r>
          </a:p>
          <a:p>
            <a:pPr>
              <a:buNone/>
            </a:pPr>
            <a:r>
              <a:rPr lang="en-US" sz="1600" dirty="0" smtClean="0"/>
              <a:t>}</a:t>
            </a:r>
            <a:endParaRPr lang="en-US" sz="1600" dirty="0"/>
          </a:p>
        </p:txBody>
      </p:sp>
      <p:sp>
        <p:nvSpPr>
          <p:cNvPr id="4" name="Content Placeholder 3"/>
          <p:cNvSpPr>
            <a:spLocks noGrp="1"/>
          </p:cNvSpPr>
          <p:nvPr>
            <p:ph sz="quarter" idx="2"/>
          </p:nvPr>
        </p:nvSpPr>
        <p:spPr/>
        <p:txBody>
          <a:bodyPr>
            <a:normAutofit/>
          </a:bodyPr>
          <a:lstStyle/>
          <a:p>
            <a:pPr>
              <a:buNone/>
            </a:pPr>
            <a:r>
              <a:rPr lang="en-US" sz="1600" dirty="0" smtClean="0">
                <a:solidFill>
                  <a:srgbClr val="7030A0"/>
                </a:solidFill>
              </a:rPr>
              <a:t>public</a:t>
            </a:r>
            <a:r>
              <a:rPr lang="en-US" sz="1600" dirty="0" smtClean="0"/>
              <a:t> </a:t>
            </a:r>
            <a:r>
              <a:rPr lang="en-US" sz="1600" dirty="0" smtClean="0">
                <a:solidFill>
                  <a:schemeClr val="accent1">
                    <a:lumMod val="75000"/>
                  </a:schemeClr>
                </a:solidFill>
              </a:rPr>
              <a:t>double</a:t>
            </a:r>
            <a:r>
              <a:rPr lang="en-US" sz="1600" dirty="0" smtClean="0"/>
              <a:t> </a:t>
            </a:r>
            <a:r>
              <a:rPr lang="en-US" sz="1600" dirty="0" err="1" smtClean="0"/>
              <a:t>calculateWeeklyPay</a:t>
            </a:r>
            <a:r>
              <a:rPr lang="en-US" sz="1600" dirty="0" smtClean="0"/>
              <a:t>(</a:t>
            </a:r>
            <a:r>
              <a:rPr lang="en-US" sz="1600" dirty="0" err="1" smtClean="0">
                <a:solidFill>
                  <a:schemeClr val="accent1">
                    <a:lumMod val="75000"/>
                  </a:schemeClr>
                </a:solidFill>
              </a:rPr>
              <a:t>int</a:t>
            </a:r>
            <a:r>
              <a:rPr lang="en-US" sz="1600" dirty="0" smtClean="0"/>
              <a:t> c)</a:t>
            </a:r>
          </a:p>
          <a:p>
            <a:pPr>
              <a:buNone/>
            </a:pPr>
            <a:r>
              <a:rPr lang="en-US" sz="1600" b="1" dirty="0" smtClean="0"/>
              <a:t>{</a:t>
            </a:r>
          </a:p>
          <a:p>
            <a:pPr>
              <a:buNone/>
            </a:pPr>
            <a:r>
              <a:rPr lang="en-US" sz="1600" dirty="0" smtClean="0">
                <a:solidFill>
                  <a:srgbClr val="7030A0"/>
                </a:solidFill>
              </a:rPr>
              <a:t>return</a:t>
            </a:r>
            <a:r>
              <a:rPr lang="en-US" sz="1600" dirty="0" smtClean="0"/>
              <a:t> </a:t>
            </a:r>
            <a:r>
              <a:rPr lang="en-US" sz="1600" dirty="0" err="1" smtClean="0"/>
              <a:t>hourlyPay</a:t>
            </a:r>
            <a:r>
              <a:rPr lang="en-US" sz="1600" dirty="0" smtClean="0"/>
              <a:t> * c;</a:t>
            </a:r>
          </a:p>
          <a:p>
            <a:pPr>
              <a:buNone/>
            </a:pPr>
            <a:r>
              <a:rPr lang="en-US" sz="1600" b="1" dirty="0" smtClean="0"/>
              <a:t>}</a:t>
            </a:r>
            <a:r>
              <a:rPr lang="en-US" sz="1600" dirty="0" smtClean="0"/>
              <a:t> </a:t>
            </a:r>
          </a:p>
          <a:p>
            <a:pPr>
              <a:buNone/>
            </a:pPr>
            <a:r>
              <a:rPr lang="en-US" sz="1600" dirty="0" smtClean="0"/>
              <a:t>} </a:t>
            </a:r>
            <a:r>
              <a:rPr lang="en-US" sz="1600" dirty="0" smtClean="0">
                <a:solidFill>
                  <a:srgbClr val="00B050"/>
                </a:solidFill>
              </a:rPr>
              <a:t>// end class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the case study</a:t>
            </a:r>
            <a:endParaRPr lang="en-US" dirty="0"/>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34</a:t>
            </a:fld>
            <a:endParaRPr lang="en-US"/>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solidFill>
                  <a:srgbClr val="7030A0"/>
                </a:solidFill>
              </a:rPr>
              <a:t>import</a:t>
            </a:r>
            <a:r>
              <a:rPr lang="en-US" dirty="0" smtClean="0"/>
              <a:t> </a:t>
            </a:r>
            <a:r>
              <a:rPr lang="en-US" dirty="0" err="1" smtClean="0"/>
              <a:t>java.util.Scanner</a:t>
            </a:r>
            <a:r>
              <a:rPr lang="en-US" dirty="0" smtClean="0"/>
              <a:t>;</a:t>
            </a:r>
          </a:p>
          <a:p>
            <a:pPr>
              <a:buNone/>
            </a:pPr>
            <a:r>
              <a:rPr lang="en-US" dirty="0" smtClean="0">
                <a:solidFill>
                  <a:srgbClr val="7030A0"/>
                </a:solidFill>
              </a:rPr>
              <a:t>public class </a:t>
            </a:r>
            <a:r>
              <a:rPr lang="en-US" dirty="0" err="1" smtClean="0"/>
              <a:t>PartTimeEmployeeTest</a:t>
            </a:r>
            <a:r>
              <a:rPr lang="en-US" dirty="0" smtClean="0"/>
              <a:t> {</a:t>
            </a:r>
          </a:p>
          <a:p>
            <a:pPr>
              <a:buNone/>
            </a:pPr>
            <a:r>
              <a:rPr lang="en-US" dirty="0" smtClean="0">
                <a:solidFill>
                  <a:srgbClr val="7030A0"/>
                </a:solidFill>
              </a:rPr>
              <a:t>public static</a:t>
            </a:r>
            <a:r>
              <a:rPr lang="en-US" dirty="0" smtClean="0"/>
              <a:t> </a:t>
            </a:r>
            <a:r>
              <a:rPr lang="en-US" dirty="0" smtClean="0">
                <a:solidFill>
                  <a:srgbClr val="7030A0"/>
                </a:solidFill>
              </a:rPr>
              <a:t>void</a:t>
            </a:r>
            <a:r>
              <a:rPr lang="en-US" dirty="0" smtClean="0"/>
              <a:t> main(String[] </a:t>
            </a:r>
            <a:r>
              <a:rPr lang="en-US" dirty="0" err="1" smtClean="0"/>
              <a:t>args</a:t>
            </a:r>
            <a:r>
              <a:rPr lang="en-US" dirty="0" smtClean="0"/>
              <a:t>) </a:t>
            </a:r>
          </a:p>
          <a:p>
            <a:pPr>
              <a:buNone/>
            </a:pPr>
            <a:r>
              <a:rPr lang="en-US" dirty="0" smtClean="0"/>
              <a:t>{</a:t>
            </a:r>
          </a:p>
          <a:p>
            <a:pPr>
              <a:buNone/>
            </a:pPr>
            <a:r>
              <a:rPr lang="en-US" dirty="0" smtClean="0"/>
              <a:t>Scanner input = </a:t>
            </a:r>
            <a:r>
              <a:rPr lang="en-US" dirty="0" smtClean="0">
                <a:solidFill>
                  <a:srgbClr val="7030A0"/>
                </a:solidFill>
              </a:rPr>
              <a:t>new</a:t>
            </a:r>
            <a:r>
              <a:rPr lang="en-US" dirty="0" smtClean="0"/>
              <a:t> Scanner(</a:t>
            </a:r>
            <a:r>
              <a:rPr lang="en-US" dirty="0" err="1" smtClean="0"/>
              <a:t>System.in</a:t>
            </a:r>
            <a:r>
              <a:rPr lang="en-US" dirty="0" smtClean="0"/>
              <a:t>);</a:t>
            </a:r>
          </a:p>
          <a:p>
            <a:pPr>
              <a:buNone/>
            </a:pPr>
            <a:r>
              <a:rPr lang="en-US" dirty="0" smtClean="0"/>
              <a:t>String number, name;</a:t>
            </a:r>
          </a:p>
          <a:p>
            <a:pPr>
              <a:buNone/>
            </a:pPr>
            <a:r>
              <a:rPr lang="en-US" dirty="0" smtClean="0"/>
              <a:t>double pay;</a:t>
            </a:r>
          </a:p>
          <a:p>
            <a:pPr>
              <a:buNone/>
            </a:pPr>
            <a:r>
              <a:rPr lang="en-US" dirty="0" err="1" smtClean="0"/>
              <a:t>int</a:t>
            </a:r>
            <a:r>
              <a:rPr lang="en-US" dirty="0" smtClean="0"/>
              <a:t> hours;</a:t>
            </a:r>
          </a:p>
          <a:p>
            <a:pPr>
              <a:buNone/>
            </a:pPr>
            <a:r>
              <a:rPr lang="en-US" dirty="0" err="1" smtClean="0"/>
              <a:t>PartTimeEmployee</a:t>
            </a:r>
            <a:r>
              <a:rPr lang="en-US" dirty="0" smtClean="0"/>
              <a:t> </a:t>
            </a:r>
            <a:r>
              <a:rPr lang="en-US" dirty="0" err="1" smtClean="0"/>
              <a:t>emp</a:t>
            </a:r>
            <a:r>
              <a:rPr lang="en-US" dirty="0" smtClean="0"/>
              <a:t>;</a:t>
            </a:r>
          </a:p>
          <a:p>
            <a:pPr>
              <a:buNone/>
            </a:pPr>
            <a:r>
              <a:rPr lang="en-US" dirty="0" smtClean="0">
                <a:solidFill>
                  <a:srgbClr val="00B050"/>
                </a:solidFill>
              </a:rPr>
              <a:t>// get the details from the user</a:t>
            </a:r>
          </a:p>
          <a:p>
            <a:pPr>
              <a:buNone/>
            </a:pPr>
            <a:r>
              <a:rPr lang="en-US" dirty="0" err="1" smtClean="0"/>
              <a:t>System.out.print</a:t>
            </a:r>
            <a:r>
              <a:rPr lang="en-US" dirty="0" smtClean="0"/>
              <a:t> </a:t>
            </a:r>
            <a:r>
              <a:rPr lang="en-US" dirty="0" smtClean="0">
                <a:solidFill>
                  <a:srgbClr val="00B050"/>
                </a:solidFill>
              </a:rPr>
              <a:t>(“Employee Number?”</a:t>
            </a:r>
            <a:r>
              <a:rPr lang="en-US" dirty="0" smtClean="0"/>
              <a:t>);</a:t>
            </a:r>
          </a:p>
          <a:p>
            <a:pPr>
              <a:buNone/>
            </a:pPr>
            <a:r>
              <a:rPr lang="en-US" dirty="0" smtClean="0"/>
              <a:t>number = </a:t>
            </a:r>
            <a:r>
              <a:rPr lang="en-US" dirty="0" err="1" smtClean="0"/>
              <a:t>input.next</a:t>
            </a:r>
            <a:r>
              <a:rPr lang="en-US" dirty="0" smtClean="0"/>
              <a:t>();</a:t>
            </a:r>
          </a:p>
          <a:p>
            <a:pPr>
              <a:buNone/>
            </a:pPr>
            <a:r>
              <a:rPr lang="en-US" dirty="0" err="1" smtClean="0"/>
              <a:t>System.out.print</a:t>
            </a:r>
            <a:r>
              <a:rPr lang="en-US" dirty="0" smtClean="0"/>
              <a:t> (</a:t>
            </a:r>
            <a:r>
              <a:rPr lang="en-US" dirty="0" smtClean="0">
                <a:solidFill>
                  <a:srgbClr val="00B050"/>
                </a:solidFill>
              </a:rPr>
              <a:t>“Employee Name?”);</a:t>
            </a:r>
          </a:p>
          <a:p>
            <a:pPr>
              <a:buNone/>
            </a:pPr>
            <a:r>
              <a:rPr lang="en-US" dirty="0" smtClean="0"/>
              <a:t>name = </a:t>
            </a:r>
            <a:r>
              <a:rPr lang="en-US" dirty="0" err="1" smtClean="0"/>
              <a:t>input.next</a:t>
            </a:r>
            <a:r>
              <a:rPr lang="en-US" dirty="0" smtClean="0"/>
              <a:t>();</a:t>
            </a:r>
          </a:p>
          <a:p>
            <a:pPr>
              <a:buNone/>
            </a:pPr>
            <a:r>
              <a:rPr lang="en-US" dirty="0" smtClean="0"/>
              <a:t>}</a:t>
            </a:r>
          </a:p>
          <a:p>
            <a:pPr>
              <a:buNone/>
            </a:pPr>
            <a:r>
              <a:rPr lang="en-US" dirty="0" err="1" smtClean="0"/>
              <a:t>i</a:t>
            </a:r>
            <a:endParaRPr lang="en-US" dirty="0"/>
          </a:p>
        </p:txBody>
      </p:sp>
      <p:sp>
        <p:nvSpPr>
          <p:cNvPr id="4" name="Content Placeholder 3"/>
          <p:cNvSpPr>
            <a:spLocks noGrp="1"/>
          </p:cNvSpPr>
          <p:nvPr>
            <p:ph sz="quarter" idx="2"/>
          </p:nvPr>
        </p:nvSpPr>
        <p:spPr/>
        <p:txBody>
          <a:bodyPr>
            <a:normAutofit fontScale="70000" lnSpcReduction="20000"/>
          </a:bodyPr>
          <a:lstStyle/>
          <a:p>
            <a:pPr>
              <a:buNone/>
            </a:pPr>
            <a:r>
              <a:rPr lang="en-US" dirty="0" err="1" smtClean="0"/>
              <a:t>System.out.print</a:t>
            </a:r>
            <a:r>
              <a:rPr lang="en-US" dirty="0" smtClean="0"/>
              <a:t> ( </a:t>
            </a:r>
            <a:r>
              <a:rPr lang="en-US" dirty="0" smtClean="0">
                <a:solidFill>
                  <a:srgbClr val="00B050"/>
                </a:solidFill>
              </a:rPr>
              <a:t>“Hourly pay?” </a:t>
            </a:r>
            <a:r>
              <a:rPr lang="en-US" dirty="0" smtClean="0"/>
              <a:t>);</a:t>
            </a:r>
          </a:p>
          <a:p>
            <a:pPr>
              <a:buNone/>
            </a:pPr>
            <a:r>
              <a:rPr lang="en-US" dirty="0" smtClean="0"/>
              <a:t>pay = </a:t>
            </a:r>
            <a:r>
              <a:rPr lang="en-US" dirty="0" err="1" smtClean="0"/>
              <a:t>input.nextDouble</a:t>
            </a:r>
            <a:r>
              <a:rPr lang="en-US" dirty="0" smtClean="0"/>
              <a:t>();</a:t>
            </a:r>
          </a:p>
          <a:p>
            <a:pPr>
              <a:buNone/>
            </a:pPr>
            <a:r>
              <a:rPr lang="en-US" dirty="0" err="1" smtClean="0"/>
              <a:t>System.out.print</a:t>
            </a:r>
            <a:r>
              <a:rPr lang="en-US" dirty="0" smtClean="0"/>
              <a:t> ( </a:t>
            </a:r>
            <a:r>
              <a:rPr lang="en-US" dirty="0" smtClean="0">
                <a:solidFill>
                  <a:srgbClr val="00B050"/>
                </a:solidFill>
              </a:rPr>
              <a:t>“Hours worked this week?”</a:t>
            </a:r>
            <a:r>
              <a:rPr lang="en-US" dirty="0" smtClean="0"/>
              <a:t>);</a:t>
            </a:r>
          </a:p>
          <a:p>
            <a:pPr>
              <a:buNone/>
            </a:pPr>
            <a:r>
              <a:rPr lang="en-US" dirty="0" smtClean="0"/>
              <a:t>hours = </a:t>
            </a:r>
            <a:r>
              <a:rPr lang="en-US" dirty="0" err="1" smtClean="0"/>
              <a:t>input.nextInt</a:t>
            </a:r>
            <a:r>
              <a:rPr lang="en-US" dirty="0" smtClean="0"/>
              <a:t>();</a:t>
            </a:r>
          </a:p>
          <a:p>
            <a:pPr>
              <a:buNone/>
            </a:pPr>
            <a:r>
              <a:rPr lang="en-US" dirty="0" smtClean="0">
                <a:solidFill>
                  <a:srgbClr val="00B050"/>
                </a:solidFill>
              </a:rPr>
              <a:t>// create a new part-time employee</a:t>
            </a:r>
          </a:p>
          <a:p>
            <a:pPr>
              <a:buNone/>
            </a:pPr>
            <a:r>
              <a:rPr lang="en-US" dirty="0" err="1" smtClean="0"/>
              <a:t>emp</a:t>
            </a:r>
            <a:r>
              <a:rPr lang="en-US" dirty="0" smtClean="0"/>
              <a:t> = </a:t>
            </a:r>
            <a:r>
              <a:rPr lang="en-US" dirty="0" smtClean="0">
                <a:solidFill>
                  <a:srgbClr val="7030A0"/>
                </a:solidFill>
              </a:rPr>
              <a:t>new </a:t>
            </a:r>
            <a:r>
              <a:rPr lang="en-US" dirty="0" err="1" smtClean="0"/>
              <a:t>PartTimeEmployee</a:t>
            </a:r>
            <a:r>
              <a:rPr lang="en-US" dirty="0" smtClean="0"/>
              <a:t> (number, name, pay);</a:t>
            </a:r>
          </a:p>
          <a:p>
            <a:pPr>
              <a:buNone/>
            </a:pPr>
            <a:r>
              <a:rPr lang="en-US" dirty="0" smtClean="0">
                <a:solidFill>
                  <a:srgbClr val="00B050"/>
                </a:solidFill>
              </a:rPr>
              <a:t>//display employee’s details, including the weekly pay</a:t>
            </a:r>
          </a:p>
          <a:p>
            <a:pPr>
              <a:buNone/>
            </a:pPr>
            <a:r>
              <a:rPr lang="en-US" dirty="0" err="1" smtClean="0"/>
              <a:t>System.out.println</a:t>
            </a:r>
            <a:r>
              <a:rPr lang="en-US" dirty="0" smtClean="0"/>
              <a:t>();</a:t>
            </a:r>
          </a:p>
          <a:p>
            <a:pPr>
              <a:buNone/>
            </a:pPr>
            <a:r>
              <a:rPr lang="en-US" dirty="0" err="1" smtClean="0"/>
              <a:t>System.out.println</a:t>
            </a:r>
            <a:r>
              <a:rPr lang="en-US" dirty="0" smtClean="0"/>
              <a:t>(</a:t>
            </a:r>
            <a:r>
              <a:rPr lang="en-US" dirty="0" err="1" smtClean="0"/>
              <a:t>emp.getName</a:t>
            </a:r>
            <a:r>
              <a:rPr lang="en-US" dirty="0" smtClean="0"/>
              <a:t>());</a:t>
            </a:r>
          </a:p>
          <a:p>
            <a:pPr>
              <a:buNone/>
            </a:pPr>
            <a:r>
              <a:rPr lang="en-US" dirty="0" err="1" smtClean="0"/>
              <a:t>System.out.println</a:t>
            </a:r>
            <a:r>
              <a:rPr lang="en-US" dirty="0" smtClean="0"/>
              <a:t>(</a:t>
            </a:r>
            <a:r>
              <a:rPr lang="en-US" dirty="0" err="1" smtClean="0"/>
              <a:t>emp.getNumber</a:t>
            </a:r>
            <a:r>
              <a:rPr lang="en-US" dirty="0" smtClean="0"/>
              <a:t>());</a:t>
            </a:r>
          </a:p>
          <a:p>
            <a:pPr>
              <a:buNone/>
            </a:pPr>
            <a:r>
              <a:rPr lang="en-US" dirty="0" err="1" smtClean="0"/>
              <a:t>System.out.println</a:t>
            </a:r>
            <a:r>
              <a:rPr lang="en-US" dirty="0" smtClean="0"/>
              <a:t>(</a:t>
            </a:r>
            <a:r>
              <a:rPr lang="en-US" dirty="0" err="1" smtClean="0"/>
              <a:t>emp.calculateWeeklyPay</a:t>
            </a:r>
            <a:r>
              <a:rPr lang="en-US" dirty="0" smtClean="0"/>
              <a:t>(hours));</a:t>
            </a:r>
          </a:p>
          <a:p>
            <a:pPr>
              <a:buNone/>
            </a:pPr>
            <a:r>
              <a:rPr lang="en-US" dirty="0" smtClean="0"/>
              <a: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a:xfrm>
            <a:off x="612648" y="1600200"/>
            <a:ext cx="8531352" cy="4709120"/>
          </a:xfrm>
        </p:spPr>
        <p:txBody>
          <a:bodyPr>
            <a:normAutofit fontScale="70000" lnSpcReduction="20000"/>
          </a:bodyPr>
          <a:lstStyle/>
          <a:p>
            <a:pPr>
              <a:buNone/>
            </a:pPr>
            <a:r>
              <a:rPr lang="en-US" dirty="0" smtClean="0">
                <a:solidFill>
                  <a:srgbClr val="0070C0"/>
                </a:solidFill>
              </a:rPr>
              <a:t>public class </a:t>
            </a:r>
            <a:r>
              <a:rPr lang="en-US" dirty="0" smtClean="0"/>
              <a:t>rectangle {</a:t>
            </a:r>
          </a:p>
          <a:p>
            <a:pPr>
              <a:buNone/>
            </a:pPr>
            <a:r>
              <a:rPr lang="en-US" dirty="0" smtClean="0"/>
              <a:t>	</a:t>
            </a:r>
            <a:r>
              <a:rPr lang="en-US" dirty="0" smtClean="0">
                <a:solidFill>
                  <a:srgbClr val="0070C0"/>
                </a:solidFill>
              </a:rPr>
              <a:t>private double </a:t>
            </a:r>
            <a:r>
              <a:rPr lang="en-US" dirty="0" smtClean="0"/>
              <a:t>length;</a:t>
            </a:r>
          </a:p>
          <a:p>
            <a:pPr>
              <a:buNone/>
            </a:pPr>
            <a:r>
              <a:rPr lang="en-US" dirty="0" smtClean="0"/>
              <a:t>	</a:t>
            </a:r>
            <a:r>
              <a:rPr lang="en-US" dirty="0" smtClean="0">
                <a:solidFill>
                  <a:srgbClr val="0070C0"/>
                </a:solidFill>
              </a:rPr>
              <a:t>private double </a:t>
            </a:r>
            <a:r>
              <a:rPr lang="en-US" dirty="0" smtClean="0"/>
              <a:t>width;</a:t>
            </a:r>
          </a:p>
          <a:p>
            <a:pPr>
              <a:buNone/>
            </a:pPr>
            <a:endParaRPr lang="en-US" dirty="0" smtClean="0"/>
          </a:p>
          <a:p>
            <a:pPr>
              <a:buNone/>
            </a:pPr>
            <a:r>
              <a:rPr lang="en-US" dirty="0" smtClean="0">
                <a:solidFill>
                  <a:srgbClr val="00B050"/>
                </a:solidFill>
              </a:rPr>
              <a:t>	//</a:t>
            </a:r>
            <a:r>
              <a:rPr lang="en-US" dirty="0" err="1" smtClean="0">
                <a:solidFill>
                  <a:srgbClr val="00B050"/>
                </a:solidFill>
              </a:rPr>
              <a:t>defoult</a:t>
            </a:r>
            <a:r>
              <a:rPr lang="en-US" dirty="0" smtClean="0">
                <a:solidFill>
                  <a:srgbClr val="00B050"/>
                </a:solidFill>
              </a:rPr>
              <a:t> constructor</a:t>
            </a:r>
          </a:p>
          <a:p>
            <a:pPr>
              <a:buNone/>
            </a:pPr>
            <a:r>
              <a:rPr lang="en-US" dirty="0" smtClean="0"/>
              <a:t>		</a:t>
            </a:r>
            <a:r>
              <a:rPr lang="en-US" dirty="0" smtClean="0">
                <a:solidFill>
                  <a:srgbClr val="0070C0"/>
                </a:solidFill>
              </a:rPr>
              <a:t>public</a:t>
            </a:r>
            <a:r>
              <a:rPr lang="en-US" dirty="0" smtClean="0"/>
              <a:t> rectangle() {length=width=0;   }</a:t>
            </a:r>
          </a:p>
          <a:p>
            <a:pPr>
              <a:buNone/>
            </a:pPr>
            <a:r>
              <a:rPr lang="en-US" dirty="0" smtClean="0"/>
              <a:t>		</a:t>
            </a:r>
            <a:r>
              <a:rPr lang="en-US" dirty="0" smtClean="0">
                <a:solidFill>
                  <a:srgbClr val="0070C0"/>
                </a:solidFill>
              </a:rPr>
              <a:t>public</a:t>
            </a:r>
            <a:r>
              <a:rPr lang="en-US" dirty="0" smtClean="0"/>
              <a:t> rectangle( </a:t>
            </a:r>
            <a:r>
              <a:rPr lang="en-US" dirty="0" smtClean="0">
                <a:solidFill>
                  <a:srgbClr val="0070C0"/>
                </a:solidFill>
              </a:rPr>
              <a:t>double</a:t>
            </a:r>
            <a:r>
              <a:rPr lang="en-US" dirty="0" smtClean="0"/>
              <a:t> w , </a:t>
            </a:r>
            <a:r>
              <a:rPr lang="en-US" dirty="0" smtClean="0">
                <a:solidFill>
                  <a:srgbClr val="0070C0"/>
                </a:solidFill>
              </a:rPr>
              <a:t>double</a:t>
            </a:r>
            <a:r>
              <a:rPr lang="en-US" dirty="0" smtClean="0"/>
              <a:t> l){ </a:t>
            </a:r>
            <a:r>
              <a:rPr lang="en-US" dirty="0" err="1" smtClean="0"/>
              <a:t>setdimension</a:t>
            </a:r>
            <a:r>
              <a:rPr lang="en-US" dirty="0" smtClean="0"/>
              <a:t>(</a:t>
            </a:r>
            <a:r>
              <a:rPr lang="en-US" dirty="0" err="1" smtClean="0"/>
              <a:t>w,l</a:t>
            </a:r>
            <a:r>
              <a:rPr lang="en-US" dirty="0" smtClean="0"/>
              <a:t>);    }</a:t>
            </a:r>
          </a:p>
          <a:p>
            <a:pPr>
              <a:buNone/>
            </a:pPr>
            <a:r>
              <a:rPr lang="en-US" dirty="0" smtClean="0"/>
              <a:t>		</a:t>
            </a:r>
            <a:r>
              <a:rPr lang="en-US" dirty="0" smtClean="0">
                <a:solidFill>
                  <a:srgbClr val="0070C0"/>
                </a:solidFill>
              </a:rPr>
              <a:t>public</a:t>
            </a:r>
            <a:r>
              <a:rPr lang="en-US" dirty="0" smtClean="0"/>
              <a:t> </a:t>
            </a:r>
            <a:r>
              <a:rPr lang="en-US" dirty="0" smtClean="0">
                <a:solidFill>
                  <a:srgbClr val="0070C0"/>
                </a:solidFill>
              </a:rPr>
              <a:t>void</a:t>
            </a:r>
            <a:r>
              <a:rPr lang="en-US" dirty="0" smtClean="0"/>
              <a:t> </a:t>
            </a:r>
            <a:r>
              <a:rPr lang="en-US" dirty="0" err="1" smtClean="0"/>
              <a:t>setdimension</a:t>
            </a:r>
            <a:r>
              <a:rPr lang="en-US" dirty="0" smtClean="0"/>
              <a:t>( </a:t>
            </a:r>
            <a:r>
              <a:rPr lang="en-US" dirty="0" smtClean="0">
                <a:solidFill>
                  <a:srgbClr val="0070C0"/>
                </a:solidFill>
              </a:rPr>
              <a:t>double</a:t>
            </a:r>
            <a:r>
              <a:rPr lang="en-US" dirty="0" smtClean="0"/>
              <a:t> w, </a:t>
            </a:r>
            <a:r>
              <a:rPr lang="en-US" dirty="0" smtClean="0">
                <a:solidFill>
                  <a:srgbClr val="0070C0"/>
                </a:solidFill>
              </a:rPr>
              <a:t>double</a:t>
            </a:r>
            <a:r>
              <a:rPr lang="en-US" dirty="0" smtClean="0"/>
              <a:t> l){width=w; length=l;	}</a:t>
            </a:r>
          </a:p>
          <a:p>
            <a:pPr>
              <a:buNone/>
            </a:pPr>
            <a:r>
              <a:rPr lang="en-US" dirty="0" smtClean="0"/>
              <a:t>		</a:t>
            </a:r>
            <a:r>
              <a:rPr lang="en-US" dirty="0" smtClean="0">
                <a:solidFill>
                  <a:srgbClr val="0070C0"/>
                </a:solidFill>
              </a:rPr>
              <a:t>public</a:t>
            </a:r>
            <a:r>
              <a:rPr lang="en-US" dirty="0" smtClean="0"/>
              <a:t> </a:t>
            </a:r>
            <a:r>
              <a:rPr lang="en-US" dirty="0" smtClean="0">
                <a:solidFill>
                  <a:srgbClr val="0070C0"/>
                </a:solidFill>
              </a:rPr>
              <a:t>double</a:t>
            </a:r>
            <a:r>
              <a:rPr lang="en-US" dirty="0" smtClean="0"/>
              <a:t> </a:t>
            </a:r>
            <a:r>
              <a:rPr lang="en-US" dirty="0" err="1" smtClean="0"/>
              <a:t>getw</a:t>
            </a:r>
            <a:r>
              <a:rPr lang="en-US" dirty="0" smtClean="0"/>
              <a:t>(){</a:t>
            </a:r>
            <a:r>
              <a:rPr lang="en-US" dirty="0" smtClean="0">
                <a:solidFill>
                  <a:srgbClr val="0070C0"/>
                </a:solidFill>
              </a:rPr>
              <a:t>return</a:t>
            </a:r>
            <a:r>
              <a:rPr lang="en-US" dirty="0" smtClean="0"/>
              <a:t> width;}</a:t>
            </a:r>
          </a:p>
          <a:p>
            <a:pPr>
              <a:buNone/>
            </a:pPr>
            <a:r>
              <a:rPr lang="en-US" dirty="0" smtClean="0"/>
              <a:t>		</a:t>
            </a:r>
            <a:r>
              <a:rPr lang="en-US" dirty="0" smtClean="0">
                <a:solidFill>
                  <a:srgbClr val="0070C0"/>
                </a:solidFill>
              </a:rPr>
              <a:t>public</a:t>
            </a:r>
            <a:r>
              <a:rPr lang="en-US" dirty="0" smtClean="0"/>
              <a:t> </a:t>
            </a:r>
            <a:r>
              <a:rPr lang="en-US" dirty="0" smtClean="0">
                <a:solidFill>
                  <a:srgbClr val="0070C0"/>
                </a:solidFill>
              </a:rPr>
              <a:t>double</a:t>
            </a:r>
            <a:r>
              <a:rPr lang="en-US" dirty="0" smtClean="0"/>
              <a:t> </a:t>
            </a:r>
            <a:r>
              <a:rPr lang="en-US" dirty="0" err="1" smtClean="0"/>
              <a:t>getl</a:t>
            </a:r>
            <a:r>
              <a:rPr lang="en-US" dirty="0" smtClean="0"/>
              <a:t>(){</a:t>
            </a:r>
            <a:r>
              <a:rPr lang="en-US" dirty="0" smtClean="0">
                <a:solidFill>
                  <a:srgbClr val="0070C0"/>
                </a:solidFill>
              </a:rPr>
              <a:t>return</a:t>
            </a:r>
            <a:r>
              <a:rPr lang="en-US" dirty="0" smtClean="0"/>
              <a:t> length;}</a:t>
            </a:r>
          </a:p>
          <a:p>
            <a:pPr>
              <a:buNone/>
            </a:pPr>
            <a:r>
              <a:rPr lang="en-US" dirty="0" smtClean="0"/>
              <a:t>		</a:t>
            </a:r>
            <a:r>
              <a:rPr lang="en-US" dirty="0" smtClean="0">
                <a:solidFill>
                  <a:srgbClr val="0070C0"/>
                </a:solidFill>
              </a:rPr>
              <a:t>public</a:t>
            </a:r>
            <a:r>
              <a:rPr lang="en-US" dirty="0" smtClean="0"/>
              <a:t> </a:t>
            </a:r>
            <a:r>
              <a:rPr lang="en-US" dirty="0" smtClean="0">
                <a:solidFill>
                  <a:srgbClr val="0070C0"/>
                </a:solidFill>
              </a:rPr>
              <a:t>double</a:t>
            </a:r>
            <a:r>
              <a:rPr lang="en-US" dirty="0" smtClean="0"/>
              <a:t> area(){ </a:t>
            </a:r>
            <a:r>
              <a:rPr lang="en-US" dirty="0" smtClean="0">
                <a:solidFill>
                  <a:srgbClr val="0070C0"/>
                </a:solidFill>
              </a:rPr>
              <a:t>return</a:t>
            </a:r>
            <a:r>
              <a:rPr lang="en-US" dirty="0" smtClean="0"/>
              <a:t> width*length;}</a:t>
            </a:r>
          </a:p>
          <a:p>
            <a:pPr>
              <a:buNone/>
            </a:pPr>
            <a:r>
              <a:rPr lang="en-US" dirty="0" smtClean="0"/>
              <a:t>		</a:t>
            </a:r>
            <a:r>
              <a:rPr lang="en-US" dirty="0" smtClean="0">
                <a:solidFill>
                  <a:srgbClr val="0070C0"/>
                </a:solidFill>
              </a:rPr>
              <a:t>public</a:t>
            </a:r>
            <a:r>
              <a:rPr lang="en-US" dirty="0" smtClean="0"/>
              <a:t> </a:t>
            </a:r>
            <a:r>
              <a:rPr lang="en-US" dirty="0" smtClean="0">
                <a:solidFill>
                  <a:srgbClr val="0070C0"/>
                </a:solidFill>
              </a:rPr>
              <a:t>void</a:t>
            </a:r>
            <a:r>
              <a:rPr lang="en-US" dirty="0" smtClean="0"/>
              <a:t> print()</a:t>
            </a:r>
          </a:p>
          <a:p>
            <a:pPr>
              <a:buNone/>
            </a:pPr>
            <a:r>
              <a:rPr lang="en-US" dirty="0" smtClean="0"/>
              <a:t>		{</a:t>
            </a:r>
            <a:r>
              <a:rPr lang="en-US" dirty="0" err="1" smtClean="0"/>
              <a:t>System.out.println</a:t>
            </a:r>
            <a:r>
              <a:rPr lang="en-US" dirty="0" smtClean="0"/>
              <a:t>("length =" + length+"width = " + width );}</a:t>
            </a:r>
          </a:p>
          <a:p>
            <a:pPr>
              <a:buNone/>
            </a:pPr>
            <a:r>
              <a:rPr lang="en-US" dirty="0" smtClean="0"/>
              <a:t>}</a:t>
            </a:r>
            <a:endParaRPr lang="ar-SA" dirty="0"/>
          </a:p>
        </p:txBody>
      </p:sp>
    </p:spTree>
    <p:extLst>
      <p:ext uri="{BB962C8B-B14F-4D97-AF65-F5344CB8AC3E}">
        <p14:creationId xmlns:p14="http://schemas.microsoft.com/office/powerpoint/2010/main" val="23882229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r>
              <a:rPr lang="en-US" dirty="0" smtClean="0"/>
              <a:t>Create class called box inherits from rectangle having the following: </a:t>
            </a:r>
          </a:p>
          <a:p>
            <a:r>
              <a:rPr lang="en-US" dirty="0" smtClean="0"/>
              <a:t>Private height  ,, </a:t>
            </a:r>
            <a:r>
              <a:rPr lang="en-US" dirty="0" err="1" smtClean="0"/>
              <a:t>ge_height</a:t>
            </a:r>
            <a:r>
              <a:rPr lang="en-US" dirty="0" smtClean="0"/>
              <a:t>()</a:t>
            </a:r>
          </a:p>
          <a:p>
            <a:r>
              <a:rPr lang="en-US" dirty="0" smtClean="0"/>
              <a:t>Default constructor and copy constructor to set</a:t>
            </a:r>
          </a:p>
          <a:p>
            <a:r>
              <a:rPr lang="en-US" dirty="0" err="1" smtClean="0"/>
              <a:t>Setdimension</a:t>
            </a:r>
            <a:r>
              <a:rPr lang="en-US" dirty="0" smtClean="0"/>
              <a:t>();</a:t>
            </a:r>
          </a:p>
          <a:p>
            <a:r>
              <a:rPr lang="en-US" dirty="0" smtClean="0"/>
              <a:t>Area();//2*L*W + L * H +W* H </a:t>
            </a:r>
          </a:p>
          <a:p>
            <a:r>
              <a:rPr lang="en-US" dirty="0" smtClean="0"/>
              <a:t>Print();</a:t>
            </a:r>
          </a:p>
          <a:p>
            <a:endParaRPr lang="en-US" dirty="0" smtClean="0"/>
          </a:p>
          <a:p>
            <a:endParaRPr lang="en-US" dirty="0" smtClean="0"/>
          </a:p>
          <a:p>
            <a:endParaRPr lang="ar-SA" dirty="0"/>
          </a:p>
        </p:txBody>
      </p:sp>
    </p:spTree>
    <p:extLst>
      <p:ext uri="{BB962C8B-B14F-4D97-AF65-F5344CB8AC3E}">
        <p14:creationId xmlns:p14="http://schemas.microsoft.com/office/powerpoint/2010/main" val="2583938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6146" name="Picture 2"/>
          <p:cNvPicPr>
            <a:picLocks noGrp="1" noChangeAspect="1" noChangeArrowheads="1"/>
          </p:cNvPicPr>
          <p:nvPr>
            <p:ph sz="quarter" idx="1"/>
          </p:nvPr>
        </p:nvPicPr>
        <p:blipFill>
          <a:blip r:embed="rId2" cstate="print"/>
          <a:srcRect/>
          <a:stretch>
            <a:fillRect/>
          </a:stretch>
        </p:blipFill>
        <p:spPr bwMode="auto">
          <a:xfrm>
            <a:off x="179512" y="1556792"/>
            <a:ext cx="8424936" cy="5043096"/>
          </a:xfrm>
          <a:prstGeom prst="rect">
            <a:avLst/>
          </a:prstGeom>
          <a:noFill/>
          <a:ln w="9525">
            <a:noFill/>
            <a:miter lim="800000"/>
            <a:headEnd/>
            <a:tailEnd/>
          </a:ln>
        </p:spPr>
      </p:pic>
    </p:spTree>
    <p:extLst>
      <p:ext uri="{BB962C8B-B14F-4D97-AF65-F5344CB8AC3E}">
        <p14:creationId xmlns:p14="http://schemas.microsoft.com/office/powerpoint/2010/main" val="24199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626" name="Rectangle 2"/>
          <p:cNvSpPr>
            <a:spLocks noGrp="1" noChangeArrowheads="1"/>
          </p:cNvSpPr>
          <p:nvPr>
            <p:ph type="title"/>
          </p:nvPr>
        </p:nvSpPr>
        <p:spPr/>
        <p:txBody>
          <a:bodyPr/>
          <a:lstStyle/>
          <a:p>
            <a:pPr>
              <a:defRPr/>
            </a:pPr>
            <a:r>
              <a:rPr lang="en-US" dirty="0" err="1" smtClean="0"/>
              <a:t>Superclasses</a:t>
            </a:r>
            <a:r>
              <a:rPr lang="en-US" dirty="0" smtClean="0"/>
              <a:t> </a:t>
            </a:r>
            <a:r>
              <a:rPr lang="en-US" dirty="0"/>
              <a:t>and subclasses</a:t>
            </a:r>
          </a:p>
        </p:txBody>
      </p:sp>
      <p:sp>
        <p:nvSpPr>
          <p:cNvPr id="16386" name="Slide Number Placeholder 3"/>
          <p:cNvSpPr>
            <a:spLocks noGrp="1"/>
          </p:cNvSpPr>
          <p:nvPr>
            <p:ph type="sldNum" sz="quarter" idx="12"/>
          </p:nvPr>
        </p:nvSpPr>
        <p:spPr>
          <a:xfrm>
            <a:off x="665163" y="6367463"/>
            <a:ext cx="1905000" cy="457200"/>
          </a:xfrm>
          <a:noFill/>
        </p:spPr>
        <p:txBody>
          <a:bodyPr/>
          <a:lstStyle/>
          <a:p>
            <a:pPr algn="l"/>
            <a:fld id="{574DD98B-5C14-4334-A89D-55FAF7AC5402}" type="slidenum">
              <a:rPr lang="en-US" smtClean="0"/>
              <a:pPr algn="l"/>
              <a:t>4</a:t>
            </a:fld>
            <a:endParaRPr lang="en-US" smtClean="0"/>
          </a:p>
        </p:txBody>
      </p:sp>
      <p:sp>
        <p:nvSpPr>
          <p:cNvPr id="1050627" name="Rectangle 3"/>
          <p:cNvSpPr>
            <a:spLocks noGrp="1" noChangeArrowheads="1"/>
          </p:cNvSpPr>
          <p:nvPr>
            <p:ph sz="quarter" idx="1"/>
          </p:nvPr>
        </p:nvSpPr>
        <p:spPr/>
        <p:txBody>
          <a:bodyPr/>
          <a:lstStyle/>
          <a:p>
            <a:pPr>
              <a:lnSpc>
                <a:spcPct val="90000"/>
              </a:lnSpc>
              <a:defRPr/>
            </a:pPr>
            <a:r>
              <a:rPr lang="en-US" sz="2400" dirty="0" err="1"/>
              <a:t>Superclasses</a:t>
            </a:r>
            <a:r>
              <a:rPr lang="en-US" sz="2400" dirty="0"/>
              <a:t> and subclasses</a:t>
            </a:r>
          </a:p>
          <a:p>
            <a:pPr lvl="1">
              <a:lnSpc>
                <a:spcPct val="90000"/>
              </a:lnSpc>
              <a:defRPr/>
            </a:pPr>
            <a:r>
              <a:rPr lang="en-US" sz="2000" dirty="0"/>
              <a:t>Object of one class “is an” object of another class</a:t>
            </a:r>
          </a:p>
          <a:p>
            <a:pPr lvl="2">
              <a:lnSpc>
                <a:spcPct val="90000"/>
              </a:lnSpc>
              <a:defRPr/>
            </a:pPr>
            <a:r>
              <a:rPr lang="en-US" sz="1800" dirty="0"/>
              <a:t>Example: </a:t>
            </a:r>
            <a:r>
              <a:rPr lang="en-US" sz="1800" dirty="0" smtClean="0"/>
              <a:t>mustang is car.</a:t>
            </a:r>
            <a:endParaRPr lang="en-US" sz="1800" dirty="0"/>
          </a:p>
          <a:p>
            <a:pPr lvl="3">
              <a:lnSpc>
                <a:spcPct val="90000"/>
              </a:lnSpc>
              <a:defRPr/>
            </a:pPr>
            <a:r>
              <a:rPr lang="en-US" sz="1800" dirty="0"/>
              <a:t>Class </a:t>
            </a:r>
            <a:r>
              <a:rPr lang="en-US" dirty="0" smtClean="0"/>
              <a:t>mustang inherits </a:t>
            </a:r>
            <a:r>
              <a:rPr lang="en-US" sz="1800" dirty="0"/>
              <a:t>from class </a:t>
            </a:r>
            <a:r>
              <a:rPr lang="en-US" sz="1800" dirty="0" smtClean="0">
                <a:latin typeface="Lucida Console" pitchFamily="49" charset="0"/>
              </a:rPr>
              <a:t>car</a:t>
            </a:r>
            <a:endParaRPr lang="en-US" sz="1800" dirty="0">
              <a:latin typeface="Lucida Console" pitchFamily="49" charset="0"/>
            </a:endParaRPr>
          </a:p>
          <a:p>
            <a:pPr lvl="3">
              <a:lnSpc>
                <a:spcPct val="90000"/>
              </a:lnSpc>
              <a:defRPr/>
            </a:pPr>
            <a:r>
              <a:rPr lang="en-US" sz="1800" dirty="0" smtClean="0">
                <a:latin typeface="Lucida Console" pitchFamily="49" charset="0"/>
              </a:rPr>
              <a:t>car</a:t>
            </a:r>
            <a:r>
              <a:rPr lang="en-US" sz="1800" dirty="0" smtClean="0"/>
              <a:t>: </a:t>
            </a:r>
            <a:r>
              <a:rPr lang="en-US" sz="1800" dirty="0" err="1"/>
              <a:t>superclass</a:t>
            </a:r>
            <a:endParaRPr lang="en-US" sz="1800" dirty="0"/>
          </a:p>
          <a:p>
            <a:pPr lvl="3">
              <a:lnSpc>
                <a:spcPct val="90000"/>
              </a:lnSpc>
              <a:defRPr/>
            </a:pPr>
            <a:r>
              <a:rPr lang="en-US" dirty="0" smtClean="0"/>
              <a:t>mustang : </a:t>
            </a:r>
            <a:r>
              <a:rPr lang="en-US" sz="1800" dirty="0"/>
              <a:t>subclass</a:t>
            </a:r>
          </a:p>
          <a:p>
            <a:pPr lvl="1">
              <a:lnSpc>
                <a:spcPct val="90000"/>
              </a:lnSpc>
              <a:defRPr/>
            </a:pPr>
            <a:r>
              <a:rPr lang="en-US" sz="2000" dirty="0" err="1"/>
              <a:t>Superclass</a:t>
            </a:r>
            <a:r>
              <a:rPr lang="en-US" sz="2000" dirty="0"/>
              <a:t> typically represents larger set of objects than subclasses</a:t>
            </a:r>
          </a:p>
          <a:p>
            <a:pPr lvl="2">
              <a:lnSpc>
                <a:spcPct val="90000"/>
              </a:lnSpc>
              <a:defRPr/>
            </a:pPr>
            <a:r>
              <a:rPr lang="en-US" sz="1800" dirty="0"/>
              <a:t>Example:  </a:t>
            </a:r>
          </a:p>
          <a:p>
            <a:pPr lvl="3">
              <a:lnSpc>
                <a:spcPct val="90000"/>
              </a:lnSpc>
              <a:defRPr/>
            </a:pPr>
            <a:r>
              <a:rPr lang="en-US" sz="1800" dirty="0" err="1"/>
              <a:t>superclass</a:t>
            </a:r>
            <a:r>
              <a:rPr lang="en-US" sz="1800" dirty="0"/>
              <a:t>: </a:t>
            </a:r>
            <a:r>
              <a:rPr lang="en-US" sz="1800" dirty="0">
                <a:latin typeface="Lucida Console" pitchFamily="49" charset="0"/>
              </a:rPr>
              <a:t>Vehicle</a:t>
            </a:r>
          </a:p>
          <a:p>
            <a:pPr lvl="4">
              <a:lnSpc>
                <a:spcPct val="90000"/>
              </a:lnSpc>
              <a:defRPr/>
            </a:pPr>
            <a:r>
              <a:rPr lang="en-US" sz="1800" dirty="0"/>
              <a:t>Cars, trucks, boats, bicycles, …</a:t>
            </a:r>
          </a:p>
          <a:p>
            <a:pPr lvl="3">
              <a:lnSpc>
                <a:spcPct val="90000"/>
              </a:lnSpc>
              <a:defRPr/>
            </a:pPr>
            <a:r>
              <a:rPr lang="en-US" sz="1800" dirty="0"/>
              <a:t>subclass: </a:t>
            </a:r>
            <a:r>
              <a:rPr lang="en-US" sz="1800" dirty="0">
                <a:latin typeface="Lucida Console" pitchFamily="49" charset="0"/>
              </a:rPr>
              <a:t>Car</a:t>
            </a:r>
          </a:p>
          <a:p>
            <a:pPr lvl="4">
              <a:lnSpc>
                <a:spcPct val="90000"/>
              </a:lnSpc>
              <a:defRPr/>
            </a:pPr>
            <a:r>
              <a:rPr lang="en-US" sz="1800" dirty="0"/>
              <a:t>Smaller, more-specific subset of vehicles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Examples</a:t>
            </a:r>
            <a:endParaRPr lang="en-US" dirty="0"/>
          </a:p>
        </p:txBody>
      </p:sp>
      <p:sp>
        <p:nvSpPr>
          <p:cNvPr id="1027" name="Slide Number Placeholder 3"/>
          <p:cNvSpPr>
            <a:spLocks noGrp="1"/>
          </p:cNvSpPr>
          <p:nvPr>
            <p:ph type="sldNum" sz="quarter" idx="12"/>
          </p:nvPr>
        </p:nvSpPr>
        <p:spPr>
          <a:xfrm>
            <a:off x="665163" y="6367463"/>
            <a:ext cx="1905000" cy="457200"/>
          </a:xfrm>
          <a:noFill/>
        </p:spPr>
        <p:txBody>
          <a:bodyPr/>
          <a:lstStyle/>
          <a:p>
            <a:pPr algn="l"/>
            <a:fld id="{98A745E8-A5ED-49DF-BC45-CB53996EC62D}" type="slidenum">
              <a:rPr lang="en-US" smtClean="0"/>
              <a:pPr algn="l"/>
              <a:t>5</a:t>
            </a:fld>
            <a:endParaRPr lang="en-US" smtClean="0"/>
          </a:p>
        </p:txBody>
      </p:sp>
      <p:graphicFrame>
        <p:nvGraphicFramePr>
          <p:cNvPr id="1026" name="Object 2"/>
          <p:cNvGraphicFramePr>
            <a:graphicFrameLocks noGrp="1" noChangeAspect="1"/>
          </p:cNvGraphicFramePr>
          <p:nvPr>
            <p:ph sz="quarter" idx="1"/>
          </p:nvPr>
        </p:nvGraphicFramePr>
        <p:xfrm>
          <a:off x="406400" y="1557338"/>
          <a:ext cx="8335963" cy="3124200"/>
        </p:xfrm>
        <a:graphic>
          <a:graphicData uri="http://schemas.openxmlformats.org/presentationml/2006/ole">
            <mc:AlternateContent xmlns:mc="http://schemas.openxmlformats.org/markup-compatibility/2006">
              <mc:Choice xmlns:v="urn:schemas-microsoft-com:vml" Requires="v">
                <p:oleObj spid="_x0000_s1032" name="Document" r:id="rId4" imgW="5633423" imgH="2112147" progId="Word.Document.8">
                  <p:embed/>
                </p:oleObj>
              </mc:Choice>
              <mc:Fallback>
                <p:oleObj name="Document" r:id="rId4" imgW="5633423" imgH="2112147" progId="Word.Document.8">
                  <p:embed/>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1557338"/>
                        <a:ext cx="8335963"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7986" name="Rectangle 2"/>
          <p:cNvSpPr>
            <a:spLocks noGrp="1" noChangeArrowheads="1"/>
          </p:cNvSpPr>
          <p:nvPr>
            <p:ph type="title"/>
          </p:nvPr>
        </p:nvSpPr>
        <p:spPr>
          <a:xfrm>
            <a:off x="457200" y="4724400"/>
            <a:ext cx="7924800" cy="533400"/>
          </a:xfrm>
        </p:spPr>
        <p:txBody>
          <a:bodyPr/>
          <a:lstStyle/>
          <a:p>
            <a:pPr>
              <a:defRPr/>
            </a:pPr>
            <a:r>
              <a:rPr lang="en-US" sz="1800" dirty="0">
                <a:solidFill>
                  <a:srgbClr val="4D99FF"/>
                </a:solidFill>
              </a:rPr>
              <a:t>Fig. 9.2 </a:t>
            </a:r>
            <a:r>
              <a:rPr lang="en-US" sz="1800" dirty="0">
                <a:solidFill>
                  <a:srgbClr val="000000"/>
                </a:solidFill>
                <a:cs typeface="Times New Roman" pitchFamily="18" charset="0"/>
              </a:rPr>
              <a:t>| Inheritance hierarchy for university </a:t>
            </a:r>
            <a:r>
              <a:rPr lang="en-US" sz="1800" dirty="0" err="1">
                <a:solidFill>
                  <a:srgbClr val="000000"/>
                </a:solidFill>
                <a:latin typeface="Lucida Console" pitchFamily="49" charset="0"/>
                <a:ea typeface="LucidaSansTypewriter" pitchFamily="49" charset="0"/>
                <a:cs typeface="Lucida Console" pitchFamily="49" charset="0"/>
              </a:rPr>
              <a:t>CommunityMember</a:t>
            </a:r>
            <a:r>
              <a:rPr lang="en-US" sz="1800" dirty="0" err="1">
                <a:solidFill>
                  <a:srgbClr val="000000"/>
                </a:solidFill>
                <a:latin typeface="Lucida Console" pitchFamily="49" charset="0"/>
                <a:cs typeface="Times New Roman" pitchFamily="18" charset="0"/>
              </a:rPr>
              <a:t>s</a:t>
            </a:r>
            <a:r>
              <a:rPr lang="en-US" sz="1800" dirty="0">
                <a:solidFill>
                  <a:srgbClr val="000000"/>
                </a:solidFill>
                <a:cs typeface="Times New Roman" pitchFamily="18" charset="0"/>
              </a:rPr>
              <a:t> </a:t>
            </a:r>
            <a:r>
              <a:rPr lang="en-US" sz="1800" dirty="0"/>
              <a:t> </a:t>
            </a:r>
          </a:p>
        </p:txBody>
      </p:sp>
      <p:sp>
        <p:nvSpPr>
          <p:cNvPr id="18434" name="Slide Number Placeholder 3"/>
          <p:cNvSpPr>
            <a:spLocks noGrp="1"/>
          </p:cNvSpPr>
          <p:nvPr>
            <p:ph type="sldNum" sz="quarter" idx="12"/>
          </p:nvPr>
        </p:nvSpPr>
        <p:spPr>
          <a:xfrm>
            <a:off x="665163" y="6367463"/>
            <a:ext cx="1905000" cy="457200"/>
          </a:xfrm>
          <a:noFill/>
        </p:spPr>
        <p:txBody>
          <a:bodyPr/>
          <a:lstStyle/>
          <a:p>
            <a:pPr algn="l"/>
            <a:fld id="{CFB09149-2AFB-45A5-8051-9F9C7334332A}" type="slidenum">
              <a:rPr lang="en-US" smtClean="0"/>
              <a:pPr algn="l"/>
              <a:t>6</a:t>
            </a:fld>
            <a:endParaRPr lang="en-US" smtClean="0"/>
          </a:p>
        </p:txBody>
      </p:sp>
      <p:pic>
        <p:nvPicPr>
          <p:cNvPr id="18436" name="Picture 3" descr="AAEMYRT0"/>
          <p:cNvPicPr>
            <a:picLocks noChangeAspect="1" noChangeArrowheads="1"/>
          </p:cNvPicPr>
          <p:nvPr/>
        </p:nvPicPr>
        <p:blipFill>
          <a:blip r:embed="rId3" cstate="print"/>
          <a:srcRect r="24111"/>
          <a:stretch>
            <a:fillRect/>
          </a:stretch>
        </p:blipFill>
        <p:spPr bwMode="auto">
          <a:xfrm>
            <a:off x="179512" y="260648"/>
            <a:ext cx="7776864" cy="43857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9010" name="Rectangle 2"/>
          <p:cNvSpPr>
            <a:spLocks noGrp="1" noChangeArrowheads="1"/>
          </p:cNvSpPr>
          <p:nvPr>
            <p:ph type="title"/>
          </p:nvPr>
        </p:nvSpPr>
        <p:spPr>
          <a:xfrm>
            <a:off x="228600" y="4572000"/>
            <a:ext cx="7924800" cy="533400"/>
          </a:xfrm>
        </p:spPr>
        <p:txBody>
          <a:bodyPr/>
          <a:lstStyle/>
          <a:p>
            <a:pPr>
              <a:defRPr/>
            </a:pPr>
            <a:r>
              <a:rPr lang="en-US" sz="1800" dirty="0">
                <a:solidFill>
                  <a:srgbClr val="4D99FF"/>
                </a:solidFill>
              </a:rPr>
              <a:t>Fig. 9.3 </a:t>
            </a:r>
            <a:r>
              <a:rPr lang="en-US" sz="1800" dirty="0">
                <a:solidFill>
                  <a:srgbClr val="000000"/>
                </a:solidFill>
                <a:cs typeface="Times New Roman" pitchFamily="18" charset="0"/>
              </a:rPr>
              <a:t>| Inheritance hierarchy for </a:t>
            </a:r>
            <a:r>
              <a:rPr lang="en-US" sz="1800" dirty="0">
                <a:solidFill>
                  <a:srgbClr val="000000"/>
                </a:solidFill>
                <a:latin typeface="Lucida Console" pitchFamily="49" charset="0"/>
                <a:ea typeface="LucidaSansTypewriter" pitchFamily="49" charset="0"/>
                <a:cs typeface="Lucida Console" pitchFamily="49" charset="0"/>
              </a:rPr>
              <a:t>Shape</a:t>
            </a:r>
            <a:r>
              <a:rPr lang="en-US" sz="1800" dirty="0">
                <a:solidFill>
                  <a:srgbClr val="000000"/>
                </a:solidFill>
                <a:latin typeface="Lucida Console" pitchFamily="49" charset="0"/>
                <a:cs typeface="Times New Roman" pitchFamily="18" charset="0"/>
              </a:rPr>
              <a:t>s</a:t>
            </a:r>
            <a:r>
              <a:rPr lang="en-US" sz="1800" dirty="0">
                <a:solidFill>
                  <a:srgbClr val="000000"/>
                </a:solidFill>
                <a:cs typeface="Times New Roman" pitchFamily="18" charset="0"/>
              </a:rPr>
              <a:t>. </a:t>
            </a:r>
          </a:p>
        </p:txBody>
      </p:sp>
      <p:sp>
        <p:nvSpPr>
          <p:cNvPr id="19458" name="Slide Number Placeholder 3"/>
          <p:cNvSpPr>
            <a:spLocks noGrp="1"/>
          </p:cNvSpPr>
          <p:nvPr>
            <p:ph type="sldNum" sz="quarter" idx="12"/>
          </p:nvPr>
        </p:nvSpPr>
        <p:spPr>
          <a:xfrm>
            <a:off x="665163" y="6367463"/>
            <a:ext cx="1905000" cy="457200"/>
          </a:xfrm>
          <a:noFill/>
        </p:spPr>
        <p:txBody>
          <a:bodyPr/>
          <a:lstStyle/>
          <a:p>
            <a:pPr algn="l"/>
            <a:fld id="{85D8DF6E-69FC-4ECD-9DA8-F3A7EACA5EB0}" type="slidenum">
              <a:rPr lang="en-US" smtClean="0"/>
              <a:pPr algn="l"/>
              <a:t>7</a:t>
            </a:fld>
            <a:endParaRPr lang="en-US" smtClean="0"/>
          </a:p>
        </p:txBody>
      </p:sp>
      <p:pic>
        <p:nvPicPr>
          <p:cNvPr id="19460" name="Picture 3" descr="AAEMYRU0"/>
          <p:cNvPicPr>
            <a:picLocks noChangeAspect="1" noChangeArrowheads="1"/>
          </p:cNvPicPr>
          <p:nvPr/>
        </p:nvPicPr>
        <p:blipFill>
          <a:blip r:embed="rId3" cstate="print"/>
          <a:srcRect/>
          <a:stretch>
            <a:fillRect/>
          </a:stretch>
        </p:blipFill>
        <p:spPr bwMode="auto">
          <a:xfrm>
            <a:off x="762000" y="1878013"/>
            <a:ext cx="7543800" cy="2389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Modifiers in inheritance </a:t>
            </a:r>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8</a:t>
            </a:fld>
            <a:endParaRPr lang="en-US"/>
          </a:p>
        </p:txBody>
      </p:sp>
      <p:sp>
        <p:nvSpPr>
          <p:cNvPr id="3" name="Content Placeholder 2"/>
          <p:cNvSpPr>
            <a:spLocks noGrp="1"/>
          </p:cNvSpPr>
          <p:nvPr>
            <p:ph sz="quarter" idx="1"/>
          </p:nvPr>
        </p:nvSpPr>
        <p:spPr/>
        <p:txBody>
          <a:bodyPr>
            <a:normAutofit/>
          </a:bodyPr>
          <a:lstStyle/>
          <a:p>
            <a:r>
              <a:rPr lang="en-US" smtClean="0">
                <a:solidFill>
                  <a:schemeClr val="accent2">
                    <a:lumMod val="75000"/>
                  </a:schemeClr>
                </a:solidFill>
              </a:rPr>
              <a:t>Protected (#) </a:t>
            </a:r>
            <a:r>
              <a:rPr lang="en-US" smtClean="0"/>
              <a:t>makes a data member or method visible and accessible to the instances of the class and the descendant classes (subclasses). </a:t>
            </a:r>
          </a:p>
          <a:p>
            <a:r>
              <a:rPr lang="en-US" smtClean="0">
                <a:solidFill>
                  <a:schemeClr val="accent2">
                    <a:lumMod val="75000"/>
                  </a:schemeClr>
                </a:solidFill>
              </a:rPr>
              <a:t>Public (+)</a:t>
            </a:r>
            <a:r>
              <a:rPr lang="en-US" smtClean="0"/>
              <a:t> data members and methods are accessible to everyone.</a:t>
            </a:r>
          </a:p>
          <a:p>
            <a:r>
              <a:rPr lang="en-US" smtClean="0"/>
              <a:t> </a:t>
            </a:r>
            <a:r>
              <a:rPr lang="en-US" smtClean="0">
                <a:solidFill>
                  <a:schemeClr val="accent2">
                    <a:lumMod val="75000"/>
                  </a:schemeClr>
                </a:solidFill>
              </a:rPr>
              <a:t>Private(-)</a:t>
            </a:r>
            <a:r>
              <a:rPr lang="en-US" smtClean="0"/>
              <a:t> data members and methods are accessible only to instances of the class.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Slide Number Placeholder 2"/>
          <p:cNvSpPr>
            <a:spLocks noGrp="1"/>
          </p:cNvSpPr>
          <p:nvPr>
            <p:ph type="sldNum" sz="quarter" idx="12"/>
          </p:nvPr>
        </p:nvSpPr>
        <p:spPr/>
        <p:txBody>
          <a:bodyPr/>
          <a:lstStyle/>
          <a:p>
            <a:fld id="{8DF9CFC9-8906-474F-B672-7722A8D77957}" type="slidenum">
              <a:rPr lang="en-US" smtClean="0"/>
              <a:pPr/>
              <a:t>9</a:t>
            </a:fld>
            <a:endParaRPr lang="en-US"/>
          </a:p>
        </p:txBody>
      </p:sp>
      <p:sp>
        <p:nvSpPr>
          <p:cNvPr id="4" name="Content Placeholder 3"/>
          <p:cNvSpPr>
            <a:spLocks noGrp="1"/>
          </p:cNvSpPr>
          <p:nvPr>
            <p:ph sz="quarter" idx="1"/>
          </p:nvPr>
        </p:nvSpPr>
        <p:spPr/>
        <p:txBody>
          <a:bodyPr/>
          <a:lstStyle/>
          <a:p>
            <a:r>
              <a:rPr lang="en-US" dirty="0"/>
              <a:t>The derived class inherits all the members and methods that are declared as public or protected. If the members or methods of super class are declared as private then the derived class cannot use them directly. The private members can be accessed only in its own class. Such private members can only be accessed using public or protected getter and setter methods of super class as shown in the example below.</a:t>
            </a:r>
            <a:endParaRPr lang="ar-SA" dirty="0"/>
          </a:p>
          <a:p>
            <a:pPr marL="0" indent="0">
              <a:buNone/>
            </a:pPr>
            <a:endParaRPr lang="ar-SA" dirty="0"/>
          </a:p>
          <a:p>
            <a:endParaRPr lang="ar-SA" dirty="0"/>
          </a:p>
        </p:txBody>
      </p:sp>
    </p:spTree>
    <p:extLst>
      <p:ext uri="{BB962C8B-B14F-4D97-AF65-F5344CB8AC3E}">
        <p14:creationId xmlns:p14="http://schemas.microsoft.com/office/powerpoint/2010/main" val="1991181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F437039927A543A00F97AA22B90B52" ma:contentTypeVersion="0" ma:contentTypeDescription="Create a new document." ma:contentTypeScope="" ma:versionID="1f7d00f109cc7e0775e1d385045004d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1D49E7-BDB1-46BA-A83E-11EA869031EC}">
  <ds:schemaRef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terms/"/>
    <ds:schemaRef ds:uri="http://schemas.openxmlformats.org/package/2006/metadata/core-properties"/>
    <ds:schemaRef ds:uri="http://purl.org/dc/elements/1.1/"/>
    <ds:schemaRef ds:uri="http://purl.org/dc/dcmitype/"/>
  </ds:schemaRefs>
</ds:datastoreItem>
</file>

<file path=customXml/itemProps2.xml><?xml version="1.0" encoding="utf-8"?>
<ds:datastoreItem xmlns:ds="http://schemas.openxmlformats.org/officeDocument/2006/customXml" ds:itemID="{9BABBE5F-33C7-4DBA-92C6-961047BA9AFE}">
  <ds:schemaRefs>
    <ds:schemaRef ds:uri="http://schemas.microsoft.com/sharepoint/v3/contenttype/forms"/>
  </ds:schemaRefs>
</ds:datastoreItem>
</file>

<file path=customXml/itemProps3.xml><?xml version="1.0" encoding="utf-8"?>
<ds:datastoreItem xmlns:ds="http://schemas.openxmlformats.org/officeDocument/2006/customXml" ds:itemID="{DDDB5E58-2648-4537-BBC3-D91ED86FDB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Origin</Template>
  <TotalTime>903</TotalTime>
  <Words>1126</Words>
  <Application>Microsoft Office PowerPoint</Application>
  <PresentationFormat>On-screen Show (4:3)</PresentationFormat>
  <Paragraphs>384</Paragraphs>
  <Slides>37</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Origin</vt:lpstr>
      <vt:lpstr>Document</vt:lpstr>
      <vt:lpstr>Inheritance</vt:lpstr>
      <vt:lpstr>Introduction</vt:lpstr>
      <vt:lpstr>Introduction (Cont.)</vt:lpstr>
      <vt:lpstr>Superclasses and subclasses</vt:lpstr>
      <vt:lpstr>Examples</vt:lpstr>
      <vt:lpstr>Fig. 9.2 | Inheritance hierarchy for university CommunityMembers  </vt:lpstr>
      <vt:lpstr>Fig. 9.3 | Inheritance hierarchy for Shapes. </vt:lpstr>
      <vt:lpstr>Modifiers in inheritance </vt:lpstr>
      <vt:lpstr>PowerPoint Presentation</vt:lpstr>
      <vt:lpstr>Inheritance and Member Accessibility</vt:lpstr>
      <vt:lpstr>The Effect of Three Visibility Modifiers</vt:lpstr>
      <vt:lpstr>Accessibility of Super from Sub</vt:lpstr>
      <vt:lpstr>Accessibility from Unrelated Class</vt:lpstr>
      <vt:lpstr>Accessibility from Unrelated Class</vt:lpstr>
      <vt:lpstr>Accessibility from Unrelated Class</vt:lpstr>
      <vt:lpstr>Accessibility of Super from Super</vt:lpstr>
      <vt:lpstr>Accessibility of Sub from Sub</vt:lpstr>
      <vt:lpstr>Accessibility of Sub from Super</vt:lpstr>
      <vt:lpstr>Accessibility of Super from Sub </vt:lpstr>
      <vt:lpstr>PowerPoint Presentation</vt:lpstr>
      <vt:lpstr>Inheritance and Constructors</vt:lpstr>
      <vt:lpstr>Inheritance and Constructors</vt:lpstr>
      <vt:lpstr>Inheritance and Method Overriding </vt:lpstr>
      <vt:lpstr>PowerPoint Presentation</vt:lpstr>
      <vt:lpstr>Using super methods</vt:lpstr>
      <vt:lpstr>Defining Classes with Inheritance</vt:lpstr>
      <vt:lpstr>PowerPoint Presentation</vt:lpstr>
      <vt:lpstr>PowerPoint Presentation</vt:lpstr>
      <vt:lpstr>PowerPoint Presentation</vt:lpstr>
      <vt:lpstr>PowerPoint Presentation</vt:lpstr>
      <vt:lpstr>Defining Classes with Inheritance-Protected Modifier</vt:lpstr>
      <vt:lpstr>Implementation of the case study</vt:lpstr>
      <vt:lpstr>Implementation of the case study</vt:lpstr>
      <vt:lpstr>Implementation of the case study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Inheritance &amp; polymorphism</dc:title>
  <dc:creator>user</dc:creator>
  <cp:lastModifiedBy>maram</cp:lastModifiedBy>
  <cp:revision>18</cp:revision>
  <dcterms:created xsi:type="dcterms:W3CDTF">2012-04-07T15:43:27Z</dcterms:created>
  <dcterms:modified xsi:type="dcterms:W3CDTF">2018-03-07T08:29:50Z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0x010100D4F437039927A543A00F97AA22B90B52</vt:lpwstr>
  </property>
</Properties>
</file>