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FD459-E9C4-46D5-B663-0FBC9E548D0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00A25-E842-44D4-BD9C-C1F2161A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1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2B3499-3732-4147-BBBD-612C611F0D91}" type="slidenum">
              <a:rPr lang="en-US" altLang="en-US" sz="12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78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E79C29-60C2-4CF3-9D06-79CF2AFC50F8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9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A1188E-3399-4275-9A64-3905C2FE4EC1}" type="slidenum">
              <a:rPr lang="en-US" alt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1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DF748-D0BE-4362-B0B0-E710C665909F}" type="slidenum">
              <a:rPr lang="en-US" alt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E6E7FB-C10A-40CE-AEF0-E9A2C07C2987}" type="slidenum">
              <a:rPr lang="en-US" alt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6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FA3328-DC56-4C49-AF71-8866FD3091FD}" type="slidenum">
              <a:rPr lang="en-US" alt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C52D3D-73F2-410A-ACFE-178C19B90A74}" type="slidenum">
              <a:rPr lang="en-US" alt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2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F185326-B510-4117-9783-987E77B72674}" type="slidenum">
              <a:rPr lang="en-US" alt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24CC59-169F-40F0-B6C5-DD23485C48F9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07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E25448-12D1-4627-9C9A-BF9FAC76E33D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8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0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0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1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6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3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11-21 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جمع وإعداد/ د. فاطمة العقيل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B778-841E-46B5-9579-7C6C087E7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9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Asymmetric Encryption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CT1405 Lecture 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B778-841E-46B5-9579-7C6C087E73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3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5562600"/>
            <a:ext cx="5867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Figure 11-14 Elliptic curve cryptography (ECC)</a:t>
            </a:r>
          </a:p>
          <a:p>
            <a:pPr>
              <a:defRPr/>
            </a:pPr>
            <a:r>
              <a:rPr lang="en-US" sz="1400" dirty="0"/>
              <a:t>© Cengage Learning 2012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501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72263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Asymmetric Cryptographic Algorithms (cont’d.)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Asymmetric Cryptographic Algorithms (cont’d.)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Quantum cryptography</a:t>
            </a:r>
          </a:p>
          <a:p>
            <a:pPr lvl="1"/>
            <a:r>
              <a:rPr lang="en-US" altLang="en-US" smtClean="0"/>
              <a:t>Exploits the properties of microscopic objects such as photons</a:t>
            </a:r>
          </a:p>
          <a:p>
            <a:pPr lvl="1"/>
            <a:r>
              <a:rPr lang="en-US" altLang="en-US" smtClean="0"/>
              <a:t>Does not depend on difficult mathematical problems</a:t>
            </a:r>
          </a:p>
          <a:p>
            <a:r>
              <a:rPr lang="en-US" altLang="en-US" smtClean="0"/>
              <a:t>NTRUEncypt</a:t>
            </a:r>
          </a:p>
          <a:p>
            <a:pPr lvl="1"/>
            <a:r>
              <a:rPr lang="en-US" altLang="en-US" smtClean="0"/>
              <a:t>Uses lattice-based cryptography</a:t>
            </a:r>
          </a:p>
          <a:p>
            <a:pPr lvl="1"/>
            <a:r>
              <a:rPr lang="en-US" altLang="en-US" smtClean="0"/>
              <a:t>Relies on a set of points in space</a:t>
            </a:r>
          </a:p>
          <a:p>
            <a:pPr lvl="1"/>
            <a:r>
              <a:rPr lang="en-US" altLang="en-US" smtClean="0"/>
              <a:t>Faster than RSA and ECC</a:t>
            </a:r>
          </a:p>
          <a:p>
            <a:pPr lvl="1"/>
            <a:r>
              <a:rPr lang="en-US" altLang="en-US" smtClean="0"/>
              <a:t>More resistant to quantum computing attacks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4920" y="3861099"/>
            <a:ext cx="257556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Figure 11-15 Lattice-based cryptography</a:t>
            </a:r>
          </a:p>
          <a:p>
            <a:pPr>
              <a:defRPr/>
            </a:pPr>
            <a:r>
              <a:rPr lang="en-US" sz="1400" dirty="0"/>
              <a:t>© Cengage Learning 2012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017" y="1449015"/>
            <a:ext cx="6264535" cy="364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Asymmetric Cryptographic Algorithms (cont’d.)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vs. Asymmetric</a:t>
            </a:r>
            <a:endParaRPr lang="en-GB" dirty="0"/>
          </a:p>
        </p:txBody>
      </p:sp>
      <p:pic>
        <p:nvPicPr>
          <p:cNvPr id="6" name="Pictur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84" y="1564755"/>
            <a:ext cx="6146032" cy="438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Asymmetric Cryptographic Algorithms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Weakness of symmetric algorithms</a:t>
            </a:r>
          </a:p>
          <a:p>
            <a:pPr lvl="1"/>
            <a:r>
              <a:rPr lang="en-US" altLang="en-US" dirty="0" smtClean="0"/>
              <a:t>Distributing and maintaining a secure single key among multiple users distributed geographically</a:t>
            </a:r>
          </a:p>
          <a:p>
            <a:r>
              <a:rPr lang="en-US" altLang="en-US" dirty="0" smtClean="0"/>
              <a:t>Asymmetric cryptographic algorithms</a:t>
            </a:r>
          </a:p>
          <a:p>
            <a:pPr lvl="1"/>
            <a:r>
              <a:rPr lang="en-US" altLang="en-US" dirty="0" smtClean="0"/>
              <a:t>Also known as public key cryptography</a:t>
            </a:r>
          </a:p>
          <a:p>
            <a:pPr lvl="1"/>
            <a:r>
              <a:rPr lang="en-US" altLang="en-US" dirty="0" smtClean="0"/>
              <a:t>Uses two mathematically related keys</a:t>
            </a:r>
          </a:p>
          <a:p>
            <a:pPr lvl="1"/>
            <a:r>
              <a:rPr lang="en-US" altLang="en-US" dirty="0" smtClean="0"/>
              <a:t>Public key available to everyone and freely distributed</a:t>
            </a:r>
          </a:p>
          <a:p>
            <a:pPr lvl="1"/>
            <a:r>
              <a:rPr lang="en-US" altLang="en-US" dirty="0" smtClean="0"/>
              <a:t>Private key known only to individual to whom it belongs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2819401"/>
            <a:ext cx="16764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Figure 11-12 Asymmetric (public key) cryptography</a:t>
            </a:r>
          </a:p>
          <a:p>
            <a:pPr>
              <a:defRPr/>
            </a:pPr>
            <a:r>
              <a:rPr lang="en-US" sz="1400" dirty="0"/>
              <a:t>© Cengage Learning 2012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611" y="1499795"/>
            <a:ext cx="4750214" cy="38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Asymmetric Cryptographic Algorithms (cont’d.)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Asymmetric Cryptographic Algorithms (cont’d.)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Important principles</a:t>
            </a:r>
          </a:p>
          <a:p>
            <a:pPr lvl="1"/>
            <a:r>
              <a:rPr lang="en-US" altLang="en-US" smtClean="0"/>
              <a:t>Key pairs</a:t>
            </a:r>
          </a:p>
          <a:p>
            <a:pPr lvl="1"/>
            <a:r>
              <a:rPr lang="en-US" altLang="en-US" smtClean="0"/>
              <a:t>Public key</a:t>
            </a:r>
          </a:p>
          <a:p>
            <a:pPr lvl="1"/>
            <a:r>
              <a:rPr lang="en-US" altLang="en-US" smtClean="0"/>
              <a:t>Private key</a:t>
            </a:r>
          </a:p>
          <a:p>
            <a:pPr lvl="1"/>
            <a:r>
              <a:rPr lang="en-US" altLang="en-US" smtClean="0"/>
              <a:t>Both directions</a:t>
            </a:r>
          </a:p>
          <a:p>
            <a:r>
              <a:rPr lang="en-US" altLang="en-US" smtClean="0"/>
              <a:t>Digital signature</a:t>
            </a:r>
          </a:p>
          <a:p>
            <a:pPr lvl="1"/>
            <a:r>
              <a:rPr lang="en-US" altLang="en-US" smtClean="0"/>
              <a:t>Verifies the sender</a:t>
            </a:r>
          </a:p>
          <a:p>
            <a:pPr lvl="1"/>
            <a:r>
              <a:rPr lang="en-US" altLang="en-US" smtClean="0"/>
              <a:t>Prevents sender from disowning the message</a:t>
            </a:r>
          </a:p>
          <a:p>
            <a:pPr lvl="1"/>
            <a:r>
              <a:rPr lang="en-US" altLang="en-US" smtClean="0"/>
              <a:t>Proves message integrity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Used to </a:t>
            </a:r>
            <a:r>
              <a:rPr lang="en-US" altLang="en-US" sz="2600" dirty="0" smtClean="0"/>
              <a:t>provide</a:t>
            </a:r>
            <a:r>
              <a:rPr lang="en-US" altLang="en-US" dirty="0" smtClean="0"/>
              <a:t>: </a:t>
            </a:r>
            <a:r>
              <a:rPr lang="en-US" altLang="en-US" sz="2200" dirty="0" smtClean="0"/>
              <a:t>Data integrity, Message authentication, Non-repudiation</a:t>
            </a:r>
            <a:endParaRPr lang="en-US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502569" y="2911476"/>
            <a:ext cx="8875712" cy="3194050"/>
            <a:chOff x="147" y="1917"/>
            <a:chExt cx="5591" cy="2012"/>
          </a:xfrm>
        </p:grpSpPr>
        <p:sp>
          <p:nvSpPr>
            <p:cNvPr id="9" name="AutoShape 56"/>
            <p:cNvSpPr>
              <a:spLocks noChangeArrowheads="1"/>
            </p:cNvSpPr>
            <p:nvPr/>
          </p:nvSpPr>
          <p:spPr bwMode="auto">
            <a:xfrm>
              <a:off x="147" y="1933"/>
              <a:ext cx="2517" cy="1996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aseline="0"/>
            </a:p>
          </p:txBody>
        </p:sp>
        <p:sp>
          <p:nvSpPr>
            <p:cNvPr id="10" name="Text Box 57"/>
            <p:cNvSpPr txBox="1">
              <a:spLocks noChangeArrowheads="1"/>
            </p:cNvSpPr>
            <p:nvPr/>
          </p:nvSpPr>
          <p:spPr bwMode="auto">
            <a:xfrm>
              <a:off x="237" y="2432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message</a:t>
              </a:r>
              <a:endParaRPr lang="ru-RU" altLang="en-US" baseline="0"/>
            </a:p>
          </p:txBody>
        </p:sp>
        <p:sp>
          <p:nvSpPr>
            <p:cNvPr id="11" name="Text Box 58"/>
            <p:cNvSpPr txBox="1">
              <a:spLocks noChangeArrowheads="1"/>
            </p:cNvSpPr>
            <p:nvPr/>
          </p:nvSpPr>
          <p:spPr bwMode="auto">
            <a:xfrm>
              <a:off x="1598" y="2343"/>
              <a:ext cx="862" cy="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Signing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algorithm</a:t>
              </a:r>
              <a:endParaRPr lang="ru-RU" altLang="en-US" baseline="0"/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>
              <a:off x="2006" y="2170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60"/>
            <p:cNvSpPr>
              <a:spLocks noChangeShapeType="1"/>
            </p:cNvSpPr>
            <p:nvPr/>
          </p:nvSpPr>
          <p:spPr bwMode="auto">
            <a:xfrm>
              <a:off x="1191" y="216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 Box 61"/>
            <p:cNvSpPr txBox="1">
              <a:spLocks noChangeArrowheads="1"/>
            </p:cNvSpPr>
            <p:nvPr/>
          </p:nvSpPr>
          <p:spPr bwMode="auto">
            <a:xfrm>
              <a:off x="237" y="3112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message</a:t>
              </a:r>
              <a:endParaRPr lang="ru-RU" altLang="en-US" baseline="0"/>
            </a:p>
          </p:txBody>
        </p:sp>
        <p:sp>
          <p:nvSpPr>
            <p:cNvPr id="15" name="Text Box 62"/>
            <p:cNvSpPr txBox="1">
              <a:spLocks noChangeArrowheads="1"/>
            </p:cNvSpPr>
            <p:nvPr/>
          </p:nvSpPr>
          <p:spPr bwMode="auto">
            <a:xfrm>
              <a:off x="1462" y="3112"/>
              <a:ext cx="81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signature</a:t>
              </a:r>
              <a:endParaRPr lang="ru-RU" altLang="en-US" baseline="0"/>
            </a:p>
          </p:txBody>
        </p:sp>
        <p:sp>
          <p:nvSpPr>
            <p:cNvPr id="16" name="Text Box 63"/>
            <p:cNvSpPr txBox="1">
              <a:spLocks noChangeArrowheads="1"/>
            </p:cNvSpPr>
            <p:nvPr/>
          </p:nvSpPr>
          <p:spPr bwMode="auto">
            <a:xfrm>
              <a:off x="709" y="1917"/>
              <a:ext cx="17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aseline="0">
                  <a:solidFill>
                    <a:schemeClr val="accent2"/>
                  </a:solidFill>
                </a:rPr>
                <a:t>Signer’s private key</a:t>
              </a:r>
              <a:endParaRPr lang="ru-RU" altLang="en-US" sz="2000" baseline="0">
                <a:solidFill>
                  <a:schemeClr val="accent2"/>
                </a:solidFill>
              </a:endParaRPr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>
              <a:off x="1462" y="256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782" y="2659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>
              <a:off x="1689" y="284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 flipV="1">
              <a:off x="2279" y="3203"/>
              <a:ext cx="1451" cy="1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68"/>
            <p:cNvSpPr txBox="1">
              <a:spLocks noChangeArrowheads="1"/>
            </p:cNvSpPr>
            <p:nvPr/>
          </p:nvSpPr>
          <p:spPr bwMode="auto">
            <a:xfrm>
              <a:off x="2445" y="2967"/>
              <a:ext cx="12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baseline="0" dirty="0"/>
                <a:t>Unsecured channel</a:t>
              </a:r>
              <a:endParaRPr lang="ru-RU" altLang="en-US" b="1" baseline="0" dirty="0"/>
            </a:p>
          </p:txBody>
        </p:sp>
        <p:sp>
          <p:nvSpPr>
            <p:cNvPr id="22" name="Text Box 69"/>
            <p:cNvSpPr txBox="1">
              <a:spLocks noChangeArrowheads="1"/>
            </p:cNvSpPr>
            <p:nvPr/>
          </p:nvSpPr>
          <p:spPr bwMode="auto">
            <a:xfrm>
              <a:off x="1107" y="3652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0"/>
                <a:t>Signer</a:t>
              </a:r>
              <a:endParaRPr lang="ru-RU" altLang="en-US" baseline="0"/>
            </a:p>
          </p:txBody>
        </p:sp>
        <p:sp>
          <p:nvSpPr>
            <p:cNvPr id="23" name="AutoShape 70"/>
            <p:cNvSpPr>
              <a:spLocks noChangeArrowheads="1"/>
            </p:cNvSpPr>
            <p:nvPr/>
          </p:nvSpPr>
          <p:spPr bwMode="auto">
            <a:xfrm>
              <a:off x="3458" y="1933"/>
              <a:ext cx="1882" cy="1996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aseline="0"/>
            </a:p>
          </p:txBody>
        </p:sp>
        <p:sp>
          <p:nvSpPr>
            <p:cNvPr id="24" name="Text Box 71"/>
            <p:cNvSpPr txBox="1">
              <a:spLocks noChangeArrowheads="1"/>
            </p:cNvSpPr>
            <p:nvPr/>
          </p:nvSpPr>
          <p:spPr bwMode="auto">
            <a:xfrm>
              <a:off x="3730" y="2840"/>
              <a:ext cx="1043" cy="7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Signature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verification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baseline="0"/>
                <a:t>algorithm</a:t>
              </a:r>
              <a:endParaRPr lang="ru-RU" altLang="en-US" baseline="0"/>
            </a:p>
          </p:txBody>
        </p:sp>
        <p:sp>
          <p:nvSpPr>
            <p:cNvPr id="25" name="Line 72"/>
            <p:cNvSpPr>
              <a:spLocks noChangeShapeType="1"/>
            </p:cNvSpPr>
            <p:nvPr/>
          </p:nvSpPr>
          <p:spPr bwMode="auto">
            <a:xfrm>
              <a:off x="4207" y="2668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73"/>
            <p:cNvSpPr>
              <a:spLocks noChangeShapeType="1"/>
            </p:cNvSpPr>
            <p:nvPr/>
          </p:nvSpPr>
          <p:spPr bwMode="auto">
            <a:xfrm>
              <a:off x="4207" y="2669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 Box 74"/>
            <p:cNvSpPr txBox="1">
              <a:spLocks noChangeArrowheads="1"/>
            </p:cNvSpPr>
            <p:nvPr/>
          </p:nvSpPr>
          <p:spPr bwMode="auto">
            <a:xfrm>
              <a:off x="3742" y="2416"/>
              <a:ext cx="16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aseline="0">
                  <a:solidFill>
                    <a:schemeClr val="hlink"/>
                  </a:solidFill>
                </a:rPr>
                <a:t>Signer’s public key</a:t>
              </a:r>
              <a:endParaRPr lang="ru-RU" altLang="en-US" sz="2000" baseline="0">
                <a:solidFill>
                  <a:schemeClr val="hlink"/>
                </a:solidFill>
              </a:endParaRPr>
            </a:p>
          </p:txBody>
        </p:sp>
        <p:sp>
          <p:nvSpPr>
            <p:cNvPr id="28" name="Text Box 75"/>
            <p:cNvSpPr txBox="1">
              <a:spLocks noChangeArrowheads="1"/>
            </p:cNvSpPr>
            <p:nvPr/>
          </p:nvSpPr>
          <p:spPr bwMode="auto">
            <a:xfrm>
              <a:off x="3964" y="3657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baseline="0"/>
                <a:t>Verifier</a:t>
              </a:r>
              <a:endParaRPr lang="ru-RU" altLang="en-US" baseline="0"/>
            </a:p>
          </p:txBody>
        </p:sp>
        <p:sp>
          <p:nvSpPr>
            <p:cNvPr id="29" name="Line 76"/>
            <p:cNvSpPr>
              <a:spLocks noChangeShapeType="1"/>
            </p:cNvSpPr>
            <p:nvPr/>
          </p:nvSpPr>
          <p:spPr bwMode="auto">
            <a:xfrm>
              <a:off x="4773" y="3203"/>
              <a:ext cx="862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prstDash val="dash"/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 Box 77"/>
            <p:cNvSpPr txBox="1">
              <a:spLocks noChangeArrowheads="1"/>
            </p:cNvSpPr>
            <p:nvPr/>
          </p:nvSpPr>
          <p:spPr bwMode="auto">
            <a:xfrm>
              <a:off x="4773" y="2972"/>
              <a:ext cx="9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aseline="0"/>
                <a:t>Ok / not Ok</a:t>
              </a:r>
              <a:endParaRPr lang="ru-RU" altLang="en-US" baseline="0"/>
            </a:p>
          </p:txBody>
        </p:sp>
      </p:grpSp>
    </p:spTree>
    <p:extLst>
      <p:ext uri="{BB962C8B-B14F-4D97-AF65-F5344CB8AC3E}">
        <p14:creationId xmlns:p14="http://schemas.microsoft.com/office/powerpoint/2010/main" val="25599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007" y="3744558"/>
            <a:ext cx="3276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Figure 11-13 Digital signature</a:t>
            </a:r>
          </a:p>
          <a:p>
            <a:pPr>
              <a:defRPr/>
            </a:pPr>
            <a:r>
              <a:rPr lang="en-US" sz="1400" dirty="0"/>
              <a:t>© Cengage Learning 2012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14" y="1134738"/>
            <a:ext cx="6626636" cy="469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5715001"/>
            <a:ext cx="4343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Table 11-4 Asymmetric cryptography practices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144" y="1288364"/>
            <a:ext cx="6499711" cy="42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Asymmetric Cryptographic Algorithms (cont’d.)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4572001"/>
            <a:ext cx="586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Table 11-5 Information protections by asymmetric cryptography</a:t>
            </a:r>
          </a:p>
          <a:p>
            <a:pPr>
              <a:defRPr/>
            </a:pPr>
            <a:endParaRPr lang="en-US" sz="1200" dirty="0"/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1" y="1981200"/>
            <a:ext cx="84883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Asymmetric Cryptographic Algorithms (cont’d.)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Asymmetric Cryptographic Algorithms (cont’d.)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RSA</a:t>
            </a:r>
          </a:p>
          <a:p>
            <a:pPr lvl="1"/>
            <a:r>
              <a:rPr lang="en-US" altLang="en-US" smtClean="0"/>
              <a:t>Published in 1977 and patented by MIT in 1983</a:t>
            </a:r>
          </a:p>
          <a:p>
            <a:pPr lvl="1"/>
            <a:r>
              <a:rPr lang="en-US" altLang="en-US" smtClean="0"/>
              <a:t>Most common asymmetric cryptography algorithm</a:t>
            </a:r>
          </a:p>
          <a:p>
            <a:pPr lvl="1"/>
            <a:r>
              <a:rPr lang="en-US" altLang="en-US" smtClean="0"/>
              <a:t>Uses two large prime numbers</a:t>
            </a:r>
          </a:p>
          <a:p>
            <a:r>
              <a:rPr lang="en-US" altLang="en-US" smtClean="0"/>
              <a:t>Elliptic curve cryptography (ECC)</a:t>
            </a:r>
          </a:p>
          <a:p>
            <a:pPr lvl="1"/>
            <a:r>
              <a:rPr lang="en-US" altLang="en-US" smtClean="0"/>
              <a:t>Users share one elliptic curve and one point on the curve</a:t>
            </a:r>
          </a:p>
          <a:p>
            <a:pPr lvl="1"/>
            <a:r>
              <a:rPr lang="en-US" altLang="en-US" smtClean="0"/>
              <a:t>Uses less computing power than prime number-based asymmetric cryptography</a:t>
            </a:r>
          </a:p>
          <a:p>
            <a:pPr lvl="2"/>
            <a:r>
              <a:rPr lang="en-US" altLang="en-US" smtClean="0"/>
              <a:t>Key sizes are smaller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CD42-1592-524A-B7AF-F91A7F1D50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335</Words>
  <Application>Microsoft Office PowerPoint</Application>
  <PresentationFormat>Widescreen</PresentationFormat>
  <Paragraphs>94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Asymmetric Encryption</vt:lpstr>
      <vt:lpstr>Asymmetric Cryptographic Algorithms</vt:lpstr>
      <vt:lpstr>Asymmetric Cryptographic Algorithms (cont’d.)</vt:lpstr>
      <vt:lpstr>Asymmetric Cryptographic Algorithms (cont’d.)</vt:lpstr>
      <vt:lpstr>Digital Signature </vt:lpstr>
      <vt:lpstr>Digital Signature </vt:lpstr>
      <vt:lpstr>Asymmetric Cryptographic Algorithms (cont’d.)</vt:lpstr>
      <vt:lpstr>Asymmetric Cryptographic Algorithms (cont’d.)</vt:lpstr>
      <vt:lpstr>Asymmetric Cryptographic Algorithms (cont’d.)</vt:lpstr>
      <vt:lpstr>Asymmetric Cryptographic Algorithms (cont’d.)</vt:lpstr>
      <vt:lpstr>Asymmetric Cryptographic Algorithms (cont’d.)</vt:lpstr>
      <vt:lpstr>Asymmetric Cryptographic Algorithms (cont’d.)</vt:lpstr>
      <vt:lpstr>Symmetric vs. Asymmetric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 Proxy</dc:creator>
  <cp:lastModifiedBy>Anonymous Proxy</cp:lastModifiedBy>
  <cp:revision>3</cp:revision>
  <dcterms:created xsi:type="dcterms:W3CDTF">2018-03-08T05:55:15Z</dcterms:created>
  <dcterms:modified xsi:type="dcterms:W3CDTF">2018-03-08T06:06:44Z</dcterms:modified>
</cp:coreProperties>
</file>