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66"/>
  </p:notesMasterIdLst>
  <p:sldIdLst>
    <p:sldId id="256" r:id="rId2"/>
    <p:sldId id="393" r:id="rId3"/>
    <p:sldId id="542" r:id="rId4"/>
    <p:sldId id="556" r:id="rId5"/>
    <p:sldId id="557" r:id="rId6"/>
    <p:sldId id="543" r:id="rId7"/>
    <p:sldId id="544" r:id="rId8"/>
    <p:sldId id="558" r:id="rId9"/>
    <p:sldId id="559" r:id="rId10"/>
    <p:sldId id="560" r:id="rId11"/>
    <p:sldId id="545" r:id="rId12"/>
    <p:sldId id="547" r:id="rId13"/>
    <p:sldId id="548" r:id="rId14"/>
    <p:sldId id="561" r:id="rId15"/>
    <p:sldId id="567" r:id="rId16"/>
    <p:sldId id="551" r:id="rId17"/>
    <p:sldId id="562" r:id="rId18"/>
    <p:sldId id="552" r:id="rId19"/>
    <p:sldId id="264" r:id="rId20"/>
    <p:sldId id="305" r:id="rId21"/>
    <p:sldId id="306" r:id="rId22"/>
    <p:sldId id="308" r:id="rId23"/>
    <p:sldId id="309" r:id="rId24"/>
    <p:sldId id="307" r:id="rId25"/>
    <p:sldId id="266" r:id="rId26"/>
    <p:sldId id="318" r:id="rId27"/>
    <p:sldId id="313" r:id="rId28"/>
    <p:sldId id="315" r:id="rId29"/>
    <p:sldId id="316" r:id="rId30"/>
    <p:sldId id="317" r:id="rId31"/>
    <p:sldId id="334" r:id="rId32"/>
    <p:sldId id="335" r:id="rId33"/>
    <p:sldId id="319" r:id="rId34"/>
    <p:sldId id="320" r:id="rId35"/>
    <p:sldId id="321" r:id="rId36"/>
    <p:sldId id="322" r:id="rId37"/>
    <p:sldId id="337" r:id="rId38"/>
    <p:sldId id="338" r:id="rId39"/>
    <p:sldId id="263" r:id="rId40"/>
    <p:sldId id="331" r:id="rId41"/>
    <p:sldId id="332" r:id="rId42"/>
    <p:sldId id="281" r:id="rId43"/>
    <p:sldId id="280" r:id="rId44"/>
    <p:sldId id="282" r:id="rId45"/>
    <p:sldId id="283" r:id="rId46"/>
    <p:sldId id="284" r:id="rId47"/>
    <p:sldId id="285" r:id="rId48"/>
    <p:sldId id="286" r:id="rId49"/>
    <p:sldId id="287" r:id="rId50"/>
    <p:sldId id="265" r:id="rId51"/>
    <p:sldId id="311" r:id="rId52"/>
    <p:sldId id="312" r:id="rId53"/>
    <p:sldId id="267" r:id="rId54"/>
    <p:sldId id="310" r:id="rId55"/>
    <p:sldId id="268" r:id="rId56"/>
    <p:sldId id="302" r:id="rId57"/>
    <p:sldId id="303" r:id="rId58"/>
    <p:sldId id="304" r:id="rId59"/>
    <p:sldId id="568" r:id="rId60"/>
    <p:sldId id="569" r:id="rId61"/>
    <p:sldId id="570" r:id="rId62"/>
    <p:sldId id="571" r:id="rId63"/>
    <p:sldId id="572" r:id="rId64"/>
    <p:sldId id="573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5161" autoAdjust="0"/>
  </p:normalViewPr>
  <p:slideViewPr>
    <p:cSldViewPr>
      <p:cViewPr varScale="1">
        <p:scale>
          <a:sx n="90" d="100"/>
          <a:sy n="90" d="100"/>
        </p:scale>
        <p:origin x="17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B3088BC-0648-5A4A-86EA-F63FA54C68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6465BA3-CFDC-E24D-BD71-FC3A610A5E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228D1CF6-8DE2-2949-9274-E2AC5E9A07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081BC607-8D79-A444-B850-3333EA780E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4400D45D-B5EF-7D40-A829-C9C6232CFC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5A357937-3E88-7142-92CE-0E9CAA20A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39C496-73B6-BA41-96B6-FFE8F274B3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DF2CE1B-717A-A64E-946F-E7CB49F97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4C567C-A478-7C42-B9A6-0D2CA820ECC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052B927-F908-C847-AC6E-FB083B601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A5EFBF4-0CC6-2D43-8606-88B8AAE03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1747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5C95294-3CE3-7C4E-AE91-236B5362A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64903C-E00B-3F41-9924-C665FF7C74F5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151052AB-8D54-0C4B-B81D-5A64054F1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AB1EBF1-5620-FE4F-9A72-F33CAFD05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4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8132600-9182-C24D-B37C-8F6E93FC5E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EA651F-DFE5-674B-A8C6-6E311FD88F1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E79E0A0-C5A8-FC41-87DC-74F8F144A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C351142-533E-2A44-B62E-AEC959E22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29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045A664B-0C04-034A-AC29-4F4B05AFD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2E123E-A278-A746-8903-9F99DD0FE043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D6D9DD8-E958-EB46-810F-3DC5B008C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2378198-5ACB-754D-94B7-F743ADFDD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4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4167A93-BA87-A942-9F33-1E59124BED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48E4C7-F811-B64B-A258-8815327F7310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63D7F53-FBD7-5541-AADA-D5725ED95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667E0A1-25CB-1C44-BEBF-9BA2867CD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93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2D8873A-EA39-E642-B5C8-DE1F9D781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8CB1EC-F366-5E4B-9CD9-B5D6043A836C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9E59825-746B-3140-981B-E8BD704EFC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C2CEA9E-F791-BE40-9A58-35127BA1C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232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C330079-45D6-FD4F-883A-2BF2618FC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3A878B1-CFE8-6043-89C2-9F07EBF87E00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9AADBA1-C5E6-2242-A256-CADADC6B5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7D2CC9EB-D92C-4142-A907-AC08F4E88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725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AD98337-EF82-6B4B-BE8A-34490CD2F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EEDD77-6467-E14F-9088-BDD7338601F8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FF643A9-C5C2-E548-8461-36D897AEE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7918352-FF2D-7744-8E6F-574AE8DF1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263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642C971C-4785-7B43-9E4F-462A944E9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eaLnBrk="1" hangingPunct="1"/>
            <a:fld id="{A54840B3-1B8B-6541-9686-45E637886388}" type="slidenum">
              <a:rPr lang="en-US" altLang="en-US" sz="13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39</a:t>
            </a:fld>
            <a:endParaRPr lang="en-US" altLang="en-US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FCD254B-2850-AD4C-BB91-F3447C9D3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063" y="4867275"/>
            <a:ext cx="6353175" cy="4954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93" tIns="48135" rIns="97993" bIns="48135"/>
          <a:lstStyle/>
          <a:p>
            <a:pPr eaLnBrk="1" hangingPunct="1"/>
            <a:endParaRPr lang="en-CA" altLang="en-US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D5280E0-9019-734B-BCFD-4FD1643D9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9775"/>
            <a:ext cx="5181600" cy="38862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12497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CA8574E3-18F6-C644-AFD1-F64758C2C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eaLnBrk="1" hangingPunct="1"/>
            <a:fld id="{CFDAAD7F-2CBE-1445-9225-72E20B14FC93}" type="slidenum">
              <a:rPr lang="en-US" altLang="en-US" sz="13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40</a:t>
            </a:fld>
            <a:endParaRPr lang="en-US" altLang="en-US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D16D5B2E-3556-5A49-B4C0-2ED18515C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063" y="4867275"/>
            <a:ext cx="6353175" cy="4954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93" tIns="48135" rIns="97993" bIns="48135"/>
          <a:lstStyle/>
          <a:p>
            <a:pPr eaLnBrk="1" hangingPunct="1"/>
            <a:endParaRPr lang="en-CA" altLang="en-US"/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7E410801-5DEE-E943-A0BA-57D933FA6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9775"/>
            <a:ext cx="5181600" cy="38862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135909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7B53D316-36E3-4E41-A887-2AE65A12A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eaLnBrk="1" hangingPunct="1"/>
            <a:fld id="{AE9B396B-E8CD-E348-8B19-1C2DAC1F0CA0}" type="slidenum">
              <a:rPr lang="en-US" altLang="en-US" sz="13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41</a:t>
            </a:fld>
            <a:endParaRPr lang="en-US" altLang="en-US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0384278-44A7-0644-8429-B1FEA6067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063" y="4867275"/>
            <a:ext cx="6353175" cy="4954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93" tIns="48135" rIns="97993" bIns="48135"/>
          <a:lstStyle/>
          <a:p>
            <a:pPr eaLnBrk="1" hangingPunct="1"/>
            <a:endParaRPr lang="en-CA" altLang="en-US"/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CA4CFF6-687F-4247-B22B-873564A9B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9775"/>
            <a:ext cx="5181600" cy="38862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5870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261DA9D-0691-1F4B-A126-BB8A0DD7E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A80A73-D96D-044D-AF96-40C6792AE47E}" type="slidenum">
              <a:rPr lang="en-US" alt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12E1129-FB55-F74F-BACB-1D7497481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64D8E2E-3090-DA45-B89F-1F087D525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E1B7242-D5C0-0D41-8381-686710BE5D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2A4FB8-51BC-4449-BBCE-2D0A50D89A61}" type="slidenum">
              <a:rPr lang="en-US" alt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FD90C28-1BCC-C949-9D62-AC529DDFF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C1E8176-A0EB-EA43-9AA4-5B34F210E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70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B7B0269-2108-434E-A25D-622C867E9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BB2DD3-E479-9E4B-A339-8E9BF16D018A}" type="slidenum">
              <a:rPr lang="en-US" alt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3B8C637-90D8-394A-BCB4-D83D17F02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D7C63AC-A287-2C41-A1A5-9A66B4FE1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22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CB21120-F219-4B4E-A326-FA15CFD68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2951F34-164B-6944-9D40-D2A16FA624F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33BA1BD-448B-EC40-84D9-0C73BF70C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B4A1F7D-5A6A-2543-A202-F1E11EFCA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44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DC62C3F-9287-1A49-87F9-C5713FE75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AF6C50-4F7B-544A-8E29-62C3F59A620F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5F67703-0573-314D-BEA0-1BB868DC7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766DFE5-F1DC-8B45-9A37-841E534FE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78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762BDDC-F9AC-1745-99CC-14A565C42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1EA7B9-2234-2341-955D-E6E0C9BB0255}" type="slidenum">
              <a:rPr lang="en-US" alt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334FC8C-FC58-8A4B-A9BE-F1366CD82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A3E53D7-BB48-034E-B76D-68EFB3DAC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07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646E133-D612-5E47-A253-E30EF8911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A5822D-E0CE-4741-B4DC-0B2892F85303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C47AF56-7395-A545-B78C-160AD5D77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7B3C1819-E54F-DD47-9E67-7A50AB7D0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261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952311A5-A1EC-6C44-848A-82CD4AC13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8ED098-1B24-884E-B99A-B6EEA30257C3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D9E1F1BE-254C-C642-B4FF-5B670C08B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E91BF8F-7B0E-3E42-80D4-A4066CDE4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68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03A6-64D6-B445-AAC5-C8E2BF7B3B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98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88C3-7D91-4C42-A429-390C2070B1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14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88C3-7D91-4C42-A429-390C2070B19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0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88C3-7D91-4C42-A429-390C2070B1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03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88C3-7D91-4C42-A429-390C2070B19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79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88C3-7D91-4C42-A429-390C2070B1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81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DAB1-178C-8044-82A0-EE22B43569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807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0C36-EBAF-8142-BB1A-46F3D400F0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870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5DCB-9A7A-FC46-BBA2-2EF3AE3A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71C88-9891-8249-9241-2E7FDAC503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85062-1383-E24C-B1E4-3336ED96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EE083-4718-9546-8C1A-D3B39A92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0AFE8-CF7C-D042-BFA4-A3B8BCDF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Aseel Alhadlaq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8A64-E9CD-A243-85AA-B2192CA7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582F22-60E8-434C-9E84-A484C50B9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75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13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B02-1475-C047-9F21-E45C59BD0D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87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6B0-2AD2-F84E-82CA-742A9E6C31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52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0BC8-DCD4-7149-B921-CA6E35A73E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82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8277-8A0F-8A41-97B2-95B96F9DE9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99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14B5-6119-5146-AD36-2CDE75C03E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43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34EB-0AD4-DD46-89E4-1F822BC77D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35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B422B-2EEC-E644-9ABD-786F338E3D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97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/>
              <a:t>Aseel Alhadlaq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8C88C3-7D91-4C42-A429-390C2070B1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85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slide" Target="slide25.xml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slide" Target="slide39.xml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7.bin"/><Relationship Id="rId4" Type="http://schemas.openxmlformats.org/officeDocument/2006/relationships/slide" Target="slide19.xml"/><Relationship Id="rId9" Type="http://schemas.openxmlformats.org/officeDocument/2006/relationships/oleObject" Target="../embeddings/oleObject16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1860E4B-9BC1-324F-B1D3-CFED517BD6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Lecture 4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46803E1-EEC6-2443-8101-D95877F6C6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LAN Hardware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1DB2E5-F59F-284F-A570-42D801E4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FF35E-9A85-DC45-8999-0F817335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03A6-64D6-B445-AAC5-C8E2BF7B3B1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5C1051D-3F53-924E-8DD4-C1CC71174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6EB0A9F-3553-0F4E-82E2-9238AE4D00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5BB451-C565-F747-B536-BC2DB26D9CF9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67EC577-5530-EE49-ACC2-CC4608655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C7901736-A4EC-A141-BBA1-6EB0A1E6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4212"/>
            <a:ext cx="69246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E0629-08F2-BA4E-926D-5AFD1477B0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126F6-1630-CF40-8C65-5A7D0CC40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D78E7B-C1E9-2246-A9C6-AC231ED3DD5E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59458" name="Rectangle 2">
            <a:extLst>
              <a:ext uri="{FF2B5EF4-FFF2-40B4-BE49-F238E27FC236}">
                <a16:creationId xmlns:a16="http://schemas.microsoft.com/office/drawing/2014/main" id="{05E5229D-5A77-C949-8319-95695F82D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Other PC Interfaces Used for Networking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FB741BE6-F36A-9D46-8C89-F5511D095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2160590"/>
            <a:ext cx="6858001" cy="3880773"/>
          </a:xfrm>
        </p:spPr>
        <p:txBody>
          <a:bodyPr/>
          <a:lstStyle/>
          <a:p>
            <a:pPr eaLnBrk="1" hangingPunct="1"/>
            <a:r>
              <a:rPr lang="en-US" altLang="en-US" dirty="0"/>
              <a:t>Although the following interface technologies don’t replace the buses in most typical PCs, they do offer other ways to attach computers to networks:</a:t>
            </a:r>
          </a:p>
          <a:p>
            <a:pPr lvl="1" eaLnBrk="1" hangingPunct="1"/>
            <a:r>
              <a:rPr lang="en-US" altLang="en-US" dirty="0"/>
              <a:t>Universal Serial Bus (USB)</a:t>
            </a:r>
          </a:p>
          <a:p>
            <a:pPr lvl="2" eaLnBrk="1" hangingPunct="1"/>
            <a:r>
              <a:rPr lang="en-US" altLang="en-US" dirty="0"/>
              <a:t>USB 1.0 can operate at up to 12 </a:t>
            </a:r>
            <a:r>
              <a:rPr lang="en-US" altLang="en-US" dirty="0" err="1"/>
              <a:t>Mbps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USB 2.0 can operate at up to 480 </a:t>
            </a:r>
            <a:r>
              <a:rPr lang="en-US" altLang="en-US" dirty="0" err="1"/>
              <a:t>Mbps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FireWire (also known as IEEE 1394)</a:t>
            </a:r>
          </a:p>
          <a:p>
            <a:pPr lvl="2" eaLnBrk="1" hangingPunct="1"/>
            <a:r>
              <a:rPr lang="en-US" altLang="en-US" dirty="0"/>
              <a:t>Can operate up to 400 </a:t>
            </a:r>
            <a:r>
              <a:rPr lang="en-US" altLang="en-US" dirty="0" err="1"/>
              <a:t>Mbps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IEEE 1394b supports transfer rates up to 3200 </a:t>
            </a:r>
            <a:r>
              <a:rPr lang="en-US" altLang="en-US" dirty="0" err="1"/>
              <a:t>Mbps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477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FD8A3-F8B2-A54E-BA0C-A65603F31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AD2F5-BBC3-E449-8A08-64C5EAA71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C8AA8C-208A-8A47-AD61-357363E89520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61506" name="Rectangle 2">
            <a:extLst>
              <a:ext uri="{FF2B5EF4-FFF2-40B4-BE49-F238E27FC236}">
                <a16:creationId xmlns:a16="http://schemas.microsoft.com/office/drawing/2014/main" id="{71612255-B723-1A42-8160-9976C0225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Integrated NICs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62B9C560-19DA-DE4A-87F4-3CA9DDB67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524000"/>
            <a:ext cx="6553201" cy="3880773"/>
          </a:xfrm>
        </p:spPr>
        <p:txBody>
          <a:bodyPr/>
          <a:lstStyle/>
          <a:p>
            <a:pPr eaLnBrk="1" hangingPunct="1"/>
            <a:r>
              <a:rPr lang="en-US" altLang="en-US" b="1" dirty="0"/>
              <a:t>On-board NICs:</a:t>
            </a:r>
            <a:r>
              <a:rPr lang="en-US" altLang="en-US" dirty="0"/>
              <a:t> Most PC motherboard and laptop computer manufacturers integrate the network interface directly on to the motherboard</a:t>
            </a:r>
          </a:p>
          <a:p>
            <a:pPr lvl="1" eaLnBrk="1" hangingPunct="1"/>
            <a:r>
              <a:rPr lang="en-US" altLang="en-US" dirty="0"/>
              <a:t>Might not meet a user’s needs</a:t>
            </a:r>
          </a:p>
          <a:p>
            <a:pPr lvl="2" eaLnBrk="1" hangingPunct="1"/>
            <a:r>
              <a:rPr lang="en-US" altLang="en-US" dirty="0"/>
              <a:t>Wrong media </a:t>
            </a:r>
          </a:p>
          <a:p>
            <a:pPr lvl="2" eaLnBrk="1" hangingPunct="1"/>
            <a:r>
              <a:rPr lang="en-US" altLang="en-US" dirty="0"/>
              <a:t>Wrong speed</a:t>
            </a:r>
          </a:p>
          <a:p>
            <a:pPr lvl="2" eaLnBrk="1" hangingPunct="1"/>
            <a:r>
              <a:rPr lang="en-US" altLang="en-US" dirty="0"/>
              <a:t>Wrong architecture</a:t>
            </a:r>
          </a:p>
          <a:p>
            <a:pPr lvl="1" eaLnBrk="1" hangingPunct="1"/>
            <a:r>
              <a:rPr lang="en-US" altLang="en-US" dirty="0"/>
              <a:t>Most on-board NICs are suitable for most users’ requirements</a:t>
            </a:r>
          </a:p>
          <a:p>
            <a:pPr lvl="1"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12061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C2178-817F-6E46-A41F-EC807DE9C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45621-ED35-D34D-B71B-CB93CFA406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7F61DC-1A72-4F46-A14C-FBBC83422411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62530" name="Rectangle 2">
            <a:extLst>
              <a:ext uri="{FF2B5EF4-FFF2-40B4-BE49-F238E27FC236}">
                <a16:creationId xmlns:a16="http://schemas.microsoft.com/office/drawing/2014/main" id="{63069DD4-B080-9B40-9B18-B1E9577BF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Making the Network Attachment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0E349A1C-F172-5C44-8167-0584E3662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676400"/>
            <a:ext cx="7086602" cy="388077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dirty="0"/>
              <a:t>NICs perform several vital roles to coordinate communications between computer and network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Establishing a physical link to networking medium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Generating signals that traverse networking medium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Receiving incoming signals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Implementing controls for when to transmit signals to or receive signals from the network medium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/>
              <a:t>It is essential that you match the adapter you choose with the medium it must attach to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/>
              <a:t>Some NICs support multiple media types, and configuration is usually automatic or uses SW</a:t>
            </a:r>
          </a:p>
        </p:txBody>
      </p:sp>
    </p:spTree>
    <p:extLst>
      <p:ext uri="{BB962C8B-B14F-4D97-AF65-F5344CB8AC3E}">
        <p14:creationId xmlns:p14="http://schemas.microsoft.com/office/powerpoint/2010/main" val="189760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4F8A0-8A85-8A40-B938-CB91F44FB5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74B32-D65E-B84B-AF52-C31ABFAA7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713CD7-E0A0-014B-A7F6-81665FB28844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CC187B02-AF5C-584B-8805-887A68E12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7010400" cy="1320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Choosing Network Adapters for Best Performance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DA0DD433-BD00-F74B-BAA2-43D8C10F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2160590"/>
            <a:ext cx="7010401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Increased performance features have payoffs for servers that might not apply to workstations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The following is a checklist for purchasing NICs: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i="1" dirty="0"/>
              <a:t>Bus width</a:t>
            </a:r>
            <a:r>
              <a:rPr lang="en-US" altLang="en-US" sz="1600" dirty="0"/>
              <a:t>—Higher is better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i="1" dirty="0"/>
              <a:t>Bus type</a:t>
            </a:r>
            <a:r>
              <a:rPr lang="en-US" altLang="en-US" sz="1600" dirty="0"/>
              <a:t>—Use 64-bit PCI-X or PCIe for servers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i="1" dirty="0"/>
              <a:t>Memory transfer</a:t>
            </a:r>
            <a:r>
              <a:rPr lang="en-US" altLang="en-US" sz="1600" dirty="0"/>
              <a:t>—Shared memory outpaces I/O or DMA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i="1" dirty="0"/>
              <a:t>Special features</a:t>
            </a:r>
            <a:r>
              <a:rPr lang="en-US" altLang="en-US" sz="1600" dirty="0"/>
              <a:t>—Choose security, management, protocol-handling, and hot-plug capabilities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i="1" dirty="0"/>
              <a:t>Bus masterin</a:t>
            </a:r>
            <a:r>
              <a:rPr lang="en-US" altLang="en-US" sz="1600" dirty="0"/>
              <a:t>g—Important for servers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i="1" dirty="0"/>
              <a:t>Vendor factors</a:t>
            </a:r>
            <a:r>
              <a:rPr lang="en-US" altLang="en-US" sz="1600" dirty="0"/>
              <a:t>—Look for quality, reliability, staying power, and reputation</a:t>
            </a:r>
          </a:p>
        </p:txBody>
      </p:sp>
    </p:spTree>
    <p:extLst>
      <p:ext uri="{BB962C8B-B14F-4D97-AF65-F5344CB8AC3E}">
        <p14:creationId xmlns:p14="http://schemas.microsoft.com/office/powerpoint/2010/main" val="50212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59F7731-E490-5B4E-8EA9-D81FA18A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Special-Purpose NICs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88E2F8C-8D38-664B-B63C-29E483BE2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0" y="1371600"/>
            <a:ext cx="6681790" cy="44958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/>
              <a:t>Wireless Adapters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sz="1800" dirty="0"/>
              <a:t>Remote Boot Adapters</a:t>
            </a:r>
          </a:p>
          <a:p>
            <a:pPr lvl="1"/>
            <a:endParaRPr lang="en-US" altLang="en-US" dirty="0"/>
          </a:p>
          <a:p>
            <a:pPr fontAlgn="auto"/>
            <a:r>
              <a:rPr lang="en-US" altLang="en-US" dirty="0"/>
              <a:t>In addition to straightforward network adapters, several types of cards deliver specialized capabilities</a:t>
            </a:r>
          </a:p>
          <a:p>
            <a:pPr lvl="1" fontAlgn="auto"/>
            <a:r>
              <a:rPr lang="en-US" altLang="en-US" dirty="0"/>
              <a:t>They include interfaces for wireless networks, as well as a feature for so-called diskless workstations (“thin clients”), which must access the network to load an OS when they boot</a:t>
            </a:r>
          </a:p>
          <a:p>
            <a:pPr lvl="1"/>
            <a:r>
              <a:rPr lang="en-US" altLang="en-US" dirty="0"/>
              <a:t>These cards are said to support remote booting or remote initial program load</a:t>
            </a:r>
          </a:p>
          <a:p>
            <a:pPr lvl="2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BE5F6-9DDE-CC4F-AC08-0E9B3BFD2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0BDC3-8CE8-1346-8B1A-82E2E7502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2BD7CA-035A-1B48-AE1E-C8F3AACB4AD7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9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10E0-4DDF-564C-AF81-8C3725056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F00B5-0590-CF48-99B4-B40A12EB61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944638-7526-034A-902E-333668F3B8CD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65602" name="Rectangle 2">
            <a:extLst>
              <a:ext uri="{FF2B5EF4-FFF2-40B4-BE49-F238E27FC236}">
                <a16:creationId xmlns:a16="http://schemas.microsoft.com/office/drawing/2014/main" id="{E0D8F8D4-A690-ED45-86EF-C165E8480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1. Wireless Adapters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25B2D67F-D8F4-AD43-B768-324849981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524000"/>
            <a:ext cx="6705601" cy="388077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dirty="0"/>
              <a:t>Wireless interfaces usually incorporate some or all of the following components: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Indoor antenna and antenna cable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Software to enable the adapter to work with a particular network environment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Diagnostic software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Installation software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/>
              <a:t>Wireless NICs are commonly used with an access point to add wireless elements to an existing LAN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/>
              <a:t>Select: speed, wireless standard, other (e.g., security)</a:t>
            </a:r>
          </a:p>
        </p:txBody>
      </p:sp>
    </p:spTree>
    <p:extLst>
      <p:ext uri="{BB962C8B-B14F-4D97-AF65-F5344CB8AC3E}">
        <p14:creationId xmlns:p14="http://schemas.microsoft.com/office/powerpoint/2010/main" val="235685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08B14AE-AAA7-274A-B463-2F1943808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6465229-F1C0-B34B-BBCA-E1CDE2BA1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054842-110B-B04E-ABEA-AEA4E203CE32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B0B1008F-DA8D-A34B-82B4-ED894E3C6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2C51C381-0E7B-0C42-AC75-F9562ECB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96" y="609600"/>
            <a:ext cx="404306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6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CC7BB-106A-974D-A3E4-5D4B2240A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DDF46-C6D4-4A49-8F06-41D679376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C15299-BD37-3246-8A36-055D2DF76344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66626" name="Rectangle 2">
            <a:extLst>
              <a:ext uri="{FF2B5EF4-FFF2-40B4-BE49-F238E27FC236}">
                <a16:creationId xmlns:a16="http://schemas.microsoft.com/office/drawing/2014/main" id="{5F16A50A-DDBF-134C-9562-293A35484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2. Remote Boot Adapters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B8BC35B9-14F3-7A48-AB65-A88040D18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600200"/>
            <a:ext cx="6781802" cy="388077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dirty="0"/>
              <a:t>The network must be the source of access to the programs needed to start a </a:t>
            </a:r>
            <a:r>
              <a:rPr lang="en-US" altLang="en-US" b="1" dirty="0"/>
              <a:t>diskless workstation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Some NICs include a chip socket for a special bit of circuitry called a </a:t>
            </a:r>
            <a:r>
              <a:rPr lang="en-US" altLang="en-US" b="1" dirty="0"/>
              <a:t>Boot PROM.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Remote boot adapters offer several advantages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Cost savings because no hard drive is required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Improved reliability (hard drives are a common source of problems)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Security is increased (no sensitive data can be stored on the computer)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Virus attacks are useless</a:t>
            </a:r>
          </a:p>
        </p:txBody>
      </p:sp>
    </p:spTree>
    <p:extLst>
      <p:ext uri="{BB962C8B-B14F-4D97-AF65-F5344CB8AC3E}">
        <p14:creationId xmlns:p14="http://schemas.microsoft.com/office/powerpoint/2010/main" val="106067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9373D31-1A10-3541-A253-418ABFF76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r>
              <a:rPr lang="en-US" altLang="en-US" dirty="0"/>
              <a:t>2 Hub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64CF68F7-E33A-754A-BF62-A9995B591E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55738"/>
            <a:ext cx="6324600" cy="3649662"/>
          </a:xfrm>
          <a:noFill/>
          <a:ln/>
        </p:spPr>
        <p:txBody>
          <a:bodyPr>
            <a:noAutofit/>
          </a:bodyPr>
          <a:lstStyle/>
          <a:p>
            <a:pPr lvl="1"/>
            <a:r>
              <a:rPr lang="en-US" altLang="en-US" dirty="0"/>
              <a:t>An unintelligent network device that sends one signal to all of the stations connected to it.</a:t>
            </a:r>
          </a:p>
          <a:p>
            <a:pPr lvl="1"/>
            <a:r>
              <a:rPr lang="en-US" altLang="en-US" dirty="0"/>
              <a:t>All computers/devices are competing for attention because it takes the data that comes into a port and sends it out all the other ports in the hub. </a:t>
            </a:r>
          </a:p>
          <a:p>
            <a:pPr lvl="1"/>
            <a:r>
              <a:rPr lang="en-US" altLang="en-US" dirty="0"/>
              <a:t>Traditionally, hubs are used for star topology networks, but they are often used with other configurations to make it easy to add and remove computers without bringing down the network. </a:t>
            </a:r>
          </a:p>
          <a:p>
            <a:pPr lvl="1"/>
            <a:r>
              <a:rPr lang="en-US" altLang="en-US" dirty="0"/>
              <a:t>Resides on Layer 1 of the OSI model</a:t>
            </a:r>
          </a:p>
          <a:p>
            <a:pPr lvl="1">
              <a:buClr>
                <a:schemeClr val="tx1"/>
              </a:buClr>
            </a:pPr>
            <a:endParaRPr lang="en-US" altLang="en-US" dirty="0"/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BCEFA9DE-A9C5-8741-8D5D-8B0A7A3D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2915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8917" name="Group 5">
            <a:extLst>
              <a:ext uri="{FF2B5EF4-FFF2-40B4-BE49-F238E27FC236}">
                <a16:creationId xmlns:a16="http://schemas.microsoft.com/office/drawing/2014/main" id="{D15A49C7-19FD-6442-9101-BA5F0850A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13776"/>
              </p:ext>
            </p:extLst>
          </p:nvPr>
        </p:nvGraphicFramePr>
        <p:xfrm>
          <a:off x="6553200" y="1662112"/>
          <a:ext cx="2438400" cy="2764536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13639717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 Model Layers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383978"/>
                  </a:ext>
                </a:extLst>
              </a:tr>
              <a:tr h="2195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Application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Presentation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Session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Transport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Network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Data Link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Physical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858753"/>
                  </a:ext>
                </a:extLst>
              </a:tr>
            </a:tbl>
          </a:graphicData>
        </a:graphic>
      </p:graphicFrame>
      <p:sp>
        <p:nvSpPr>
          <p:cNvPr id="38927" name="Rectangle 15">
            <a:extLst>
              <a:ext uri="{FF2B5EF4-FFF2-40B4-BE49-F238E27FC236}">
                <a16:creationId xmlns:a16="http://schemas.microsoft.com/office/drawing/2014/main" id="{F0985BE7-0A03-8043-9373-4C9B5288A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5194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A71CB4-08AA-A44C-8E80-BEE48E6A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ECCC6-EC72-B649-BF44-FD0D71B4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2F22-60E8-434C-9E84-A484C50B934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B3FD4-B78A-2D46-B25D-8FAE967614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Aseel </a:t>
            </a:r>
            <a:r>
              <a:rPr lang="en-US" dirty="0" err="1"/>
              <a:t>Alhadlaq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F92B6-DD05-A641-8056-F58C1EA27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6882C0-8FF5-1141-9359-1579360F7821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978AD784-CA64-2448-B0AC-426DCC83B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086600" cy="4343400"/>
          </a:xfrm>
        </p:spPr>
        <p:txBody>
          <a:bodyPr/>
          <a:lstStyle/>
          <a:p>
            <a:pPr eaLnBrk="1" hangingPunct="1"/>
            <a:r>
              <a:rPr lang="en-US" altLang="en-US" dirty="0"/>
              <a:t>For any computer, a </a:t>
            </a:r>
            <a:r>
              <a:rPr lang="en-US" altLang="en-US" b="1" dirty="0"/>
              <a:t>network interface card (NIC) </a:t>
            </a:r>
            <a:r>
              <a:rPr lang="en-US" altLang="en-US" dirty="0"/>
              <a:t>performs two crucial tasks</a:t>
            </a:r>
          </a:p>
          <a:p>
            <a:pPr lvl="1" eaLnBrk="1" hangingPunct="1"/>
            <a:r>
              <a:rPr lang="en-US" altLang="en-US" dirty="0"/>
              <a:t>Establishes and manages the computer’s network connection</a:t>
            </a:r>
          </a:p>
          <a:p>
            <a:pPr lvl="1" eaLnBrk="1" hangingPunct="1"/>
            <a:r>
              <a:rPr lang="en-US" altLang="en-US" dirty="0"/>
              <a:t>Translates digital computer data into signals (appropriate for the networking medium) for outgoing messages, and translates signals into digital computer data for incoming messages</a:t>
            </a:r>
          </a:p>
          <a:p>
            <a:pPr eaLnBrk="1" hangingPunct="1"/>
            <a:r>
              <a:rPr lang="en-US" altLang="en-US" dirty="0"/>
              <a:t>NIC establishes a link between a computer and a network, and then manages that link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CB7630-60B8-F241-BC67-A57455E7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73914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1. Network Interface Cards (NIC) </a:t>
            </a:r>
          </a:p>
        </p:txBody>
      </p:sp>
    </p:spTree>
    <p:extLst>
      <p:ext uri="{BB962C8B-B14F-4D97-AF65-F5344CB8AC3E}">
        <p14:creationId xmlns:p14="http://schemas.microsoft.com/office/powerpoint/2010/main" val="188256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F551E-5C71-6543-AAEA-C03D4D02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he-IL"/>
              <a:t>Aseel Alhadlaq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8142-32D7-E542-9038-69CC071D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he-IL"/>
              <a:t>#</a:t>
            </a:r>
            <a:fld id="{FCEE5189-BF1F-584F-B790-49295BD9137E}" type="slidenum">
              <a:rPr lang="he-IL" altLang="he-IL">
                <a:cs typeface="Times New Roman" panose="02020603050405020304" pitchFamily="18" charset="0"/>
              </a:rPr>
              <a:pPr/>
              <a:t>20</a:t>
            </a:fld>
            <a:endParaRPr lang="en-US" altLang="he-IL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7640C538-164D-2349-8AFC-70DE29B9E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/>
              <a:t>Hub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D0675B1-D25F-994A-95DE-A0BF42346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13" y="1296988"/>
            <a:ext cx="6681787" cy="2360612"/>
          </a:xfrm>
        </p:spPr>
        <p:txBody>
          <a:bodyPr>
            <a:normAutofit/>
          </a:bodyPr>
          <a:lstStyle/>
          <a:p>
            <a:r>
              <a:rPr lang="en-US" altLang="he-IL" sz="2000" dirty="0"/>
              <a:t>Operating at bit levels: repeat received bits on one interface to all other interfaces</a:t>
            </a:r>
          </a:p>
          <a:p>
            <a:r>
              <a:rPr lang="en-US" sz="2000" dirty="0"/>
              <a:t>Called: Multiport or Multi Access Unit.</a:t>
            </a:r>
            <a:endParaRPr lang="en-US" altLang="he-IL" sz="2000" dirty="0"/>
          </a:p>
          <a:p>
            <a:r>
              <a:rPr lang="en-US" altLang="he-IL" sz="2000" dirty="0"/>
              <a:t>Hubs can be arranged in a </a:t>
            </a:r>
            <a:r>
              <a:rPr lang="en-US" altLang="he-IL" sz="2000" dirty="0">
                <a:solidFill>
                  <a:schemeClr val="accent2"/>
                </a:solidFill>
              </a:rPr>
              <a:t>hierarchy</a:t>
            </a:r>
            <a:r>
              <a:rPr lang="en-US" altLang="he-IL" sz="2000" dirty="0"/>
              <a:t> (or multi-tier design), with </a:t>
            </a:r>
            <a:r>
              <a:rPr lang="en-US" altLang="he-IL" sz="2000" dirty="0">
                <a:solidFill>
                  <a:schemeClr val="accent2"/>
                </a:solidFill>
              </a:rPr>
              <a:t>backbone</a:t>
            </a:r>
            <a:r>
              <a:rPr lang="en-US" altLang="he-IL" sz="2000" dirty="0"/>
              <a:t> hub at its top</a:t>
            </a:r>
          </a:p>
          <a:p>
            <a:endParaRPr lang="en-US" altLang="en-US" sz="2000" dirty="0"/>
          </a:p>
        </p:txBody>
      </p:sp>
      <p:pic>
        <p:nvPicPr>
          <p:cNvPr id="216068" name="Picture 4" descr="561 hubTier">
            <a:extLst>
              <a:ext uri="{FF2B5EF4-FFF2-40B4-BE49-F238E27FC236}">
                <a16:creationId xmlns:a16="http://schemas.microsoft.com/office/drawing/2014/main" id="{2F107728-3AED-4844-8F1C-B70180CAC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601707"/>
            <a:ext cx="6402387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7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33D0C0-1722-3D4D-885D-2B239084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he-IL"/>
              <a:t>Aseel Alhadlaq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21AE03-CD82-274B-AC8C-3098F943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he-IL"/>
              <a:t>#</a:t>
            </a:r>
            <a:fld id="{AEEAC435-4DF9-354A-B14F-F9976FFCBC9A}" type="slidenum">
              <a:rPr lang="he-IL" altLang="he-IL">
                <a:cs typeface="Times New Roman" panose="02020603050405020304" pitchFamily="18" charset="0"/>
              </a:rPr>
              <a:pPr/>
              <a:t>21</a:t>
            </a:fld>
            <a:endParaRPr lang="en-US" altLang="he-IL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68F595B6-5FA4-884E-B63F-A119D2CCA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/>
              <a:t>Hubs 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12BD2251-00C0-1943-B960-E47A56A6D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934200" cy="4648200"/>
          </a:xfrm>
        </p:spPr>
        <p:txBody>
          <a:bodyPr/>
          <a:lstStyle/>
          <a:p>
            <a:r>
              <a:rPr lang="en-US" altLang="he-IL" sz="2400" dirty="0"/>
              <a:t>Each connected LAN referred to as LAN </a:t>
            </a:r>
            <a:r>
              <a:rPr lang="en-US" altLang="he-IL" sz="2400" b="1" dirty="0"/>
              <a:t>segment</a:t>
            </a:r>
          </a:p>
          <a:p>
            <a:r>
              <a:rPr lang="en-US" altLang="he-IL" sz="2400" dirty="0"/>
              <a:t>Hubs </a:t>
            </a:r>
            <a:r>
              <a:rPr lang="en-US" altLang="he-IL" sz="2400" dirty="0">
                <a:solidFill>
                  <a:srgbClr val="FF0000"/>
                </a:solidFill>
              </a:rPr>
              <a:t>do not isolate</a:t>
            </a:r>
            <a:r>
              <a:rPr lang="en-US" altLang="he-IL" sz="2400" dirty="0"/>
              <a:t> collision domains: node may collide with any node residing at any segment in LAN </a:t>
            </a:r>
          </a:p>
          <a:p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75357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>
            <a:normAutofit/>
          </a:bodyPr>
          <a:lstStyle/>
          <a:p>
            <a:r>
              <a:rPr lang="en-US" dirty="0"/>
              <a:t>Hubs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6347714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Active Hub:</a:t>
            </a:r>
          </a:p>
          <a:p>
            <a:pPr lvl="1"/>
            <a:r>
              <a:rPr lang="en-US" dirty="0"/>
              <a:t>Regenerating and amplifying the signal before resending it to all the ports.</a:t>
            </a:r>
          </a:p>
          <a:p>
            <a:r>
              <a:rPr lang="en-US" dirty="0"/>
              <a:t>Passive Hub:</a:t>
            </a:r>
          </a:p>
          <a:p>
            <a:pPr lvl="1"/>
            <a:r>
              <a:rPr lang="en-US" dirty="0"/>
              <a:t>Only resending the signal to the ports.</a:t>
            </a:r>
          </a:p>
          <a:p>
            <a:r>
              <a:rPr lang="en-US" dirty="0"/>
              <a:t>Stand-alone Hub:</a:t>
            </a:r>
          </a:p>
          <a:p>
            <a:pPr lvl="1"/>
            <a:r>
              <a:rPr lang="en-US" dirty="0"/>
              <a:t>single products with a number of ports, used to connect number of devices.</a:t>
            </a:r>
          </a:p>
          <a:p>
            <a:pPr lvl="1"/>
            <a:r>
              <a:rPr lang="en-US" dirty="0"/>
              <a:t>least expensive type of hub.</a:t>
            </a:r>
          </a:p>
          <a:p>
            <a:pPr lvl="1"/>
            <a:r>
              <a:rPr lang="en-US" dirty="0"/>
              <a:t>best suited for small, independent workgroups, departments, or offices.</a:t>
            </a:r>
          </a:p>
          <a:p>
            <a:pPr lvl="1"/>
            <a:r>
              <a:rPr lang="en-US" dirty="0"/>
              <a:t>fewer than 12 users per LAN.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5C262-6973-B04C-A772-7161FCEE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A132B-507B-4044-A3D0-A68B29AB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Hubs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93163"/>
            <a:ext cx="6858001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Stacked Hub:</a:t>
            </a:r>
          </a:p>
          <a:p>
            <a:pPr lvl="1"/>
            <a:r>
              <a:rPr lang="en-US" dirty="0"/>
              <a:t>Several of hubs are "stacked" or connected together with short lengths of special cable.</a:t>
            </a:r>
          </a:p>
          <a:p>
            <a:pPr lvl="1"/>
            <a:r>
              <a:rPr lang="en-US" dirty="0"/>
              <a:t>Ideal for who want to start with a minimal investment, but realize that the LAN will grow. </a:t>
            </a:r>
          </a:p>
          <a:p>
            <a:r>
              <a:rPr lang="en-US" dirty="0"/>
              <a:t>Modular Hub:</a:t>
            </a:r>
          </a:p>
          <a:p>
            <a:pPr lvl="1"/>
            <a:r>
              <a:rPr lang="en-US" dirty="0"/>
              <a:t>Like card cage with multiple card slots, each of which accepts a communications card, or module. Each module acts like a standalone hub</a:t>
            </a:r>
          </a:p>
          <a:p>
            <a:pPr lvl="1"/>
            <a:r>
              <a:rPr lang="en-US" dirty="0"/>
              <a:t>Expandable by adding more cards.</a:t>
            </a:r>
          </a:p>
          <a:p>
            <a:pPr lvl="1"/>
            <a:r>
              <a:rPr lang="en-GB" dirty="0"/>
              <a:t>A network hub that is configured by adding different modules, each supporting a topology, such as Ethernet, Token Ring, FDDI, </a:t>
            </a:r>
            <a:r>
              <a:rPr lang="en-US" dirty="0"/>
              <a:t>Modules supporting different types of network cabling, like coaxial  </a:t>
            </a:r>
          </a:p>
          <a:p>
            <a:pPr lvl="1"/>
            <a:r>
              <a:rPr lang="en-US" dirty="0"/>
              <a:t>For a medium to large sized company.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0A359-95D4-6246-ACA6-017BE0FF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2998B-8BC3-BE40-9C9F-72EB2DD1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1AA50A-C309-DA4C-BDBB-F750F31E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906587"/>
            <a:ext cx="1752600" cy="1155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DFC540-CCED-C64B-B597-43036CBF79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93" t="16328" r="16172" b="11236"/>
          <a:stretch/>
        </p:blipFill>
        <p:spPr>
          <a:xfrm>
            <a:off x="7315200" y="4804285"/>
            <a:ext cx="1833562" cy="20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97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A18E6E-F6EB-E14B-90E4-A6C2B057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he-IL"/>
              <a:t>Aseel Alhadlaq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D2DB5-3EA6-CD4E-BE02-AAB2622A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he-IL"/>
              <a:t>#</a:t>
            </a:r>
            <a:fld id="{FE82B917-8DBD-D046-8BD4-64223A9B3BF2}" type="slidenum">
              <a:rPr lang="he-IL" altLang="he-IL">
                <a:cs typeface="Times New Roman" panose="02020603050405020304" pitchFamily="18" charset="0"/>
              </a:rPr>
              <a:pPr/>
              <a:t>24</a:t>
            </a:fld>
            <a:endParaRPr lang="en-US" altLang="he-IL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823DE4FC-E4AE-C943-90B1-3E2E12422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/>
              <a:t>Hubs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55162E3-B6C2-7E48-A355-CE4C4C0FD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676400"/>
            <a:ext cx="7010401" cy="3880773"/>
          </a:xfrm>
        </p:spPr>
        <p:txBody>
          <a:bodyPr>
            <a:normAutofit/>
          </a:bodyPr>
          <a:lstStyle/>
          <a:p>
            <a:r>
              <a:rPr lang="en-US" altLang="he-IL" sz="2400" dirty="0"/>
              <a:t>Hub Advantages:</a:t>
            </a:r>
          </a:p>
          <a:p>
            <a:pPr lvl="1"/>
            <a:r>
              <a:rPr lang="en-US" altLang="he-IL" dirty="0"/>
              <a:t>simple, inexpensive device</a:t>
            </a:r>
          </a:p>
          <a:p>
            <a:pPr lvl="1"/>
            <a:r>
              <a:rPr lang="en-US" altLang="he-IL" dirty="0"/>
              <a:t>Multi-tier provides graceful degradation: portions of the LAN continue to operate if one hub malfunctions</a:t>
            </a:r>
          </a:p>
          <a:p>
            <a:pPr lvl="1"/>
            <a:r>
              <a:rPr lang="en-US" altLang="he-IL" dirty="0"/>
              <a:t>extends maximum distance between node pairs (100m per Hub)</a:t>
            </a:r>
            <a:endParaRPr lang="en-US" altLang="he-IL" sz="2400" dirty="0"/>
          </a:p>
          <a:p>
            <a:r>
              <a:rPr lang="en-US" altLang="he-IL" sz="2400" dirty="0"/>
              <a:t>Hub Disadvantages:</a:t>
            </a:r>
            <a:endParaRPr lang="en-US" altLang="he-IL" dirty="0"/>
          </a:p>
          <a:p>
            <a:pPr lvl="1"/>
            <a:r>
              <a:rPr lang="en-US" dirty="0"/>
              <a:t>If hub disabled or crashed, all the network will be stopped.</a:t>
            </a:r>
          </a:p>
          <a:p>
            <a:pPr lvl="1"/>
            <a:r>
              <a:rPr lang="en-US" dirty="0"/>
              <a:t>Long cables needed to link devices to hubs.</a:t>
            </a:r>
          </a:p>
          <a:p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329562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168A3BD-129B-DE4B-960A-2C5175FF1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 Bridge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F01AF54-05DA-574A-A6E3-24977BDC77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76200" y="1295400"/>
            <a:ext cx="6400800" cy="4745963"/>
          </a:xfrm>
          <a:noFill/>
          <a:ln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Connects two LANs and forwards or filters data packets between them.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Creates an extended network in which any two workstations on the linked LANs can share data.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Transparent to protocols 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A bridge can be used to connect two similar LANs, such as two CSMA/CD LANs.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A bridge can also be used to connect two closely similar LANs, such as a CSMA/CD LAN and a token ring LAN.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Resides on Layer 2 of the OSI model.</a:t>
            </a:r>
          </a:p>
        </p:txBody>
      </p:sp>
      <p:graphicFrame>
        <p:nvGraphicFramePr>
          <p:cNvPr id="40964" name="Group 4">
            <a:extLst>
              <a:ext uri="{FF2B5EF4-FFF2-40B4-BE49-F238E27FC236}">
                <a16:creationId xmlns:a16="http://schemas.microsoft.com/office/drawing/2014/main" id="{58228E3B-495D-E040-9966-E2C87BAFD6E9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1828800"/>
          <a:ext cx="2438400" cy="2764536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67100486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 Model Layers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314058"/>
                  </a:ext>
                </a:extLst>
              </a:tr>
              <a:tr h="2195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Application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Presentation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Session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Transport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Network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Data Link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Physical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112134"/>
                  </a:ext>
                </a:extLst>
              </a:tr>
            </a:tbl>
          </a:graphicData>
        </a:graphic>
      </p:graphicFrame>
      <p:pic>
        <p:nvPicPr>
          <p:cNvPr id="40974" name="Picture 14">
            <a:extLst>
              <a:ext uri="{FF2B5EF4-FFF2-40B4-BE49-F238E27FC236}">
                <a16:creationId xmlns:a16="http://schemas.microsoft.com/office/drawing/2014/main" id="{6B030308-FB12-FA48-99BE-ABC30282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16192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5A3B84-0199-474C-9B7D-3FB486E3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F7703-6F56-1B47-8852-4E45B0DA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95FF991A-3467-8E48-BDC9-1648FAB9B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Bridges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905F139D-D1AC-794D-B20A-96F7638E3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600200"/>
            <a:ext cx="6629401" cy="4038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Forward data depending on the Hardware (MAC) address, not the Network address (IP).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The bridge examines the destination address in a frame and either forwards this frame onto the next LAN or does not.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The bridge examines the source address in a frame and places this address in a routing table, to be used for future routing decisions.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65CE30-D1F4-CE42-844E-2AE71C1E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AEBFC-9069-B347-A81E-23AFA364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1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168A3BD-129B-DE4B-960A-2C5175FF1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Bridge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F01AF54-05DA-574A-A6E3-24977BDC77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684338"/>
            <a:ext cx="7391400" cy="4411662"/>
          </a:xfrm>
          <a:noFill/>
          <a:ln/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altLang="en-US" sz="1800" dirty="0"/>
              <a:t>Bridges are used to logically separate network segments within the same network.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The function of the bridge is to make intelligent decisions about whether or not to pass signals on to the next segment of a network.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When a bridge receives a frame on the network, the destination MAC address is looked up in the bridge table to determine whether to filter, flood, or copy the frame onto another segment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Broadcast Packets are forwarded</a:t>
            </a:r>
          </a:p>
          <a:p>
            <a:r>
              <a:rPr lang="en-US" altLang="he-IL" dirty="0"/>
              <a:t>Bridge </a:t>
            </a:r>
            <a:r>
              <a:rPr lang="en-US" altLang="he-IL" dirty="0">
                <a:solidFill>
                  <a:srgbClr val="FF0000"/>
                </a:solidFill>
              </a:rPr>
              <a:t>isolates collision</a:t>
            </a:r>
            <a:r>
              <a:rPr lang="en-US" altLang="he-IL" dirty="0"/>
              <a:t> domains since it buffers frames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5A3B84-0199-474C-9B7D-3FB486E3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AE5CE-9780-424C-9B0E-D2AB3BC8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7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919DD7-1C8D-8B43-AB56-6A96F387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he-IL"/>
              <a:t>Aseel Alhadlaq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F63CDB-1369-114F-BFE2-DC5FE712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he-IL"/>
              <a:t>#</a:t>
            </a:r>
            <a:fld id="{01FBABC4-1F22-0742-A306-1401985FA90F}" type="slidenum">
              <a:rPr lang="he-IL" altLang="he-IL">
                <a:cs typeface="Times New Roman" panose="02020603050405020304" pitchFamily="18" charset="0"/>
              </a:rPr>
              <a:pPr/>
              <a:t>28</a:t>
            </a:fld>
            <a:endParaRPr lang="en-US" altLang="he-IL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099BF5F5-1ACB-794E-9F47-4B07B9EB5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/>
              <a:t>Bridges 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D484ABFF-F91D-D142-9535-BEFB32995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4" y="1676400"/>
            <a:ext cx="7167565" cy="4364963"/>
          </a:xfrm>
        </p:spPr>
        <p:txBody>
          <a:bodyPr>
            <a:normAutofit/>
          </a:bodyPr>
          <a:lstStyle/>
          <a:p>
            <a:r>
              <a:rPr lang="en-US" altLang="he-IL" sz="2400" dirty="0"/>
              <a:t>Bridge advantages:</a:t>
            </a:r>
          </a:p>
          <a:p>
            <a:pPr lvl="1"/>
            <a:r>
              <a:rPr lang="en-US" altLang="he-IL" sz="2000" dirty="0"/>
              <a:t>Isolates collision domains resulting in higher total max throughput, and does not limit the number of nodes nor geographical coverage</a:t>
            </a:r>
          </a:p>
          <a:p>
            <a:pPr lvl="1"/>
            <a:endParaRPr lang="en-US" altLang="he-IL" sz="2000" dirty="0"/>
          </a:p>
          <a:p>
            <a:pPr lvl="1"/>
            <a:r>
              <a:rPr lang="en-US" altLang="he-IL" sz="2000" dirty="0"/>
              <a:t>Can connect different type Ethernet since it is a store and forward device</a:t>
            </a:r>
          </a:p>
          <a:p>
            <a:pPr lvl="1"/>
            <a:endParaRPr lang="en-US" altLang="he-IL" sz="2000" dirty="0"/>
          </a:p>
          <a:p>
            <a:pPr lvl="1"/>
            <a:r>
              <a:rPr lang="en-US" altLang="he-IL" sz="2000" dirty="0"/>
              <a:t>Transparent: no need for any change to hosts LAN adapters</a:t>
            </a:r>
          </a:p>
          <a:p>
            <a:endParaRPr lang="en-US" altLang="he-IL" sz="2400" dirty="0"/>
          </a:p>
        </p:txBody>
      </p:sp>
    </p:spTree>
    <p:extLst>
      <p:ext uri="{BB962C8B-B14F-4D97-AF65-F5344CB8AC3E}">
        <p14:creationId xmlns:p14="http://schemas.microsoft.com/office/powerpoint/2010/main" val="1321698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EA9D6B-4921-D245-A40D-C9D72D30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he-IL"/>
              <a:t>Aseel Alhadlaq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9586A7-7813-9F43-AA24-20663D54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he-IL"/>
              <a:t>#</a:t>
            </a:r>
            <a:fld id="{5B8D5DAD-9D61-CC46-BA7F-17D4DB68835F}" type="slidenum">
              <a:rPr lang="he-IL" altLang="he-IL">
                <a:cs typeface="Times New Roman" panose="02020603050405020304" pitchFamily="18" charset="0"/>
              </a:rPr>
              <a:pPr/>
              <a:t>29</a:t>
            </a:fld>
            <a:endParaRPr lang="en-US" altLang="he-IL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455E462E-C32B-3D44-BFAD-C30EB75C1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Backbone Bridge</a:t>
            </a:r>
          </a:p>
        </p:txBody>
      </p:sp>
      <p:pic>
        <p:nvPicPr>
          <p:cNvPr id="221187" name="Picture 3" descr="562 Bridge">
            <a:extLst>
              <a:ext uri="{FF2B5EF4-FFF2-40B4-BE49-F238E27FC236}">
                <a16:creationId xmlns:a16="http://schemas.microsoft.com/office/drawing/2014/main" id="{75A6E462-D527-5D47-B3A8-C71F3330F66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522538"/>
            <a:ext cx="7772400" cy="2801937"/>
          </a:xfrm>
        </p:spPr>
      </p:pic>
    </p:spTree>
    <p:extLst>
      <p:ext uri="{BB962C8B-B14F-4D97-AF65-F5344CB8AC3E}">
        <p14:creationId xmlns:p14="http://schemas.microsoft.com/office/powerpoint/2010/main" val="403308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FC7A0-E0EB-EE4C-BB46-F87FEF4D3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B55C1-C3D3-7346-998B-952599E28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0D241A-CA97-8848-BE7A-F886603A08FC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56386" name="Rectangle 2">
            <a:extLst>
              <a:ext uri="{FF2B5EF4-FFF2-40B4-BE49-F238E27FC236}">
                <a16:creationId xmlns:a16="http://schemas.microsoft.com/office/drawing/2014/main" id="{F3E785DC-CC75-D54E-AACB-0DC60A2F2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From Parallel to Serial and Vice Versa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EB3A8882-D23E-6D43-B79B-5D5A35E36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5020"/>
            <a:ext cx="6934200" cy="38807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NICs also manage transformations in network data’s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b="1" dirty="0"/>
              <a:t>computer bus</a:t>
            </a:r>
            <a:r>
              <a:rPr lang="en-US" altLang="en-US" b="1" i="1" dirty="0"/>
              <a:t> </a:t>
            </a:r>
            <a:r>
              <a:rPr lang="en-US" altLang="en-US" dirty="0"/>
              <a:t>has series of parallel data lines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/>
              <a:t>Parallel transmission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For nearly all forms of networking media, signals traversing the media consist of a linear sequence of information that corresponds to a linear sequence of bits of data (</a:t>
            </a:r>
            <a:r>
              <a:rPr lang="en-US" altLang="en-US" b="1" dirty="0"/>
              <a:t>serial transmission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To redistribute serial data to parallel lines (and vice versa), one of the most important components on a NIC is memory, which acts as a </a:t>
            </a:r>
            <a:r>
              <a:rPr lang="en-US" altLang="en-US" b="1" dirty="0">
                <a:solidFill>
                  <a:schemeClr val="accent1"/>
                </a:solidFill>
              </a:rPr>
              <a:t>buffer</a:t>
            </a:r>
            <a:endParaRPr lang="en-US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66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89991-CBFC-4B4A-95FF-274BF658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he-IL"/>
              <a:t>Aseel Alhadlaq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0E4D7-6F8E-1A40-B659-AC906E43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he-IL"/>
              <a:t>#</a:t>
            </a:r>
            <a:fld id="{1D8264DA-F5E2-E443-B76D-144E0B4E19BF}" type="slidenum">
              <a:rPr lang="he-IL" altLang="he-IL">
                <a:cs typeface="Times New Roman" panose="02020603050405020304" pitchFamily="18" charset="0"/>
              </a:rPr>
              <a:pPr/>
              <a:t>30</a:t>
            </a:fld>
            <a:endParaRPr lang="en-US" altLang="he-IL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01E81828-0719-E74A-9494-AE6B0656B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" y="609599"/>
            <a:ext cx="7924801" cy="1320800"/>
          </a:xfrm>
        </p:spPr>
        <p:txBody>
          <a:bodyPr/>
          <a:lstStyle/>
          <a:p>
            <a:r>
              <a:rPr lang="en-US" altLang="he-IL" sz="3600" dirty="0"/>
              <a:t>Interconnection Without Backbone</a:t>
            </a:r>
            <a:endParaRPr lang="en-US" altLang="he-IL" dirty="0"/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825E3692-BA99-8443-9432-316751FA5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4103688"/>
            <a:ext cx="7772400" cy="1216025"/>
          </a:xfrm>
        </p:spPr>
        <p:txBody>
          <a:bodyPr/>
          <a:lstStyle/>
          <a:p>
            <a:r>
              <a:rPr lang="en-US" altLang="he-IL"/>
              <a:t>Not recommended for two reasons:</a:t>
            </a:r>
          </a:p>
          <a:p>
            <a:pPr lvl="1">
              <a:buFont typeface="ZapfDingbats" pitchFamily="82" charset="2"/>
              <a:buNone/>
            </a:pPr>
            <a:r>
              <a:rPr lang="en-US" altLang="he-IL"/>
              <a:t>- single point of failure at Computer Science hub</a:t>
            </a:r>
          </a:p>
          <a:p>
            <a:pPr lvl="1">
              <a:buFont typeface="ZapfDingbats" pitchFamily="82" charset="2"/>
              <a:buNone/>
            </a:pPr>
            <a:r>
              <a:rPr lang="en-US" altLang="he-IL"/>
              <a:t>- all traffic between EE and SE must path over CS segment</a:t>
            </a:r>
          </a:p>
        </p:txBody>
      </p:sp>
      <p:pic>
        <p:nvPicPr>
          <p:cNvPr id="222212" name="Picture 4" descr="567 noBackbone">
            <a:extLst>
              <a:ext uri="{FF2B5EF4-FFF2-40B4-BE49-F238E27FC236}">
                <a16:creationId xmlns:a16="http://schemas.microsoft.com/office/drawing/2014/main" id="{92BA0D6C-C8E1-A546-9223-17A693E9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1879931"/>
            <a:ext cx="7682214" cy="18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9D8408-8E63-524D-ACBA-4FEB9225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he-IL"/>
              <a:t>Aseel Alhadlaq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90039F-55EC-6F43-B73A-07C8B5C5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he-IL"/>
              <a:t>#</a:t>
            </a:r>
            <a:fld id="{8C9D5C56-45C7-0148-B761-5CB41E1F6C31}" type="slidenum">
              <a:rPr lang="he-IL" altLang="he-IL">
                <a:cs typeface="Times New Roman" panose="02020603050405020304" pitchFamily="18" charset="0"/>
              </a:rPr>
              <a:pPr/>
              <a:t>31</a:t>
            </a:fld>
            <a:endParaRPr lang="en-US" altLang="he-IL"/>
          </a:p>
        </p:txBody>
      </p:sp>
      <p:sp>
        <p:nvSpPr>
          <p:cNvPr id="245762" name="Rectangle 2">
            <a:extLst>
              <a:ext uri="{FF2B5EF4-FFF2-40B4-BE49-F238E27FC236}">
                <a16:creationId xmlns:a16="http://schemas.microsoft.com/office/drawing/2014/main" id="{CEEAA26B-9BEC-F24B-803C-87F3FCA56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3225" cy="1143000"/>
          </a:xfrm>
        </p:spPr>
        <p:txBody>
          <a:bodyPr/>
          <a:lstStyle/>
          <a:p>
            <a:r>
              <a:rPr lang="en-US" altLang="he-IL" sz="3600"/>
              <a:t>Bridges: frame filtering, forwarding</a:t>
            </a:r>
            <a:endParaRPr lang="en-US" altLang="he-IL"/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AF5E239B-9BC6-0244-9371-05E845CB7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6347714" cy="3880773"/>
          </a:xfrm>
        </p:spPr>
        <p:txBody>
          <a:bodyPr/>
          <a:lstStyle/>
          <a:p>
            <a:r>
              <a:rPr lang="en-US" altLang="he-IL" dirty="0"/>
              <a:t>bridges filter packets </a:t>
            </a:r>
          </a:p>
          <a:p>
            <a:pPr lvl="1"/>
            <a:r>
              <a:rPr lang="en-US" altLang="he-IL" dirty="0"/>
              <a:t>same-LAN -segment frames not forwarded onto other LAN segments </a:t>
            </a:r>
          </a:p>
          <a:p>
            <a:r>
              <a:rPr lang="en-US" altLang="he-IL" dirty="0"/>
              <a:t>forwarding: </a:t>
            </a:r>
          </a:p>
          <a:p>
            <a:pPr lvl="1"/>
            <a:r>
              <a:rPr lang="en-US" altLang="he-IL" dirty="0"/>
              <a:t>how to know on which LAN segment to forward frame?</a:t>
            </a:r>
          </a:p>
        </p:txBody>
      </p:sp>
    </p:spTree>
    <p:extLst>
      <p:ext uri="{BB962C8B-B14F-4D97-AF65-F5344CB8AC3E}">
        <p14:creationId xmlns:p14="http://schemas.microsoft.com/office/powerpoint/2010/main" val="1973699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EDA336-5C6E-DC45-9221-F47D69E9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he-IL"/>
              <a:t>Aseel Alhadlaq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60564C-B3CE-8F4F-BC77-C82AB939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he-IL"/>
              <a:t>#</a:t>
            </a:r>
            <a:fld id="{E5743D74-0015-6C4A-BB73-09475E078F87}" type="slidenum">
              <a:rPr lang="he-IL" altLang="he-IL">
                <a:cs typeface="Times New Roman" panose="02020603050405020304" pitchFamily="18" charset="0"/>
              </a:rPr>
              <a:pPr/>
              <a:t>32</a:t>
            </a:fld>
            <a:endParaRPr lang="en-US" altLang="he-IL"/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D3949A8C-2563-F54D-B50E-DAD113C26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Bridge Filtering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2ED0FC24-7C80-F24F-94D6-7B960F4F1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7169150" cy="4114800"/>
          </a:xfrm>
        </p:spPr>
        <p:txBody>
          <a:bodyPr/>
          <a:lstStyle/>
          <a:p>
            <a:r>
              <a:rPr lang="en-US" altLang="he-IL" sz="2400" dirty="0"/>
              <a:t>bridges </a:t>
            </a:r>
            <a:r>
              <a:rPr lang="en-US" altLang="he-IL" sz="2400" i="1" dirty="0">
                <a:solidFill>
                  <a:srgbClr val="FF0000"/>
                </a:solidFill>
              </a:rPr>
              <a:t>learn</a:t>
            </a:r>
            <a:r>
              <a:rPr lang="en-US" altLang="he-IL" sz="2400" dirty="0"/>
              <a:t> which hosts can be reached through which interfaces: maintain filtering tables</a:t>
            </a:r>
          </a:p>
          <a:p>
            <a:pPr lvl="1"/>
            <a:r>
              <a:rPr lang="en-US" altLang="he-IL" dirty="0"/>
              <a:t>when frame received, bridge “learns”  location of sender: incoming LAN segment</a:t>
            </a:r>
          </a:p>
          <a:p>
            <a:pPr lvl="1"/>
            <a:r>
              <a:rPr lang="en-US" altLang="he-IL" dirty="0"/>
              <a:t>records sender location in filtering table</a:t>
            </a:r>
          </a:p>
          <a:p>
            <a:r>
              <a:rPr lang="en-US" altLang="he-IL" sz="2400" dirty="0"/>
              <a:t>filtering table entry: </a:t>
            </a:r>
          </a:p>
          <a:p>
            <a:pPr lvl="1"/>
            <a:r>
              <a:rPr lang="en-US" altLang="he-IL" dirty="0"/>
              <a:t>(Node LAN Address, Bridge Interface, Time Stamp)</a:t>
            </a:r>
          </a:p>
          <a:p>
            <a:pPr lvl="1"/>
            <a:r>
              <a:rPr lang="en-US" altLang="he-IL" dirty="0"/>
              <a:t>stale entries in Filtering Table dropped (TTL can be 60 minutes)</a:t>
            </a:r>
          </a:p>
        </p:txBody>
      </p:sp>
    </p:spTree>
    <p:extLst>
      <p:ext uri="{BB962C8B-B14F-4D97-AF65-F5344CB8AC3E}">
        <p14:creationId xmlns:p14="http://schemas.microsoft.com/office/powerpoint/2010/main" val="1696149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4AA44312-A96F-C24F-943F-57F8414DB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1.Transparent Bridge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835AAB8C-63AD-3D41-BD6F-DC9CD0819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676400"/>
            <a:ext cx="6553201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 transparent bridge does not need programming but observes all traffic and builds routing tables from this observation.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This observation is called backward learning.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Each bridge has two connections (ports) and there is a routing table associated with each port.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 bridge observes each frame that arrives at a port, extracts the source address from the frame, and places that address in the port’s routing table.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 transparent bridge is found with CSMA/CD LANs.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5DB66D-A0D7-324D-A53F-8236A13A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EDA86-1903-6B47-A105-1D7AF732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442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73238E94-083E-A04D-8DE8-BC10E8906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1.Transparent Bridge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BB8D11E9-62E9-E941-9E8C-3A794C68B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transparent bridge can also convert one frame format to another.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Note that some people / manufacturers call a bridge such as this a gateway or sometimes a router.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bridge removes the headers and trailers from one frame format and inserts (encapsulates) the headers and trailers for the second frame format.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B49565-176D-F342-BAC5-E6230FEB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EE433-EC33-254C-AB25-B7E92384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084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BBD03DA2-34DC-B241-9F66-8737BA9AD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Source-routing Bridge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C052F7E5-216E-9C46-B26C-B4EBFAA79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930400"/>
            <a:ext cx="6858002" cy="4110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 source-routing bridge is found with token ring networks.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Source-routing bridges do not learn from watching tables. 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When a workstation wants to send a frame, it must know the exact path of network / bridge / network / bridge / network …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If a workstation does not know the exact path, it sends out a discovery frame.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The discovery frame makes its way to the final destination, then as it returns, it records the path.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635002-B1E0-C940-AE86-6EC0E4C9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0A0E35-C73A-194A-853A-691F3D67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059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3A613C4C-4E69-8B45-A107-86126A021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3. Remote Bridge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17EDFF3-2171-C341-97FC-D9CA977D9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676400"/>
            <a:ext cx="6934202" cy="4364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 remote bridge is capable of passing a data frame from one local area network to another when the two LANs are separated by a long distance and there is a wide area network connecting the two LANs.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remote bridge takes the frame before it leaves the first LAN and encapsulates the WAN headers and trailers.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When the packet arrives at the destination remote bridge, that bridge removes the WAN headers and trailers leaving the original frame.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1CC3D1-8996-054E-A2B9-909B36F2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110F0-DBD8-974F-B424-62F85F76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08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5EC0D8-53F6-9643-9E3C-D9BC6F35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he-IL"/>
              <a:t>Aseel Alhadlaq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BF6D80-5A27-0546-AF74-6EEE09A4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he-IL"/>
              <a:t>#</a:t>
            </a:r>
            <a:fld id="{02B99A75-EAF9-334C-AA0A-26B724420ACB}" type="slidenum">
              <a:rPr lang="he-IL" altLang="he-IL">
                <a:cs typeface="Times New Roman" panose="02020603050405020304" pitchFamily="18" charset="0"/>
              </a:rPr>
              <a:pPr/>
              <a:t>37</a:t>
            </a:fld>
            <a:endParaRPr lang="en-US" altLang="he-IL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124FAB52-830F-3144-9DC9-D95B3ACC2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3600"/>
              <a:t>Bridge Learning: example</a:t>
            </a:r>
            <a:endParaRPr lang="en-US" altLang="he-IL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69214DBB-09B0-2A4D-9BF1-FD765FF76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3563" y="1306513"/>
            <a:ext cx="77724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he-IL" sz="2000" dirty="0"/>
              <a:t>Suppose C sends frame to D and D replies back with frame to C</a:t>
            </a:r>
            <a:endParaRPr lang="en-US" altLang="he-IL" sz="1600" dirty="0"/>
          </a:p>
          <a:p>
            <a:endParaRPr lang="en-US" altLang="en-US" sz="1600" dirty="0"/>
          </a:p>
        </p:txBody>
      </p:sp>
      <p:pic>
        <p:nvPicPr>
          <p:cNvPr id="224260" name="Picture 4" descr="IMG00085">
            <a:extLst>
              <a:ext uri="{FF2B5EF4-FFF2-40B4-BE49-F238E27FC236}">
                <a16:creationId xmlns:a16="http://schemas.microsoft.com/office/drawing/2014/main" id="{CA6A2709-1C2E-EA40-B2B1-6E36CAA7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37" y="1839913"/>
            <a:ext cx="50577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1" name="Rectangle 5">
            <a:extLst>
              <a:ext uri="{FF2B5EF4-FFF2-40B4-BE49-F238E27FC236}">
                <a16:creationId xmlns:a16="http://schemas.microsoft.com/office/drawing/2014/main" id="{0A8C8749-0605-1F4E-9237-225FFE2B6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4267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e-IL" sz="2000" dirty="0">
                <a:latin typeface="+mn-lt"/>
              </a:rPr>
              <a:t>C sends frame, bridge has no info about D, so floods to both LANs</a:t>
            </a:r>
            <a:r>
              <a:rPr lang="en-US" altLang="he-IL" sz="1800" dirty="0">
                <a:latin typeface="+mn-lt"/>
              </a:rPr>
              <a:t> </a:t>
            </a:r>
          </a:p>
          <a:p>
            <a:pPr lvl="1"/>
            <a:r>
              <a:rPr lang="en-US" altLang="he-IL" sz="1800" dirty="0">
                <a:latin typeface="+mn-lt"/>
              </a:rPr>
              <a:t>bridge notes that C is on port 1 </a:t>
            </a:r>
          </a:p>
          <a:p>
            <a:pPr lvl="1"/>
            <a:r>
              <a:rPr lang="en-US" altLang="he-IL" sz="1800" dirty="0">
                <a:latin typeface="+mn-lt"/>
              </a:rPr>
              <a:t>frame ignored on upper LAN </a:t>
            </a:r>
          </a:p>
          <a:p>
            <a:pPr lvl="1"/>
            <a:r>
              <a:rPr lang="en-US" altLang="he-IL" sz="1800" dirty="0">
                <a:latin typeface="+mn-lt"/>
              </a:rPr>
              <a:t>frame received by D </a:t>
            </a:r>
          </a:p>
        </p:txBody>
      </p:sp>
    </p:spTree>
    <p:extLst>
      <p:ext uri="{BB962C8B-B14F-4D97-AF65-F5344CB8AC3E}">
        <p14:creationId xmlns:p14="http://schemas.microsoft.com/office/powerpoint/2010/main" val="3440880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15DDC3-80B1-0B4B-962C-5018B533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he-IL"/>
              <a:t>Aseel Alhadlaq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54821-360D-BA43-AE84-8754FA55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he-IL"/>
              <a:t>#</a:t>
            </a:r>
            <a:fld id="{6914B85A-9398-D040-9015-12E3312A33EE}" type="slidenum">
              <a:rPr lang="he-IL" altLang="he-IL">
                <a:cs typeface="Times New Roman" panose="02020603050405020304" pitchFamily="18" charset="0"/>
              </a:rPr>
              <a:pPr/>
              <a:t>38</a:t>
            </a:fld>
            <a:endParaRPr lang="en-US" altLang="he-IL"/>
          </a:p>
        </p:txBody>
      </p:sp>
      <p:sp>
        <p:nvSpPr>
          <p:cNvPr id="247810" name="Rectangle 2">
            <a:extLst>
              <a:ext uri="{FF2B5EF4-FFF2-40B4-BE49-F238E27FC236}">
                <a16:creationId xmlns:a16="http://schemas.microsoft.com/office/drawing/2014/main" id="{708B68EF-727F-7447-B59E-55CA5A94B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3600"/>
              <a:t>Bridge Learning: example</a:t>
            </a:r>
            <a:endParaRPr lang="en-US" altLang="he-IL"/>
          </a:p>
        </p:txBody>
      </p:sp>
      <p:pic>
        <p:nvPicPr>
          <p:cNvPr id="247812" name="Picture 4" descr="IMG00085">
            <a:extLst>
              <a:ext uri="{FF2B5EF4-FFF2-40B4-BE49-F238E27FC236}">
                <a16:creationId xmlns:a16="http://schemas.microsoft.com/office/drawing/2014/main" id="{CC9DE2DC-0E74-3543-A64B-8B72D157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293813"/>
            <a:ext cx="5057775" cy="23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3" name="Rectangle 5">
            <a:extLst>
              <a:ext uri="{FF2B5EF4-FFF2-40B4-BE49-F238E27FC236}">
                <a16:creationId xmlns:a16="http://schemas.microsoft.com/office/drawing/2014/main" id="{E208CAE6-14AC-D84E-804D-BCCCFBD1C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908425"/>
            <a:ext cx="777240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e-IL" sz="2400" dirty="0">
                <a:latin typeface="+mn-lt"/>
              </a:rPr>
              <a:t>D generates reply to C, sends </a:t>
            </a:r>
          </a:p>
          <a:p>
            <a:pPr lvl="1"/>
            <a:r>
              <a:rPr lang="en-US" altLang="he-IL" dirty="0">
                <a:latin typeface="+mn-lt"/>
              </a:rPr>
              <a:t>bridge sees frame from D </a:t>
            </a:r>
          </a:p>
          <a:p>
            <a:pPr lvl="1"/>
            <a:r>
              <a:rPr lang="en-US" altLang="he-IL" dirty="0">
                <a:latin typeface="+mn-lt"/>
              </a:rPr>
              <a:t>bridge notes that D is on interface 2 </a:t>
            </a:r>
          </a:p>
          <a:p>
            <a:pPr lvl="1"/>
            <a:r>
              <a:rPr lang="en-US" altLang="he-IL" dirty="0">
                <a:latin typeface="+mn-lt"/>
              </a:rPr>
              <a:t>bridge knows C on interface 1, so </a:t>
            </a:r>
            <a:r>
              <a:rPr lang="en-US" altLang="he-IL" i="1" dirty="0">
                <a:solidFill>
                  <a:srgbClr val="FF0000"/>
                </a:solidFill>
                <a:latin typeface="+mn-lt"/>
              </a:rPr>
              <a:t>selectively</a:t>
            </a:r>
            <a:r>
              <a:rPr lang="en-US" altLang="he-IL" dirty="0">
                <a:latin typeface="+mn-lt"/>
              </a:rPr>
              <a:t> forwards frame out via interface 1 </a:t>
            </a:r>
          </a:p>
        </p:txBody>
      </p:sp>
      <p:sp>
        <p:nvSpPr>
          <p:cNvPr id="247814" name="Text Box 6">
            <a:extLst>
              <a:ext uri="{FF2B5EF4-FFF2-40B4-BE49-F238E27FC236}">
                <a16:creationId xmlns:a16="http://schemas.microsoft.com/office/drawing/2014/main" id="{EF6CA55E-C3D6-1947-8663-196302A1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09037"/>
            <a:ext cx="7617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/>
              <a:t>C       1</a:t>
            </a:r>
          </a:p>
        </p:txBody>
      </p:sp>
    </p:spTree>
    <p:extLst>
      <p:ext uri="{BB962C8B-B14F-4D97-AF65-F5344CB8AC3E}">
        <p14:creationId xmlns:p14="http://schemas.microsoft.com/office/powerpoint/2010/main" val="2967151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Footer Placeholder 3">
            <a:extLst>
              <a:ext uri="{FF2B5EF4-FFF2-40B4-BE49-F238E27FC236}">
                <a16:creationId xmlns:a16="http://schemas.microsoft.com/office/drawing/2014/main" id="{40C2AA71-4691-E340-8998-45CD311B07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Comic Sans MS" panose="030F0902030302020204" pitchFamily="66" charset="0"/>
              </a:rPr>
              <a:t>Aseel Alhadlaq</a:t>
            </a:r>
          </a:p>
        </p:txBody>
      </p:sp>
      <p:grpSp>
        <p:nvGrpSpPr>
          <p:cNvPr id="4105" name="Group 2">
            <a:extLst>
              <a:ext uri="{FF2B5EF4-FFF2-40B4-BE49-F238E27FC236}">
                <a16:creationId xmlns:a16="http://schemas.microsoft.com/office/drawing/2014/main" id="{D4BCB20E-76BA-1344-BC95-97E97542EA47}"/>
              </a:ext>
            </a:extLst>
          </p:cNvPr>
          <p:cNvGrpSpPr>
            <a:grpSpLocks/>
          </p:cNvGrpSpPr>
          <p:nvPr/>
        </p:nvGrpSpPr>
        <p:grpSpPr bwMode="auto">
          <a:xfrm>
            <a:off x="1311275" y="3827463"/>
            <a:ext cx="1568450" cy="633412"/>
            <a:chOff x="970" y="2220"/>
            <a:chExt cx="1152" cy="432"/>
          </a:xfrm>
        </p:grpSpPr>
        <p:sp>
          <p:nvSpPr>
            <p:cNvPr id="4129" name="Line 3">
              <a:extLst>
                <a:ext uri="{FF2B5EF4-FFF2-40B4-BE49-F238E27FC236}">
                  <a16:creationId xmlns:a16="http://schemas.microsoft.com/office/drawing/2014/main" id="{F9F60DBE-4BD3-EB46-9FA1-49B3C429C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" y="2436"/>
              <a:ext cx="1152" cy="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Line 4">
              <a:extLst>
                <a:ext uri="{FF2B5EF4-FFF2-40B4-BE49-F238E27FC236}">
                  <a16:creationId xmlns:a16="http://schemas.microsoft.com/office/drawing/2014/main" id="{533C8031-725D-2D4B-80B8-F96E95B103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2" y="2220"/>
              <a:ext cx="0" cy="24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5">
              <a:extLst>
                <a:ext uri="{FF2B5EF4-FFF2-40B4-BE49-F238E27FC236}">
                  <a16:creationId xmlns:a16="http://schemas.microsoft.com/office/drawing/2014/main" id="{BE330AD9-C398-9243-A55C-028EB8410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" y="2460"/>
              <a:ext cx="0" cy="192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6" name="AutoShape 6">
            <a:extLst>
              <a:ext uri="{FF2B5EF4-FFF2-40B4-BE49-F238E27FC236}">
                <a16:creationId xmlns:a16="http://schemas.microsoft.com/office/drawing/2014/main" id="{3B40D7C9-C956-0549-AAA7-43CD50A9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657600"/>
            <a:ext cx="1035050" cy="762000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algn="ctr"/>
            <a:endParaRPr lang="fr-CH" altLang="en-US"/>
          </a:p>
        </p:txBody>
      </p:sp>
      <p:sp>
        <p:nvSpPr>
          <p:cNvPr id="4107" name="Line 7">
            <a:extLst>
              <a:ext uri="{FF2B5EF4-FFF2-40B4-BE49-F238E27FC236}">
                <a16:creationId xmlns:a16="http://schemas.microsoft.com/office/drawing/2014/main" id="{F1CCB945-7527-4343-9E4B-EBC304CD57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9038" y="4144963"/>
            <a:ext cx="1697037" cy="0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8">
            <a:extLst>
              <a:ext uri="{FF2B5EF4-FFF2-40B4-BE49-F238E27FC236}">
                <a16:creationId xmlns:a16="http://schemas.microsoft.com/office/drawing/2014/main" id="{562CADD8-197B-394D-AB01-E10AD63B65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2213" y="4108450"/>
            <a:ext cx="0" cy="352425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9">
            <a:extLst>
              <a:ext uri="{FF2B5EF4-FFF2-40B4-BE49-F238E27FC236}">
                <a16:creationId xmlns:a16="http://schemas.microsoft.com/office/drawing/2014/main" id="{04D4E336-E031-CC41-B37B-3DFA3306A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4838" y="4179888"/>
            <a:ext cx="0" cy="280987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">
            <a:hlinkClick r:id="" action="ppaction://ole?verb=0"/>
            <a:extLst>
              <a:ext uri="{FF2B5EF4-FFF2-40B4-BE49-F238E27FC236}">
                <a16:creationId xmlns:a16="http://schemas.microsoft.com/office/drawing/2014/main" id="{5436A533-1665-3545-AAC6-A779534E1199}"/>
              </a:ext>
            </a:extLst>
          </p:cNvPr>
          <p:cNvGraphicFramePr>
            <a:graphicFrameLocks/>
          </p:cNvGraphicFramePr>
          <p:nvPr/>
        </p:nvGraphicFramePr>
        <p:xfrm>
          <a:off x="2100263" y="445452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1" name="Microsoft ClipArt Gallery" r:id="rId4" imgW="1250950" imgH="1117600" progId="MS_ClipArt_Gallery">
                  <p:embed/>
                </p:oleObj>
              </mc:Choice>
              <mc:Fallback>
                <p:oleObj name="Microsoft ClipArt Gallery" r:id="rId4" imgW="1250950" imgH="1117600" progId="MS_ClipArt_Gallery">
                  <p:embed/>
                  <p:pic>
                    <p:nvPicPr>
                      <p:cNvPr id="4098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436A533-1665-3545-AAC6-A779534E11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445452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>
            <a:hlinkClick r:id="" action="ppaction://ole?verb=0"/>
            <a:extLst>
              <a:ext uri="{FF2B5EF4-FFF2-40B4-BE49-F238E27FC236}">
                <a16:creationId xmlns:a16="http://schemas.microsoft.com/office/drawing/2014/main" id="{FB85FBBE-27CC-584D-BF48-24A5018172C4}"/>
              </a:ext>
            </a:extLst>
          </p:cNvPr>
          <p:cNvGraphicFramePr>
            <a:graphicFrameLocks/>
          </p:cNvGraphicFramePr>
          <p:nvPr/>
        </p:nvGraphicFramePr>
        <p:xfrm>
          <a:off x="4776788" y="438467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" name="Microsoft ClipArt Gallery" r:id="rId6" imgW="1250950" imgH="1117600" progId="MS_ClipArt_Gallery">
                  <p:embed/>
                </p:oleObj>
              </mc:Choice>
              <mc:Fallback>
                <p:oleObj name="Microsoft ClipArt Gallery" r:id="rId6" imgW="1250950" imgH="1117600" progId="MS_ClipArt_Gallery">
                  <p:embed/>
                  <p:pic>
                    <p:nvPicPr>
                      <p:cNvPr id="4099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B85FBBE-27CC-584D-BF48-24A5018172C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438467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2">
            <a:extLst>
              <a:ext uri="{FF2B5EF4-FFF2-40B4-BE49-F238E27FC236}">
                <a16:creationId xmlns:a16="http://schemas.microsoft.com/office/drawing/2014/main" id="{B6F7DF80-00FC-3448-A897-9BAB915E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3956050"/>
            <a:ext cx="438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B1</a:t>
            </a:r>
          </a:p>
        </p:txBody>
      </p:sp>
      <p:sp>
        <p:nvSpPr>
          <p:cNvPr id="4111" name="Rectangle 13">
            <a:extLst>
              <a:ext uri="{FF2B5EF4-FFF2-40B4-BE49-F238E27FC236}">
                <a16:creationId xmlns:a16="http://schemas.microsoft.com/office/drawing/2014/main" id="{CCE3DC47-6D4D-D44B-A741-D475BE80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4899025"/>
            <a:ext cx="311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112" name="Rectangle 14">
            <a:extLst>
              <a:ext uri="{FF2B5EF4-FFF2-40B4-BE49-F238E27FC236}">
                <a16:creationId xmlns:a16="http://schemas.microsoft.com/office/drawing/2014/main" id="{1B09C5D5-456E-6748-A2E4-7B5D6750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38" y="4899025"/>
            <a:ext cx="311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4113" name="Rectangle 15">
            <a:extLst>
              <a:ext uri="{FF2B5EF4-FFF2-40B4-BE49-F238E27FC236}">
                <a16:creationId xmlns:a16="http://schemas.microsoft.com/office/drawing/2014/main" id="{6BED2406-4DDC-2847-9AF5-BC0F0637D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3746500"/>
            <a:ext cx="7429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dirty="0">
                <a:latin typeface="Arial" panose="020B0604020202020204" pitchFamily="34" charset="0"/>
              </a:rPr>
              <a:t>port 1</a:t>
            </a:r>
          </a:p>
        </p:txBody>
      </p:sp>
      <p:sp>
        <p:nvSpPr>
          <p:cNvPr id="4114" name="Rectangle 16">
            <a:extLst>
              <a:ext uri="{FF2B5EF4-FFF2-40B4-BE49-F238E27FC236}">
                <a16:creationId xmlns:a16="http://schemas.microsoft.com/office/drawing/2014/main" id="{8AB91F36-B48B-1E44-B461-4060D38D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746500"/>
            <a:ext cx="7429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port 2</a:t>
            </a:r>
          </a:p>
        </p:txBody>
      </p:sp>
      <p:sp>
        <p:nvSpPr>
          <p:cNvPr id="4115" name="AutoShape 17">
            <a:extLst>
              <a:ext uri="{FF2B5EF4-FFF2-40B4-BE49-F238E27FC236}">
                <a16:creationId xmlns:a16="http://schemas.microsoft.com/office/drawing/2014/main" id="{0788B574-39C3-2548-AFE1-7116DA560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3657600"/>
            <a:ext cx="1033462" cy="762000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algn="ctr"/>
            <a:endParaRPr lang="fr-CH" altLang="en-US"/>
          </a:p>
        </p:txBody>
      </p:sp>
      <p:graphicFrame>
        <p:nvGraphicFramePr>
          <p:cNvPr id="4100" name="Object 4">
            <a:hlinkClick r:id="" action="ppaction://ole?verb=0"/>
            <a:extLst>
              <a:ext uri="{FF2B5EF4-FFF2-40B4-BE49-F238E27FC236}">
                <a16:creationId xmlns:a16="http://schemas.microsoft.com/office/drawing/2014/main" id="{7E090F19-9149-124F-8C47-030B1AA531D3}"/>
              </a:ext>
            </a:extLst>
          </p:cNvPr>
          <p:cNvGraphicFramePr>
            <a:graphicFrameLocks/>
          </p:cNvGraphicFramePr>
          <p:nvPr/>
        </p:nvGraphicFramePr>
        <p:xfrm>
          <a:off x="4060825" y="438467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" name="Microsoft ClipArt Gallery" r:id="rId7" imgW="1250950" imgH="1117600" progId="MS_ClipArt_Gallery">
                  <p:embed/>
                </p:oleObj>
              </mc:Choice>
              <mc:Fallback>
                <p:oleObj name="Microsoft ClipArt Gallery" r:id="rId7" imgW="1250950" imgH="1117600" progId="MS_ClipArt_Gallery">
                  <p:embed/>
                  <p:pic>
                    <p:nvPicPr>
                      <p:cNvPr id="4100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E090F19-9149-124F-8C47-030B1AA531D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438467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6" name="Group 19">
            <a:extLst>
              <a:ext uri="{FF2B5EF4-FFF2-40B4-BE49-F238E27FC236}">
                <a16:creationId xmlns:a16="http://schemas.microsoft.com/office/drawing/2014/main" id="{A3C66939-6AA9-E447-BF84-0F8865954573}"/>
              </a:ext>
            </a:extLst>
          </p:cNvPr>
          <p:cNvGrpSpPr>
            <a:grpSpLocks/>
          </p:cNvGrpSpPr>
          <p:nvPr/>
        </p:nvGrpSpPr>
        <p:grpSpPr bwMode="auto">
          <a:xfrm>
            <a:off x="6275388" y="3827463"/>
            <a:ext cx="1698625" cy="633412"/>
            <a:chOff x="4618" y="2220"/>
            <a:chExt cx="1248" cy="432"/>
          </a:xfrm>
        </p:grpSpPr>
        <p:sp>
          <p:nvSpPr>
            <p:cNvPr id="4126" name="Line 20">
              <a:extLst>
                <a:ext uri="{FF2B5EF4-FFF2-40B4-BE49-F238E27FC236}">
                  <a16:creationId xmlns:a16="http://schemas.microsoft.com/office/drawing/2014/main" id="{32FF666B-0675-1544-B507-D90506C8B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8" y="2436"/>
              <a:ext cx="1248" cy="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Line 21">
              <a:extLst>
                <a:ext uri="{FF2B5EF4-FFF2-40B4-BE49-F238E27FC236}">
                  <a16:creationId xmlns:a16="http://schemas.microsoft.com/office/drawing/2014/main" id="{C01674D9-059C-3845-9D1D-52B7BDD5B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6" y="2220"/>
              <a:ext cx="0" cy="24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Line 22">
              <a:extLst>
                <a:ext uri="{FF2B5EF4-FFF2-40B4-BE49-F238E27FC236}">
                  <a16:creationId xmlns:a16="http://schemas.microsoft.com/office/drawing/2014/main" id="{20B73047-3D8B-C34D-8C46-B75C7DB57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" y="2460"/>
              <a:ext cx="0" cy="192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101" name="Object 5">
            <a:hlinkClick r:id="" action="ppaction://ole?verb=0"/>
            <a:extLst>
              <a:ext uri="{FF2B5EF4-FFF2-40B4-BE49-F238E27FC236}">
                <a16:creationId xmlns:a16="http://schemas.microsoft.com/office/drawing/2014/main" id="{3587B170-B7BA-5544-AA5B-7A98007671D1}"/>
              </a:ext>
            </a:extLst>
          </p:cNvPr>
          <p:cNvGraphicFramePr>
            <a:graphicFrameLocks/>
          </p:cNvGraphicFramePr>
          <p:nvPr/>
        </p:nvGraphicFramePr>
        <p:xfrm>
          <a:off x="7456488" y="354012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" name="Microsoft ClipArt Gallery" r:id="rId8" imgW="1250950" imgH="1117600" progId="MS_ClipArt_Gallery">
                  <p:embed/>
                </p:oleObj>
              </mc:Choice>
              <mc:Fallback>
                <p:oleObj name="Microsoft ClipArt Gallery" r:id="rId8" imgW="1250950" imgH="1117600" progId="MS_ClipArt_Gallery">
                  <p:embed/>
                  <p:pic>
                    <p:nvPicPr>
                      <p:cNvPr id="4101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587B170-B7BA-5544-AA5B-7A98007671D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354012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>
            <a:hlinkClick r:id="" action="ppaction://ole?verb=0"/>
            <a:extLst>
              <a:ext uri="{FF2B5EF4-FFF2-40B4-BE49-F238E27FC236}">
                <a16:creationId xmlns:a16="http://schemas.microsoft.com/office/drawing/2014/main" id="{F3F5FE6A-95D7-6843-9579-52266AEC0A84}"/>
              </a:ext>
            </a:extLst>
          </p:cNvPr>
          <p:cNvGraphicFramePr>
            <a:graphicFrameLocks/>
          </p:cNvGraphicFramePr>
          <p:nvPr/>
        </p:nvGraphicFramePr>
        <p:xfrm>
          <a:off x="6804025" y="438467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" name="Microsoft ClipArt Gallery" r:id="rId9" imgW="1250950" imgH="1117600" progId="MS_ClipArt_Gallery">
                  <p:embed/>
                </p:oleObj>
              </mc:Choice>
              <mc:Fallback>
                <p:oleObj name="Microsoft ClipArt Gallery" r:id="rId9" imgW="1250950" imgH="1117600" progId="MS_ClipArt_Gallery">
                  <p:embed/>
                  <p:pic>
                    <p:nvPicPr>
                      <p:cNvPr id="4102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3F5FE6A-95D7-6843-9579-52266AEC0A8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38467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>
            <a:hlinkClick r:id="" action="ppaction://ole?verb=0"/>
            <a:extLst>
              <a:ext uri="{FF2B5EF4-FFF2-40B4-BE49-F238E27FC236}">
                <a16:creationId xmlns:a16="http://schemas.microsoft.com/office/drawing/2014/main" id="{0261BAD0-80BD-DF4D-9CDF-6B3C0A41FD8D}"/>
              </a:ext>
            </a:extLst>
          </p:cNvPr>
          <p:cNvGraphicFramePr>
            <a:graphicFrameLocks/>
          </p:cNvGraphicFramePr>
          <p:nvPr/>
        </p:nvGraphicFramePr>
        <p:xfrm>
          <a:off x="1187450" y="347027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" name="Microsoft ClipArt Gallery" r:id="rId10" imgW="1250950" imgH="1117600" progId="MS_ClipArt_Gallery">
                  <p:embed/>
                </p:oleObj>
              </mc:Choice>
              <mc:Fallback>
                <p:oleObj name="Microsoft ClipArt Gallery" r:id="rId10" imgW="1250950" imgH="1117600" progId="MS_ClipArt_Gallery">
                  <p:embed/>
                  <p:pic>
                    <p:nvPicPr>
                      <p:cNvPr id="4103" name="Object 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261BAD0-80BD-DF4D-9CDF-6B3C0A41FD8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47027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Rectangle 26">
            <a:extLst>
              <a:ext uri="{FF2B5EF4-FFF2-40B4-BE49-F238E27FC236}">
                <a16:creationId xmlns:a16="http://schemas.microsoft.com/office/drawing/2014/main" id="{528A55B4-95B4-3148-B70B-E7BF3A93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3956050"/>
            <a:ext cx="438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B2</a:t>
            </a:r>
          </a:p>
        </p:txBody>
      </p:sp>
      <p:sp>
        <p:nvSpPr>
          <p:cNvPr id="4118" name="Rectangle 27">
            <a:extLst>
              <a:ext uri="{FF2B5EF4-FFF2-40B4-BE49-F238E27FC236}">
                <a16:creationId xmlns:a16="http://schemas.microsoft.com/office/drawing/2014/main" id="{54CB3C09-C0C2-9A4E-B845-82A8886D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46500"/>
            <a:ext cx="7429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dirty="0">
                <a:latin typeface="Arial" panose="020B0604020202020204" pitchFamily="34" charset="0"/>
              </a:rPr>
              <a:t>port 1</a:t>
            </a:r>
          </a:p>
        </p:txBody>
      </p:sp>
      <p:sp>
        <p:nvSpPr>
          <p:cNvPr id="4119" name="Rectangle 28">
            <a:extLst>
              <a:ext uri="{FF2B5EF4-FFF2-40B4-BE49-F238E27FC236}">
                <a16:creationId xmlns:a16="http://schemas.microsoft.com/office/drawing/2014/main" id="{023374CD-8070-A94D-9CCD-0D354B3BB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3746500"/>
            <a:ext cx="7429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port 2</a:t>
            </a:r>
          </a:p>
        </p:txBody>
      </p:sp>
      <p:sp>
        <p:nvSpPr>
          <p:cNvPr id="4120" name="Rectangle 29">
            <a:extLst>
              <a:ext uri="{FF2B5EF4-FFF2-40B4-BE49-F238E27FC236}">
                <a16:creationId xmlns:a16="http://schemas.microsoft.com/office/drawing/2014/main" id="{DDBC2EBD-5AD8-5C42-A911-89663DCB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4899025"/>
            <a:ext cx="3238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121" name="Rectangle 30">
            <a:extLst>
              <a:ext uri="{FF2B5EF4-FFF2-40B4-BE49-F238E27FC236}">
                <a16:creationId xmlns:a16="http://schemas.microsoft.com/office/drawing/2014/main" id="{8AD45005-4FCC-984C-BAAE-840321AF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4899025"/>
            <a:ext cx="311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122" name="Rectangle 31">
            <a:extLst>
              <a:ext uri="{FF2B5EF4-FFF2-40B4-BE49-F238E27FC236}">
                <a16:creationId xmlns:a16="http://schemas.microsoft.com/office/drawing/2014/main" id="{B571399A-9F89-E74B-B464-FB271722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4899025"/>
            <a:ext cx="311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123" name="Rectangle 32">
            <a:extLst>
              <a:ext uri="{FF2B5EF4-FFF2-40B4-BE49-F238E27FC236}">
                <a16:creationId xmlns:a16="http://schemas.microsoft.com/office/drawing/2014/main" id="{E99D3B1C-04E2-E345-80F6-FBBB90226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438" y="4899025"/>
            <a:ext cx="2984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4124" name="Rectangle 33">
            <a:extLst>
              <a:ext uri="{FF2B5EF4-FFF2-40B4-BE49-F238E27FC236}">
                <a16:creationId xmlns:a16="http://schemas.microsoft.com/office/drawing/2014/main" id="{E3787C6D-E505-3B42-9992-6F26123DC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7201085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3200" dirty="0"/>
              <a:t>Can this method of learning addresses be extended to a network of bridges?</a:t>
            </a:r>
          </a:p>
        </p:txBody>
      </p:sp>
      <p:sp>
        <p:nvSpPr>
          <p:cNvPr id="4125" name="Rectangle 34">
            <a:extLst>
              <a:ext uri="{FF2B5EF4-FFF2-40B4-BE49-F238E27FC236}">
                <a16:creationId xmlns:a16="http://schemas.microsoft.com/office/drawing/2014/main" id="{0BB6B6AF-70FB-5F47-98CF-293D3E1EF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711" y="1887076"/>
            <a:ext cx="6347714" cy="3880773"/>
          </a:xfrm>
        </p:spPr>
        <p:txBody>
          <a:bodyPr/>
          <a:lstStyle/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On this example, yes.</a:t>
            </a:r>
          </a:p>
          <a:p>
            <a:pPr eaLnBrk="1" hangingPunct="1"/>
            <a:r>
              <a:rPr lang="en-CA" altLang="en-US" dirty="0"/>
              <a:t>Q. How does B2 see the network?</a:t>
            </a:r>
            <a:br>
              <a:rPr lang="en-CA" altLang="en-US" dirty="0"/>
            </a:br>
            <a:r>
              <a:rPr lang="en-CA" altLang="en-US" dirty="0">
                <a:hlinkClick r:id="rId11" action="ppaction://hlinksldjump"/>
              </a:rPr>
              <a:t>solution</a:t>
            </a:r>
            <a:endParaRPr lang="en-CA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3BEF4-D362-5949-806E-ACF3541E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2278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E28D033-DE47-6E4F-8C59-F677C6987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B440B88-C6C5-1B47-91C3-4A18523E2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6DC1B41F-5B27-D644-B49B-AEC38484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055225"/>
            <a:ext cx="71437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6">
            <a:extLst>
              <a:ext uri="{FF2B5EF4-FFF2-40B4-BE49-F238E27FC236}">
                <a16:creationId xmlns:a16="http://schemas.microsoft.com/office/drawing/2014/main" id="{CD90ECDE-5966-804F-921E-DC5CC8AC26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0124" y="3936999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69F3E87D-B1AB-9E49-BAFC-DBA9E0CCE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373380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</a:rPr>
              <a:t>Bus width</a:t>
            </a:r>
          </a:p>
        </p:txBody>
      </p:sp>
    </p:spTree>
    <p:extLst>
      <p:ext uri="{BB962C8B-B14F-4D97-AF65-F5344CB8AC3E}">
        <p14:creationId xmlns:p14="http://schemas.microsoft.com/office/powerpoint/2010/main" val="3912482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3">
            <a:extLst>
              <a:ext uri="{FF2B5EF4-FFF2-40B4-BE49-F238E27FC236}">
                <a16:creationId xmlns:a16="http://schemas.microsoft.com/office/drawing/2014/main" id="{1908417F-0AE5-D84A-9703-9F83B6E02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84068" y="6023769"/>
            <a:ext cx="1073243" cy="365125"/>
          </a:xfrm>
        </p:spPr>
        <p:txBody>
          <a:bodyPr/>
          <a:lstStyle>
            <a:lvl1pPr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Aseel </a:t>
            </a:r>
            <a:r>
              <a:rPr lang="en-US" altLang="en-US" sz="1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Alhadlaq</a:t>
            </a:r>
            <a:endParaRPr lang="en-US" altLang="en-US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5129" name="AutoShape 2">
            <a:extLst>
              <a:ext uri="{FF2B5EF4-FFF2-40B4-BE49-F238E27FC236}">
                <a16:creationId xmlns:a16="http://schemas.microsoft.com/office/drawing/2014/main" id="{A62B326C-9DDD-F04A-8EF6-F4EBB644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5672138"/>
            <a:ext cx="1033462" cy="762000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algn="ctr"/>
            <a:endParaRPr lang="fr-CH" altLang="en-US"/>
          </a:p>
        </p:txBody>
      </p:sp>
      <p:sp>
        <p:nvSpPr>
          <p:cNvPr id="5130" name="AutoShape 3">
            <a:extLst>
              <a:ext uri="{FF2B5EF4-FFF2-40B4-BE49-F238E27FC236}">
                <a16:creationId xmlns:a16="http://schemas.microsoft.com/office/drawing/2014/main" id="{6B50FEA9-98D3-414C-9DFB-568DF48C46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08163" y="3028950"/>
            <a:ext cx="6508750" cy="2508250"/>
          </a:xfrm>
          <a:prstGeom prst="wedgeRoundRectCallout">
            <a:avLst>
              <a:gd name="adj1" fmla="val -4000"/>
              <a:gd name="adj2" fmla="val 62468"/>
              <a:gd name="adj3" fmla="val 16667"/>
            </a:avLst>
          </a:prstGeom>
          <a:solidFill>
            <a:srgbClr val="FFCC99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algn="ctr"/>
            <a:endParaRPr lang="fr-FR" altLang="en-US"/>
          </a:p>
        </p:txBody>
      </p:sp>
      <p:grpSp>
        <p:nvGrpSpPr>
          <p:cNvPr id="5131" name="Group 4">
            <a:extLst>
              <a:ext uri="{FF2B5EF4-FFF2-40B4-BE49-F238E27FC236}">
                <a16:creationId xmlns:a16="http://schemas.microsoft.com/office/drawing/2014/main" id="{C8DA3065-21AA-1D40-8779-05A27E64E008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3827463"/>
            <a:ext cx="1568450" cy="633412"/>
            <a:chOff x="970" y="2220"/>
            <a:chExt cx="1152" cy="432"/>
          </a:xfrm>
        </p:grpSpPr>
        <p:sp>
          <p:nvSpPr>
            <p:cNvPr id="5152" name="Line 5">
              <a:extLst>
                <a:ext uri="{FF2B5EF4-FFF2-40B4-BE49-F238E27FC236}">
                  <a16:creationId xmlns:a16="http://schemas.microsoft.com/office/drawing/2014/main" id="{A7AEBEE0-5B29-494F-B128-FE5DB12DB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" y="2436"/>
              <a:ext cx="1152" cy="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Line 6">
              <a:extLst>
                <a:ext uri="{FF2B5EF4-FFF2-40B4-BE49-F238E27FC236}">
                  <a16:creationId xmlns:a16="http://schemas.microsoft.com/office/drawing/2014/main" id="{D599F259-7CCE-4A49-971E-5F7237BA5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2" y="2220"/>
              <a:ext cx="0" cy="24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7">
              <a:extLst>
                <a:ext uri="{FF2B5EF4-FFF2-40B4-BE49-F238E27FC236}">
                  <a16:creationId xmlns:a16="http://schemas.microsoft.com/office/drawing/2014/main" id="{97EF289F-8AA3-B845-8ECE-E21550D26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" y="2460"/>
              <a:ext cx="0" cy="192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Line 8">
            <a:extLst>
              <a:ext uri="{FF2B5EF4-FFF2-40B4-BE49-F238E27FC236}">
                <a16:creationId xmlns:a16="http://schemas.microsoft.com/office/drawing/2014/main" id="{57F7F3A3-7C82-F34A-9473-8EAFD6F564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9038" y="4144963"/>
            <a:ext cx="1697037" cy="0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9">
            <a:extLst>
              <a:ext uri="{FF2B5EF4-FFF2-40B4-BE49-F238E27FC236}">
                <a16:creationId xmlns:a16="http://schemas.microsoft.com/office/drawing/2014/main" id="{6724A4FE-D8D2-E34E-93B5-0068916654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2213" y="4108450"/>
            <a:ext cx="0" cy="352425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0">
            <a:extLst>
              <a:ext uri="{FF2B5EF4-FFF2-40B4-BE49-F238E27FC236}">
                <a16:creationId xmlns:a16="http://schemas.microsoft.com/office/drawing/2014/main" id="{D1380D00-E77B-9842-866A-C94AA4FA3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4838" y="4179888"/>
            <a:ext cx="0" cy="280987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976C09F-AE3B-4A48-B29A-ECB6D7D6D695}"/>
              </a:ext>
            </a:extLst>
          </p:cNvPr>
          <p:cNvGraphicFramePr>
            <a:graphicFrameLocks/>
          </p:cNvGraphicFramePr>
          <p:nvPr/>
        </p:nvGraphicFramePr>
        <p:xfrm>
          <a:off x="2957513" y="445452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9" name="Microsoft ClipArt Gallery" r:id="rId4" imgW="1250950" imgH="1117600" progId="MS_ClipArt_Gallery">
                  <p:embed/>
                </p:oleObj>
              </mc:Choice>
              <mc:Fallback>
                <p:oleObj name="Microsoft ClipArt Gallery" r:id="rId4" imgW="1250950" imgH="1117600" progId="MS_ClipArt_Gallery">
                  <p:embed/>
                  <p:pic>
                    <p:nvPicPr>
                      <p:cNvPr id="5122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976C09F-AE3B-4A48-B29A-ECB6D7D6D69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45452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>
            <a:hlinkClick r:id="" action="ppaction://ole?verb=0"/>
            <a:extLst>
              <a:ext uri="{FF2B5EF4-FFF2-40B4-BE49-F238E27FC236}">
                <a16:creationId xmlns:a16="http://schemas.microsoft.com/office/drawing/2014/main" id="{88877B7C-0411-0445-81F8-8B5D0056E02D}"/>
              </a:ext>
            </a:extLst>
          </p:cNvPr>
          <p:cNvGraphicFramePr>
            <a:graphicFrameLocks/>
          </p:cNvGraphicFramePr>
          <p:nvPr/>
        </p:nvGraphicFramePr>
        <p:xfrm>
          <a:off x="4776788" y="438467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0" name="Microsoft ClipArt Gallery" r:id="rId6" imgW="1250950" imgH="1117600" progId="MS_ClipArt_Gallery">
                  <p:embed/>
                </p:oleObj>
              </mc:Choice>
              <mc:Fallback>
                <p:oleObj name="Microsoft ClipArt Gallery" r:id="rId6" imgW="1250950" imgH="1117600" progId="MS_ClipArt_Gallery">
                  <p:embed/>
                  <p:pic>
                    <p:nvPicPr>
                      <p:cNvPr id="5123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88877B7C-0411-0445-81F8-8B5D0056E02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438467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3">
            <a:extLst>
              <a:ext uri="{FF2B5EF4-FFF2-40B4-BE49-F238E27FC236}">
                <a16:creationId xmlns:a16="http://schemas.microsoft.com/office/drawing/2014/main" id="{BA6F2372-E533-C145-8F36-D24C8327E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4899025"/>
            <a:ext cx="311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136" name="Rectangle 14">
            <a:extLst>
              <a:ext uri="{FF2B5EF4-FFF2-40B4-BE49-F238E27FC236}">
                <a16:creationId xmlns:a16="http://schemas.microsoft.com/office/drawing/2014/main" id="{FD14D9EE-27C0-D941-8C40-2401F0CF8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38" y="4899025"/>
            <a:ext cx="311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5137" name="AutoShape 15">
            <a:extLst>
              <a:ext uri="{FF2B5EF4-FFF2-40B4-BE49-F238E27FC236}">
                <a16:creationId xmlns:a16="http://schemas.microsoft.com/office/drawing/2014/main" id="{A5FF88AD-DB8F-0D4D-B427-88CFB8D29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3657600"/>
            <a:ext cx="1033462" cy="762000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algn="ctr"/>
            <a:endParaRPr lang="fr-CH" altLang="en-US"/>
          </a:p>
        </p:txBody>
      </p:sp>
      <p:graphicFrame>
        <p:nvGraphicFramePr>
          <p:cNvPr id="5124" name="Object 4">
            <a:hlinkClick r:id="" action="ppaction://ole?verb=0"/>
            <a:extLst>
              <a:ext uri="{FF2B5EF4-FFF2-40B4-BE49-F238E27FC236}">
                <a16:creationId xmlns:a16="http://schemas.microsoft.com/office/drawing/2014/main" id="{38EA8AFC-B5BA-5940-937A-F74BE8448716}"/>
              </a:ext>
            </a:extLst>
          </p:cNvPr>
          <p:cNvGraphicFramePr>
            <a:graphicFrameLocks/>
          </p:cNvGraphicFramePr>
          <p:nvPr/>
        </p:nvGraphicFramePr>
        <p:xfrm>
          <a:off x="4060825" y="438467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" name="Microsoft ClipArt Gallery" r:id="rId7" imgW="1250950" imgH="1117600" progId="MS_ClipArt_Gallery">
                  <p:embed/>
                </p:oleObj>
              </mc:Choice>
              <mc:Fallback>
                <p:oleObj name="Microsoft ClipArt Gallery" r:id="rId7" imgW="1250950" imgH="1117600" progId="MS_ClipArt_Gallery">
                  <p:embed/>
                  <p:pic>
                    <p:nvPicPr>
                      <p:cNvPr id="5124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8EA8AFC-B5BA-5940-937A-F74BE844871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438467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8" name="Group 17">
            <a:extLst>
              <a:ext uri="{FF2B5EF4-FFF2-40B4-BE49-F238E27FC236}">
                <a16:creationId xmlns:a16="http://schemas.microsoft.com/office/drawing/2014/main" id="{2BDE46E1-CB17-6440-B536-280780FA5D86}"/>
              </a:ext>
            </a:extLst>
          </p:cNvPr>
          <p:cNvGrpSpPr>
            <a:grpSpLocks/>
          </p:cNvGrpSpPr>
          <p:nvPr/>
        </p:nvGrpSpPr>
        <p:grpSpPr bwMode="auto">
          <a:xfrm>
            <a:off x="6275388" y="3827463"/>
            <a:ext cx="1698625" cy="633412"/>
            <a:chOff x="4618" y="2220"/>
            <a:chExt cx="1248" cy="432"/>
          </a:xfrm>
        </p:grpSpPr>
        <p:sp>
          <p:nvSpPr>
            <p:cNvPr id="5149" name="Line 18">
              <a:extLst>
                <a:ext uri="{FF2B5EF4-FFF2-40B4-BE49-F238E27FC236}">
                  <a16:creationId xmlns:a16="http://schemas.microsoft.com/office/drawing/2014/main" id="{854DC15B-73CB-094D-8C12-897557CF1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8" y="2436"/>
              <a:ext cx="1248" cy="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Line 19">
              <a:extLst>
                <a:ext uri="{FF2B5EF4-FFF2-40B4-BE49-F238E27FC236}">
                  <a16:creationId xmlns:a16="http://schemas.microsoft.com/office/drawing/2014/main" id="{F59337AA-053A-B14D-9397-C822017CA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6" y="2220"/>
              <a:ext cx="0" cy="24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Line 20">
              <a:extLst>
                <a:ext uri="{FF2B5EF4-FFF2-40B4-BE49-F238E27FC236}">
                  <a16:creationId xmlns:a16="http://schemas.microsoft.com/office/drawing/2014/main" id="{D653504F-E110-E74C-ADD9-9E20AAD57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" y="2460"/>
              <a:ext cx="0" cy="192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125" name="Object 5">
            <a:hlinkClick r:id="" action="ppaction://ole?verb=0"/>
            <a:extLst>
              <a:ext uri="{FF2B5EF4-FFF2-40B4-BE49-F238E27FC236}">
                <a16:creationId xmlns:a16="http://schemas.microsoft.com/office/drawing/2014/main" id="{3BAAB27B-B8D8-D749-B74D-58DBEBA7D7F9}"/>
              </a:ext>
            </a:extLst>
          </p:cNvPr>
          <p:cNvGraphicFramePr>
            <a:graphicFrameLocks/>
          </p:cNvGraphicFramePr>
          <p:nvPr/>
        </p:nvGraphicFramePr>
        <p:xfrm>
          <a:off x="7456488" y="354012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" name="Microsoft ClipArt Gallery" r:id="rId8" imgW="1250950" imgH="1117600" progId="MS_ClipArt_Gallery">
                  <p:embed/>
                </p:oleObj>
              </mc:Choice>
              <mc:Fallback>
                <p:oleObj name="Microsoft ClipArt Gallery" r:id="rId8" imgW="1250950" imgH="1117600" progId="MS_ClipArt_Gallery">
                  <p:embed/>
                  <p:pic>
                    <p:nvPicPr>
                      <p:cNvPr id="5125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BAAB27B-B8D8-D749-B74D-58DBEBA7D7F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354012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>
            <a:hlinkClick r:id="" action="ppaction://ole?verb=0"/>
            <a:extLst>
              <a:ext uri="{FF2B5EF4-FFF2-40B4-BE49-F238E27FC236}">
                <a16:creationId xmlns:a16="http://schemas.microsoft.com/office/drawing/2014/main" id="{AFFA6E48-743E-C94E-ABC2-306DA2924022}"/>
              </a:ext>
            </a:extLst>
          </p:cNvPr>
          <p:cNvGraphicFramePr>
            <a:graphicFrameLocks/>
          </p:cNvGraphicFramePr>
          <p:nvPr/>
        </p:nvGraphicFramePr>
        <p:xfrm>
          <a:off x="6804025" y="438467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" name="Microsoft ClipArt Gallery" r:id="rId9" imgW="1250950" imgH="1117600" progId="MS_ClipArt_Gallery">
                  <p:embed/>
                </p:oleObj>
              </mc:Choice>
              <mc:Fallback>
                <p:oleObj name="Microsoft ClipArt Gallery" r:id="rId9" imgW="1250950" imgH="1117600" progId="MS_ClipArt_Gallery">
                  <p:embed/>
                  <p:pic>
                    <p:nvPicPr>
                      <p:cNvPr id="5126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FFA6E48-743E-C94E-ABC2-306DA292402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38467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>
            <a:hlinkClick r:id="" action="ppaction://ole?verb=0"/>
            <a:extLst>
              <a:ext uri="{FF2B5EF4-FFF2-40B4-BE49-F238E27FC236}">
                <a16:creationId xmlns:a16="http://schemas.microsoft.com/office/drawing/2014/main" id="{4A5D0B44-76E9-5447-8F76-1070A35D38E3}"/>
              </a:ext>
            </a:extLst>
          </p:cNvPr>
          <p:cNvGraphicFramePr>
            <a:graphicFrameLocks/>
          </p:cNvGraphicFramePr>
          <p:nvPr/>
        </p:nvGraphicFramePr>
        <p:xfrm>
          <a:off x="2044700" y="3470275"/>
          <a:ext cx="438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" name="Microsoft ClipArt Gallery" r:id="rId10" imgW="1250950" imgH="1117600" progId="MS_ClipArt_Gallery">
                  <p:embed/>
                </p:oleObj>
              </mc:Choice>
              <mc:Fallback>
                <p:oleObj name="Microsoft ClipArt Gallery" r:id="rId10" imgW="1250950" imgH="1117600" progId="MS_ClipArt_Gallery">
                  <p:embed/>
                  <p:pic>
                    <p:nvPicPr>
                      <p:cNvPr id="5127" name="Object 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4A5D0B44-76E9-5447-8F76-1070A35D38E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3470275"/>
                        <a:ext cx="4381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Rectangle 24">
            <a:extLst>
              <a:ext uri="{FF2B5EF4-FFF2-40B4-BE49-F238E27FC236}">
                <a16:creationId xmlns:a16="http://schemas.microsoft.com/office/drawing/2014/main" id="{9422E91D-AE85-3C40-B619-196F033D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3956050"/>
            <a:ext cx="438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B2</a:t>
            </a:r>
          </a:p>
        </p:txBody>
      </p:sp>
      <p:sp>
        <p:nvSpPr>
          <p:cNvPr id="5140" name="Rectangle 25">
            <a:extLst>
              <a:ext uri="{FF2B5EF4-FFF2-40B4-BE49-F238E27FC236}">
                <a16:creationId xmlns:a16="http://schemas.microsoft.com/office/drawing/2014/main" id="{92CC06A4-E107-1946-9D9E-4A6389615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3746500"/>
            <a:ext cx="7429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port 1</a:t>
            </a:r>
          </a:p>
        </p:txBody>
      </p:sp>
      <p:sp>
        <p:nvSpPr>
          <p:cNvPr id="5141" name="Rectangle 26">
            <a:extLst>
              <a:ext uri="{FF2B5EF4-FFF2-40B4-BE49-F238E27FC236}">
                <a16:creationId xmlns:a16="http://schemas.microsoft.com/office/drawing/2014/main" id="{0C0CA30A-AD61-F84E-BB68-0DBC9827A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3746500"/>
            <a:ext cx="7429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port 2</a:t>
            </a:r>
          </a:p>
        </p:txBody>
      </p:sp>
      <p:sp>
        <p:nvSpPr>
          <p:cNvPr id="5142" name="Rectangle 27">
            <a:extLst>
              <a:ext uri="{FF2B5EF4-FFF2-40B4-BE49-F238E27FC236}">
                <a16:creationId xmlns:a16="http://schemas.microsoft.com/office/drawing/2014/main" id="{33F93D59-A30E-1942-B362-5B154DB84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4899025"/>
            <a:ext cx="3238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143" name="Rectangle 28">
            <a:extLst>
              <a:ext uri="{FF2B5EF4-FFF2-40B4-BE49-F238E27FC236}">
                <a16:creationId xmlns:a16="http://schemas.microsoft.com/office/drawing/2014/main" id="{84D0A5F7-3B9A-5045-89F3-BA60E1CE2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4899025"/>
            <a:ext cx="311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144" name="Rectangle 29">
            <a:extLst>
              <a:ext uri="{FF2B5EF4-FFF2-40B4-BE49-F238E27FC236}">
                <a16:creationId xmlns:a16="http://schemas.microsoft.com/office/drawing/2014/main" id="{061F1968-9A9B-9541-A576-4C28738A8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4899025"/>
            <a:ext cx="311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5145" name="Rectangle 30">
            <a:extLst>
              <a:ext uri="{FF2B5EF4-FFF2-40B4-BE49-F238E27FC236}">
                <a16:creationId xmlns:a16="http://schemas.microsoft.com/office/drawing/2014/main" id="{5A974DF4-A3AA-9240-A5D9-4D139CD46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438" y="4899025"/>
            <a:ext cx="2984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5146" name="Rectangle 31">
            <a:extLst>
              <a:ext uri="{FF2B5EF4-FFF2-40B4-BE49-F238E27FC236}">
                <a16:creationId xmlns:a16="http://schemas.microsoft.com/office/drawing/2014/main" id="{C02FE143-31CD-FE42-AA54-5D10B03D2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4" y="366316"/>
            <a:ext cx="6632576" cy="132080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2800" dirty="0"/>
              <a:t>Can this method of learning addresses be extended to a network of bridges?</a:t>
            </a:r>
          </a:p>
        </p:txBody>
      </p:sp>
      <p:sp>
        <p:nvSpPr>
          <p:cNvPr id="5147" name="Rectangle 32">
            <a:extLst>
              <a:ext uri="{FF2B5EF4-FFF2-40B4-BE49-F238E27FC236}">
                <a16:creationId xmlns:a16="http://schemas.microsoft.com/office/drawing/2014/main" id="{BBD9DDB3-F0C2-1B44-80C0-40D54622D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711" y="1270000"/>
            <a:ext cx="6347714" cy="388077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On this example, yes.</a:t>
            </a:r>
          </a:p>
          <a:p>
            <a:pPr eaLnBrk="1" hangingPunct="1"/>
            <a:r>
              <a:rPr lang="en-CA" altLang="en-US" dirty="0"/>
              <a:t>Q. How does B2 see the network?</a:t>
            </a:r>
            <a:br>
              <a:rPr lang="en-CA" altLang="en-US" dirty="0"/>
            </a:br>
            <a:r>
              <a:rPr lang="en-CA" altLang="en-US" dirty="0"/>
              <a:t>A. B2 sees that A, X, B and Y are on port 1 (B1 is transparent !)</a:t>
            </a:r>
            <a:br>
              <a:rPr lang="en-CA" altLang="en-US" dirty="0"/>
            </a:br>
            <a:r>
              <a:rPr lang="en-CA" altLang="en-US" dirty="0"/>
              <a:t>Its forwarding table is</a:t>
            </a:r>
            <a:br>
              <a:rPr lang="en-CA" altLang="en-US" dirty="0"/>
            </a:br>
            <a:br>
              <a:rPr lang="en-CA" altLang="en-US" dirty="0"/>
            </a:br>
            <a:r>
              <a:rPr lang="en-CA" altLang="en-US" dirty="0"/>
              <a:t>A 1</a:t>
            </a:r>
            <a:br>
              <a:rPr lang="en-CA" altLang="en-US" dirty="0"/>
            </a:br>
            <a:r>
              <a:rPr lang="en-CA" altLang="en-US" dirty="0"/>
              <a:t>B 1</a:t>
            </a:r>
            <a:br>
              <a:rPr lang="en-CA" altLang="en-US" dirty="0"/>
            </a:br>
            <a:r>
              <a:rPr lang="en-CA" altLang="en-US" dirty="0"/>
              <a:t>C 2</a:t>
            </a:r>
            <a:br>
              <a:rPr lang="en-CA" altLang="en-US" dirty="0"/>
            </a:br>
            <a:r>
              <a:rPr lang="en-CA" altLang="en-US" dirty="0"/>
              <a:t>X 1</a:t>
            </a:r>
            <a:br>
              <a:rPr lang="en-CA" altLang="en-US" dirty="0"/>
            </a:br>
            <a:r>
              <a:rPr lang="en-CA" altLang="en-US" dirty="0"/>
              <a:t>Y 1</a:t>
            </a:r>
            <a:br>
              <a:rPr lang="en-CA" altLang="en-US" dirty="0"/>
            </a:br>
            <a:r>
              <a:rPr lang="en-CA" altLang="en-US" dirty="0"/>
              <a:t>Z 2</a:t>
            </a:r>
            <a:br>
              <a:rPr lang="en-CA" altLang="en-US" dirty="0"/>
            </a:br>
            <a:br>
              <a:rPr lang="en-CA" altLang="en-US" dirty="0"/>
            </a:br>
            <a:r>
              <a:rPr lang="en-CA" altLang="en-US" dirty="0">
                <a:hlinkClick r:id="rId11" action="ppaction://hlinksldjump"/>
              </a:rPr>
              <a:t>back</a:t>
            </a:r>
            <a:endParaRPr lang="en-CA" altLang="en-US" dirty="0"/>
          </a:p>
        </p:txBody>
      </p:sp>
      <p:sp>
        <p:nvSpPr>
          <p:cNvPr id="5148" name="Rectangle 33">
            <a:extLst>
              <a:ext uri="{FF2B5EF4-FFF2-40B4-BE49-F238E27FC236}">
                <a16:creationId xmlns:a16="http://schemas.microsoft.com/office/drawing/2014/main" id="{FEB813B5-0593-D248-9EE7-9E4DDF96B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5902325"/>
            <a:ext cx="438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dirty="0">
                <a:latin typeface="Arial" panose="020B0604020202020204" pitchFamily="34" charset="0"/>
              </a:rPr>
              <a:t>B2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6C55F7-0F11-C94F-BA94-55BD720F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28088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33">
            <a:extLst>
              <a:ext uri="{FF2B5EF4-FFF2-40B4-BE49-F238E27FC236}">
                <a16:creationId xmlns:a16="http://schemas.microsoft.com/office/drawing/2014/main" id="{448EFD74-0B4C-0049-A79D-15F877C4D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5444" y="152400"/>
            <a:ext cx="6594475" cy="1173163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2400" dirty="0"/>
              <a:t>The method of learning does not work if there are loops in the topology</a:t>
            </a:r>
          </a:p>
        </p:txBody>
      </p:sp>
      <p:sp>
        <p:nvSpPr>
          <p:cNvPr id="7178" name="Rectangle 34">
            <a:extLst>
              <a:ext uri="{FF2B5EF4-FFF2-40B4-BE49-F238E27FC236}">
                <a16:creationId xmlns:a16="http://schemas.microsoft.com/office/drawing/2014/main" id="{89BC8CB7-1A78-834E-8487-EAE67AB85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9" y="1089025"/>
            <a:ext cx="7440612" cy="4929188"/>
          </a:xfrm>
        </p:spPr>
        <p:txBody>
          <a:bodyPr/>
          <a:lstStyle/>
          <a:p>
            <a:pPr eaLnBrk="1" hangingPunct="1"/>
            <a:r>
              <a:rPr lang="en-CA" altLang="en-US" dirty="0"/>
              <a:t>Q. What happens when A send a frame to B?</a:t>
            </a:r>
          </a:p>
          <a:p>
            <a:pPr lvl="1" eaLnBrk="1" hangingPunct="1"/>
            <a:r>
              <a:rPr lang="en-CA" altLang="en-US" dirty="0"/>
              <a:t>assume empty forwarding tables at the beginning</a:t>
            </a:r>
            <a:br>
              <a:rPr lang="en-CA" altLang="en-US" dirty="0"/>
            </a:br>
            <a:br>
              <a:rPr lang="en-CA" altLang="en-US" dirty="0"/>
            </a:br>
            <a:endParaRPr lang="en-CA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CA" altLang="en-US" dirty="0"/>
              <a:t>	A. frame is sent by B1 to ports 2 and 3. B1 learns that A is on port 1. B3 sends it to port 2. B2 sends it to ports 1 and 2. B1 now learns that A is on port 2. B1 sends frame to ports 1 and 3 </a:t>
            </a:r>
            <a:r>
              <a:rPr lang="en-CA" altLang="en-US" dirty="0" err="1"/>
              <a:t>etc</a:t>
            </a:r>
            <a:r>
              <a:rPr lang="en-CA" altLang="en-US" dirty="0"/>
              <a:t>… the frame is multiplied a number of times. B receives several copies</a:t>
            </a:r>
            <a:br>
              <a:rPr lang="en-CA" altLang="en-US" dirty="0"/>
            </a:br>
            <a:br>
              <a:rPr lang="en-CA" altLang="en-US" dirty="0"/>
            </a:br>
            <a:r>
              <a:rPr lang="en-CA" altLang="en-US" dirty="0">
                <a:hlinkClick r:id="rId4" action="ppaction://hlinksldjump"/>
              </a:rPr>
              <a:t>back</a:t>
            </a:r>
            <a:endParaRPr lang="en-CA" altLang="en-US" dirty="0"/>
          </a:p>
        </p:txBody>
      </p:sp>
      <p:grpSp>
        <p:nvGrpSpPr>
          <p:cNvPr id="7179" name="Group 2">
            <a:extLst>
              <a:ext uri="{FF2B5EF4-FFF2-40B4-BE49-F238E27FC236}">
                <a16:creationId xmlns:a16="http://schemas.microsoft.com/office/drawing/2014/main" id="{EF5DEFE6-7222-A04D-A533-C01D6DBAD15E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4970462"/>
            <a:ext cx="1300162" cy="414338"/>
            <a:chOff x="970" y="2220"/>
            <a:chExt cx="1152" cy="432"/>
          </a:xfrm>
        </p:grpSpPr>
        <p:sp>
          <p:nvSpPr>
            <p:cNvPr id="7211" name="Line 3">
              <a:extLst>
                <a:ext uri="{FF2B5EF4-FFF2-40B4-BE49-F238E27FC236}">
                  <a16:creationId xmlns:a16="http://schemas.microsoft.com/office/drawing/2014/main" id="{9E91D346-65BF-A447-9A2C-1634E430C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" y="2436"/>
              <a:ext cx="1152" cy="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Line 4">
              <a:extLst>
                <a:ext uri="{FF2B5EF4-FFF2-40B4-BE49-F238E27FC236}">
                  <a16:creationId xmlns:a16="http://schemas.microsoft.com/office/drawing/2014/main" id="{77FF6F03-74A2-BA4A-9B3C-B30073826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2" y="2220"/>
              <a:ext cx="0" cy="24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5">
              <a:extLst>
                <a:ext uri="{FF2B5EF4-FFF2-40B4-BE49-F238E27FC236}">
                  <a16:creationId xmlns:a16="http://schemas.microsoft.com/office/drawing/2014/main" id="{E8F1149E-CBD7-384C-8B0E-246AAF5D2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" y="2460"/>
              <a:ext cx="0" cy="192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0" name="AutoShape 6">
            <a:extLst>
              <a:ext uri="{FF2B5EF4-FFF2-40B4-BE49-F238E27FC236}">
                <a16:creationId xmlns:a16="http://schemas.microsoft.com/office/drawing/2014/main" id="{018CCA5B-8E64-FB42-8985-93B74FC28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4859337"/>
            <a:ext cx="858838" cy="498475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algn="ctr"/>
            <a:endParaRPr lang="fr-CH" altLang="en-US"/>
          </a:p>
        </p:txBody>
      </p:sp>
      <p:sp>
        <p:nvSpPr>
          <p:cNvPr id="7181" name="Line 7">
            <a:extLst>
              <a:ext uri="{FF2B5EF4-FFF2-40B4-BE49-F238E27FC236}">
                <a16:creationId xmlns:a16="http://schemas.microsoft.com/office/drawing/2014/main" id="{95B55AEF-0436-2345-B5F3-80F07EA449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9513" y="5178425"/>
            <a:ext cx="1406525" cy="0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8">
            <a:extLst>
              <a:ext uri="{FF2B5EF4-FFF2-40B4-BE49-F238E27FC236}">
                <a16:creationId xmlns:a16="http://schemas.microsoft.com/office/drawing/2014/main" id="{389E990A-E460-8740-9782-47A212DCEC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5200" y="5154612"/>
            <a:ext cx="0" cy="230188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9">
            <a:extLst>
              <a:ext uri="{FF2B5EF4-FFF2-40B4-BE49-F238E27FC236}">
                <a16:creationId xmlns:a16="http://schemas.microsoft.com/office/drawing/2014/main" id="{393E2BF1-10BA-6041-9F11-9589DA2A3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7838" y="5200650"/>
            <a:ext cx="0" cy="184150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2">
            <a:hlinkClick r:id="" action="ppaction://ole?verb=0"/>
            <a:extLst>
              <a:ext uri="{FF2B5EF4-FFF2-40B4-BE49-F238E27FC236}">
                <a16:creationId xmlns:a16="http://schemas.microsoft.com/office/drawing/2014/main" id="{674ED044-7F56-EC43-951D-45348721B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912946"/>
              </p:ext>
            </p:extLst>
          </p:nvPr>
        </p:nvGraphicFramePr>
        <p:xfrm>
          <a:off x="2371725" y="5380037"/>
          <a:ext cx="3619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7" name="Microsoft ClipArt Gallery" r:id="rId5" imgW="1250950" imgH="1117600" progId="MS_ClipArt_Gallery">
                  <p:embed/>
                </p:oleObj>
              </mc:Choice>
              <mc:Fallback>
                <p:oleObj name="Microsoft ClipArt Gallery" r:id="rId5" imgW="1250950" imgH="1117600" progId="MS_ClipArt_Gallery">
                  <p:embed/>
                  <p:pic>
                    <p:nvPicPr>
                      <p:cNvPr id="7170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74ED044-7F56-EC43-951D-45348721B48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5380037"/>
                        <a:ext cx="3619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>
            <a:hlinkClick r:id="" action="ppaction://ole?verb=0"/>
            <a:extLst>
              <a:ext uri="{FF2B5EF4-FFF2-40B4-BE49-F238E27FC236}">
                <a16:creationId xmlns:a16="http://schemas.microsoft.com/office/drawing/2014/main" id="{167A7C3B-CE57-324B-88AF-19069D63E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334503"/>
              </p:ext>
            </p:extLst>
          </p:nvPr>
        </p:nvGraphicFramePr>
        <p:xfrm>
          <a:off x="4589463" y="5334000"/>
          <a:ext cx="3635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" name="Microsoft ClipArt Gallery" r:id="rId7" imgW="1250950" imgH="1117600" progId="MS_ClipArt_Gallery">
                  <p:embed/>
                </p:oleObj>
              </mc:Choice>
              <mc:Fallback>
                <p:oleObj name="Microsoft ClipArt Gallery" r:id="rId7" imgW="1250950" imgH="1117600" progId="MS_ClipArt_Gallery">
                  <p:embed/>
                  <p:pic>
                    <p:nvPicPr>
                      <p:cNvPr id="7171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67A7C3B-CE57-324B-88AF-19069D63E24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334000"/>
                        <a:ext cx="36353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2">
            <a:extLst>
              <a:ext uri="{FF2B5EF4-FFF2-40B4-BE49-F238E27FC236}">
                <a16:creationId xmlns:a16="http://schemas.microsoft.com/office/drawing/2014/main" id="{62BF0F19-E3B7-9142-BB55-909E6761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5054600"/>
            <a:ext cx="344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B1</a:t>
            </a:r>
          </a:p>
        </p:txBody>
      </p:sp>
      <p:sp>
        <p:nvSpPr>
          <p:cNvPr id="7185" name="Rectangle 13">
            <a:extLst>
              <a:ext uri="{FF2B5EF4-FFF2-40B4-BE49-F238E27FC236}">
                <a16:creationId xmlns:a16="http://schemas.microsoft.com/office/drawing/2014/main" id="{E235952D-A4D3-9142-86E5-93C7C5CA4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5670550"/>
            <a:ext cx="260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186" name="Rectangle 14">
            <a:extLst>
              <a:ext uri="{FF2B5EF4-FFF2-40B4-BE49-F238E27FC236}">
                <a16:creationId xmlns:a16="http://schemas.microsoft.com/office/drawing/2014/main" id="{39AD1D41-BBFC-844F-AB09-187A067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975" y="5670550"/>
            <a:ext cx="260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7187" name="Rectangle 15">
            <a:extLst>
              <a:ext uri="{FF2B5EF4-FFF2-40B4-BE49-F238E27FC236}">
                <a16:creationId xmlns:a16="http://schemas.microsoft.com/office/drawing/2014/main" id="{6401D63F-923C-1446-970D-925862BE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918075"/>
            <a:ext cx="547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port 1</a:t>
            </a:r>
          </a:p>
        </p:txBody>
      </p:sp>
      <p:sp>
        <p:nvSpPr>
          <p:cNvPr id="7188" name="Rectangle 16">
            <a:extLst>
              <a:ext uri="{FF2B5EF4-FFF2-40B4-BE49-F238E27FC236}">
                <a16:creationId xmlns:a16="http://schemas.microsoft.com/office/drawing/2014/main" id="{45B420FA-8C7D-874E-961A-38912B87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4918075"/>
            <a:ext cx="54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port 2</a:t>
            </a:r>
          </a:p>
        </p:txBody>
      </p:sp>
      <p:sp>
        <p:nvSpPr>
          <p:cNvPr id="7189" name="AutoShape 17">
            <a:extLst>
              <a:ext uri="{FF2B5EF4-FFF2-40B4-BE49-F238E27FC236}">
                <a16:creationId xmlns:a16="http://schemas.microsoft.com/office/drawing/2014/main" id="{C5DE9111-F732-D043-845A-9D2A00112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4859337"/>
            <a:ext cx="855662" cy="498475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algn="ctr"/>
            <a:endParaRPr lang="fr-CH" altLang="en-US"/>
          </a:p>
        </p:txBody>
      </p:sp>
      <p:graphicFrame>
        <p:nvGraphicFramePr>
          <p:cNvPr id="7172" name="Object 4">
            <a:hlinkClick r:id="" action="ppaction://ole?verb=0"/>
            <a:extLst>
              <a:ext uri="{FF2B5EF4-FFF2-40B4-BE49-F238E27FC236}">
                <a16:creationId xmlns:a16="http://schemas.microsoft.com/office/drawing/2014/main" id="{37F815E0-D7E3-A245-9510-AB6DA15D1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324483"/>
              </p:ext>
            </p:extLst>
          </p:nvPr>
        </p:nvGraphicFramePr>
        <p:xfrm>
          <a:off x="3995738" y="5334000"/>
          <a:ext cx="3619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" name="Microsoft ClipArt Gallery" r:id="rId8" imgW="1250950" imgH="1117600" progId="MS_ClipArt_Gallery">
                  <p:embed/>
                </p:oleObj>
              </mc:Choice>
              <mc:Fallback>
                <p:oleObj name="Microsoft ClipArt Gallery" r:id="rId8" imgW="1250950" imgH="1117600" progId="MS_ClipArt_Gallery">
                  <p:embed/>
                  <p:pic>
                    <p:nvPicPr>
                      <p:cNvPr id="7172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7F815E0-D7E3-A245-9510-AB6DA15D13F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334000"/>
                        <a:ext cx="3619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90" name="Group 19">
            <a:extLst>
              <a:ext uri="{FF2B5EF4-FFF2-40B4-BE49-F238E27FC236}">
                <a16:creationId xmlns:a16="http://schemas.microsoft.com/office/drawing/2014/main" id="{12BF9094-9993-D842-958B-5CD0C697DDC1}"/>
              </a:ext>
            </a:extLst>
          </p:cNvPr>
          <p:cNvGrpSpPr>
            <a:grpSpLocks/>
          </p:cNvGrpSpPr>
          <p:nvPr/>
        </p:nvGrpSpPr>
        <p:grpSpPr bwMode="auto">
          <a:xfrm>
            <a:off x="5830888" y="4970462"/>
            <a:ext cx="1408112" cy="414338"/>
            <a:chOff x="4618" y="2220"/>
            <a:chExt cx="1248" cy="432"/>
          </a:xfrm>
        </p:grpSpPr>
        <p:sp>
          <p:nvSpPr>
            <p:cNvPr id="7208" name="Line 20">
              <a:extLst>
                <a:ext uri="{FF2B5EF4-FFF2-40B4-BE49-F238E27FC236}">
                  <a16:creationId xmlns:a16="http://schemas.microsoft.com/office/drawing/2014/main" id="{556109F1-13C1-C44A-8CC4-133E3446A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8" y="2436"/>
              <a:ext cx="1248" cy="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Line 21">
              <a:extLst>
                <a:ext uri="{FF2B5EF4-FFF2-40B4-BE49-F238E27FC236}">
                  <a16:creationId xmlns:a16="http://schemas.microsoft.com/office/drawing/2014/main" id="{B1855F59-34F9-F54C-A70E-8E9056033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6" y="2220"/>
              <a:ext cx="0" cy="240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Line 22">
              <a:extLst>
                <a:ext uri="{FF2B5EF4-FFF2-40B4-BE49-F238E27FC236}">
                  <a16:creationId xmlns:a16="http://schemas.microsoft.com/office/drawing/2014/main" id="{A4EBA02F-5A36-B545-98E9-B08C1192F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2" y="2460"/>
              <a:ext cx="0" cy="192"/>
            </a:xfrm>
            <a:prstGeom prst="line">
              <a:avLst/>
            </a:prstGeom>
            <a:noFill/>
            <a:ln w="762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173" name="Object 5">
            <a:hlinkClick r:id="" action="ppaction://ole?verb=0"/>
            <a:extLst>
              <a:ext uri="{FF2B5EF4-FFF2-40B4-BE49-F238E27FC236}">
                <a16:creationId xmlns:a16="http://schemas.microsoft.com/office/drawing/2014/main" id="{E80D4C3D-A64C-694F-9EE7-982857D1C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979728"/>
              </p:ext>
            </p:extLst>
          </p:nvPr>
        </p:nvGraphicFramePr>
        <p:xfrm>
          <a:off x="6810375" y="4783137"/>
          <a:ext cx="3635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" name="Microsoft ClipArt Gallery" r:id="rId9" imgW="1250950" imgH="1117600" progId="MS_ClipArt_Gallery">
                  <p:embed/>
                </p:oleObj>
              </mc:Choice>
              <mc:Fallback>
                <p:oleObj name="Microsoft ClipArt Gallery" r:id="rId9" imgW="1250950" imgH="1117600" progId="MS_ClipArt_Gallery">
                  <p:embed/>
                  <p:pic>
                    <p:nvPicPr>
                      <p:cNvPr id="7173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80D4C3D-A64C-694F-9EE7-982857D1C0F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4783137"/>
                        <a:ext cx="36353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>
            <a:hlinkClick r:id="" action="ppaction://ole?verb=0"/>
            <a:extLst>
              <a:ext uri="{FF2B5EF4-FFF2-40B4-BE49-F238E27FC236}">
                <a16:creationId xmlns:a16="http://schemas.microsoft.com/office/drawing/2014/main" id="{D379C153-1294-E445-9630-85317A12FF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417049"/>
              </p:ext>
            </p:extLst>
          </p:nvPr>
        </p:nvGraphicFramePr>
        <p:xfrm>
          <a:off x="6269038" y="5334000"/>
          <a:ext cx="3635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" name="Microsoft ClipArt Gallery" r:id="rId10" imgW="1250950" imgH="1117600" progId="MS_ClipArt_Gallery">
                  <p:embed/>
                </p:oleObj>
              </mc:Choice>
              <mc:Fallback>
                <p:oleObj name="Microsoft ClipArt Gallery" r:id="rId10" imgW="1250950" imgH="1117600" progId="MS_ClipArt_Gallery">
                  <p:embed/>
                  <p:pic>
                    <p:nvPicPr>
                      <p:cNvPr id="7174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379C153-1294-E445-9630-85317A12FF5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8" y="5334000"/>
                        <a:ext cx="36353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>
            <a:hlinkClick r:id="" action="ppaction://ole?verb=0"/>
            <a:extLst>
              <a:ext uri="{FF2B5EF4-FFF2-40B4-BE49-F238E27FC236}">
                <a16:creationId xmlns:a16="http://schemas.microsoft.com/office/drawing/2014/main" id="{E385E318-98AD-D248-9E7A-C32B8DF95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34518"/>
              </p:ext>
            </p:extLst>
          </p:nvPr>
        </p:nvGraphicFramePr>
        <p:xfrm>
          <a:off x="1612900" y="4737100"/>
          <a:ext cx="3635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" name="Microsoft ClipArt Gallery" r:id="rId11" imgW="1250950" imgH="1117600" progId="MS_ClipArt_Gallery">
                  <p:embed/>
                </p:oleObj>
              </mc:Choice>
              <mc:Fallback>
                <p:oleObj name="Microsoft ClipArt Gallery" r:id="rId11" imgW="1250950" imgH="1117600" progId="MS_ClipArt_Gallery">
                  <p:embed/>
                  <p:pic>
                    <p:nvPicPr>
                      <p:cNvPr id="7175" name="Object 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385E318-98AD-D248-9E7A-C32B8DF95F8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737100"/>
                        <a:ext cx="3635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1" name="Rectangle 26">
            <a:extLst>
              <a:ext uri="{FF2B5EF4-FFF2-40B4-BE49-F238E27FC236}">
                <a16:creationId xmlns:a16="http://schemas.microsoft.com/office/drawing/2014/main" id="{00C42B32-638B-6B40-B39E-9381EF000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5054600"/>
            <a:ext cx="344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B2</a:t>
            </a:r>
          </a:p>
        </p:txBody>
      </p:sp>
      <p:sp>
        <p:nvSpPr>
          <p:cNvPr id="7192" name="Rectangle 27">
            <a:extLst>
              <a:ext uri="{FF2B5EF4-FFF2-40B4-BE49-F238E27FC236}">
                <a16:creationId xmlns:a16="http://schemas.microsoft.com/office/drawing/2014/main" id="{85F427F9-03F5-FC43-9BED-FEB090C0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4918075"/>
            <a:ext cx="54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port 1</a:t>
            </a:r>
          </a:p>
        </p:txBody>
      </p:sp>
      <p:sp>
        <p:nvSpPr>
          <p:cNvPr id="7193" name="Rectangle 28">
            <a:extLst>
              <a:ext uri="{FF2B5EF4-FFF2-40B4-BE49-F238E27FC236}">
                <a16:creationId xmlns:a16="http://schemas.microsoft.com/office/drawing/2014/main" id="{97A682F2-5508-6948-A5C1-777D9F69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4918075"/>
            <a:ext cx="54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port 2</a:t>
            </a:r>
          </a:p>
        </p:txBody>
      </p:sp>
      <p:sp>
        <p:nvSpPr>
          <p:cNvPr id="7194" name="Rectangle 29">
            <a:extLst>
              <a:ext uri="{FF2B5EF4-FFF2-40B4-BE49-F238E27FC236}">
                <a16:creationId xmlns:a16="http://schemas.microsoft.com/office/drawing/2014/main" id="{8D31D78C-7173-3D4D-86F9-6A7D1124A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5670550"/>
            <a:ext cx="2682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195" name="Rectangle 30">
            <a:extLst>
              <a:ext uri="{FF2B5EF4-FFF2-40B4-BE49-F238E27FC236}">
                <a16:creationId xmlns:a16="http://schemas.microsoft.com/office/drawing/2014/main" id="{31779E0C-0BC7-B64B-B3E8-EF819C0C2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5670550"/>
            <a:ext cx="260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196" name="Rectangle 31">
            <a:extLst>
              <a:ext uri="{FF2B5EF4-FFF2-40B4-BE49-F238E27FC236}">
                <a16:creationId xmlns:a16="http://schemas.microsoft.com/office/drawing/2014/main" id="{E28B048C-6254-A841-AAE3-14A2FBE8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5670550"/>
            <a:ext cx="260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197" name="Rectangle 32">
            <a:extLst>
              <a:ext uri="{FF2B5EF4-FFF2-40B4-BE49-F238E27FC236}">
                <a16:creationId xmlns:a16="http://schemas.microsoft.com/office/drawing/2014/main" id="{1B1287D8-8BD4-AF4B-9E70-EF9BF45E6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5670550"/>
            <a:ext cx="2524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7198" name="AutoShape 35">
            <a:extLst>
              <a:ext uri="{FF2B5EF4-FFF2-40B4-BE49-F238E27FC236}">
                <a16:creationId xmlns:a16="http://schemas.microsoft.com/office/drawing/2014/main" id="{2EE469B0-515F-EC4B-81FA-6E5214E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8" y="4062412"/>
            <a:ext cx="858837" cy="498475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pPr algn="ctr"/>
            <a:endParaRPr lang="fr-CH" altLang="en-US"/>
          </a:p>
        </p:txBody>
      </p:sp>
      <p:sp>
        <p:nvSpPr>
          <p:cNvPr id="7199" name="Line 36">
            <a:extLst>
              <a:ext uri="{FF2B5EF4-FFF2-40B4-BE49-F238E27FC236}">
                <a16:creationId xmlns:a16="http://schemas.microsoft.com/office/drawing/2014/main" id="{96C95E73-F884-0E44-9CC5-5C5387B17AB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077369" y="4525169"/>
            <a:ext cx="725487" cy="0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Line 37">
            <a:extLst>
              <a:ext uri="{FF2B5EF4-FFF2-40B4-BE49-F238E27FC236}">
                <a16:creationId xmlns:a16="http://schemas.microsoft.com/office/drawing/2014/main" id="{26629228-A9AF-4142-B83E-AB8404520489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628232" y="4140993"/>
            <a:ext cx="0" cy="439737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8">
            <a:extLst>
              <a:ext uri="{FF2B5EF4-FFF2-40B4-BE49-F238E27FC236}">
                <a16:creationId xmlns:a16="http://schemas.microsoft.com/office/drawing/2014/main" id="{0EA14366-24F2-9B46-9C8C-D84685777AE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217069" y="4407693"/>
            <a:ext cx="0" cy="382588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Line 39">
            <a:extLst>
              <a:ext uri="{FF2B5EF4-FFF2-40B4-BE49-F238E27FC236}">
                <a16:creationId xmlns:a16="http://schemas.microsoft.com/office/drawing/2014/main" id="{11B53807-DDD5-4941-B1C8-5CFBDF8B06A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193506" y="4525169"/>
            <a:ext cx="725487" cy="0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40">
            <a:extLst>
              <a:ext uri="{FF2B5EF4-FFF2-40B4-BE49-F238E27FC236}">
                <a16:creationId xmlns:a16="http://schemas.microsoft.com/office/drawing/2014/main" id="{B73DD82F-42CF-5349-A8F9-7DCC98485497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112544" y="3871119"/>
            <a:ext cx="0" cy="881062"/>
          </a:xfrm>
          <a:prstGeom prst="line">
            <a:avLst/>
          </a:prstGeom>
          <a:noFill/>
          <a:ln w="762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Rectangle 41">
            <a:extLst>
              <a:ext uri="{FF2B5EF4-FFF2-40B4-BE49-F238E27FC236}">
                <a16:creationId xmlns:a16="http://schemas.microsoft.com/office/drawing/2014/main" id="{7E934D5E-97F5-E54B-9898-F1CD5879B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3962400"/>
            <a:ext cx="547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port 1</a:t>
            </a:r>
          </a:p>
        </p:txBody>
      </p:sp>
      <p:sp>
        <p:nvSpPr>
          <p:cNvPr id="7205" name="Rectangle 42">
            <a:extLst>
              <a:ext uri="{FF2B5EF4-FFF2-40B4-BE49-F238E27FC236}">
                <a16:creationId xmlns:a16="http://schemas.microsoft.com/office/drawing/2014/main" id="{5A963717-546D-F442-B942-16051DF3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3962400"/>
            <a:ext cx="547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port 2</a:t>
            </a:r>
          </a:p>
        </p:txBody>
      </p:sp>
      <p:sp>
        <p:nvSpPr>
          <p:cNvPr id="7206" name="Rectangle 43">
            <a:extLst>
              <a:ext uri="{FF2B5EF4-FFF2-40B4-BE49-F238E27FC236}">
                <a16:creationId xmlns:a16="http://schemas.microsoft.com/office/drawing/2014/main" id="{2F59DB5E-80FF-E04F-AA2F-A8C10C06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4260850"/>
            <a:ext cx="344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B3</a:t>
            </a:r>
          </a:p>
        </p:txBody>
      </p:sp>
      <p:sp>
        <p:nvSpPr>
          <p:cNvPr id="7207" name="Rectangle 86">
            <a:extLst>
              <a:ext uri="{FF2B5EF4-FFF2-40B4-BE49-F238E27FC236}">
                <a16:creationId xmlns:a16="http://schemas.microsoft.com/office/drawing/2014/main" id="{91FFA4FA-2E29-F040-A747-E948845D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4562475"/>
            <a:ext cx="547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00" tIns="39299" rIns="80000" bIns="39299">
            <a:spAutoFit/>
          </a:bodyPr>
          <a:lstStyle>
            <a:lvl1pPr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  <a:lvl2pPr marL="742950" indent="-28575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2pPr>
            <a:lvl3pPr marL="11430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3pPr>
            <a:lvl4pPr marL="16002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4pPr>
            <a:lvl5pPr marL="2057400" indent="-228600" defTabSz="808038" eaLnBrk="0" hangingPunct="0"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CC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9pPr>
          </a:lstStyle>
          <a:p>
            <a:r>
              <a:rPr lang="en-CA" altLang="en-US" sz="1200">
                <a:latin typeface="Arial" panose="020B0604020202020204" pitchFamily="34" charset="0"/>
              </a:rPr>
              <a:t>port 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1EA1B-A6B2-BC43-B415-63FBC7E2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6326" y="5471450"/>
            <a:ext cx="512638" cy="365125"/>
          </a:xfrm>
        </p:spPr>
        <p:txBody>
          <a:bodyPr/>
          <a:lstStyle/>
          <a:p>
            <a:fld id="{F9CCF891-0B95-884A-AD49-AB9A59081F9C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18120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>
            <a:extLst>
              <a:ext uri="{FF2B5EF4-FFF2-40B4-BE49-F238E27FC236}">
                <a16:creationId xmlns:a16="http://schemas.microsoft.com/office/drawing/2014/main" id="{0C4F78FA-AC6C-E341-B154-5E99B1C08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What Can We Do?</a:t>
            </a:r>
          </a:p>
        </p:txBody>
      </p:sp>
      <p:sp>
        <p:nvSpPr>
          <p:cNvPr id="27651" name="Rectangle 1027">
            <a:extLst>
              <a:ext uri="{FF2B5EF4-FFF2-40B4-BE49-F238E27FC236}">
                <a16:creationId xmlns:a16="http://schemas.microsoft.com/office/drawing/2014/main" id="{9EABCC55-3253-5040-BF2E-ADECD1C27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696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Decide that using bridges is a bad idea 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/>
              <a:t>But clearly it has many advantages.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When using bridges, the network topology must be a tree.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/>
              <a:t>However,  when the network becomes large and complicated,  it is hard to know if adding a link will cause a loop.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Design bridges so that they can detect the existence of loops and issue people a warning.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Design bridges so that they can prune the topology into a tree.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EBCC89-8880-3E4C-95CE-05495E72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DB5BC1-18BF-F742-801C-756BC371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642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A458CE1-3145-7C48-9AC3-9E38286A2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7" y="451512"/>
            <a:ext cx="73009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/>
              <a:t>A Spanning Tree Algorithm Is Needed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BABC0A6-AD22-3F47-8927-C3B075171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4412" y="1828800"/>
            <a:ext cx="2947988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 dirty="0"/>
              <a:t>Bridges will need to use a distributed  spanning tree algorithm to shut off some ports so that the resulting topology is a loop-free tree.</a:t>
            </a:r>
          </a:p>
        </p:txBody>
      </p:sp>
      <p:pic>
        <p:nvPicPr>
          <p:cNvPr id="28676" name="Picture 4" descr="C:\Data\Pci.Lan8\p19.bmp">
            <a:extLst>
              <a:ext uri="{FF2B5EF4-FFF2-40B4-BE49-F238E27FC236}">
                <a16:creationId xmlns:a16="http://schemas.microsoft.com/office/drawing/2014/main" id="{A5881ADE-D9C7-014F-9B39-F733E28D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962400" cy="458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投影片編號版面配置區 6">
            <a:extLst>
              <a:ext uri="{FF2B5EF4-FFF2-40B4-BE49-F238E27FC236}">
                <a16:creationId xmlns:a16="http://schemas.microsoft.com/office/drawing/2014/main" id="{D7AF09F5-6891-F84F-9F93-41FC119F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/>
              <a:t>8- </a:t>
            </a:r>
            <a:fld id="{1F5ADBB0-F37E-5F40-80FA-708A692D2B47}" type="slidenum">
              <a:rPr lang="en-US" altLang="zh-TW" sz="1400"/>
              <a:pPr eaLnBrk="1" hangingPunct="1"/>
              <a:t>43</a:t>
            </a:fld>
            <a:endParaRPr lang="en-US" altLang="zh-TW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3554C9-8A59-4F45-8F3C-95F1E459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</p:spTree>
    <p:extLst>
      <p:ext uri="{BB962C8B-B14F-4D97-AF65-F5344CB8AC3E}">
        <p14:creationId xmlns:p14="http://schemas.microsoft.com/office/powerpoint/2010/main" val="3906330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543ECD7-BABF-0C4A-A398-514745185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The Way Spanning Tree Works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008AB56-AEEA-CC44-90D9-1736E86FD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69342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Bridges transmit special messages (called configuration message) to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A bridge will be elected as the root bridge.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Every bridge calculates the distance of the shortest path from itself to the root bridge.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For each LAN, select a designated bridge among the bridges residing on the LAN.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For each bridge, choose a port (root port) that lead to the root bridge.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Ports to be included in a spanning tree are the root ports and the ports on which self has been elected as designated bridge.</a:t>
            </a:r>
          </a:p>
        </p:txBody>
      </p:sp>
      <p:sp>
        <p:nvSpPr>
          <p:cNvPr id="29700" name="投影片編號版面配置區 5">
            <a:extLst>
              <a:ext uri="{FF2B5EF4-FFF2-40B4-BE49-F238E27FC236}">
                <a16:creationId xmlns:a16="http://schemas.microsoft.com/office/drawing/2014/main" id="{5D3D392E-4A96-7F4A-A9D6-F97C4276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/>
              <a:t>8- </a:t>
            </a:r>
            <a:fld id="{5AFCB183-5ABA-404C-B3AF-90B0A5FF93D0}" type="slidenum">
              <a:rPr lang="en-US" altLang="zh-TW" sz="1400"/>
              <a:pPr eaLnBrk="1" hangingPunct="1"/>
              <a:t>44</a:t>
            </a:fld>
            <a:endParaRPr lang="en-US" altLang="zh-TW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E7850-D9CE-B94A-BA4D-A342C9BE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208784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64A2FD0-39E9-954B-9E0E-CFD8E6E53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Configuration Message</a:t>
            </a:r>
          </a:p>
        </p:txBody>
      </p:sp>
      <p:pic>
        <p:nvPicPr>
          <p:cNvPr id="30723" name="Picture 4" descr="C:\Data\Pci.Lan8\p20.bmp">
            <a:extLst>
              <a:ext uri="{FF2B5EF4-FFF2-40B4-BE49-F238E27FC236}">
                <a16:creationId xmlns:a16="http://schemas.microsoft.com/office/drawing/2014/main" id="{06431515-570F-454F-B5F8-929AFBEA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05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C:\Data\Pci.Lan8\p31.bmp">
            <a:extLst>
              <a:ext uri="{FF2B5EF4-FFF2-40B4-BE49-F238E27FC236}">
                <a16:creationId xmlns:a16="http://schemas.microsoft.com/office/drawing/2014/main" id="{C0F6005B-096B-AF4F-BABD-E62F45AFC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3810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投影片編號版面配置區 6">
            <a:extLst>
              <a:ext uri="{FF2B5EF4-FFF2-40B4-BE49-F238E27FC236}">
                <a16:creationId xmlns:a16="http://schemas.microsoft.com/office/drawing/2014/main" id="{AA0CC5AB-0E07-6D4C-B032-320B674E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/>
              <a:t>8- </a:t>
            </a:r>
            <a:fld id="{738E1BC1-048F-CD41-804D-C37DF8EB01FF}" type="slidenum">
              <a:rPr lang="en-US" altLang="zh-TW" sz="1400"/>
              <a:pPr eaLnBrk="1" hangingPunct="1"/>
              <a:t>45</a:t>
            </a:fld>
            <a:endParaRPr lang="en-US" altLang="zh-TW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A2DC28-3A86-FF4E-9EA4-62513341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</p:spTree>
    <p:extLst>
      <p:ext uri="{BB962C8B-B14F-4D97-AF65-F5344CB8AC3E}">
        <p14:creationId xmlns:p14="http://schemas.microsoft.com/office/powerpoint/2010/main" val="510575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47F7D63-EC15-9441-9A9C-692E7F6DD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Configuration Message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4CAA34F-3E8A-7D42-9F31-BDFB151C6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7818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A configuration message is transmitted by a bridge onto a port. It is received by all the other bridges on the LAN attached to the port. It is not forwarded outside the LAN.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Root ID: ID of the bridge assumed to be the root.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Bridge ID: ID of the bridge transmitting this configuration message.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Cost: Cost of the shortest path from the transmitting bridge to the root bridge.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Port ID: ID of the port from which the configuration message is transmitted.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</p:txBody>
      </p:sp>
      <p:sp>
        <p:nvSpPr>
          <p:cNvPr id="31748" name="投影片編號版面配置區 5">
            <a:extLst>
              <a:ext uri="{FF2B5EF4-FFF2-40B4-BE49-F238E27FC236}">
                <a16:creationId xmlns:a16="http://schemas.microsoft.com/office/drawing/2014/main" id="{8DECE521-BE13-BB49-806A-8B78AAC3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/>
              <a:t>8- </a:t>
            </a:r>
            <a:fld id="{725BD078-41BD-CE49-B6DA-F37A684FF45E}" type="slidenum">
              <a:rPr lang="en-US" altLang="zh-TW" sz="1400"/>
              <a:pPr eaLnBrk="1" hangingPunct="1"/>
              <a:t>46</a:t>
            </a:fld>
            <a:endParaRPr lang="en-US" altLang="zh-TW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B0F1F1-B9D4-9341-96C2-50C2B1C9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</p:spTree>
    <p:extLst>
      <p:ext uri="{BB962C8B-B14F-4D97-AF65-F5344CB8AC3E}">
        <p14:creationId xmlns:p14="http://schemas.microsoft.com/office/powerpoint/2010/main" val="3525100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1CD283A-F8D4-1C40-ABA7-E371EB7BC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Configuration Message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A9D97AE-DECC-C446-BAEE-C7011F213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010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A bridge initially assume itself to be to root and transmits configuration messages on each of its ports with its ID as root and as transmitting bridge and 0 as cost.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A bridge continuously receives configuration messages on each of its ports and save the best configuration messages from each port.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The bridge determines the “best” configuration message by comparing not only the configuration messages received from a particular port but also the configuration message that the bridge would transmit on that port.</a:t>
            </a:r>
          </a:p>
        </p:txBody>
      </p:sp>
      <p:sp>
        <p:nvSpPr>
          <p:cNvPr id="32772" name="投影片編號版面配置區 5">
            <a:extLst>
              <a:ext uri="{FF2B5EF4-FFF2-40B4-BE49-F238E27FC236}">
                <a16:creationId xmlns:a16="http://schemas.microsoft.com/office/drawing/2014/main" id="{62BADB35-ADFA-E041-8A2C-0CB4B6D8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/>
              <a:t>8- </a:t>
            </a:r>
            <a:fld id="{5AE11B9E-2AD1-EA4D-8B28-181F6A64B253}" type="slidenum">
              <a:rPr lang="en-US" altLang="zh-TW" sz="1400"/>
              <a:pPr eaLnBrk="1" hangingPunct="1"/>
              <a:t>47</a:t>
            </a:fld>
            <a:endParaRPr lang="en-US" altLang="zh-TW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5C09C6-513B-D947-812E-F82762C5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348989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E30187E-D288-874F-9BAD-BD462476F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/>
              <a:t>Compare Two Configuration Messages C1 and C2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A649F68-2AF1-0A46-924C-D37A33735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2160590"/>
            <a:ext cx="6858001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C1 is better than C2 if the root ID in C1 is lower than that in C2.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If the root IDs are equal, then C1 is better than C2 if the cost in C1 is lower than that in C2.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If the root ID and cost are equal, then C1 is better than C2 if its transmitting ID is lower than that in C2.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If the root ID, cost, and transmitting IDs are equal, then then C1 is better than C2 if its port ID is lower than that in C2.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</p:txBody>
      </p:sp>
      <p:sp>
        <p:nvSpPr>
          <p:cNvPr id="33796" name="投影片編號版面配置區 5">
            <a:extLst>
              <a:ext uri="{FF2B5EF4-FFF2-40B4-BE49-F238E27FC236}">
                <a16:creationId xmlns:a16="http://schemas.microsoft.com/office/drawing/2014/main" id="{242B6264-2C77-C946-9CC5-8267A02B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/>
              <a:t>8- </a:t>
            </a:r>
            <a:fld id="{1C29F9D3-5578-3042-B3C4-BFF9EA9DB321}" type="slidenum">
              <a:rPr lang="en-US" altLang="zh-TW" sz="1400"/>
              <a:pPr eaLnBrk="1" hangingPunct="1"/>
              <a:t>48</a:t>
            </a:fld>
            <a:endParaRPr lang="en-US" altLang="zh-TW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3B5C56-63B6-FC48-A0C7-98BFADF7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</p:spTree>
    <p:extLst>
      <p:ext uri="{BB962C8B-B14F-4D97-AF65-F5344CB8AC3E}">
        <p14:creationId xmlns:p14="http://schemas.microsoft.com/office/powerpoint/2010/main" val="27667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521626F-FCF5-0A4D-BF16-B3518F812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/>
              <a:t>Compare Two Configuration Messages C1 and C2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B76F87A-6CF9-D842-8B0D-2D3CB5C52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572000"/>
            <a:ext cx="6629400" cy="1066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/>
              <a:t>In the above three cases, C1 is better than C2.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/>
              <a:t>If a bridge receives a better configuration message on a LAN than it would transmit, it no longer transmits configuration messages on that LAN.</a:t>
            </a:r>
          </a:p>
        </p:txBody>
      </p:sp>
      <p:pic>
        <p:nvPicPr>
          <p:cNvPr id="34820" name="Picture 4" descr="C:\Data\Pci.Lan8\p21.bmp">
            <a:extLst>
              <a:ext uri="{FF2B5EF4-FFF2-40B4-BE49-F238E27FC236}">
                <a16:creationId xmlns:a16="http://schemas.microsoft.com/office/drawing/2014/main" id="{EE6EA35E-A8DA-2645-8B94-372AF4E7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1722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投影片編號版面配置區 6">
            <a:extLst>
              <a:ext uri="{FF2B5EF4-FFF2-40B4-BE49-F238E27FC236}">
                <a16:creationId xmlns:a16="http://schemas.microsoft.com/office/drawing/2014/main" id="{01553449-51C1-1649-9856-AF24D3C7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400"/>
              <a:t>8- </a:t>
            </a:r>
            <a:fld id="{CA5C525B-8C83-7D48-99D9-C0037529801C}" type="slidenum">
              <a:rPr lang="en-US" altLang="zh-TW" sz="1400"/>
              <a:pPr eaLnBrk="1" hangingPunct="1"/>
              <a:t>49</a:t>
            </a:fld>
            <a:endParaRPr lang="en-US" altLang="zh-TW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F3159-0BA6-5E4C-8DC8-A29DC922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</p:spTree>
    <p:extLst>
      <p:ext uri="{BB962C8B-B14F-4D97-AF65-F5344CB8AC3E}">
        <p14:creationId xmlns:p14="http://schemas.microsoft.com/office/powerpoint/2010/main" val="95471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5393DC3-C460-2742-AE26-5ED70DA06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39E528-EBB5-504B-BD40-D2026650D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8000D5-4FA8-7E41-B99E-6CAEA3F16741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E55A553-B6BE-834E-9E46-1EDD1BD61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E9456D4B-27E7-BC46-A52C-3D34C3E4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0485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689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3A19ABD-D7A2-BE41-BC44-4A79AAD47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 Switch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60CECEA-31D0-0D44-A717-034EA302C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60240" y="1370012"/>
            <a:ext cx="6308639" cy="4411662"/>
          </a:xfrm>
          <a:noFill/>
          <a:ln/>
        </p:spPr>
        <p:txBody>
          <a:bodyPr/>
          <a:lstStyle/>
          <a:p>
            <a:pPr lvl="1"/>
            <a:r>
              <a:rPr lang="en-US" altLang="en-US" sz="1800" dirty="0"/>
              <a:t>Split large networks into small segments, decreasing the number of users sharing the same network resources and bandwidth. </a:t>
            </a:r>
          </a:p>
          <a:p>
            <a:pPr lvl="1"/>
            <a:r>
              <a:rPr lang="en-US" altLang="en-US" sz="1800" dirty="0"/>
              <a:t>Understands when two devices want to talk to each other, and gives them a </a:t>
            </a:r>
            <a:r>
              <a:rPr lang="en-US" altLang="en-US" sz="1800" i="1" dirty="0"/>
              <a:t>switched</a:t>
            </a:r>
            <a:r>
              <a:rPr lang="en-US" altLang="en-US" sz="1800" dirty="0"/>
              <a:t> connection </a:t>
            </a:r>
          </a:p>
          <a:p>
            <a:pPr lvl="1"/>
            <a:r>
              <a:rPr lang="en-US" altLang="en-US" sz="1800" dirty="0"/>
              <a:t>Helps prevent data collisions and reduces network congestion, increasing network performance.</a:t>
            </a:r>
            <a:endParaRPr lang="en-US" altLang="en-US" sz="2400" dirty="0"/>
          </a:p>
          <a:p>
            <a:pPr lvl="1"/>
            <a:r>
              <a:rPr lang="en-US" altLang="en-US" sz="1800" dirty="0"/>
              <a:t>Most home users get very little, if any, advantage from switches, even when sharing a broadband connection.</a:t>
            </a:r>
            <a:endParaRPr lang="en-US" altLang="en-US" sz="2400" dirty="0"/>
          </a:p>
          <a:p>
            <a:pPr lvl="1"/>
            <a:r>
              <a:rPr lang="en-US" altLang="en-US" sz="1800" dirty="0"/>
              <a:t>Resides on Layer 2 of the OSI model.</a:t>
            </a:r>
          </a:p>
          <a:p>
            <a:pPr lvl="1"/>
            <a:endParaRPr lang="en-US" altLang="en-US" sz="1800" dirty="0"/>
          </a:p>
          <a:p>
            <a:pPr lvl="1">
              <a:buClr>
                <a:schemeClr val="tx1"/>
              </a:buClr>
            </a:pPr>
            <a:endParaRPr lang="en-US" altLang="en-US" sz="1800" dirty="0"/>
          </a:p>
        </p:txBody>
      </p:sp>
      <p:graphicFrame>
        <p:nvGraphicFramePr>
          <p:cNvPr id="39940" name="Group 4">
            <a:extLst>
              <a:ext uri="{FF2B5EF4-FFF2-40B4-BE49-F238E27FC236}">
                <a16:creationId xmlns:a16="http://schemas.microsoft.com/office/drawing/2014/main" id="{695C1421-9CEE-C14F-9634-8C062A941B51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1828800"/>
          <a:ext cx="2438400" cy="2764536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8046528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 Model Layers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057096"/>
                  </a:ext>
                </a:extLst>
              </a:tr>
              <a:tr h="2195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Application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Presentation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Session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Transport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Network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Data Link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Physical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652216"/>
                  </a:ext>
                </a:extLst>
              </a:tr>
            </a:tbl>
          </a:graphicData>
        </a:graphic>
      </p:graphicFrame>
      <p:pic>
        <p:nvPicPr>
          <p:cNvPr id="39950" name="Picture 14">
            <a:extLst>
              <a:ext uri="{FF2B5EF4-FFF2-40B4-BE49-F238E27FC236}">
                <a16:creationId xmlns:a16="http://schemas.microsoft.com/office/drawing/2014/main" id="{4AEA86AE-6924-A348-A7EA-717A8D98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438650"/>
            <a:ext cx="21145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273B80-42D1-3A4B-B2FE-C23FD349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16C29-3AB9-6942-A9D0-4EBFB6B9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D448-DAB9-9042-AD97-B93A6C28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1A3B-CF94-4046-9ECF-95252CDC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24000"/>
            <a:ext cx="6934201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Switches are Multiport Bridges. </a:t>
            </a:r>
          </a:p>
          <a:p>
            <a:pPr>
              <a:lnSpc>
                <a:spcPct val="110000"/>
              </a:lnSpc>
            </a:pPr>
            <a:r>
              <a:rPr lang="en-US" dirty="0"/>
              <a:t>Switches provide a unique network segment on each port, thereby separating collision domains. </a:t>
            </a:r>
          </a:p>
          <a:p>
            <a:pPr>
              <a:lnSpc>
                <a:spcPct val="110000"/>
              </a:lnSpc>
            </a:pPr>
            <a:r>
              <a:rPr lang="en-US" dirty="0"/>
              <a:t>Today, network designers are replacing hubs in their wiring closets with switches to increase their network performance and bandwidth while protecting their existing wiring investments.</a:t>
            </a:r>
          </a:p>
          <a:p>
            <a:pPr>
              <a:lnSpc>
                <a:spcPct val="110000"/>
              </a:lnSpc>
            </a:pPr>
            <a:r>
              <a:rPr lang="en-US" dirty="0"/>
              <a:t>Like bridges, switches learn certain information about the data packets that are received from various computers on the network. </a:t>
            </a:r>
          </a:p>
          <a:p>
            <a:pPr>
              <a:lnSpc>
                <a:spcPct val="110000"/>
              </a:lnSpc>
            </a:pPr>
            <a:r>
              <a:rPr lang="en-US" dirty="0"/>
              <a:t>Switches use this information to build forwarding tables to determine the destination of data being sent by one computer to another computer on the network.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80566-069F-D64C-AA2A-65900A74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25AE3-38A7-7543-99F6-8E0BD2F5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8568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D448-DAB9-9042-AD97-B93A6C28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Switches: Dedicated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1A3B-CF94-4046-9ECF-95252CDC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24000"/>
            <a:ext cx="6781801" cy="3880773"/>
          </a:xfrm>
        </p:spPr>
        <p:txBody>
          <a:bodyPr>
            <a:normAutofit/>
          </a:bodyPr>
          <a:lstStyle/>
          <a:p>
            <a:r>
              <a:rPr lang="en-US" dirty="0"/>
              <a:t>Hosts have direct connection to switch</a:t>
            </a:r>
          </a:p>
          <a:p>
            <a:r>
              <a:rPr lang="en-US" dirty="0"/>
              <a:t>Full Duplex: No collisions</a:t>
            </a:r>
          </a:p>
          <a:p>
            <a:r>
              <a:rPr lang="en-US" dirty="0"/>
              <a:t>Switching: A-to-A’ and B-to-B’ simultaneously, no collisions</a:t>
            </a:r>
          </a:p>
          <a:p>
            <a:r>
              <a:rPr lang="en-US" dirty="0"/>
              <a:t>Switches can be cascaded to expand the network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80566-069F-D64C-AA2A-65900A74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F811F-672F-FF4E-ABF5-A987AB1D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556" y="3161609"/>
            <a:ext cx="2997797" cy="30575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3FB71-E0CD-E249-B657-43148F7F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082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C4E5634-2599-744E-B0D6-098158E37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 Repeater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511C4D9-2D51-CA45-B286-06FE6A1327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52400" y="1676400"/>
            <a:ext cx="6597076" cy="4411663"/>
          </a:xfrm>
          <a:noFill/>
          <a:ln/>
        </p:spPr>
        <p:txBody>
          <a:bodyPr/>
          <a:lstStyle/>
          <a:p>
            <a:pPr lvl="1"/>
            <a:r>
              <a:rPr lang="en-US" altLang="en-US" sz="1800" dirty="0"/>
              <a:t>Used to boost the signal between two cable segments or wireless access points.</a:t>
            </a:r>
          </a:p>
          <a:p>
            <a:pPr lvl="1"/>
            <a:r>
              <a:rPr lang="en-US" altLang="en-US" sz="1800" dirty="0"/>
              <a:t>Can not connect different network architecture.</a:t>
            </a:r>
          </a:p>
          <a:p>
            <a:pPr lvl="1"/>
            <a:r>
              <a:rPr lang="en-US" altLang="en-US" sz="1800" dirty="0"/>
              <a:t>Does not simply amplify the signal, it regenerates the packets and retimes them.</a:t>
            </a:r>
          </a:p>
          <a:p>
            <a:pPr lvl="1"/>
            <a:r>
              <a:rPr lang="en-US" altLang="en-US" sz="1800" dirty="0"/>
              <a:t>Resides on Layer 1 of the OSI model.</a:t>
            </a:r>
          </a:p>
        </p:txBody>
      </p:sp>
      <p:graphicFrame>
        <p:nvGraphicFramePr>
          <p:cNvPr id="41988" name="Group 4">
            <a:extLst>
              <a:ext uri="{FF2B5EF4-FFF2-40B4-BE49-F238E27FC236}">
                <a16:creationId xmlns:a16="http://schemas.microsoft.com/office/drawing/2014/main" id="{1D9FA305-DAAE-B740-8710-79013D8DFFA5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1828800"/>
          <a:ext cx="2438400" cy="2764536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6288504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 Model Layers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864062"/>
                  </a:ext>
                </a:extLst>
              </a:tr>
              <a:tr h="2195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Application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Presentation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Session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Transport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Network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Data Link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Physical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747377"/>
                  </a:ext>
                </a:extLst>
              </a:tr>
            </a:tbl>
          </a:graphicData>
        </a:graphic>
      </p:graphicFrame>
      <p:pic>
        <p:nvPicPr>
          <p:cNvPr id="41998" name="Picture 14">
            <a:extLst>
              <a:ext uri="{FF2B5EF4-FFF2-40B4-BE49-F238E27FC236}">
                <a16:creationId xmlns:a16="http://schemas.microsoft.com/office/drawing/2014/main" id="{C5F69F20-CEE9-D243-9BD2-898BA2F4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AE0E20-A877-7C42-BF60-F6406417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EA995-B17C-DB4D-BCDB-0EEBA386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C4E5634-2599-744E-B0D6-098158E37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Repeater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511C4D9-2D51-CA45-B286-06FE6A1327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78945" y="1241425"/>
            <a:ext cx="7924800" cy="4411663"/>
          </a:xfrm>
          <a:noFill/>
          <a:ln/>
        </p:spPr>
        <p:txBody>
          <a:bodyPr>
            <a:normAutofit/>
          </a:bodyPr>
          <a:lstStyle/>
          <a:p>
            <a:endParaRPr lang="en-US" altLang="en-US" sz="2800" dirty="0"/>
          </a:p>
          <a:p>
            <a:pPr lvl="1"/>
            <a:r>
              <a:rPr lang="en-US" altLang="en-US" sz="1800" dirty="0"/>
              <a:t>The </a:t>
            </a:r>
            <a:r>
              <a:rPr lang="en-US" altLang="en-US" sz="1800" b="1" dirty="0"/>
              <a:t>Four Repeater Rule </a:t>
            </a:r>
            <a:r>
              <a:rPr lang="en-US" altLang="en-US" sz="1800" dirty="0"/>
              <a:t>for 10-Mbps Ethernet should be used as a standard when extending LAN segments. </a:t>
            </a:r>
          </a:p>
          <a:p>
            <a:pPr lvl="1"/>
            <a:r>
              <a:rPr lang="en-US" altLang="en-US" sz="1800" dirty="0"/>
              <a:t>This rule states that no more than four repeaters can be used between hosts on a LAN. </a:t>
            </a:r>
          </a:p>
          <a:p>
            <a:pPr lvl="1"/>
            <a:r>
              <a:rPr lang="en-US" altLang="en-US" sz="1800" dirty="0"/>
              <a:t>This rule is used to limit latency added to frame travel by each repeater. </a:t>
            </a:r>
          </a:p>
          <a:p>
            <a:endParaRPr lang="en-US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AE0E20-A877-7C42-BF60-F6406417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41471-770F-4347-A4C0-7C65574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863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8C813C2-8430-9E4D-B64A-354646141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 Router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AA2CE6D-7D73-BB43-AB54-4B1CE7240F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74207"/>
            <a:ext cx="5867400" cy="4411662"/>
          </a:xfrm>
          <a:noFill/>
          <a:ln/>
        </p:spPr>
        <p:txBody>
          <a:bodyPr>
            <a:normAutofit/>
          </a:bodyPr>
          <a:lstStyle/>
          <a:p>
            <a:pPr lvl="1"/>
            <a:r>
              <a:rPr lang="en-US" altLang="en-US" sz="1800" dirty="0"/>
              <a:t>A device that connects any number of LANs.</a:t>
            </a:r>
          </a:p>
          <a:p>
            <a:pPr lvl="1"/>
            <a:r>
              <a:rPr lang="en-US" altLang="en-US" sz="1800" dirty="0"/>
              <a:t>Uses standardized protocols to move packets efficiently to their destination.</a:t>
            </a:r>
          </a:p>
          <a:p>
            <a:pPr lvl="1"/>
            <a:r>
              <a:rPr lang="en-US" altLang="en-US" sz="1800" dirty="0"/>
              <a:t>More sophisticated than bridges, connecting networks of different types (for example, star and token ring)</a:t>
            </a:r>
          </a:p>
          <a:p>
            <a:pPr lvl="1"/>
            <a:r>
              <a:rPr lang="en-US" altLang="en-US" sz="1800" dirty="0"/>
              <a:t>Forwards data depending on the Network address (IP), not the Hardware (MAC) address.</a:t>
            </a:r>
          </a:p>
          <a:p>
            <a:pPr lvl="1"/>
            <a:r>
              <a:rPr lang="en-US" altLang="en-US" sz="1800" dirty="0"/>
              <a:t>Routers are the only one of these four devices that will allow you to share a single IP address among multiple network clients.</a:t>
            </a:r>
            <a:endParaRPr lang="en-US" altLang="en-US" sz="2200" dirty="0"/>
          </a:p>
          <a:p>
            <a:pPr lvl="1"/>
            <a:r>
              <a:rPr lang="en-US" altLang="en-US" sz="1800" dirty="0"/>
              <a:t>Resides on Layer 3 of the OSI model.</a:t>
            </a:r>
          </a:p>
        </p:txBody>
      </p:sp>
      <p:graphicFrame>
        <p:nvGraphicFramePr>
          <p:cNvPr id="43012" name="Group 4">
            <a:extLst>
              <a:ext uri="{FF2B5EF4-FFF2-40B4-BE49-F238E27FC236}">
                <a16:creationId xmlns:a16="http://schemas.microsoft.com/office/drawing/2014/main" id="{261FB854-DB34-274E-A19B-71D7AA6BA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81094"/>
              </p:ext>
            </p:extLst>
          </p:nvPr>
        </p:nvGraphicFramePr>
        <p:xfrm>
          <a:off x="6324600" y="1828800"/>
          <a:ext cx="2438400" cy="2764536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1586578779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 Model Layers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70531"/>
                  </a:ext>
                </a:extLst>
              </a:tr>
              <a:tr h="2195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Application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Presentation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Session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Transport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Network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Data Link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Physical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453914"/>
                  </a:ext>
                </a:extLst>
              </a:tr>
            </a:tbl>
          </a:graphicData>
        </a:graphic>
      </p:graphicFrame>
      <p:pic>
        <p:nvPicPr>
          <p:cNvPr id="43022" name="Picture 14">
            <a:extLst>
              <a:ext uri="{FF2B5EF4-FFF2-40B4-BE49-F238E27FC236}">
                <a16:creationId xmlns:a16="http://schemas.microsoft.com/office/drawing/2014/main" id="{CC00F784-4E04-974E-B11C-BB5A0AFD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8CFBA8-EE5B-7843-A218-4D50A91E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6FF42-1C1B-B74E-8424-96BF1B62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9AA5A50F-FF9D-1149-A382-6FEF06A02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Routers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AE419C4-E75A-3946-B400-CCC75E5DA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5785" y="1524000"/>
            <a:ext cx="6347714" cy="3880773"/>
          </a:xfrm>
        </p:spPr>
        <p:txBody>
          <a:bodyPr/>
          <a:lstStyle/>
          <a:p>
            <a:r>
              <a:rPr lang="en-US" altLang="en-US" dirty="0"/>
              <a:t>Multiport connectivity device</a:t>
            </a:r>
          </a:p>
          <a:p>
            <a:r>
              <a:rPr lang="en-US" altLang="en-US" dirty="0"/>
              <a:t>Can integrate LANs and WANs running at different transmission speeds and using a variety of protocols</a:t>
            </a:r>
          </a:p>
          <a:p>
            <a:r>
              <a:rPr lang="en-US" altLang="en-US" dirty="0"/>
              <a:t>Routers operate at the Network layer (Layer 3) of the OSI Model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DABFA2-6137-514B-927B-215F1B1F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B4535-CF42-884A-AFCB-582461FC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280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21B21A73-7E09-4A44-AE51-764AC113A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81801" cy="990600"/>
          </a:xfrm>
        </p:spPr>
        <p:txBody>
          <a:bodyPr/>
          <a:lstStyle/>
          <a:p>
            <a:r>
              <a:rPr lang="en-US" altLang="en-US" dirty="0"/>
              <a:t>Router Features and Functions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5ABFBA50-60A2-114E-A54E-0D635E165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984500" cy="3621088"/>
          </a:xfrm>
        </p:spPr>
        <p:txBody>
          <a:bodyPr/>
          <a:lstStyle/>
          <a:p>
            <a:r>
              <a:rPr lang="en-US" altLang="en-US" sz="2800"/>
              <a:t>Modular router</a:t>
            </a:r>
          </a:p>
          <a:p>
            <a:pPr lvl="1"/>
            <a:r>
              <a:rPr lang="en-US" altLang="en-US" sz="2400"/>
              <a:t>Router with multiple slots that can hold different interface cards or other devices</a:t>
            </a:r>
          </a:p>
        </p:txBody>
      </p:sp>
      <p:pic>
        <p:nvPicPr>
          <p:cNvPr id="192517" name="Picture 5" descr="Fig6-27">
            <a:extLst>
              <a:ext uri="{FF2B5EF4-FFF2-40B4-BE49-F238E27FC236}">
                <a16:creationId xmlns:a16="http://schemas.microsoft.com/office/drawing/2014/main" id="{999F2861-37A9-3649-9E07-F8BEB06C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4876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2D1016-F7B6-0D49-9E9F-ED6763C5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7C8E5E-E710-764F-A219-99FFDDAC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8549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53D52E94-7C86-654D-BED4-7B434E599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7010401" cy="1320800"/>
          </a:xfrm>
        </p:spPr>
        <p:txBody>
          <a:bodyPr/>
          <a:lstStyle/>
          <a:p>
            <a:r>
              <a:rPr lang="en-US" altLang="en-US" dirty="0"/>
              <a:t>Router Features and Functions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CFFB4006-2133-3742-A260-7F335792D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5311" y="1447800"/>
            <a:ext cx="6781802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Filter out broadcast transmission to reduce network congestion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Prevent certain types of traffic from getting to a network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Support simultaneous local and remote activity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Provide high network fault tolerance through redundant components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Monitor network traffic and report statistics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A router accepts an outgoing packet, removes any LAN headers and trailers, and encapsulates the necessary WAN headers and trailers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Because a router has to make wide area network routing decisions, the router has to dig down into the network layer of the packet to retrieve the network destination address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3BAB80-32A2-9443-898C-12B6B74B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02A61-D0DB-C740-9A67-84C972B9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4842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D54FCC44-6F37-1F4C-9828-99C3241C2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r>
              <a:rPr lang="en-US" altLang="en-US" dirty="0"/>
              <a:t>Router Features and Functions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FA902BB0-CE92-FB46-9089-F43972AAB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6347714" cy="3880773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Static routing</a:t>
            </a:r>
          </a:p>
          <a:p>
            <a:pPr lvl="1"/>
            <a:r>
              <a:rPr lang="en-US" altLang="en-US" sz="1800" dirty="0"/>
              <a:t>Technique in which a network administrator programs a router to use a specified paths between nodes</a:t>
            </a:r>
          </a:p>
          <a:p>
            <a:r>
              <a:rPr lang="en-US" altLang="en-US" sz="2000" dirty="0"/>
              <a:t>Dynamic routing</a:t>
            </a:r>
          </a:p>
          <a:p>
            <a:pPr lvl="1"/>
            <a:r>
              <a:rPr lang="en-US" altLang="en-US" sz="1800" dirty="0"/>
              <a:t>Automatically calculates best path between nodes and accumulates this information in a routing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B1BFF5-AD05-EE4E-9A51-A9587329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30339-402D-D744-9130-D7DBFDEE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5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13105-37C4-824B-8E03-942C1CC6AC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D20E8-1909-8745-8742-2181EE28A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251A3A-F2A9-474C-8032-6072C0ABB416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57410" name="Rectangle 2">
            <a:extLst>
              <a:ext uri="{FF2B5EF4-FFF2-40B4-BE49-F238E27FC236}">
                <a16:creationId xmlns:a16="http://schemas.microsoft.com/office/drawing/2014/main" id="{FDEBBC50-8D08-1D4E-8ACF-83A1CC28C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Additional Functions of a NIC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0A94CD84-A96D-7649-8D1C-4B58550D0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48" y="1676400"/>
            <a:ext cx="6724651" cy="38807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Creates, sends, and receives frames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Frame: fundamental unit of data for network transmission and reception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Deals with frame-level errors and incomplete or unintelligible frame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Manages access to medium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Acts as gatekeeper (permits inbound communications aimed only at its computer (or broadcast) to pass through NIC and on to CPU)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Each card has a unique </a:t>
            </a:r>
            <a:r>
              <a:rPr lang="en-US" altLang="en-US" b="1" dirty="0"/>
              <a:t>MAC</a:t>
            </a:r>
            <a:r>
              <a:rPr lang="en-US" altLang="en-US" b="1" i="1" dirty="0"/>
              <a:t> </a:t>
            </a:r>
            <a:r>
              <a:rPr lang="en-US" altLang="en-US" dirty="0"/>
              <a:t>address in ROM</a:t>
            </a:r>
          </a:p>
        </p:txBody>
      </p:sp>
    </p:spTree>
    <p:extLst>
      <p:ext uri="{BB962C8B-B14F-4D97-AF65-F5344CB8AC3E}">
        <p14:creationId xmlns:p14="http://schemas.microsoft.com/office/powerpoint/2010/main" val="1715622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7FA5AF52-A15D-6748-975B-F4046777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553201" cy="1320800"/>
          </a:xfrm>
        </p:spPr>
        <p:txBody>
          <a:bodyPr/>
          <a:lstStyle/>
          <a:p>
            <a:r>
              <a:rPr lang="en-US" altLang="en-US" dirty="0"/>
              <a:t>Router Features and Functions</a:t>
            </a:r>
          </a:p>
        </p:txBody>
      </p:sp>
      <p:pic>
        <p:nvPicPr>
          <p:cNvPr id="195589" name="Picture 5" descr="Fig06-26">
            <a:extLst>
              <a:ext uri="{FF2B5EF4-FFF2-40B4-BE49-F238E27FC236}">
                <a16:creationId xmlns:a16="http://schemas.microsoft.com/office/drawing/2014/main" id="{DB1F2724-3A2F-754B-A0A8-9441652B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71870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1091D2-C230-B04B-AC7E-D81C0565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0174EC-FC56-3C45-9016-B0C1B1B0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001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FE3F0C21-5F33-7543-B43F-301C7FD4C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 Protocols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0C31F655-C499-CE45-9072-588B72308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600200"/>
            <a:ext cx="7010402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To determine the </a:t>
            </a:r>
            <a:r>
              <a:rPr lang="en-US" altLang="en-US" b="1" dirty="0"/>
              <a:t>best path</a:t>
            </a:r>
            <a:r>
              <a:rPr lang="en-US" altLang="en-US" dirty="0"/>
              <a:t>, routers communicate with each other through </a:t>
            </a:r>
            <a:r>
              <a:rPr lang="en-US" altLang="en-US" b="1" dirty="0"/>
              <a:t>routing protocols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 addition to its ability to find the best path, a routing protocol can be characterized according to its convergence time and bandwidth overhead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Convergence time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The time it takes for a router to recognize a best path in the event of a change or outage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Bandwidth overhead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Burden placed on an underlying network to support the routing protocol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21BA84-B610-BD41-8D85-9DF59DBC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7504F-227E-034A-8790-F929B602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75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D89E6E41-E210-244F-A0D3-25D49FA47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 Protocols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D47CABD-EF44-7E49-A47C-9519DECE9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835" y="1828800"/>
            <a:ext cx="6347714" cy="3880773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The four most common routing protocols:</a:t>
            </a:r>
          </a:p>
          <a:p>
            <a:pPr lvl="1"/>
            <a:r>
              <a:rPr lang="en-US" altLang="en-US" sz="1800" dirty="0"/>
              <a:t>RIP (Routing Information Protocol) for IP and IPX</a:t>
            </a:r>
          </a:p>
          <a:p>
            <a:pPr lvl="1"/>
            <a:r>
              <a:rPr lang="en-US" altLang="en-US" sz="1800" dirty="0"/>
              <a:t>OSPF (Open Shortest Path First) for IP</a:t>
            </a:r>
          </a:p>
          <a:p>
            <a:pPr lvl="1"/>
            <a:r>
              <a:rPr lang="en-US" altLang="en-US" sz="1800" dirty="0"/>
              <a:t>EIGRP (Enhanced Interior Gateway Routing Protocol) for IP, IPX, and AppleTalk</a:t>
            </a:r>
          </a:p>
          <a:p>
            <a:pPr lvl="1"/>
            <a:r>
              <a:rPr lang="en-US" altLang="en-US" sz="1800" dirty="0"/>
              <a:t>BGP (Border Gateway Protocol) for IP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645BC6-F01E-334F-908F-24107C8F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7BF8A-2D5C-F44A-A3AF-E0392717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913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36814EC6-61D1-244D-BB05-758954E67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629401" cy="1320800"/>
          </a:xfrm>
        </p:spPr>
        <p:txBody>
          <a:bodyPr/>
          <a:lstStyle/>
          <a:p>
            <a:r>
              <a:rPr lang="en-US" altLang="en-US" dirty="0" err="1"/>
              <a:t>Brouters</a:t>
            </a:r>
            <a:r>
              <a:rPr lang="en-US" altLang="en-US" dirty="0"/>
              <a:t> and Routing Switches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0353F1B4-8AD5-174C-92B8-8809A1648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6347714" cy="3880773"/>
          </a:xfrm>
        </p:spPr>
        <p:txBody>
          <a:bodyPr>
            <a:normAutofit/>
          </a:bodyPr>
          <a:lstStyle/>
          <a:p>
            <a:r>
              <a:rPr lang="en-US" altLang="en-US" dirty="0"/>
              <a:t>Bridge router</a:t>
            </a:r>
          </a:p>
          <a:p>
            <a:pPr lvl="1"/>
            <a:r>
              <a:rPr lang="en-US" altLang="en-US" sz="1800" dirty="0"/>
              <a:t>Also called a </a:t>
            </a:r>
            <a:r>
              <a:rPr lang="en-US" altLang="en-US" sz="1800" b="1" dirty="0" err="1"/>
              <a:t>brouter</a:t>
            </a:r>
            <a:endParaRPr lang="en-US" altLang="en-US" sz="1800" b="1" dirty="0"/>
          </a:p>
          <a:p>
            <a:pPr lvl="1"/>
            <a:r>
              <a:rPr lang="en-US" altLang="en-US" sz="1800" dirty="0"/>
              <a:t>Industry term used to describe routers that take on some characteristics of bridges</a:t>
            </a:r>
          </a:p>
          <a:p>
            <a:r>
              <a:rPr lang="en-US" altLang="en-US" dirty="0"/>
              <a:t>Routing switch</a:t>
            </a:r>
          </a:p>
          <a:p>
            <a:pPr lvl="1"/>
            <a:r>
              <a:rPr lang="en-US" altLang="en-US" sz="1800" dirty="0"/>
              <a:t>Router hybrid that combines a router and a switch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9D6075-31EA-F140-B089-53AFAB47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E8917-4618-1E46-89FE-A08F60F5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2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E26BA7A4-E782-F346-B7B4-8E029C79B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7 Gateways</a:t>
            </a:r>
            <a:endParaRPr lang="en-US" altLang="en-US" dirty="0"/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37A7B1E-A7F7-6849-ABBA-8CE825BD0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886" y="1600200"/>
            <a:ext cx="6767514" cy="38862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Combination of networking hardware and software that connects two dissimilar kinds of networks</a:t>
            </a:r>
          </a:p>
          <a:p>
            <a:r>
              <a:rPr lang="en-US" altLang="en-US" sz="2400" dirty="0"/>
              <a:t>Popular types of gateways include:</a:t>
            </a:r>
          </a:p>
          <a:p>
            <a:pPr lvl="1"/>
            <a:r>
              <a:rPr lang="en-US" altLang="en-US" sz="2000" dirty="0"/>
              <a:t>E-mail gateways</a:t>
            </a:r>
          </a:p>
          <a:p>
            <a:pPr lvl="1"/>
            <a:r>
              <a:rPr lang="en-US" altLang="en-US" sz="2000" dirty="0"/>
              <a:t>IBM host gateways</a:t>
            </a:r>
          </a:p>
          <a:p>
            <a:pPr lvl="1"/>
            <a:r>
              <a:rPr lang="en-US" altLang="en-US" sz="2000" dirty="0"/>
              <a:t>Internet gateways</a:t>
            </a:r>
          </a:p>
          <a:p>
            <a:pPr lvl="1"/>
            <a:r>
              <a:rPr lang="en-US" altLang="en-US" sz="2000" dirty="0"/>
              <a:t>LAN gateways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F4808-FEF8-2142-9F11-2AF1A79F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Aseel Alhadlaq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F49FA-6740-1D44-93F9-5334E521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F891-0B95-884A-AD49-AB9A59081F9C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04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E9DBD-8A3E-394E-8C0F-3DFB124EF2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98774-3364-8A48-9332-165BF6F98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0678D5-AF22-8F4F-8279-B79A8AA0D543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58434" name="Rectangle 2">
            <a:extLst>
              <a:ext uri="{FF2B5EF4-FFF2-40B4-BE49-F238E27FC236}">
                <a16:creationId xmlns:a16="http://schemas.microsoft.com/office/drawing/2014/main" id="{833A9CD8-3C35-F444-8DA8-5BC7643C9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PC Buses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DB916BFF-79A4-264B-A73D-D7E96BDA1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8" y="1447800"/>
            <a:ext cx="6934201" cy="3880773"/>
          </a:xfrm>
        </p:spPr>
        <p:txBody>
          <a:bodyPr/>
          <a:lstStyle/>
          <a:p>
            <a:pPr eaLnBrk="1" hangingPunct="1"/>
            <a:r>
              <a:rPr lang="en-US" altLang="en-US" dirty="0"/>
              <a:t>When PCs were introduced, only a single bus design existed: a limited 8-bit bus </a:t>
            </a:r>
          </a:p>
          <a:p>
            <a:pPr eaLnBrk="1" hangingPunct="1"/>
            <a:r>
              <a:rPr lang="en-US" altLang="en-US" dirty="0"/>
              <a:t>As technology evolved, other buses came along</a:t>
            </a:r>
          </a:p>
          <a:p>
            <a:pPr lvl="1" eaLnBrk="1" hangingPunct="1"/>
            <a:r>
              <a:rPr lang="en-US" altLang="en-US" dirty="0"/>
              <a:t>Peripheral Component Interconnect (PCI)</a:t>
            </a:r>
          </a:p>
          <a:p>
            <a:pPr lvl="1" eaLnBrk="1" hangingPunct="1"/>
            <a:r>
              <a:rPr lang="en-US" altLang="en-US" dirty="0"/>
              <a:t>PCI-X</a:t>
            </a:r>
          </a:p>
          <a:p>
            <a:pPr lvl="1" eaLnBrk="1" hangingPunct="1"/>
            <a:r>
              <a:rPr lang="en-US" altLang="en-US" dirty="0"/>
              <a:t>PCI Express</a:t>
            </a:r>
          </a:p>
          <a:p>
            <a:pPr lvl="1" eaLnBrk="1" hangingPunct="1"/>
            <a:r>
              <a:rPr lang="en-US" altLang="en-US" dirty="0"/>
              <a:t>PCMCIA cards</a:t>
            </a:r>
          </a:p>
          <a:p>
            <a:pPr lvl="1" eaLnBrk="1" hangingPunct="1"/>
            <a:r>
              <a:rPr lang="en-US" altLang="en-US" dirty="0"/>
              <a:t>Industry Standard Architecture (ISA)</a:t>
            </a:r>
          </a:p>
        </p:txBody>
      </p:sp>
    </p:spTree>
    <p:extLst>
      <p:ext uri="{BB962C8B-B14F-4D97-AF65-F5344CB8AC3E}">
        <p14:creationId xmlns:p14="http://schemas.microsoft.com/office/powerpoint/2010/main" val="172573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BF29279-2946-3B49-A238-EAB53E30E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A9A34C5-A4FA-B540-A565-7CCADFED4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13240AA-04E1-B84C-AA0F-A420E0589E62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776849E4-0BA9-AB46-99D6-A1459C6D3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DF8AC999-8AAE-B646-AD58-459EF2D5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47825"/>
            <a:ext cx="2895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577928A1-73C9-AE45-B080-F168CF8C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633538"/>
            <a:ext cx="28479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5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6CA8FA6-493B-DD48-9F43-E08E5CF938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Aseel Alhadlaq</a:t>
            </a:r>
            <a:endParaRPr lang="en-US" sz="18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9364CFB-AA8E-D642-AEAC-1278F110C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D94B04-B22E-DB44-A5A2-911C1BBFB93E}" type="slidenum">
              <a:rPr lang="en-US" altLang="en-US" sz="1200">
                <a:solidFill>
                  <a:srgbClr val="222222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C51A534A-2AD9-3046-9C24-A629E7072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57321C4E-91E4-2448-94E4-20C623CB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466975"/>
            <a:ext cx="5153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943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{F0D3B3D6-2E21-6441-A58E-B8E252CED25B}tf10001060</Template>
  <TotalTime>1251</TotalTime>
  <Words>3833</Words>
  <Application>Microsoft Macintosh PowerPoint</Application>
  <PresentationFormat>On-screen Show (4:3)</PresentationFormat>
  <Paragraphs>555</Paragraphs>
  <Slides>64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微軟正黑體</vt:lpstr>
      <vt:lpstr>新細明體</vt:lpstr>
      <vt:lpstr>Arial</vt:lpstr>
      <vt:lpstr>Arial Rounded MT Bold</vt:lpstr>
      <vt:lpstr>Comic Sans MS</vt:lpstr>
      <vt:lpstr>Gisha</vt:lpstr>
      <vt:lpstr>Times New Roman</vt:lpstr>
      <vt:lpstr>Trebuchet MS</vt:lpstr>
      <vt:lpstr>Wingdings</vt:lpstr>
      <vt:lpstr>Wingdings 3</vt:lpstr>
      <vt:lpstr>ZapfDingbats</vt:lpstr>
      <vt:lpstr>Facet</vt:lpstr>
      <vt:lpstr>Microsoft ClipArt Gallery</vt:lpstr>
      <vt:lpstr>Lecture 4</vt:lpstr>
      <vt:lpstr>1. Network Interface Cards (NIC) </vt:lpstr>
      <vt:lpstr>From Parallel to Serial and Vice Versa</vt:lpstr>
      <vt:lpstr>PowerPoint Presentation</vt:lpstr>
      <vt:lpstr>PowerPoint Presentation</vt:lpstr>
      <vt:lpstr>Additional Functions of a NIC</vt:lpstr>
      <vt:lpstr>PC Buses</vt:lpstr>
      <vt:lpstr>PowerPoint Presentation</vt:lpstr>
      <vt:lpstr>PowerPoint Presentation</vt:lpstr>
      <vt:lpstr>PowerPoint Presentation</vt:lpstr>
      <vt:lpstr>Other PC Interfaces Used for Networking</vt:lpstr>
      <vt:lpstr>Integrated NICs</vt:lpstr>
      <vt:lpstr>Making the Network Attachment</vt:lpstr>
      <vt:lpstr>Choosing Network Adapters for Best Performance</vt:lpstr>
      <vt:lpstr>Special-Purpose NICs</vt:lpstr>
      <vt:lpstr>1. Wireless Adapters</vt:lpstr>
      <vt:lpstr>PowerPoint Presentation</vt:lpstr>
      <vt:lpstr>2. Remote Boot Adapters</vt:lpstr>
      <vt:lpstr>2 Hub</vt:lpstr>
      <vt:lpstr>Hub</vt:lpstr>
      <vt:lpstr>Hubs </vt:lpstr>
      <vt:lpstr>Hubs </vt:lpstr>
      <vt:lpstr>Hubs </vt:lpstr>
      <vt:lpstr>Hubs</vt:lpstr>
      <vt:lpstr>3 Bridge</vt:lpstr>
      <vt:lpstr>Bridges</vt:lpstr>
      <vt:lpstr>Bridge</vt:lpstr>
      <vt:lpstr>Bridges </vt:lpstr>
      <vt:lpstr>Backbone Bridge</vt:lpstr>
      <vt:lpstr>Interconnection Without Backbone</vt:lpstr>
      <vt:lpstr>Bridges: frame filtering, forwarding</vt:lpstr>
      <vt:lpstr>Bridge Filtering</vt:lpstr>
      <vt:lpstr>1.Transparent Bridge </vt:lpstr>
      <vt:lpstr>1.Transparent Bridge</vt:lpstr>
      <vt:lpstr>2. Source-routing Bridge</vt:lpstr>
      <vt:lpstr>3. Remote Bridge </vt:lpstr>
      <vt:lpstr>Bridge Learning: example</vt:lpstr>
      <vt:lpstr>Bridge Learning: example</vt:lpstr>
      <vt:lpstr>Can this method of learning addresses be extended to a network of bridges?</vt:lpstr>
      <vt:lpstr>Can this method of learning addresses be extended to a network of bridges?</vt:lpstr>
      <vt:lpstr>The method of learning does not work if there are loops in the topology</vt:lpstr>
      <vt:lpstr>What Can We Do?</vt:lpstr>
      <vt:lpstr>A Spanning Tree Algorithm Is Needed</vt:lpstr>
      <vt:lpstr>The Way Spanning Tree Works</vt:lpstr>
      <vt:lpstr>Configuration Message</vt:lpstr>
      <vt:lpstr>Configuration Message</vt:lpstr>
      <vt:lpstr>Configuration Message</vt:lpstr>
      <vt:lpstr>Compare Two Configuration Messages C1 and C2</vt:lpstr>
      <vt:lpstr>Compare Two Configuration Messages C1 and C2</vt:lpstr>
      <vt:lpstr>4 Switch</vt:lpstr>
      <vt:lpstr>Switch</vt:lpstr>
      <vt:lpstr>Switches: Dedicated Access</vt:lpstr>
      <vt:lpstr>5 Repeater</vt:lpstr>
      <vt:lpstr>Repeater</vt:lpstr>
      <vt:lpstr>6 Router</vt:lpstr>
      <vt:lpstr>Routers</vt:lpstr>
      <vt:lpstr>Router Features and Functions</vt:lpstr>
      <vt:lpstr>Router Features and Functions</vt:lpstr>
      <vt:lpstr>Router Features and Functions</vt:lpstr>
      <vt:lpstr>Router Features and Functions</vt:lpstr>
      <vt:lpstr>Routing Protocols</vt:lpstr>
      <vt:lpstr>Routing Protocols</vt:lpstr>
      <vt:lpstr>Brouters and Routing Switches</vt:lpstr>
      <vt:lpstr>7 Gateways</vt:lpstr>
    </vt:vector>
  </TitlesOfParts>
  <Company>Captools 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Networking Hardware</dc:title>
  <dc:creator>Vikram Kulkarni</dc:creator>
  <cp:lastModifiedBy>Aseel</cp:lastModifiedBy>
  <cp:revision>210</cp:revision>
  <dcterms:created xsi:type="dcterms:W3CDTF">2004-12-02T02:59:43Z</dcterms:created>
  <dcterms:modified xsi:type="dcterms:W3CDTF">2018-10-04T05:41:52Z</dcterms:modified>
</cp:coreProperties>
</file>