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9" r:id="rId14"/>
    <p:sldId id="273" r:id="rId15"/>
    <p:sldId id="266" r:id="rId16"/>
    <p:sldId id="267" r:id="rId17"/>
    <p:sldId id="290" r:id="rId18"/>
    <p:sldId id="270" r:id="rId19"/>
    <p:sldId id="271" r:id="rId20"/>
    <p:sldId id="291" r:id="rId21"/>
    <p:sldId id="272" r:id="rId22"/>
    <p:sldId id="292" r:id="rId23"/>
    <p:sldId id="275" r:id="rId24"/>
    <p:sldId id="276" r:id="rId25"/>
    <p:sldId id="277" r:id="rId26"/>
    <p:sldId id="278" r:id="rId27"/>
    <p:sldId id="279" r:id="rId28"/>
    <p:sldId id="283" r:id="rId29"/>
    <p:sldId id="280" r:id="rId30"/>
    <p:sldId id="281" r:id="rId31"/>
    <p:sldId id="282" r:id="rId32"/>
    <p:sldId id="284" r:id="rId33"/>
    <p:sldId id="287" r:id="rId34"/>
    <p:sldId id="286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6" autoAdjust="0"/>
    <p:restoredTop sz="94660"/>
  </p:normalViewPr>
  <p:slideViewPr>
    <p:cSldViewPr>
      <p:cViewPr>
        <p:scale>
          <a:sx n="76" d="100"/>
          <a:sy n="76" d="100"/>
        </p:scale>
        <p:origin x="-142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6FF24-40AF-464D-A8AC-AAB1F695D285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F6D1-939D-4BEF-9909-20337CD23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36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F6D1-939D-4BEF-9909-20337CD234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04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F6D1-939D-4BEF-9909-20337CD234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19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NET301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355753" y="2413913"/>
            <a:ext cx="3962400" cy="2362200"/>
            <a:chOff x="1411" y="2192"/>
            <a:chExt cx="2364" cy="164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567" y="2430"/>
              <a:ext cx="0" cy="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641" y="2730"/>
              <a:ext cx="18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411" y="2939"/>
              <a:ext cx="463" cy="237"/>
            </a:xfrm>
            <a:prstGeom prst="rect">
              <a:avLst/>
            </a:prstGeom>
            <a:solidFill>
              <a:srgbClr val="77DE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ASK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309" y="2949"/>
              <a:ext cx="525" cy="237"/>
            </a:xfrm>
            <a:prstGeom prst="rect">
              <a:avLst/>
            </a:prstGeom>
            <a:solidFill>
              <a:srgbClr val="77DE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FSK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74" y="2948"/>
              <a:ext cx="501" cy="237"/>
            </a:xfrm>
            <a:prstGeom prst="rect">
              <a:avLst/>
            </a:prstGeom>
            <a:solidFill>
              <a:srgbClr val="77DE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PSK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1627" y="2730"/>
              <a:ext cx="1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3475" y="2738"/>
              <a:ext cx="1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542" y="2692"/>
              <a:ext cx="56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/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180" y="3597"/>
              <a:ext cx="851" cy="23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QAM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665" y="2192"/>
              <a:ext cx="1842" cy="2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Digital/analog Encoding</a:t>
              </a:r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031" y="3181"/>
              <a:ext cx="476" cy="551"/>
              <a:chOff x="3131" y="3018"/>
              <a:chExt cx="376" cy="551"/>
            </a:xfrm>
          </p:grpSpPr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3506" y="3018"/>
                <a:ext cx="0" cy="55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H="1">
                <a:off x="3131" y="3556"/>
                <a:ext cx="37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 flipH="1">
              <a:off x="1650" y="3202"/>
              <a:ext cx="526" cy="550"/>
              <a:chOff x="3131" y="3018"/>
              <a:chExt cx="376" cy="551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>
                <a:off x="3506" y="3018"/>
                <a:ext cx="0" cy="55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 flipH="1">
                <a:off x="3131" y="3556"/>
                <a:ext cx="37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9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829236" y="2590800"/>
          <a:ext cx="6353175" cy="3279775"/>
        </p:xfrm>
        <a:graphic>
          <a:graphicData uri="http://schemas.openxmlformats.org/presentationml/2006/ole">
            <p:oleObj spid="_x0000_s5144" name="Bitmap Image" r:id="rId3" imgW="5276190" imgH="2723810" progId="PBrush">
              <p:embed/>
            </p:oleObj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Digital data to</a:t>
            </a:r>
            <a:r>
              <a:rPr kumimoji="0" lang="en-US" sz="3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analog signal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533400"/>
          </a:xfrm>
        </p:spPr>
        <p:txBody>
          <a:bodyPr>
            <a:normAutofit fontScale="90000"/>
          </a:bodyPr>
          <a:lstStyle/>
          <a:p>
            <a:r>
              <a:rPr lang="en-US" sz="3200"/>
              <a:t>Definitions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990600"/>
            <a:ext cx="7596188" cy="1560513"/>
            <a:chOff x="378" y="922"/>
            <a:chExt cx="4785" cy="98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78" y="922"/>
              <a:ext cx="4785" cy="975"/>
              <a:chOff x="378" y="922"/>
              <a:chExt cx="4785" cy="97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78" y="922"/>
                <a:ext cx="4785" cy="975"/>
                <a:chOff x="378" y="922"/>
                <a:chExt cx="4785" cy="975"/>
              </a:xfrm>
            </p:grpSpPr>
            <p:sp>
              <p:nvSpPr>
                <p:cNvPr id="25606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78" y="1426"/>
                  <a:ext cx="1200" cy="16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kern="10" dirty="0">
                      <a:ln w="9525">
                        <a:noFill/>
                        <a:miter lim="800000"/>
                        <a:headEnd/>
                        <a:tailEnd/>
                      </a:ln>
                      <a:latin typeface="Arial"/>
                      <a:cs typeface="Arial"/>
                    </a:rPr>
                    <a:t>Amplitude Change</a:t>
                  </a:r>
                </a:p>
              </p:txBody>
            </p:sp>
            <p:sp>
              <p:nvSpPr>
                <p:cNvPr id="25607" name="WordArt 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68" y="922"/>
                  <a:ext cx="468" cy="12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1600" kern="10">
                      <a:ln w="9525">
                        <a:noFill/>
                        <a:miter lim="800000"/>
                        <a:headEnd/>
                        <a:tailEnd/>
                      </a:ln>
                      <a:solidFill>
                        <a:srgbClr val="000080"/>
                      </a:solidFill>
                      <a:latin typeface="Arial"/>
                      <a:cs typeface="Arial"/>
                    </a:rPr>
                    <a:t>Amplitude</a:t>
                  </a:r>
                </a:p>
              </p:txBody>
            </p:sp>
            <p:sp>
              <p:nvSpPr>
                <p:cNvPr id="25608" name="Line 8"/>
                <p:cNvSpPr>
                  <a:spLocks noChangeShapeType="1"/>
                </p:cNvSpPr>
                <p:nvPr/>
              </p:nvSpPr>
              <p:spPr bwMode="auto">
                <a:xfrm>
                  <a:off x="1876" y="1045"/>
                  <a:ext cx="0" cy="8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0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748" y="1502"/>
                  <a:ext cx="341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25610" name="AutoShape 1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133" y="1308"/>
                  <a:ext cx="11" cy="355"/>
                </a:xfrm>
                <a:prstGeom prst="curvedConnector3">
                  <a:avLst>
                    <a:gd name="adj1" fmla="val 2462495"/>
                  </a:avLst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5611" name="AutoShape 1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052" y="1343"/>
                  <a:ext cx="11" cy="355"/>
                </a:xfrm>
                <a:prstGeom prst="curvedConnector3">
                  <a:avLst>
                    <a:gd name="adj1" fmla="val -2137505"/>
                  </a:avLst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5612" name="AutoShape 1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410" y="1322"/>
                  <a:ext cx="11" cy="355"/>
                </a:xfrm>
                <a:prstGeom prst="curvedConnector3">
                  <a:avLst>
                    <a:gd name="adj1" fmla="val 2462495"/>
                  </a:avLst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5613" name="AutoShape 1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768" y="1337"/>
                  <a:ext cx="12" cy="355"/>
                </a:xfrm>
                <a:prstGeom prst="curvedConnector3">
                  <a:avLst>
                    <a:gd name="adj1" fmla="val -2137505"/>
                  </a:avLst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</p:spPr>
            </p:cxnSp>
            <p:sp>
              <p:nvSpPr>
                <p:cNvPr id="25614" name="WordArt 1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783" y="1334"/>
                  <a:ext cx="228" cy="12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1600" kern="10">
                      <a:ln w="9525">
                        <a:noFill/>
                        <a:miter lim="800000"/>
                        <a:headEnd/>
                        <a:tailEnd/>
                      </a:ln>
                      <a:solidFill>
                        <a:srgbClr val="000080"/>
                      </a:solidFill>
                      <a:latin typeface="Arial"/>
                      <a:cs typeface="Arial"/>
                    </a:rPr>
                    <a:t>Time</a:t>
                  </a:r>
                </a:p>
              </p:txBody>
            </p:sp>
            <p:cxnSp>
              <p:nvCxnSpPr>
                <p:cNvPr id="25615" name="AutoShape 1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571" y="1282"/>
                  <a:ext cx="11" cy="355"/>
                </a:xfrm>
                <a:prstGeom prst="curvedConnector3">
                  <a:avLst>
                    <a:gd name="adj1" fmla="val 4345454"/>
                  </a:avLst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5616" name="AutoShape 1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496" y="1317"/>
                  <a:ext cx="11" cy="355"/>
                </a:xfrm>
                <a:prstGeom prst="curvedConnector3">
                  <a:avLst>
                    <a:gd name="adj1" fmla="val -3918185"/>
                  </a:avLst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5617" name="AutoShape 1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54" y="1296"/>
                  <a:ext cx="11" cy="355"/>
                </a:xfrm>
                <a:prstGeom prst="curvedConnector3">
                  <a:avLst>
                    <a:gd name="adj1" fmla="val 4245454"/>
                  </a:avLst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5618" name="AutoShape 1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218" y="1311"/>
                  <a:ext cx="12" cy="355"/>
                </a:xfrm>
                <a:prstGeom prst="curvedConnector3">
                  <a:avLst>
                    <a:gd name="adj1" fmla="val -3550005"/>
                  </a:avLst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</p:spPr>
            </p:cxnSp>
            <p:sp>
              <p:nvSpPr>
                <p:cNvPr id="2561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968" y="1041"/>
                  <a:ext cx="845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451" y="1260"/>
                  <a:ext cx="711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1" name="Line 21"/>
                <p:cNvSpPr>
                  <a:spLocks noChangeShapeType="1"/>
                </p:cNvSpPr>
                <p:nvPr/>
              </p:nvSpPr>
              <p:spPr bwMode="auto">
                <a:xfrm>
                  <a:off x="3100" y="1041"/>
                  <a:ext cx="1" cy="2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22" name="Line 22"/>
              <p:cNvSpPr>
                <a:spLocks noChangeShapeType="1"/>
              </p:cNvSpPr>
              <p:nvPr/>
            </p:nvSpPr>
            <p:spPr bwMode="auto">
              <a:xfrm>
                <a:off x="3312" y="1218"/>
                <a:ext cx="0" cy="61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4770" y="1131"/>
              <a:ext cx="6" cy="77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33400" y="2667000"/>
            <a:ext cx="7691438" cy="1585913"/>
            <a:chOff x="328" y="2011"/>
            <a:chExt cx="4845" cy="999"/>
          </a:xfrm>
        </p:grpSpPr>
        <p:sp>
          <p:nvSpPr>
            <p:cNvPr id="25625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629" y="2011"/>
              <a:ext cx="468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Amplitude</a:t>
              </a:r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1886" y="2158"/>
              <a:ext cx="0" cy="8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 flipV="1">
              <a:off x="1758" y="2615"/>
              <a:ext cx="34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804" y="2435"/>
              <a:ext cx="228" cy="1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Time</a:t>
              </a:r>
            </a:p>
          </p:txBody>
        </p:sp>
        <p:cxnSp>
          <p:nvCxnSpPr>
            <p:cNvPr id="25629" name="AutoShape 29"/>
            <p:cNvCxnSpPr>
              <a:cxnSpLocks noChangeShapeType="1"/>
            </p:cNvCxnSpPr>
            <p:nvPr/>
          </p:nvCxnSpPr>
          <p:spPr bwMode="auto">
            <a:xfrm rot="16200000" flipH="1">
              <a:off x="2054" y="2435"/>
              <a:ext cx="10" cy="359"/>
            </a:xfrm>
            <a:prstGeom prst="curvedConnector3">
              <a:avLst>
                <a:gd name="adj1" fmla="val -2881819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30" name="AutoShape 30"/>
            <p:cNvCxnSpPr>
              <a:cxnSpLocks noChangeShapeType="1"/>
            </p:cNvCxnSpPr>
            <p:nvPr/>
          </p:nvCxnSpPr>
          <p:spPr bwMode="auto">
            <a:xfrm rot="16200000" flipH="1">
              <a:off x="2415" y="2413"/>
              <a:ext cx="10" cy="358"/>
            </a:xfrm>
            <a:prstGeom prst="curvedConnector3">
              <a:avLst>
                <a:gd name="adj1" fmla="val 268181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31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2770" y="2470"/>
              <a:ext cx="10" cy="359"/>
            </a:xfrm>
            <a:prstGeom prst="curvedConnector3">
              <a:avLst>
                <a:gd name="adj1" fmla="val -300000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32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3127" y="2447"/>
              <a:ext cx="10" cy="359"/>
            </a:xfrm>
            <a:prstGeom prst="curvedConnector3">
              <a:avLst>
                <a:gd name="adj1" fmla="val 268181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sp>
          <p:nvSpPr>
            <p:cNvPr id="25633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28" y="2514"/>
              <a:ext cx="1242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miter lim="800000"/>
                    <a:headEnd/>
                    <a:tailEnd/>
                  </a:ln>
                  <a:latin typeface="Arial"/>
                  <a:cs typeface="Arial"/>
                </a:rPr>
                <a:t>Frequency Change</a:t>
              </a:r>
            </a:p>
          </p:txBody>
        </p:sp>
        <p:sp>
          <p:nvSpPr>
            <p:cNvPr id="25634" name="Line 34"/>
            <p:cNvSpPr>
              <a:spLocks noChangeShapeType="1"/>
            </p:cNvSpPr>
            <p:nvPr/>
          </p:nvSpPr>
          <p:spPr bwMode="auto">
            <a:xfrm>
              <a:off x="2591" y="2339"/>
              <a:ext cx="997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>
              <a:off x="2898" y="2905"/>
              <a:ext cx="818" cy="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3309" y="2200"/>
              <a:ext cx="6" cy="77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637" name="AutoShape 37"/>
            <p:cNvCxnSpPr>
              <a:cxnSpLocks noChangeShapeType="1"/>
            </p:cNvCxnSpPr>
            <p:nvPr/>
          </p:nvCxnSpPr>
          <p:spPr bwMode="auto">
            <a:xfrm rot="16200000" flipH="1">
              <a:off x="3399" y="2527"/>
              <a:ext cx="12" cy="181"/>
            </a:xfrm>
            <a:prstGeom prst="curvedConnector3">
              <a:avLst>
                <a:gd name="adj1" fmla="val -222500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38" name="AutoShape 38"/>
            <p:cNvCxnSpPr>
              <a:cxnSpLocks noChangeShapeType="1"/>
            </p:cNvCxnSpPr>
            <p:nvPr/>
          </p:nvCxnSpPr>
          <p:spPr bwMode="auto">
            <a:xfrm rot="16200000" flipH="1">
              <a:off x="3582" y="2501"/>
              <a:ext cx="11" cy="181"/>
            </a:xfrm>
            <a:prstGeom prst="curvedConnector3">
              <a:avLst>
                <a:gd name="adj1" fmla="val 293999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39" name="AutoShape 39"/>
            <p:cNvCxnSpPr>
              <a:cxnSpLocks noChangeShapeType="1"/>
            </p:cNvCxnSpPr>
            <p:nvPr/>
          </p:nvCxnSpPr>
          <p:spPr bwMode="auto">
            <a:xfrm rot="16200000" flipH="1">
              <a:off x="3761" y="2568"/>
              <a:ext cx="11" cy="181"/>
            </a:xfrm>
            <a:prstGeom prst="curvedConnector3">
              <a:avLst>
                <a:gd name="adj1" fmla="val -2881819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40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3942" y="2541"/>
              <a:ext cx="12" cy="181"/>
            </a:xfrm>
            <a:prstGeom prst="curvedConnector3">
              <a:avLst>
                <a:gd name="adj1" fmla="val 2383329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41" name="AutoShape 41"/>
            <p:cNvCxnSpPr>
              <a:cxnSpLocks noChangeShapeType="1"/>
            </p:cNvCxnSpPr>
            <p:nvPr/>
          </p:nvCxnSpPr>
          <p:spPr bwMode="auto">
            <a:xfrm rot="16200000" flipH="1">
              <a:off x="4127" y="2513"/>
              <a:ext cx="12" cy="181"/>
            </a:xfrm>
            <a:prstGeom prst="curvedConnector3">
              <a:avLst>
                <a:gd name="adj1" fmla="val -207500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42" name="AutoShape 42"/>
            <p:cNvCxnSpPr>
              <a:cxnSpLocks noChangeShapeType="1"/>
            </p:cNvCxnSpPr>
            <p:nvPr/>
          </p:nvCxnSpPr>
          <p:spPr bwMode="auto">
            <a:xfrm rot="16200000" flipH="1">
              <a:off x="4310" y="2487"/>
              <a:ext cx="11" cy="181"/>
            </a:xfrm>
            <a:prstGeom prst="curvedConnector3">
              <a:avLst>
                <a:gd name="adj1" fmla="val 3109088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43" name="AutoShape 43"/>
            <p:cNvCxnSpPr>
              <a:cxnSpLocks noChangeShapeType="1"/>
            </p:cNvCxnSpPr>
            <p:nvPr/>
          </p:nvCxnSpPr>
          <p:spPr bwMode="auto">
            <a:xfrm rot="16200000" flipH="1">
              <a:off x="4489" y="2554"/>
              <a:ext cx="11" cy="181"/>
            </a:xfrm>
            <a:prstGeom prst="curvedConnector3">
              <a:avLst>
                <a:gd name="adj1" fmla="val -250000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44" name="AutoShape 44"/>
            <p:cNvCxnSpPr>
              <a:cxnSpLocks noChangeShapeType="1"/>
            </p:cNvCxnSpPr>
            <p:nvPr/>
          </p:nvCxnSpPr>
          <p:spPr bwMode="auto">
            <a:xfrm rot="16200000" flipH="1">
              <a:off x="4670" y="2527"/>
              <a:ext cx="12" cy="181"/>
            </a:xfrm>
            <a:prstGeom prst="curvedConnector3">
              <a:avLst>
                <a:gd name="adj1" fmla="val 2483329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>
              <a:off x="4778" y="2179"/>
              <a:ext cx="6" cy="77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990600" y="4419600"/>
            <a:ext cx="7245350" cy="1565275"/>
            <a:chOff x="621" y="3152"/>
            <a:chExt cx="4564" cy="986"/>
          </a:xfrm>
        </p:grpSpPr>
        <p:sp>
          <p:nvSpPr>
            <p:cNvPr id="25647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1653" y="3152"/>
              <a:ext cx="468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Amplitude</a:t>
              </a:r>
            </a:p>
          </p:txBody>
        </p:sp>
        <p:sp>
          <p:nvSpPr>
            <p:cNvPr id="25648" name="Line 48"/>
            <p:cNvSpPr>
              <a:spLocks noChangeShapeType="1"/>
            </p:cNvSpPr>
            <p:nvPr/>
          </p:nvSpPr>
          <p:spPr bwMode="auto">
            <a:xfrm>
              <a:off x="1898" y="3286"/>
              <a:ext cx="0" cy="8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49"/>
            <p:cNvSpPr>
              <a:spLocks noChangeShapeType="1"/>
            </p:cNvSpPr>
            <p:nvPr/>
          </p:nvSpPr>
          <p:spPr bwMode="auto">
            <a:xfrm flipV="1">
              <a:off x="1770" y="3743"/>
              <a:ext cx="34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650" name="AutoShape 50"/>
            <p:cNvCxnSpPr>
              <a:cxnSpLocks noChangeShapeType="1"/>
            </p:cNvCxnSpPr>
            <p:nvPr/>
          </p:nvCxnSpPr>
          <p:spPr bwMode="auto">
            <a:xfrm rot="16200000" flipH="1">
              <a:off x="3155" y="3549"/>
              <a:ext cx="11" cy="355"/>
            </a:xfrm>
            <a:prstGeom prst="curvedConnector3">
              <a:avLst>
                <a:gd name="adj1" fmla="val 246249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51" name="AutoShape 51"/>
            <p:cNvCxnSpPr>
              <a:cxnSpLocks noChangeShapeType="1"/>
            </p:cNvCxnSpPr>
            <p:nvPr/>
          </p:nvCxnSpPr>
          <p:spPr bwMode="auto">
            <a:xfrm rot="16200000" flipH="1">
              <a:off x="2074" y="3584"/>
              <a:ext cx="11" cy="355"/>
            </a:xfrm>
            <a:prstGeom prst="curvedConnector3">
              <a:avLst>
                <a:gd name="adj1" fmla="val -213750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52" name="AutoShape 52"/>
            <p:cNvCxnSpPr>
              <a:cxnSpLocks noChangeShapeType="1"/>
            </p:cNvCxnSpPr>
            <p:nvPr/>
          </p:nvCxnSpPr>
          <p:spPr bwMode="auto">
            <a:xfrm rot="16200000" flipH="1">
              <a:off x="2432" y="3563"/>
              <a:ext cx="11" cy="355"/>
            </a:xfrm>
            <a:prstGeom prst="curvedConnector3">
              <a:avLst>
                <a:gd name="adj1" fmla="val 246249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53" name="AutoShape 53"/>
            <p:cNvCxnSpPr>
              <a:cxnSpLocks noChangeShapeType="1"/>
            </p:cNvCxnSpPr>
            <p:nvPr/>
          </p:nvCxnSpPr>
          <p:spPr bwMode="auto">
            <a:xfrm rot="16200000" flipH="1">
              <a:off x="2802" y="3578"/>
              <a:ext cx="12" cy="355"/>
            </a:xfrm>
            <a:prstGeom prst="curvedConnector3">
              <a:avLst>
                <a:gd name="adj1" fmla="val -213750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sp>
          <p:nvSpPr>
            <p:cNvPr id="25654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4805" y="3575"/>
              <a:ext cx="228" cy="1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Time</a:t>
              </a:r>
            </a:p>
          </p:txBody>
        </p:sp>
        <p:sp>
          <p:nvSpPr>
            <p:cNvPr id="25655" name="Line 55"/>
            <p:cNvSpPr>
              <a:spLocks noChangeShapeType="1"/>
            </p:cNvSpPr>
            <p:nvPr/>
          </p:nvSpPr>
          <p:spPr bwMode="auto">
            <a:xfrm flipH="1" flipV="1">
              <a:off x="2473" y="3501"/>
              <a:ext cx="1495" cy="1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656" name="AutoShape 56"/>
            <p:cNvCxnSpPr>
              <a:cxnSpLocks noChangeShapeType="1"/>
            </p:cNvCxnSpPr>
            <p:nvPr/>
          </p:nvCxnSpPr>
          <p:spPr bwMode="auto">
            <a:xfrm rot="16200000" flipH="1">
              <a:off x="4226" y="3560"/>
              <a:ext cx="11" cy="355"/>
            </a:xfrm>
            <a:prstGeom prst="curvedConnector3">
              <a:avLst>
                <a:gd name="adj1" fmla="val 246249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57" name="AutoShape 57"/>
            <p:cNvCxnSpPr>
              <a:cxnSpLocks noChangeShapeType="1"/>
            </p:cNvCxnSpPr>
            <p:nvPr/>
          </p:nvCxnSpPr>
          <p:spPr bwMode="auto">
            <a:xfrm rot="16200000" flipH="1">
              <a:off x="3521" y="3574"/>
              <a:ext cx="11" cy="355"/>
            </a:xfrm>
            <a:prstGeom prst="curvedConnector3">
              <a:avLst>
                <a:gd name="adj1" fmla="val 246249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58" name="AutoShape 58"/>
            <p:cNvCxnSpPr>
              <a:cxnSpLocks noChangeShapeType="1"/>
            </p:cNvCxnSpPr>
            <p:nvPr/>
          </p:nvCxnSpPr>
          <p:spPr bwMode="auto">
            <a:xfrm rot="16200000" flipH="1">
              <a:off x="3879" y="3589"/>
              <a:ext cx="12" cy="355"/>
            </a:xfrm>
            <a:prstGeom prst="curvedConnector3">
              <a:avLst>
                <a:gd name="adj1" fmla="val -213750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sp>
          <p:nvSpPr>
            <p:cNvPr id="25659" name="Line 59"/>
            <p:cNvSpPr>
              <a:spLocks noChangeShapeType="1"/>
            </p:cNvSpPr>
            <p:nvPr/>
          </p:nvSpPr>
          <p:spPr bwMode="auto">
            <a:xfrm>
              <a:off x="3343" y="3404"/>
              <a:ext cx="0" cy="67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621" y="3677"/>
              <a:ext cx="960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miter lim="800000"/>
                    <a:headEnd/>
                    <a:tailEnd/>
                  </a:ln>
                  <a:latin typeface="Arial"/>
                  <a:cs typeface="Arial"/>
                </a:rPr>
                <a:t>Phase Change</a:t>
              </a:r>
            </a:p>
          </p:txBody>
        </p:sp>
        <p:cxnSp>
          <p:nvCxnSpPr>
            <p:cNvPr id="25661" name="AutoShape 61"/>
            <p:cNvCxnSpPr>
              <a:cxnSpLocks noChangeShapeType="1"/>
            </p:cNvCxnSpPr>
            <p:nvPr/>
          </p:nvCxnSpPr>
          <p:spPr bwMode="auto">
            <a:xfrm rot="16200000" flipH="1">
              <a:off x="4576" y="3560"/>
              <a:ext cx="12" cy="355"/>
            </a:xfrm>
            <a:prstGeom prst="curvedConnector3">
              <a:avLst>
                <a:gd name="adj1" fmla="val -2137505"/>
              </a:avLst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ffectLst/>
          </p:spPr>
        </p:cxn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>
              <a:off x="4774" y="3314"/>
              <a:ext cx="6" cy="77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337425" cy="4873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Modulation techniques</a:t>
            </a: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E91E-01ED-4981-863E-59C2754A786E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981200" y="892175"/>
          <a:ext cx="4811713" cy="5965825"/>
        </p:xfrm>
        <a:graphic>
          <a:graphicData uri="http://schemas.openxmlformats.org/presentationml/2006/ole">
            <p:oleObj spid="_x0000_s1048" name="Bitmap Image" r:id="rId3" imgW="3409524" imgH="4420217" progId="PBrush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798606"/>
              </p:ext>
            </p:extLst>
          </p:nvPr>
        </p:nvGraphicFramePr>
        <p:xfrm>
          <a:off x="3733800" y="1066800"/>
          <a:ext cx="4932363" cy="5538788"/>
        </p:xfrm>
        <a:graphic>
          <a:graphicData uri="http://schemas.openxmlformats.org/presentationml/2006/ole">
            <p:oleObj spid="_x0000_s8212" name="Bitmap Image" r:id="rId3" imgW="4971429" imgH="5582429" progId="PBrush">
              <p:embed/>
            </p:oleObj>
          </a:graphicData>
        </a:graphic>
      </p:graphicFrame>
      <p:sp>
        <p:nvSpPr>
          <p:cNvPr id="30723" name="AutoShape 3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897687" cy="5635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Amplitude-shift keying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9416"/>
            <a:ext cx="3200400" cy="484632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Change Strength of the signal amplitude to represent 1,0.</a:t>
            </a:r>
          </a:p>
          <a:p>
            <a:pPr algn="l" rtl="0"/>
            <a:r>
              <a:rPr lang="en-US" sz="2000" dirty="0" smtClean="0"/>
              <a:t>Ask is the most modulation method affected by noise.</a:t>
            </a:r>
          </a:p>
          <a:p>
            <a:pPr algn="l" rtl="0"/>
            <a:r>
              <a:rPr lang="en-US" sz="2000" dirty="0" smtClean="0"/>
              <a:t>Noise by heat, electromagnetic induction created by other sources.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1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505200" y="990600"/>
          <a:ext cx="5403850" cy="5524500"/>
        </p:xfrm>
        <a:graphic>
          <a:graphicData uri="http://schemas.openxmlformats.org/presentationml/2006/ole">
            <p:oleObj spid="_x0000_s3096" name="Bitmap Image" r:id="rId3" imgW="5106113" imgH="5076190" progId="PBrush">
              <p:embed/>
            </p:oleObj>
          </a:graphicData>
        </a:graphic>
      </p:graphicFrame>
      <p:sp>
        <p:nvSpPr>
          <p:cNvPr id="41987" name="AutoShape 3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91375" cy="5635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Frequency-shift keying</a:t>
            </a:r>
            <a:endParaRPr lang="en-US" sz="3200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3276600" cy="4398963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sz="1600" b="1" dirty="0">
              <a:solidFill>
                <a:srgbClr val="990000"/>
              </a:solidFill>
            </a:endParaRPr>
          </a:p>
          <a:p>
            <a:pPr algn="l" rtl="0"/>
            <a:r>
              <a:rPr lang="en-US" sz="2000" dirty="0" smtClean="0"/>
              <a:t>Change frequency of the signal to represent 0,1.</a:t>
            </a:r>
          </a:p>
          <a:p>
            <a:pPr algn="l" rtl="0"/>
            <a:r>
              <a:rPr lang="en-US" sz="2000" dirty="0" smtClean="0"/>
              <a:t>Not affected by noise.</a:t>
            </a:r>
          </a:p>
          <a:p>
            <a:pPr algn="l" rtl="0"/>
            <a:r>
              <a:rPr lang="en-US" sz="2000" dirty="0" smtClean="0"/>
              <a:t>Physical capabilities of carrier can limit the changes.</a:t>
            </a:r>
            <a:endParaRPr lang="en-US" sz="2000" dirty="0"/>
          </a:p>
          <a:p>
            <a:pPr algn="l" rtl="0">
              <a:buFont typeface="Wingdings" pitchFamily="2" charset="2"/>
              <a:buNone/>
            </a:pP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581400" y="889000"/>
          <a:ext cx="5054600" cy="5643563"/>
        </p:xfrm>
        <a:graphic>
          <a:graphicData uri="http://schemas.openxmlformats.org/presentationml/2006/ole">
            <p:oleObj spid="_x0000_s4120" name="Bitmap Image" r:id="rId3" imgW="5210902" imgH="5428571" progId="PBrush">
              <p:embed/>
            </p:oleObj>
          </a:graphicData>
        </a:graphic>
      </p:graphicFrame>
      <p:sp>
        <p:nvSpPr>
          <p:cNvPr id="53251" name="AutoShap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20000" cy="762000"/>
          </a:xfrm>
        </p:spPr>
        <p:txBody>
          <a:bodyPr/>
          <a:lstStyle/>
          <a:p>
            <a:r>
              <a:rPr lang="en-US" dirty="0" smtClean="0"/>
              <a:t>Phase-shift keying</a:t>
            </a:r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3810000" cy="4322763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sz="1600" b="1" dirty="0">
              <a:solidFill>
                <a:srgbClr val="990000"/>
              </a:solidFill>
            </a:endParaRPr>
          </a:p>
          <a:p>
            <a:pPr algn="l" rtl="0"/>
            <a:r>
              <a:rPr lang="en-US" sz="2000" dirty="0" smtClean="0"/>
              <a:t>Changes the phase of the signal depend on the data to be transmitted. </a:t>
            </a:r>
          </a:p>
          <a:p>
            <a:pPr algn="l" rtl="0"/>
            <a:r>
              <a:rPr lang="en-US" sz="2000" dirty="0" smtClean="0"/>
              <a:t> bit 0 = 0 ° phase </a:t>
            </a:r>
          </a:p>
          <a:p>
            <a:pPr algn="l" rtl="0"/>
            <a:r>
              <a:rPr lang="en-US" sz="2000" dirty="0" smtClean="0"/>
              <a:t>Bit 1 = 180 ° phase </a:t>
            </a:r>
          </a:p>
          <a:p>
            <a:pPr algn="l" rtl="0"/>
            <a:endParaRPr lang="en-US" sz="2000" dirty="0"/>
          </a:p>
          <a:p>
            <a:pPr algn="l" rtl="0">
              <a:buFont typeface="Wingdings" pitchFamily="2" charset="2"/>
              <a:buNone/>
            </a:pP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Quadrature </a:t>
            </a:r>
            <a:r>
              <a:rPr lang="en-US" sz="3600" dirty="0"/>
              <a:t>amplitude modulation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7848600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rgbClr val="564B3C"/>
                </a:solidFill>
              </a:rPr>
              <a:t>QAM: </a:t>
            </a:r>
          </a:p>
          <a:p>
            <a:pPr marL="640080" lvl="1" indent="-228600">
              <a:spcBef>
                <a:spcPct val="20000"/>
              </a:spcBef>
              <a:buClr>
                <a:srgbClr val="CF543F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564B3C"/>
                </a:solidFill>
              </a:rPr>
              <a:t>Changing signal phase + amplitude of the signal based on  the data transmitted.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809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239000" cy="114300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19254"/>
            <a:ext cx="7159625" cy="4648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dirty="0">
                <a:solidFill>
                  <a:srgbClr val="000099"/>
                </a:solidFill>
              </a:rPr>
              <a:t>Relationship between different phases: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4363" y="2743217"/>
            <a:ext cx="3017837" cy="1736725"/>
            <a:chOff x="675" y="1683"/>
            <a:chExt cx="1901" cy="1094"/>
          </a:xfrm>
        </p:grpSpPr>
        <p:sp>
          <p:nvSpPr>
            <p:cNvPr id="5427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91" y="2615"/>
              <a:ext cx="121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miter lim="800000"/>
                    <a:headEnd/>
                    <a:tailEnd/>
                  </a:ln>
                  <a:latin typeface="Arial"/>
                  <a:cs typeface="Arial"/>
                </a:rPr>
                <a:t>Phase = 0 degrees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75" y="1683"/>
              <a:ext cx="1901" cy="987"/>
              <a:chOff x="712" y="1683"/>
              <a:chExt cx="1901" cy="987"/>
            </a:xfrm>
          </p:grpSpPr>
          <p:sp>
            <p:nvSpPr>
              <p:cNvPr id="54279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712" y="1683"/>
                <a:ext cx="468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600" kern="10">
                    <a:ln w="9525">
                      <a:noFill/>
                      <a:miter lim="800000"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Amplitude</a:t>
                </a:r>
              </a:p>
            </p:txBody>
          </p:sp>
          <p:sp>
            <p:nvSpPr>
              <p:cNvPr id="54280" name="Line 8"/>
              <p:cNvSpPr>
                <a:spLocks noChangeShapeType="1"/>
              </p:cNvSpPr>
              <p:nvPr/>
            </p:nvSpPr>
            <p:spPr bwMode="auto">
              <a:xfrm>
                <a:off x="895" y="1818"/>
                <a:ext cx="0" cy="8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" name="Line 9"/>
              <p:cNvSpPr>
                <a:spLocks noChangeShapeType="1"/>
              </p:cNvSpPr>
              <p:nvPr/>
            </p:nvSpPr>
            <p:spPr bwMode="auto">
              <a:xfrm>
                <a:off x="767" y="2275"/>
                <a:ext cx="18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4282" name="AutoShape 10"/>
              <p:cNvCxnSpPr>
                <a:cxnSpLocks noChangeShapeType="1"/>
              </p:cNvCxnSpPr>
              <p:nvPr/>
            </p:nvCxnSpPr>
            <p:spPr bwMode="auto">
              <a:xfrm rot="16200000" flipH="1">
                <a:off x="2152" y="2081"/>
                <a:ext cx="11" cy="355"/>
              </a:xfrm>
              <a:prstGeom prst="curvedConnector3">
                <a:avLst>
                  <a:gd name="adj1" fmla="val 246249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283" name="AutoShape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1071" y="2116"/>
                <a:ext cx="11" cy="355"/>
              </a:xfrm>
              <a:prstGeom prst="curvedConnector3">
                <a:avLst>
                  <a:gd name="adj1" fmla="val -213750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284" name="AutoShape 1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29" y="2095"/>
                <a:ext cx="11" cy="355"/>
              </a:xfrm>
              <a:prstGeom prst="curvedConnector3">
                <a:avLst>
                  <a:gd name="adj1" fmla="val 246249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285" name="AutoShape 1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99" y="2110"/>
                <a:ext cx="12" cy="355"/>
              </a:xfrm>
              <a:prstGeom prst="curvedConnector3">
                <a:avLst>
                  <a:gd name="adj1" fmla="val -213750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54286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18" y="2107"/>
                <a:ext cx="228" cy="12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600" kern="10">
                    <a:ln w="9525">
                      <a:noFill/>
                      <a:miter lim="800000"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Time</a:t>
                </a:r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695825" y="2782904"/>
            <a:ext cx="3343275" cy="1735138"/>
            <a:chOff x="3246" y="1708"/>
            <a:chExt cx="2106" cy="1093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246" y="1708"/>
              <a:ext cx="2106" cy="979"/>
              <a:chOff x="3013" y="3032"/>
              <a:chExt cx="2106" cy="979"/>
            </a:xfrm>
          </p:grpSpPr>
          <p:sp>
            <p:nvSpPr>
              <p:cNvPr id="54289" name="Freeform 17"/>
              <p:cNvSpPr>
                <a:spLocks/>
              </p:cNvSpPr>
              <p:nvPr/>
            </p:nvSpPr>
            <p:spPr bwMode="auto">
              <a:xfrm>
                <a:off x="3307" y="3343"/>
                <a:ext cx="217" cy="265"/>
              </a:xfrm>
              <a:custGeom>
                <a:avLst/>
                <a:gdLst/>
                <a:ahLst/>
                <a:cxnLst>
                  <a:cxn ang="0">
                    <a:pos x="245" y="305"/>
                  </a:cxn>
                  <a:cxn ang="0">
                    <a:pos x="174" y="85"/>
                  </a:cxn>
                  <a:cxn ang="0">
                    <a:pos x="0" y="0"/>
                  </a:cxn>
                </a:cxnLst>
                <a:rect l="0" t="0" r="r" b="b"/>
                <a:pathLst>
                  <a:path w="245" h="305">
                    <a:moveTo>
                      <a:pt x="245" y="305"/>
                    </a:moveTo>
                    <a:cubicBezTo>
                      <a:pt x="233" y="268"/>
                      <a:pt x="215" y="136"/>
                      <a:pt x="174" y="85"/>
                    </a:cubicBezTo>
                    <a:cubicBezTo>
                      <a:pt x="133" y="34"/>
                      <a:pt x="36" y="18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990099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" name="Line 18"/>
              <p:cNvSpPr>
                <a:spLocks noChangeShapeType="1"/>
              </p:cNvSpPr>
              <p:nvPr/>
            </p:nvSpPr>
            <p:spPr bwMode="auto">
              <a:xfrm>
                <a:off x="3315" y="3159"/>
                <a:ext cx="0" cy="8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" name="Line 19"/>
              <p:cNvSpPr>
                <a:spLocks noChangeShapeType="1"/>
              </p:cNvSpPr>
              <p:nvPr/>
            </p:nvSpPr>
            <p:spPr bwMode="auto">
              <a:xfrm>
                <a:off x="3013" y="3616"/>
                <a:ext cx="210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4292" name="AutoShape 20"/>
              <p:cNvCxnSpPr>
                <a:cxnSpLocks noChangeShapeType="1"/>
              </p:cNvCxnSpPr>
              <p:nvPr/>
            </p:nvCxnSpPr>
            <p:spPr bwMode="auto">
              <a:xfrm rot="16200000" flipH="1">
                <a:off x="3707" y="3447"/>
                <a:ext cx="11" cy="355"/>
              </a:xfrm>
              <a:prstGeom prst="curvedConnector3">
                <a:avLst>
                  <a:gd name="adj1" fmla="val 246249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293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4055" y="3462"/>
                <a:ext cx="12" cy="356"/>
              </a:xfrm>
              <a:prstGeom prst="curvedConnector3">
                <a:avLst>
                  <a:gd name="adj1" fmla="val -213750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294" name="AutoShape 22"/>
              <p:cNvCxnSpPr>
                <a:cxnSpLocks noChangeShapeType="1"/>
              </p:cNvCxnSpPr>
              <p:nvPr/>
            </p:nvCxnSpPr>
            <p:spPr bwMode="auto">
              <a:xfrm rot="16200000" flipH="1">
                <a:off x="4411" y="3446"/>
                <a:ext cx="11" cy="354"/>
              </a:xfrm>
              <a:prstGeom prst="curvedConnector3">
                <a:avLst>
                  <a:gd name="adj1" fmla="val 246249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54295" name="Freeform 23"/>
              <p:cNvSpPr>
                <a:spLocks/>
              </p:cNvSpPr>
              <p:nvPr/>
            </p:nvSpPr>
            <p:spPr bwMode="auto">
              <a:xfrm flipH="1">
                <a:off x="4586" y="3374"/>
                <a:ext cx="217" cy="266"/>
              </a:xfrm>
              <a:custGeom>
                <a:avLst/>
                <a:gdLst/>
                <a:ahLst/>
                <a:cxnLst>
                  <a:cxn ang="0">
                    <a:pos x="245" y="305"/>
                  </a:cxn>
                  <a:cxn ang="0">
                    <a:pos x="174" y="85"/>
                  </a:cxn>
                  <a:cxn ang="0">
                    <a:pos x="0" y="0"/>
                  </a:cxn>
                </a:cxnLst>
                <a:rect l="0" t="0" r="r" b="b"/>
                <a:pathLst>
                  <a:path w="245" h="305">
                    <a:moveTo>
                      <a:pt x="245" y="305"/>
                    </a:moveTo>
                    <a:cubicBezTo>
                      <a:pt x="233" y="268"/>
                      <a:pt x="215" y="136"/>
                      <a:pt x="174" y="85"/>
                    </a:cubicBezTo>
                    <a:cubicBezTo>
                      <a:pt x="133" y="34"/>
                      <a:pt x="36" y="18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990099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" name="Freeform 24"/>
              <p:cNvSpPr>
                <a:spLocks/>
              </p:cNvSpPr>
              <p:nvPr/>
            </p:nvSpPr>
            <p:spPr bwMode="auto">
              <a:xfrm flipH="1">
                <a:off x="3108" y="3340"/>
                <a:ext cx="217" cy="266"/>
              </a:xfrm>
              <a:custGeom>
                <a:avLst/>
                <a:gdLst/>
                <a:ahLst/>
                <a:cxnLst>
                  <a:cxn ang="0">
                    <a:pos x="245" y="305"/>
                  </a:cxn>
                  <a:cxn ang="0">
                    <a:pos x="174" y="85"/>
                  </a:cxn>
                  <a:cxn ang="0">
                    <a:pos x="0" y="0"/>
                  </a:cxn>
                </a:cxnLst>
                <a:rect l="0" t="0" r="r" b="b"/>
                <a:pathLst>
                  <a:path w="245" h="305">
                    <a:moveTo>
                      <a:pt x="245" y="305"/>
                    </a:moveTo>
                    <a:cubicBezTo>
                      <a:pt x="233" y="268"/>
                      <a:pt x="215" y="136"/>
                      <a:pt x="174" y="85"/>
                    </a:cubicBezTo>
                    <a:cubicBezTo>
                      <a:pt x="133" y="34"/>
                      <a:pt x="36" y="18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990099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13" y="3459"/>
                <a:ext cx="229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600" kern="10">
                    <a:ln w="9525">
                      <a:noFill/>
                      <a:miter lim="800000"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Time</a:t>
                </a:r>
              </a:p>
            </p:txBody>
          </p:sp>
          <p:sp>
            <p:nvSpPr>
              <p:cNvPr id="54298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32" y="3032"/>
                <a:ext cx="468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600" kern="10">
                    <a:ln w="9525">
                      <a:noFill/>
                      <a:miter lim="800000"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Amplitude</a:t>
                </a:r>
              </a:p>
            </p:txBody>
          </p:sp>
        </p:grpSp>
        <p:sp>
          <p:nvSpPr>
            <p:cNvPr id="5429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709" y="2639"/>
              <a:ext cx="1296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miter lim="800000"/>
                    <a:headEnd/>
                    <a:tailEnd/>
                  </a:ln>
                  <a:latin typeface="Arial"/>
                  <a:cs typeface="Arial"/>
                </a:rPr>
                <a:t>Phase = 90 degrees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85800" y="4719654"/>
            <a:ext cx="3638550" cy="1831975"/>
            <a:chOff x="429" y="3006"/>
            <a:chExt cx="2292" cy="1154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29" y="3006"/>
              <a:ext cx="2292" cy="1011"/>
              <a:chOff x="2875" y="1681"/>
              <a:chExt cx="2292" cy="1011"/>
            </a:xfrm>
          </p:grpSpPr>
          <p:sp>
            <p:nvSpPr>
              <p:cNvPr id="54302" name="Line 30"/>
              <p:cNvSpPr>
                <a:spLocks noChangeShapeType="1"/>
              </p:cNvSpPr>
              <p:nvPr/>
            </p:nvSpPr>
            <p:spPr bwMode="auto">
              <a:xfrm>
                <a:off x="3309" y="1819"/>
                <a:ext cx="0" cy="87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" name="Line 31"/>
              <p:cNvSpPr>
                <a:spLocks noChangeShapeType="1"/>
              </p:cNvSpPr>
              <p:nvPr/>
            </p:nvSpPr>
            <p:spPr bwMode="auto">
              <a:xfrm>
                <a:off x="2875" y="2288"/>
                <a:ext cx="229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4304" name="AutoShape 32"/>
              <p:cNvCxnSpPr>
                <a:cxnSpLocks noChangeShapeType="1"/>
              </p:cNvCxnSpPr>
              <p:nvPr/>
            </p:nvCxnSpPr>
            <p:spPr bwMode="auto">
              <a:xfrm rot="16200000" flipH="1">
                <a:off x="3476" y="2089"/>
                <a:ext cx="12" cy="359"/>
              </a:xfrm>
              <a:prstGeom prst="curvedConnector3">
                <a:avLst>
                  <a:gd name="adj1" fmla="val 246249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305" name="AutoShape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836" y="2108"/>
                <a:ext cx="13" cy="360"/>
              </a:xfrm>
              <a:prstGeom prst="curvedConnector3">
                <a:avLst>
                  <a:gd name="adj1" fmla="val -213750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306" name="AutoShape 34"/>
              <p:cNvCxnSpPr>
                <a:cxnSpLocks noChangeShapeType="1"/>
              </p:cNvCxnSpPr>
              <p:nvPr/>
            </p:nvCxnSpPr>
            <p:spPr bwMode="auto">
              <a:xfrm rot="16200000" flipH="1">
                <a:off x="4210" y="2108"/>
                <a:ext cx="13" cy="359"/>
              </a:xfrm>
              <a:prstGeom prst="curvedConnector3">
                <a:avLst>
                  <a:gd name="adj1" fmla="val 246249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307" name="AutoShape 35"/>
              <p:cNvCxnSpPr>
                <a:cxnSpLocks noChangeShapeType="1"/>
              </p:cNvCxnSpPr>
              <p:nvPr/>
            </p:nvCxnSpPr>
            <p:spPr bwMode="auto">
              <a:xfrm rot="16200000" flipH="1">
                <a:off x="4574" y="2134"/>
                <a:ext cx="12" cy="359"/>
              </a:xfrm>
              <a:prstGeom prst="curvedConnector3">
                <a:avLst>
                  <a:gd name="adj1" fmla="val -213750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308" name="AutoShape 36"/>
              <p:cNvCxnSpPr>
                <a:cxnSpLocks noChangeShapeType="1"/>
              </p:cNvCxnSpPr>
              <p:nvPr/>
            </p:nvCxnSpPr>
            <p:spPr bwMode="auto">
              <a:xfrm rot="16200000" flipH="1">
                <a:off x="3129" y="2114"/>
                <a:ext cx="11" cy="354"/>
              </a:xfrm>
              <a:prstGeom prst="curvedConnector3">
                <a:avLst>
                  <a:gd name="adj1" fmla="val -2353847"/>
                </a:avLst>
              </a:prstGeom>
              <a:noFill/>
              <a:ln w="28575" cap="rnd">
                <a:solidFill>
                  <a:srgbClr val="990099"/>
                </a:solidFill>
                <a:prstDash val="sysDot"/>
                <a:miter lim="800000"/>
                <a:headEnd/>
                <a:tailEnd/>
              </a:ln>
              <a:effectLst/>
            </p:spPr>
          </p:cxnSp>
          <p:sp>
            <p:nvSpPr>
              <p:cNvPr id="54309" name="WordArt 3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02" y="2116"/>
                <a:ext cx="229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600" kern="10">
                    <a:ln w="9525">
                      <a:noFill/>
                      <a:miter lim="800000"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Time</a:t>
                </a:r>
              </a:p>
            </p:txBody>
          </p:sp>
          <p:sp>
            <p:nvSpPr>
              <p:cNvPr id="54310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33" y="1681"/>
                <a:ext cx="468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600" kern="10">
                    <a:ln w="9525">
                      <a:noFill/>
                      <a:miter lim="800000"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Amplitude</a:t>
                </a:r>
              </a:p>
            </p:txBody>
          </p:sp>
        </p:grpSp>
        <p:sp>
          <p:nvSpPr>
            <p:cNvPr id="54311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027" y="3998"/>
              <a:ext cx="1374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miter lim="800000"/>
                    <a:headEnd/>
                    <a:tailEnd/>
                  </a:ln>
                  <a:latin typeface="Arial"/>
                  <a:cs typeface="Arial"/>
                </a:rPr>
                <a:t>Phase = 180 degrees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724400" y="4643454"/>
            <a:ext cx="3698875" cy="1774825"/>
            <a:chOff x="2913" y="3017"/>
            <a:chExt cx="2330" cy="1118"/>
          </a:xfrm>
        </p:grpSpPr>
        <p:sp>
          <p:nvSpPr>
            <p:cNvPr id="54313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3697" y="3973"/>
              <a:ext cx="1374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miter lim="800000"/>
                    <a:headEnd/>
                    <a:tailEnd/>
                  </a:ln>
                  <a:latin typeface="Arial"/>
                  <a:cs typeface="Arial"/>
                </a:rPr>
                <a:t>Phase = 270 degrees</a:t>
              </a:r>
            </a:p>
          </p:txBody>
        </p: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2913" y="3017"/>
              <a:ext cx="2330" cy="999"/>
              <a:chOff x="2913" y="3017"/>
              <a:chExt cx="2330" cy="999"/>
            </a:xfrm>
          </p:grpSpPr>
          <p:sp>
            <p:nvSpPr>
              <p:cNvPr id="54315" name="Line 43"/>
              <p:cNvSpPr>
                <a:spLocks noChangeShapeType="1"/>
              </p:cNvSpPr>
              <p:nvPr/>
            </p:nvSpPr>
            <p:spPr bwMode="auto">
              <a:xfrm>
                <a:off x="3560" y="3164"/>
                <a:ext cx="0" cy="8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" name="Line 44"/>
              <p:cNvSpPr>
                <a:spLocks noChangeShapeType="1"/>
              </p:cNvSpPr>
              <p:nvPr/>
            </p:nvSpPr>
            <p:spPr bwMode="auto">
              <a:xfrm>
                <a:off x="2913" y="3621"/>
                <a:ext cx="233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4317" name="AutoShape 45"/>
              <p:cNvCxnSpPr>
                <a:cxnSpLocks noChangeShapeType="1"/>
              </p:cNvCxnSpPr>
              <p:nvPr/>
            </p:nvCxnSpPr>
            <p:spPr bwMode="auto">
              <a:xfrm rot="16200000" flipH="1">
                <a:off x="3929" y="3441"/>
                <a:ext cx="11" cy="355"/>
              </a:xfrm>
              <a:prstGeom prst="curvedConnector3">
                <a:avLst>
                  <a:gd name="adj1" fmla="val -213750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318" name="AutoShape 46"/>
              <p:cNvCxnSpPr>
                <a:cxnSpLocks noChangeShapeType="1"/>
              </p:cNvCxnSpPr>
              <p:nvPr/>
            </p:nvCxnSpPr>
            <p:spPr bwMode="auto">
              <a:xfrm rot="16200000" flipH="1">
                <a:off x="4277" y="3420"/>
                <a:ext cx="11" cy="355"/>
              </a:xfrm>
              <a:prstGeom prst="curvedConnector3">
                <a:avLst>
                  <a:gd name="adj1" fmla="val 246249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54319" name="AutoShape 47"/>
              <p:cNvCxnSpPr>
                <a:cxnSpLocks noChangeShapeType="1"/>
              </p:cNvCxnSpPr>
              <p:nvPr/>
            </p:nvCxnSpPr>
            <p:spPr bwMode="auto">
              <a:xfrm rot="16200000" flipH="1">
                <a:off x="4636" y="3436"/>
                <a:ext cx="11" cy="355"/>
              </a:xfrm>
              <a:prstGeom prst="curvedConnector3">
                <a:avLst>
                  <a:gd name="adj1" fmla="val -2137505"/>
                </a:avLst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54320" name="Freeform 48"/>
              <p:cNvSpPr>
                <a:spLocks/>
              </p:cNvSpPr>
              <p:nvPr/>
            </p:nvSpPr>
            <p:spPr bwMode="auto">
              <a:xfrm>
                <a:off x="3543" y="3615"/>
                <a:ext cx="217" cy="268"/>
              </a:xfrm>
              <a:custGeom>
                <a:avLst/>
                <a:gdLst/>
                <a:ahLst/>
                <a:cxnLst>
                  <a:cxn ang="0">
                    <a:pos x="245" y="0"/>
                  </a:cxn>
                  <a:cxn ang="0">
                    <a:pos x="135" y="196"/>
                  </a:cxn>
                  <a:cxn ang="0">
                    <a:pos x="0" y="233"/>
                  </a:cxn>
                </a:cxnLst>
                <a:rect l="0" t="0" r="r" b="b"/>
                <a:pathLst>
                  <a:path w="245" h="235">
                    <a:moveTo>
                      <a:pt x="245" y="0"/>
                    </a:moveTo>
                    <a:cubicBezTo>
                      <a:pt x="227" y="33"/>
                      <a:pt x="176" y="157"/>
                      <a:pt x="135" y="196"/>
                    </a:cubicBezTo>
                    <a:cubicBezTo>
                      <a:pt x="94" y="235"/>
                      <a:pt x="28" y="225"/>
                      <a:pt x="0" y="233"/>
                    </a:cubicBezTo>
                  </a:path>
                </a:pathLst>
              </a:custGeom>
              <a:noFill/>
              <a:ln w="28575" cap="flat" cmpd="sng">
                <a:solidFill>
                  <a:srgbClr val="990099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" name="Freeform 49"/>
              <p:cNvSpPr>
                <a:spLocks/>
              </p:cNvSpPr>
              <p:nvPr/>
            </p:nvSpPr>
            <p:spPr bwMode="auto">
              <a:xfrm flipH="1">
                <a:off x="4821" y="3610"/>
                <a:ext cx="217" cy="268"/>
              </a:xfrm>
              <a:custGeom>
                <a:avLst/>
                <a:gdLst/>
                <a:ahLst/>
                <a:cxnLst>
                  <a:cxn ang="0">
                    <a:pos x="245" y="0"/>
                  </a:cxn>
                  <a:cxn ang="0">
                    <a:pos x="135" y="196"/>
                  </a:cxn>
                  <a:cxn ang="0">
                    <a:pos x="0" y="233"/>
                  </a:cxn>
                </a:cxnLst>
                <a:rect l="0" t="0" r="r" b="b"/>
                <a:pathLst>
                  <a:path w="245" h="235">
                    <a:moveTo>
                      <a:pt x="245" y="0"/>
                    </a:moveTo>
                    <a:cubicBezTo>
                      <a:pt x="227" y="33"/>
                      <a:pt x="176" y="157"/>
                      <a:pt x="135" y="196"/>
                    </a:cubicBezTo>
                    <a:cubicBezTo>
                      <a:pt x="94" y="235"/>
                      <a:pt x="28" y="225"/>
                      <a:pt x="0" y="233"/>
                    </a:cubicBezTo>
                  </a:path>
                </a:pathLst>
              </a:custGeom>
              <a:noFill/>
              <a:ln w="28575" cap="flat" cmpd="sng">
                <a:solidFill>
                  <a:srgbClr val="990099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" name="Freeform 50"/>
              <p:cNvSpPr>
                <a:spLocks/>
              </p:cNvSpPr>
              <p:nvPr/>
            </p:nvSpPr>
            <p:spPr bwMode="auto">
              <a:xfrm flipH="1">
                <a:off x="3354" y="3618"/>
                <a:ext cx="217" cy="268"/>
              </a:xfrm>
              <a:custGeom>
                <a:avLst/>
                <a:gdLst/>
                <a:ahLst/>
                <a:cxnLst>
                  <a:cxn ang="0">
                    <a:pos x="245" y="0"/>
                  </a:cxn>
                  <a:cxn ang="0">
                    <a:pos x="135" y="196"/>
                  </a:cxn>
                  <a:cxn ang="0">
                    <a:pos x="0" y="233"/>
                  </a:cxn>
                </a:cxnLst>
                <a:rect l="0" t="0" r="r" b="b"/>
                <a:pathLst>
                  <a:path w="245" h="235">
                    <a:moveTo>
                      <a:pt x="245" y="0"/>
                    </a:moveTo>
                    <a:cubicBezTo>
                      <a:pt x="227" y="33"/>
                      <a:pt x="176" y="157"/>
                      <a:pt x="135" y="196"/>
                    </a:cubicBezTo>
                    <a:cubicBezTo>
                      <a:pt x="94" y="235"/>
                      <a:pt x="28" y="225"/>
                      <a:pt x="0" y="233"/>
                    </a:cubicBezTo>
                  </a:path>
                </a:pathLst>
              </a:custGeom>
              <a:noFill/>
              <a:ln w="28575" cap="rnd" cmpd="sng">
                <a:solidFill>
                  <a:srgbClr val="990099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" name="WordArt 5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38" y="3465"/>
                <a:ext cx="228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600" kern="10">
                    <a:ln w="9525">
                      <a:noFill/>
                      <a:miter lim="800000"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Time</a:t>
                </a:r>
              </a:p>
            </p:txBody>
          </p:sp>
          <p:sp>
            <p:nvSpPr>
              <p:cNvPr id="54324" name="WordArt 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30" y="3017"/>
                <a:ext cx="468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600" kern="10">
                    <a:ln w="9525">
                      <a:noFill/>
                      <a:miter lim="800000"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Amplitude</a:t>
                </a:r>
              </a:p>
            </p:txBody>
          </p:sp>
          <p:cxnSp>
            <p:nvCxnSpPr>
              <p:cNvPr id="54325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3167" y="3415"/>
                <a:ext cx="11" cy="355"/>
              </a:xfrm>
              <a:prstGeom prst="curvedConnector3">
                <a:avLst>
                  <a:gd name="adj1" fmla="val -2137505"/>
                </a:avLst>
              </a:prstGeom>
              <a:noFill/>
              <a:ln w="28575" cap="rnd">
                <a:solidFill>
                  <a:srgbClr val="990099"/>
                </a:solidFill>
                <a:prstDash val="sysDot"/>
                <a:miter lim="800000"/>
                <a:headEnd/>
                <a:tailEnd/>
              </a:ln>
              <a:effectLst/>
            </p:spPr>
          </p:cxnSp>
        </p:grp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signaling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By frequency, amplitude and phase ; bit  (0,1) can be represented.</a:t>
            </a:r>
          </a:p>
          <a:p>
            <a:pPr algn="l" rtl="0"/>
            <a:r>
              <a:rPr lang="en-US" dirty="0"/>
              <a:t>Therefore: 1 signal for 1 bit.</a:t>
            </a:r>
          </a:p>
          <a:p>
            <a:pPr algn="l" rtl="0"/>
            <a:r>
              <a:rPr lang="en-US" dirty="0"/>
              <a:t>Bit rate: number of bits per 1 second.</a:t>
            </a:r>
          </a:p>
          <a:p>
            <a:pPr algn="l" rtl="0"/>
            <a:r>
              <a:rPr lang="en-US" dirty="0"/>
              <a:t>Baud rate (modulation rate): number of signals per 1 second.</a:t>
            </a:r>
          </a:p>
          <a:p>
            <a:pPr algn="l" rtl="0"/>
            <a:r>
              <a:rPr lang="en-US" dirty="0"/>
              <a:t>Bit rate = baud rate.</a:t>
            </a:r>
          </a:p>
          <a:p>
            <a:pPr algn="l" rtl="0"/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1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information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Bit ( 0,1 )</a:t>
            </a:r>
          </a:p>
          <a:p>
            <a:pPr lvl="1" algn="l" rtl="0"/>
            <a:r>
              <a:rPr lang="en-US" dirty="0" smtClean="0"/>
              <a:t>9 = 1001</a:t>
            </a:r>
          </a:p>
          <a:p>
            <a:pPr lvl="1" algn="l" rtl="0"/>
            <a:r>
              <a:rPr lang="en-US" dirty="0" smtClean="0"/>
              <a:t>23 = 10111</a:t>
            </a:r>
          </a:p>
          <a:p>
            <a:pPr lvl="1" algn="l" rtl="0"/>
            <a:r>
              <a:rPr lang="en-US" dirty="0" smtClean="0"/>
              <a:t>A = 10000001 ASCII -</a:t>
            </a:r>
            <a:r>
              <a:rPr lang="en-US" sz="1600" i="1" dirty="0" smtClean="0"/>
              <a:t>American Standard Code for Information Interchange</a:t>
            </a:r>
            <a:r>
              <a:rPr lang="en-US" sz="1600" dirty="0" smtClean="0"/>
              <a:t> </a:t>
            </a:r>
          </a:p>
          <a:p>
            <a:pPr lvl="1" algn="l" rtl="0"/>
            <a:r>
              <a:rPr lang="ar-SA" dirty="0" smtClean="0"/>
              <a:t>أ</a:t>
            </a:r>
            <a:r>
              <a:rPr lang="en-US" dirty="0" smtClean="0"/>
              <a:t> = 11000110 ASMO </a:t>
            </a:r>
          </a:p>
          <a:p>
            <a:pPr algn="l" rtl="0"/>
            <a:r>
              <a:rPr lang="en-US" dirty="0" smtClean="0"/>
              <a:t>Byte = 8 bits</a:t>
            </a:r>
          </a:p>
          <a:p>
            <a:pPr lvl="1" algn="l" rtl="0"/>
            <a:r>
              <a:rPr lang="en-US" dirty="0" smtClean="0"/>
              <a:t>Letter, number , special characters (! , ?)</a:t>
            </a:r>
          </a:p>
          <a:p>
            <a:pPr algn="l" rtl="0"/>
            <a:r>
              <a:rPr lang="en-US" dirty="0" smtClean="0"/>
              <a:t>Kilo byte = 1024 byte</a:t>
            </a:r>
          </a:p>
          <a:p>
            <a:pPr lvl="1" algn="l" rtl="0"/>
            <a:r>
              <a:rPr lang="en-US" dirty="0" smtClean="0"/>
              <a:t>Kbyte</a:t>
            </a:r>
          </a:p>
          <a:p>
            <a:pPr algn="l" rtl="0"/>
            <a:r>
              <a:rPr lang="en-US" dirty="0" smtClean="0"/>
              <a:t>Mega Byte = 1024 Kbyte = 1024 </a:t>
            </a:r>
            <a:r>
              <a:rPr lang="ar-SA" dirty="0" smtClean="0"/>
              <a:t>×</a:t>
            </a:r>
            <a:r>
              <a:rPr lang="en-US" dirty="0" smtClean="0"/>
              <a:t>1024 byte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Multilevel signaling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To allow high speed data transmission, more than 1 signal can be used in modulation methods.</a:t>
            </a:r>
          </a:p>
          <a:p>
            <a:pPr algn="l" rtl="0"/>
            <a:r>
              <a:rPr lang="en-US" dirty="0" smtClean="0"/>
              <a:t>Ex: 4 signals in 4-PSK each one has a different phase ( 0 °,90 °,180 °,270 °).</a:t>
            </a:r>
          </a:p>
          <a:p>
            <a:pPr algn="l" rtl="0"/>
            <a:r>
              <a:rPr lang="en-US" dirty="0" smtClean="0"/>
              <a:t> 0° = 00 (bit), 90°= 01 (bit) , 180°= 10 (bit), 270° = 11 (bit)</a:t>
            </a:r>
          </a:p>
          <a:p>
            <a:pPr algn="l" rtl="0"/>
            <a:r>
              <a:rPr lang="en-US" dirty="0" smtClean="0"/>
              <a:t>Each signal represent 2 bits </a:t>
            </a:r>
          </a:p>
          <a:p>
            <a:pPr algn="l" rtl="0"/>
            <a:r>
              <a:rPr lang="en-US" dirty="0" smtClean="0"/>
              <a:t>8-QAM : using 8 signals , each one can represents  3 bits… etc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970" t="18848" r="17568" b="5759"/>
          <a:stretch>
            <a:fillRect/>
          </a:stretch>
        </p:blipFill>
        <p:spPr bwMode="auto">
          <a:xfrm>
            <a:off x="1295400" y="70338"/>
            <a:ext cx="5257800" cy="67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Multilevel signaling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600200"/>
            <a:ext cx="80010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88938" marR="0" lvl="0" indent="-388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endParaRPr kumimoji="0" lang="en-US" sz="900" b="1" i="0" u="sng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938" marR="0" lvl="0" indent="-388938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/>
              </a:buClr>
              <a:buSzPct val="73000"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8-QAM (2 amplitudes, 4 phases):</a:t>
            </a:r>
          </a:p>
          <a:p>
            <a:pPr marL="388938" marR="0" lvl="0" indent="-388938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/>
              </a:buClr>
              <a:buSzPct val="73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67000" y="2743200"/>
            <a:ext cx="3498850" cy="3117850"/>
            <a:chOff x="1616" y="1967"/>
            <a:chExt cx="2204" cy="196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704" y="1967"/>
              <a:ext cx="1" cy="1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229" y="2542"/>
              <a:ext cx="939" cy="915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616" y="2981"/>
              <a:ext cx="220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186" y="2926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666" y="3394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113" y="2926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671" y="2484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924" y="3022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000</a:t>
              </a:r>
            </a:p>
          </p:txBody>
        </p:sp>
        <p:sp>
          <p:nvSpPr>
            <p:cNvPr id="1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495" y="3029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001</a:t>
              </a:r>
            </a:p>
          </p:txBody>
        </p:sp>
        <p:sp>
          <p:nvSpPr>
            <p:cNvPr id="1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802" y="2388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010</a:t>
              </a:r>
            </a:p>
          </p:txBody>
        </p:sp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786" y="2084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011</a:t>
              </a:r>
            </a:p>
          </p:txBody>
        </p:sp>
        <p:sp>
          <p:nvSpPr>
            <p:cNvPr id="1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332" y="3031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1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652" y="3040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101</a:t>
              </a:r>
            </a:p>
          </p:txBody>
        </p:sp>
        <p:sp>
          <p:nvSpPr>
            <p:cNvPr id="1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787" y="3486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110</a:t>
              </a:r>
            </a:p>
          </p:txBody>
        </p:sp>
        <p:sp>
          <p:nvSpPr>
            <p:cNvPr id="2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749" y="3799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111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62" y="2275"/>
              <a:ext cx="1452" cy="1453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384" y="2934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915" y="2929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666" y="3681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666" y="2216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Multilevel signaling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2057400"/>
            <a:ext cx="7391400" cy="4094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88938" marR="0" lvl="0" indent="-388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endParaRPr kumimoji="0" lang="en-US" sz="900" b="1" i="0" u="sng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938" marR="0" lvl="0" indent="-388938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/>
              </a:buClr>
              <a:buSzPct val="73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16-QAM ( 4 amplitudes, 8 phases):</a:t>
            </a:r>
          </a:p>
          <a:p>
            <a:pPr marL="388938" marR="0" lvl="0" indent="-388938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/>
              </a:buClr>
              <a:buSzPct val="73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14600" y="2895600"/>
          <a:ext cx="3648075" cy="3379788"/>
        </p:xfrm>
        <a:graphic>
          <a:graphicData uri="http://schemas.openxmlformats.org/presentationml/2006/ole">
            <p:oleObj spid="_x0000_s7202" name="Bitmap Image" r:id="rId3" imgW="2591162" imgH="2400635" progId="PBrush">
              <p:embed/>
            </p:oleObj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Multilevel signaling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467600" cy="3636963"/>
          </a:xfrm>
        </p:spPr>
        <p:txBody>
          <a:bodyPr/>
          <a:lstStyle/>
          <a:p>
            <a:pPr marL="388938" indent="-388938">
              <a:buFont typeface="Wingdings" pitchFamily="2" charset="2"/>
              <a:buNone/>
            </a:pPr>
            <a:endParaRPr lang="en-US" sz="2000" b="1" u="sng" dirty="0">
              <a:solidFill>
                <a:srgbClr val="000099"/>
              </a:solidFill>
            </a:endParaRPr>
          </a:p>
          <a:p>
            <a:pPr marL="388938" indent="-388938" algn="l" rtl="0">
              <a:buFont typeface="Wingdings" pitchFamily="2" charset="2"/>
              <a:buNone/>
            </a:pPr>
            <a:r>
              <a:rPr lang="en-US" sz="2000" b="1" dirty="0">
                <a:solidFill>
                  <a:srgbClr val="990000"/>
                </a:solidFill>
              </a:rPr>
              <a:t>8-PSK:</a:t>
            </a:r>
          </a:p>
          <a:p>
            <a:pPr marL="388938" indent="-388938" eaLnBrk="0" hangingPunct="0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-417513" y="874713"/>
            <a:ext cx="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7404" name="Group 60"/>
          <p:cNvGraphicFramePr>
            <a:graphicFrameLocks noGrp="1"/>
          </p:cNvGraphicFramePr>
          <p:nvPr/>
        </p:nvGraphicFramePr>
        <p:xfrm>
          <a:off x="2209800" y="2286000"/>
          <a:ext cx="2395538" cy="4114800"/>
        </p:xfrm>
        <a:graphic>
          <a:graphicData uri="http://schemas.openxmlformats.org/drawingml/2006/table">
            <a:tbl>
              <a:tblPr rtl="1"/>
              <a:tblGrid>
                <a:gridCol w="1196975"/>
                <a:gridCol w="119856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257800" y="2286000"/>
            <a:ext cx="2387600" cy="2835275"/>
            <a:chOff x="3634" y="1741"/>
            <a:chExt cx="1504" cy="1786"/>
          </a:xfrm>
        </p:grpSpPr>
        <p:sp>
          <p:nvSpPr>
            <p:cNvPr id="57382" name="Line 38"/>
            <p:cNvSpPr>
              <a:spLocks noChangeShapeType="1"/>
            </p:cNvSpPr>
            <p:nvPr/>
          </p:nvSpPr>
          <p:spPr bwMode="auto">
            <a:xfrm>
              <a:off x="4407" y="1741"/>
              <a:ext cx="0" cy="1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Oval 39"/>
            <p:cNvSpPr>
              <a:spLocks noChangeArrowheads="1"/>
            </p:cNvSpPr>
            <p:nvPr/>
          </p:nvSpPr>
          <p:spPr bwMode="auto">
            <a:xfrm>
              <a:off x="3932" y="1978"/>
              <a:ext cx="939" cy="915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4" name="Line 40"/>
            <p:cNvSpPr>
              <a:spLocks noChangeShapeType="1"/>
            </p:cNvSpPr>
            <p:nvPr/>
          </p:nvSpPr>
          <p:spPr bwMode="auto">
            <a:xfrm flipH="1">
              <a:off x="3782" y="2417"/>
              <a:ext cx="1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Line 41"/>
            <p:cNvSpPr>
              <a:spLocks noChangeShapeType="1"/>
            </p:cNvSpPr>
            <p:nvPr/>
          </p:nvSpPr>
          <p:spPr bwMode="auto">
            <a:xfrm>
              <a:off x="3915" y="1910"/>
              <a:ext cx="1015" cy="10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Line 42"/>
            <p:cNvSpPr>
              <a:spLocks noChangeShapeType="1"/>
            </p:cNvSpPr>
            <p:nvPr/>
          </p:nvSpPr>
          <p:spPr bwMode="auto">
            <a:xfrm flipH="1">
              <a:off x="3899" y="1906"/>
              <a:ext cx="1015" cy="10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Oval 43"/>
            <p:cNvSpPr>
              <a:spLocks noChangeArrowheads="1"/>
            </p:cNvSpPr>
            <p:nvPr/>
          </p:nvSpPr>
          <p:spPr bwMode="auto">
            <a:xfrm>
              <a:off x="4044" y="2028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8" name="Oval 44"/>
            <p:cNvSpPr>
              <a:spLocks noChangeArrowheads="1"/>
            </p:cNvSpPr>
            <p:nvPr/>
          </p:nvSpPr>
          <p:spPr bwMode="auto">
            <a:xfrm>
              <a:off x="3889" y="2362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9" name="Oval 45"/>
            <p:cNvSpPr>
              <a:spLocks noChangeArrowheads="1"/>
            </p:cNvSpPr>
            <p:nvPr/>
          </p:nvSpPr>
          <p:spPr bwMode="auto">
            <a:xfrm>
              <a:off x="4023" y="2709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0" name="Oval 46"/>
            <p:cNvSpPr>
              <a:spLocks noChangeArrowheads="1"/>
            </p:cNvSpPr>
            <p:nvPr/>
          </p:nvSpPr>
          <p:spPr bwMode="auto">
            <a:xfrm>
              <a:off x="4369" y="2830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1" name="Oval 47"/>
            <p:cNvSpPr>
              <a:spLocks noChangeArrowheads="1"/>
            </p:cNvSpPr>
            <p:nvPr/>
          </p:nvSpPr>
          <p:spPr bwMode="auto">
            <a:xfrm>
              <a:off x="4816" y="2362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2" name="Oval 48"/>
            <p:cNvSpPr>
              <a:spLocks noChangeArrowheads="1"/>
            </p:cNvSpPr>
            <p:nvPr/>
          </p:nvSpPr>
          <p:spPr bwMode="auto">
            <a:xfrm>
              <a:off x="4712" y="2696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3" name="Oval 49"/>
            <p:cNvSpPr>
              <a:spLocks noChangeArrowheads="1"/>
            </p:cNvSpPr>
            <p:nvPr/>
          </p:nvSpPr>
          <p:spPr bwMode="auto">
            <a:xfrm>
              <a:off x="4678" y="2036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4" name="Oval 50"/>
            <p:cNvSpPr>
              <a:spLocks noChangeArrowheads="1"/>
            </p:cNvSpPr>
            <p:nvPr/>
          </p:nvSpPr>
          <p:spPr bwMode="auto">
            <a:xfrm>
              <a:off x="4374" y="1920"/>
              <a:ext cx="88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804" y="3365"/>
              <a:ext cx="1242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 dirty="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8-PSK phase diagram</a:t>
              </a:r>
            </a:p>
          </p:txBody>
        </p:sp>
        <p:sp>
          <p:nvSpPr>
            <p:cNvPr id="57396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940" y="2458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000</a:t>
              </a:r>
            </a:p>
          </p:txBody>
        </p:sp>
        <p:sp>
          <p:nvSpPr>
            <p:cNvPr id="57397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835" y="2015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001</a:t>
              </a:r>
            </a:p>
          </p:txBody>
        </p:sp>
        <p:sp>
          <p:nvSpPr>
            <p:cNvPr id="57398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4468" y="1786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010</a:t>
              </a:r>
            </a:p>
          </p:txBody>
        </p:sp>
        <p:sp>
          <p:nvSpPr>
            <p:cNvPr id="57399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4013" y="1820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011</a:t>
              </a:r>
            </a:p>
          </p:txBody>
        </p:sp>
        <p:sp>
          <p:nvSpPr>
            <p:cNvPr id="57400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634" y="2204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57401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3743" y="2663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101</a:t>
              </a:r>
            </a:p>
          </p:txBody>
        </p:sp>
        <p:sp>
          <p:nvSpPr>
            <p:cNvPr id="57402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4127" y="2947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110</a:t>
              </a:r>
            </a:p>
          </p:txBody>
        </p:sp>
        <p:sp>
          <p:nvSpPr>
            <p:cNvPr id="57403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4628" y="2885"/>
              <a:ext cx="198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miter lim="800000"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111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Bit rate and frequency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Bite rate has a </a:t>
            </a:r>
            <a:r>
              <a:rPr lang="en-US" u="sng" dirty="0" smtClean="0">
                <a:solidFill>
                  <a:schemeClr val="tx2"/>
                </a:solidFill>
              </a:rPr>
              <a:t>direct relation </a:t>
            </a:r>
            <a:r>
              <a:rPr lang="en-US" dirty="0" smtClean="0"/>
              <a:t>with frequency bandwidth </a:t>
            </a:r>
            <a:r>
              <a:rPr lang="en-US" u="sng" dirty="0" smtClean="0">
                <a:solidFill>
                  <a:schemeClr val="tx2"/>
                </a:solidFill>
              </a:rPr>
              <a:t>( </a:t>
            </a:r>
            <a:r>
              <a:rPr lang="en-US" u="sng" dirty="0" err="1" smtClean="0">
                <a:solidFill>
                  <a:schemeClr val="tx2"/>
                </a:solidFill>
              </a:rPr>
              <a:t>Nyguist</a:t>
            </a:r>
            <a:r>
              <a:rPr lang="en-US" u="sng" dirty="0" smtClean="0">
                <a:solidFill>
                  <a:schemeClr val="tx2"/>
                </a:solidFill>
              </a:rPr>
              <a:t> Relation)</a:t>
            </a:r>
          </a:p>
          <a:p>
            <a:pPr lvl="1" algn="l" rtl="0"/>
            <a:r>
              <a:rPr lang="en-US" dirty="0" smtClean="0"/>
              <a:t>The more data to be sent, the more frequency bandwidth needed to send this data. </a:t>
            </a:r>
          </a:p>
          <a:p>
            <a:pPr algn="l" rtl="0"/>
            <a:r>
              <a:rPr lang="en-US" dirty="0" err="1" smtClean="0">
                <a:solidFill>
                  <a:schemeClr val="tx2"/>
                </a:solidFill>
              </a:rPr>
              <a:t>Nyguest</a:t>
            </a:r>
            <a:r>
              <a:rPr lang="en-US" dirty="0" smtClean="0">
                <a:solidFill>
                  <a:schemeClr val="tx2"/>
                </a:solidFill>
              </a:rPr>
              <a:t> Relation: </a:t>
            </a:r>
          </a:p>
          <a:p>
            <a:pPr lvl="1" algn="l" rtl="0"/>
            <a:r>
              <a:rPr lang="en-US" dirty="0" smtClean="0">
                <a:solidFill>
                  <a:schemeClr val="tx2"/>
                </a:solidFill>
              </a:rPr>
              <a:t>D = 2. W 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D: modulation rate </a:t>
            </a:r>
            <a:r>
              <a:rPr lang="en-US" i="1" dirty="0" smtClean="0">
                <a:solidFill>
                  <a:schemeClr val="tx2"/>
                </a:solidFill>
              </a:rPr>
              <a:t>(signal\sec) or (baud)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W: frequency bandwidth </a:t>
            </a:r>
            <a:r>
              <a:rPr lang="en-US" i="1" dirty="0" smtClean="0">
                <a:solidFill>
                  <a:schemeClr val="tx2"/>
                </a:solidFill>
              </a:rPr>
              <a:t>(Hertz)R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R = D:</a:t>
            </a:r>
          </a:p>
          <a:p>
            <a:pPr lvl="1" algn="l" rtl="0"/>
            <a:r>
              <a:rPr lang="en-US" dirty="0" smtClean="0">
                <a:solidFill>
                  <a:schemeClr val="tx2"/>
                </a:solidFill>
              </a:rPr>
              <a:t>R: bit rate </a:t>
            </a:r>
            <a:r>
              <a:rPr lang="en-US" i="1" dirty="0" smtClean="0">
                <a:solidFill>
                  <a:schemeClr val="tx2"/>
                </a:solidFill>
              </a:rPr>
              <a:t>(bit\sec)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R = 2.W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Bit rate and frequency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 smtClean="0">
                <a:solidFill>
                  <a:schemeClr val="tx2"/>
                </a:solidFill>
              </a:rPr>
              <a:t>R = 2.W </a:t>
            </a:r>
            <a:r>
              <a:rPr lang="en-US" dirty="0" smtClean="0">
                <a:solidFill>
                  <a:schemeClr val="tx2"/>
                </a:solidFill>
              </a:rPr>
              <a:t>means: the more data transmission speed ( bit rate), the more frequency bandwidth needed in the transmission media used to send the data.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970" t="55497" r="6757" b="16231"/>
          <a:stretch>
            <a:fillRect/>
          </a:stretch>
        </p:blipFill>
        <p:spPr bwMode="auto">
          <a:xfrm>
            <a:off x="609600" y="3505200"/>
            <a:ext cx="688622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Sinewave</a:t>
            </a:r>
            <a:r>
              <a:rPr lang="en-US" dirty="0" smtClean="0"/>
              <a:t> </a:t>
            </a:r>
            <a:r>
              <a:rPr lang="ar-SA" dirty="0" smtClean="0"/>
              <a:t>الاشارة الجيبية</a:t>
            </a:r>
            <a:r>
              <a:rPr lang="en-US" dirty="0" smtClean="0"/>
              <a:t>: </a:t>
            </a:r>
          </a:p>
          <a:p>
            <a:pPr lvl="1" algn="l" rtl="0"/>
            <a:r>
              <a:rPr lang="en-US" dirty="0" smtClean="0"/>
              <a:t>Have two levels. One represent the positive part of the signal, one represent the negative part of the signal. </a:t>
            </a:r>
          </a:p>
          <a:p>
            <a:pPr lvl="1" algn="l" rtl="0"/>
            <a:r>
              <a:rPr lang="en-US" dirty="0" smtClean="0"/>
              <a:t> positive part = bit (0) , negative part = bit ( 1)</a:t>
            </a:r>
          </a:p>
          <a:p>
            <a:pPr lvl="1" algn="l" rtl="0"/>
            <a:r>
              <a:rPr lang="en-US" dirty="0" smtClean="0"/>
              <a:t>One cycle can send two 2 bits.</a:t>
            </a:r>
          </a:p>
          <a:p>
            <a:pPr lvl="1" algn="l" rtl="0"/>
            <a:r>
              <a:rPr lang="en-US" dirty="0" smtClean="0"/>
              <a:t>More cycles in one 1 second  W( bandwidth) ; </a:t>
            </a:r>
            <a:r>
              <a:rPr lang="en-US" dirty="0" err="1" smtClean="0"/>
              <a:t>bitrate</a:t>
            </a:r>
            <a:r>
              <a:rPr lang="en-US" dirty="0" smtClean="0"/>
              <a:t> R = double 2 cycles -&gt; R = 2.W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Bit rate and frequency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95784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Example: </a:t>
            </a:r>
          </a:p>
          <a:p>
            <a:pPr algn="l" rtl="0"/>
            <a:r>
              <a:rPr lang="en-US" dirty="0" smtClean="0"/>
              <a:t>What is the frequency bandwidth needed to send binary data with </a:t>
            </a:r>
            <a:r>
              <a:rPr lang="en-US" dirty="0" err="1" smtClean="0"/>
              <a:t>bitrate</a:t>
            </a:r>
            <a:r>
              <a:rPr lang="en-US" dirty="0" smtClean="0"/>
              <a:t> = 64kbyte\sec?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73380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Solution: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	R = 2 . W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	W = R \ 2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	R = 64 </a:t>
            </a:r>
            <a:r>
              <a:rPr lang="en-US" sz="2400" dirty="0" err="1" smtClean="0">
                <a:solidFill>
                  <a:schemeClr val="tx2"/>
                </a:solidFill>
              </a:rPr>
              <a:t>kbyte</a:t>
            </a:r>
            <a:r>
              <a:rPr lang="en-US" sz="2400" dirty="0" smtClean="0">
                <a:solidFill>
                  <a:schemeClr val="tx2"/>
                </a:solidFill>
              </a:rPr>
              <a:t> = 64000 byte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	W = 64000 \ 2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	W = 32000 Hz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Bitrate  and frequency bandwidth relationship for multilevel signals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6616"/>
            <a:ext cx="7239000" cy="479138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To allow a high speed data transmission, multilevel signals are used.</a:t>
            </a:r>
          </a:p>
          <a:p>
            <a:pPr algn="l" rtl="0"/>
            <a:r>
              <a:rPr lang="en-US" dirty="0" smtClean="0"/>
              <a:t>8-PSK = 8 signals , each one represents 3 bits.</a:t>
            </a:r>
          </a:p>
          <a:p>
            <a:pPr algn="l" rtl="0"/>
            <a:r>
              <a:rPr lang="en-US" dirty="0" smtClean="0"/>
              <a:t>To calculate number of bit per signal: </a:t>
            </a:r>
          </a:p>
          <a:p>
            <a:pPr lvl="1" algn="l" rtl="0"/>
            <a:r>
              <a:rPr lang="en-US" dirty="0" smtClean="0"/>
              <a:t>N = log </a:t>
            </a:r>
            <a:r>
              <a:rPr lang="en-US" sz="1600" dirty="0" smtClean="0"/>
              <a:t>2</a:t>
            </a:r>
            <a:r>
              <a:rPr lang="en-US" dirty="0" smtClean="0"/>
              <a:t> M</a:t>
            </a:r>
          </a:p>
          <a:p>
            <a:pPr lvl="2" algn="l" rtl="0"/>
            <a:r>
              <a:rPr lang="en-US" dirty="0" smtClean="0"/>
              <a:t>N = number of bits per signal.</a:t>
            </a:r>
          </a:p>
          <a:p>
            <a:pPr lvl="2" algn="l" rtl="0"/>
            <a:r>
              <a:rPr lang="en-US" dirty="0" smtClean="0"/>
              <a:t>M number of signals.</a:t>
            </a:r>
          </a:p>
          <a:p>
            <a:pPr algn="l" rtl="0"/>
            <a:r>
              <a:rPr lang="en-US" dirty="0" smtClean="0"/>
              <a:t>Log </a:t>
            </a:r>
            <a:r>
              <a:rPr lang="en-US" i="1" baseline="-25000" dirty="0" smtClean="0"/>
              <a:t>b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y  , b</a:t>
            </a:r>
            <a:r>
              <a:rPr lang="en-US" i="1" baseline="30000" dirty="0" smtClean="0"/>
              <a:t> y</a:t>
            </a:r>
            <a:r>
              <a:rPr lang="en-US" i="1" dirty="0" smtClean="0"/>
              <a:t> = x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information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Gigabyte = 1024 </a:t>
            </a:r>
            <a:r>
              <a:rPr lang="en-US" dirty="0" err="1" smtClean="0"/>
              <a:t>Mbyte</a:t>
            </a:r>
            <a:endParaRPr lang="en-US" dirty="0" smtClean="0"/>
          </a:p>
          <a:p>
            <a:pPr algn="l" rtl="0"/>
            <a:r>
              <a:rPr lang="en-US" dirty="0" smtClean="0"/>
              <a:t>Terabyte = 1024 Gigabyte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Bitrate</a:t>
            </a:r>
            <a:r>
              <a:rPr lang="en-US" sz="2800" dirty="0" smtClean="0"/>
              <a:t>  and frequency bandwidth relationship for multilevel signals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239000" cy="348393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R = D. Log</a:t>
            </a:r>
            <a:r>
              <a:rPr lang="en-US" sz="2000" dirty="0" smtClean="0"/>
              <a:t>2</a:t>
            </a:r>
            <a:r>
              <a:rPr lang="en-US" dirty="0" smtClean="0"/>
              <a:t>. M </a:t>
            </a:r>
          </a:p>
          <a:p>
            <a:pPr lvl="1" algn="l" rtl="0"/>
            <a:r>
              <a:rPr lang="en-US" dirty="0" smtClean="0"/>
              <a:t>R : bit rate </a:t>
            </a:r>
            <a:r>
              <a:rPr lang="en-US" i="1" dirty="0" smtClean="0"/>
              <a:t>(bit\sec)</a:t>
            </a:r>
          </a:p>
          <a:p>
            <a:pPr lvl="1" algn="l" rtl="0"/>
            <a:r>
              <a:rPr lang="en-US" dirty="0" smtClean="0"/>
              <a:t>D: modulation rate-baud rate </a:t>
            </a:r>
            <a:r>
              <a:rPr lang="en-US" i="1" dirty="0" smtClean="0"/>
              <a:t>(signal\sec) ( baud)</a:t>
            </a:r>
          </a:p>
          <a:p>
            <a:pPr lvl="1" algn="l" rtl="0"/>
            <a:endParaRPr lang="en-US" i="1" dirty="0" smtClean="0"/>
          </a:p>
          <a:p>
            <a:pPr algn="l" rtl="0"/>
            <a:r>
              <a:rPr lang="en-US" dirty="0" smtClean="0"/>
              <a:t>As we already know: D = 2 .W</a:t>
            </a:r>
          </a:p>
          <a:p>
            <a:pPr algn="l" rtl="0"/>
            <a:r>
              <a:rPr lang="en-US" dirty="0" smtClean="0"/>
              <a:t>Therefore: R = D . Log2 M </a:t>
            </a:r>
          </a:p>
          <a:p>
            <a:pPr lvl="1" algn="l" rtl="0"/>
            <a:r>
              <a:rPr lang="en-US" dirty="0" smtClean="0"/>
              <a:t>R =  2.W Log</a:t>
            </a:r>
            <a:r>
              <a:rPr lang="en-US" sz="1800" dirty="0" smtClean="0"/>
              <a:t>2</a:t>
            </a:r>
            <a:r>
              <a:rPr lang="en-US" dirty="0" smtClean="0"/>
              <a:t>.M</a:t>
            </a:r>
          </a:p>
          <a:p>
            <a:pPr lvl="1" algn="l" rtl="0"/>
            <a:r>
              <a:rPr lang="en-US" dirty="0" smtClean="0"/>
              <a:t>W = R \ (2. log</a:t>
            </a:r>
            <a:r>
              <a:rPr lang="en-US" sz="1800" dirty="0" smtClean="0"/>
              <a:t>2</a:t>
            </a:r>
            <a:r>
              <a:rPr lang="en-US" dirty="0" smtClean="0"/>
              <a:t> M )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432213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Calculate frequency bandwidth needed to transmit data with 64 </a:t>
            </a:r>
            <a:r>
              <a:rPr lang="en-US" dirty="0" err="1" smtClean="0"/>
              <a:t>kbyte</a:t>
            </a:r>
            <a:r>
              <a:rPr lang="en-US" dirty="0" smtClean="0"/>
              <a:t>\sec, if number of signals is 16 . Calculate also baud rate.</a:t>
            </a:r>
          </a:p>
          <a:p>
            <a:pPr algn="l" rtl="0"/>
            <a:r>
              <a:rPr lang="en-US" dirty="0" smtClean="0"/>
              <a:t>1- bandwidth W: </a:t>
            </a:r>
          </a:p>
          <a:p>
            <a:pPr lvl="1" algn="l" rtl="0"/>
            <a:r>
              <a:rPr lang="en-US" dirty="0" smtClean="0"/>
              <a:t>R = 2.W . Log</a:t>
            </a:r>
            <a:r>
              <a:rPr lang="en-US" sz="2000" dirty="0" smtClean="0"/>
              <a:t>2</a:t>
            </a:r>
            <a:r>
              <a:rPr lang="en-US" dirty="0" smtClean="0"/>
              <a:t> M  </a:t>
            </a:r>
          </a:p>
          <a:p>
            <a:pPr lvl="1" algn="l" rtl="0"/>
            <a:r>
              <a:rPr lang="en-US" dirty="0" smtClean="0"/>
              <a:t>W = R \ 2. (Log</a:t>
            </a:r>
            <a:r>
              <a:rPr lang="en-US" sz="1800" dirty="0" smtClean="0"/>
              <a:t>2</a:t>
            </a:r>
            <a:r>
              <a:rPr lang="en-US" dirty="0" smtClean="0"/>
              <a:t> M) = 64000 \ 2. log</a:t>
            </a:r>
            <a:r>
              <a:rPr lang="en-US" sz="2000" dirty="0" smtClean="0"/>
              <a:t>2</a:t>
            </a:r>
            <a:r>
              <a:rPr lang="en-US" dirty="0" smtClean="0"/>
              <a:t> 16 = 64000\8</a:t>
            </a:r>
          </a:p>
          <a:p>
            <a:pPr lvl="1" algn="l" rtl="0"/>
            <a:r>
              <a:rPr lang="en-US" dirty="0" smtClean="0"/>
              <a:t>W = 8000 Hz</a:t>
            </a:r>
          </a:p>
          <a:p>
            <a:pPr algn="l" rtl="0"/>
            <a:r>
              <a:rPr lang="en-US" dirty="0" smtClean="0"/>
              <a:t>2- baud rate D:  </a:t>
            </a:r>
            <a:r>
              <a:rPr lang="en-US" dirty="0" smtClean="0">
                <a:solidFill>
                  <a:schemeClr val="tx2"/>
                </a:solidFill>
              </a:rPr>
              <a:t>D = 2.W</a:t>
            </a:r>
          </a:p>
          <a:p>
            <a:pPr lvl="1" algn="l" rtl="0"/>
            <a:r>
              <a:rPr lang="en-US" dirty="0" smtClean="0"/>
              <a:t>R = D . Log</a:t>
            </a:r>
            <a:r>
              <a:rPr lang="en-US" sz="1400" dirty="0" smtClean="0"/>
              <a:t>2</a:t>
            </a:r>
            <a:r>
              <a:rPr lang="en-US" dirty="0" smtClean="0"/>
              <a:t> M</a:t>
            </a:r>
          </a:p>
          <a:p>
            <a:pPr lvl="1" algn="l" rtl="0"/>
            <a:r>
              <a:rPr lang="en-US" dirty="0" smtClean="0"/>
              <a:t>D = R \ Log</a:t>
            </a:r>
            <a:r>
              <a:rPr lang="en-US" sz="1200" dirty="0" smtClean="0"/>
              <a:t>2</a:t>
            </a:r>
            <a:r>
              <a:rPr lang="en-US" dirty="0" smtClean="0"/>
              <a:t> M</a:t>
            </a:r>
          </a:p>
          <a:p>
            <a:pPr lvl="1" algn="l" rtl="0"/>
            <a:r>
              <a:rPr lang="en-US" dirty="0" smtClean="0"/>
              <a:t>D = 64000 \ Log</a:t>
            </a:r>
            <a:r>
              <a:rPr lang="en-US" sz="1200" dirty="0" smtClean="0"/>
              <a:t>2</a:t>
            </a:r>
            <a:r>
              <a:rPr lang="en-US" dirty="0" smtClean="0"/>
              <a:t>  16 = 64000\4 = 16000 baud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OR : </a:t>
            </a:r>
          </a:p>
          <a:p>
            <a:pPr algn="l" rtl="0"/>
            <a:endParaRPr lang="en-US" dirty="0" smtClean="0"/>
          </a:p>
          <a:p>
            <a:pPr lvl="1" algn="l" rtl="0"/>
            <a:r>
              <a:rPr lang="en-US" dirty="0" smtClean="0"/>
              <a:t>D = 2. W</a:t>
            </a:r>
          </a:p>
          <a:p>
            <a:pPr lvl="1" algn="l" rtl="0"/>
            <a:r>
              <a:rPr lang="en-US" dirty="0" smtClean="0"/>
              <a:t>D = 2. 8000</a:t>
            </a:r>
          </a:p>
          <a:p>
            <a:pPr lvl="1" algn="l" rtl="0"/>
            <a:r>
              <a:rPr lang="en-US" dirty="0" smtClean="0"/>
              <a:t>D = 16000 baud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Bit rate: </a:t>
            </a:r>
          </a:p>
          <a:p>
            <a:pPr lvl="1" algn="l" rtl="0"/>
            <a:r>
              <a:rPr lang="en-US" dirty="0" smtClean="0"/>
              <a:t>is the number of bits that are conveyed or processed, transmitted per unit of time.</a:t>
            </a:r>
          </a:p>
          <a:p>
            <a:pPr lvl="1" algn="l" rtl="0"/>
            <a:r>
              <a:rPr lang="en-US" dirty="0" smtClean="0"/>
              <a:t>Bit\second , Kbyte\sec , </a:t>
            </a:r>
            <a:r>
              <a:rPr lang="en-US" dirty="0" err="1" smtClean="0"/>
              <a:t>gbyte</a:t>
            </a:r>
            <a:r>
              <a:rPr lang="en-US" dirty="0" smtClean="0"/>
              <a:t>\sec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rate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322" t="20942" r="24404" b="19372"/>
          <a:stretch>
            <a:fillRect/>
          </a:stretch>
        </p:blipFill>
        <p:spPr bwMode="auto">
          <a:xfrm>
            <a:off x="761999" y="1828800"/>
            <a:ext cx="687592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Data Coding: </a:t>
            </a:r>
          </a:p>
          <a:p>
            <a:pPr lvl="1" algn="l" rtl="0"/>
            <a:r>
              <a:rPr lang="en-US" dirty="0" smtClean="0"/>
              <a:t>Converting information to digital signals.</a:t>
            </a:r>
          </a:p>
          <a:p>
            <a:pPr lvl="1" algn="l" rtl="0"/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Coder</a:t>
            </a:r>
            <a:r>
              <a:rPr lang="ar-SA" dirty="0" smtClean="0"/>
              <a:t> مرمز </a:t>
            </a:r>
            <a:r>
              <a:rPr lang="en-US" dirty="0" smtClean="0"/>
              <a:t> \ </a:t>
            </a:r>
            <a:r>
              <a:rPr lang="en-US" dirty="0" smtClean="0">
                <a:solidFill>
                  <a:srgbClr val="FF0000"/>
                </a:solidFill>
              </a:rPr>
              <a:t>Decoder</a:t>
            </a:r>
            <a:r>
              <a:rPr lang="ar-SA" dirty="0" smtClean="0"/>
              <a:t> محلل </a:t>
            </a:r>
            <a:endParaRPr lang="en-US" dirty="0" smtClean="0"/>
          </a:p>
          <a:p>
            <a:pPr algn="l" rtl="0"/>
            <a:r>
              <a:rPr lang="en-US" dirty="0" smtClean="0"/>
              <a:t>Modulation:</a:t>
            </a:r>
          </a:p>
          <a:p>
            <a:pPr lvl="1" algn="l" rtl="0"/>
            <a:r>
              <a:rPr lang="en-US" dirty="0" smtClean="0"/>
              <a:t>Converting information to analog signals.</a:t>
            </a:r>
          </a:p>
          <a:p>
            <a:pPr lvl="1" algn="l" rtl="0"/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Modulator</a:t>
            </a:r>
            <a:r>
              <a:rPr lang="en-US" dirty="0" smtClean="0"/>
              <a:t> </a:t>
            </a:r>
            <a:r>
              <a:rPr lang="ar-SA" dirty="0" smtClean="0"/>
              <a:t>معدِل</a:t>
            </a:r>
            <a:r>
              <a:rPr lang="en-US" dirty="0" smtClean="0"/>
              <a:t> \ </a:t>
            </a:r>
            <a:r>
              <a:rPr lang="en-US" dirty="0" smtClean="0">
                <a:solidFill>
                  <a:srgbClr val="FF0000"/>
                </a:solidFill>
              </a:rPr>
              <a:t>Demodulator</a:t>
            </a:r>
            <a:r>
              <a:rPr lang="ar-SA" dirty="0" smtClean="0"/>
              <a:t> عاكس التعديل.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896" t="70157" r="23089" b="7853"/>
          <a:stretch>
            <a:fillRect/>
          </a:stretch>
        </p:blipFill>
        <p:spPr bwMode="auto">
          <a:xfrm>
            <a:off x="1371600" y="4724400"/>
            <a:ext cx="533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Digital data to digital signal</a:t>
            </a:r>
          </a:p>
          <a:p>
            <a:pPr algn="l" rtl="0"/>
            <a:r>
              <a:rPr lang="en-US" dirty="0" smtClean="0"/>
              <a:t>Digital data to analog signal</a:t>
            </a:r>
          </a:p>
          <a:p>
            <a:pPr algn="l" rtl="0"/>
            <a:r>
              <a:rPr lang="en-US" dirty="0" smtClean="0"/>
              <a:t>Analog data to digital signal</a:t>
            </a:r>
          </a:p>
          <a:p>
            <a:pPr algn="l" rtl="0"/>
            <a:r>
              <a:rPr lang="en-US" dirty="0" smtClean="0"/>
              <a:t>Analog data to analog signal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data – analog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Using electronic circuit in </a:t>
            </a:r>
            <a:r>
              <a:rPr lang="en-US" b="1" dirty="0" smtClean="0">
                <a:solidFill>
                  <a:srgbClr val="FF0000"/>
                </a:solidFill>
              </a:rPr>
              <a:t>(Modulation devices) </a:t>
            </a:r>
            <a:r>
              <a:rPr lang="en-US" dirty="0" smtClean="0"/>
              <a:t>to change wave in which it can be transmitted over transmission channel. </a:t>
            </a:r>
          </a:p>
          <a:p>
            <a:pPr lvl="1" algn="l" rtl="0"/>
            <a:r>
              <a:rPr lang="en-US" dirty="0" smtClean="0"/>
              <a:t>Digital data				digital data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Digital data –&gt; electromagnetic waves –&gt; digital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895600"/>
            <a:ext cx="1371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fiber optics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4953000" y="3048000"/>
            <a:ext cx="10668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3124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1400" y="3733800"/>
            <a:ext cx="1828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Telephone network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828800" y="3276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28800" y="42672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05600" y="3276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410200" y="41148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u="sng" dirty="0" smtClean="0">
                <a:solidFill>
                  <a:schemeClr val="tx2"/>
                </a:solidFill>
              </a:rPr>
              <a:t>Modems: </a:t>
            </a:r>
          </a:p>
          <a:p>
            <a:pPr lvl="1" algn="l" rtl="0"/>
            <a:r>
              <a:rPr lang="en-US" dirty="0" smtClean="0"/>
              <a:t>Devices can perform Modulation + Demodulation. </a:t>
            </a:r>
          </a:p>
          <a:p>
            <a:pPr algn="l" rtl="0"/>
            <a:r>
              <a:rPr lang="en-US" b="1" u="sng" dirty="0" smtClean="0">
                <a:solidFill>
                  <a:schemeClr val="tx2"/>
                </a:solidFill>
              </a:rPr>
              <a:t>Carrier:</a:t>
            </a:r>
          </a:p>
          <a:p>
            <a:pPr lvl="1" algn="l" rtl="0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is a high-frequency signal that acts as a basis for information signal. The receiving device is turned to the frequency of the carrier signal that it expects from the sender.</a:t>
            </a:r>
          </a:p>
          <a:p>
            <a:pPr algn="just" rtl="0"/>
            <a:r>
              <a:rPr lang="en-US" b="1" u="sng" dirty="0" smtClean="0">
                <a:solidFill>
                  <a:schemeClr val="tx2"/>
                </a:solidFill>
              </a:rPr>
              <a:t>Encoding Techniques:</a:t>
            </a:r>
          </a:p>
          <a:p>
            <a:pPr lvl="1" algn="just"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Amplitude-Shift Keying (ASK).</a:t>
            </a:r>
          </a:p>
          <a:p>
            <a:pPr lvl="1" algn="just"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Frequency-Shift Keying (FSK).</a:t>
            </a:r>
          </a:p>
          <a:p>
            <a:pPr lvl="1" algn="just"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Phase-Shift Keying (PSK).</a:t>
            </a:r>
          </a:p>
          <a:p>
            <a:pPr lvl="1" algn="just"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Quadrature amplitude modulation (QAM)  </a:t>
            </a:r>
          </a:p>
          <a:p>
            <a:pPr algn="l"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Lect4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DF122C878F5448B8FFEAD953BC777" ma:contentTypeVersion="0" ma:contentTypeDescription="Create a new document." ma:contentTypeScope="" ma:versionID="6ea09659bca41ea10aa76cd94e3595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CF4CB9-CD7C-4043-B1A4-A18E4A559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5B7B01-7F15-411E-A656-42B01D909A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CE23CE-5CE3-4D19-9661-DF8F666048D9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1910</TotalTime>
  <Words>1198</Words>
  <Application>Microsoft Office PowerPoint</Application>
  <PresentationFormat>On-screen Show (4:3)</PresentationFormat>
  <Paragraphs>318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Apothecary</vt:lpstr>
      <vt:lpstr>Bitmap Image</vt:lpstr>
      <vt:lpstr> NET301</vt:lpstr>
      <vt:lpstr>Data and information unit</vt:lpstr>
      <vt:lpstr>Data and information unit</vt:lpstr>
      <vt:lpstr>Bit rate</vt:lpstr>
      <vt:lpstr>Bit rate</vt:lpstr>
      <vt:lpstr>DATA CODING</vt:lpstr>
      <vt:lpstr>Encoding Techniques</vt:lpstr>
      <vt:lpstr>Digital data – analog signal</vt:lpstr>
      <vt:lpstr>Modulation</vt:lpstr>
      <vt:lpstr>Modulation</vt:lpstr>
      <vt:lpstr>Slide 11</vt:lpstr>
      <vt:lpstr>Definitions</vt:lpstr>
      <vt:lpstr>Modulation techniques</vt:lpstr>
      <vt:lpstr>Amplitude-shift keying</vt:lpstr>
      <vt:lpstr>Frequency-shift keying</vt:lpstr>
      <vt:lpstr>Phase-shift keying</vt:lpstr>
      <vt:lpstr>Quadrature amplitude modulation</vt:lpstr>
      <vt:lpstr>Definitions</vt:lpstr>
      <vt:lpstr>Multilevel signaling</vt:lpstr>
      <vt:lpstr>Multilevel signaling</vt:lpstr>
      <vt:lpstr>Slide 21</vt:lpstr>
      <vt:lpstr>Multilevel signaling</vt:lpstr>
      <vt:lpstr>Multilevel signaling</vt:lpstr>
      <vt:lpstr>Multilevel signaling</vt:lpstr>
      <vt:lpstr>Bit rate and frequency bandwidth</vt:lpstr>
      <vt:lpstr>Bit rate and frequency bandwidth</vt:lpstr>
      <vt:lpstr> </vt:lpstr>
      <vt:lpstr>Bit rate and frequency bandwidth</vt:lpstr>
      <vt:lpstr>Bitrate  and frequency bandwidth relationship for multilevel signals</vt:lpstr>
      <vt:lpstr>Bitrate  and frequency bandwidth relationship for multilevel signals</vt:lpstr>
      <vt:lpstr>Example</vt:lpstr>
      <vt:lpstr>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cT1303- LAN</dc:title>
  <dc:creator>Rehab</dc:creator>
  <cp:lastModifiedBy>balqrashi</cp:lastModifiedBy>
  <cp:revision>52</cp:revision>
  <dcterms:created xsi:type="dcterms:W3CDTF">2006-08-16T00:00:00Z</dcterms:created>
  <dcterms:modified xsi:type="dcterms:W3CDTF">2017-10-19T09:33:01Z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0x0101004AEDF122C878F5448B8FFEAD953BC777</vt:lpwstr>
  </property>
</Properties>
</file>