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4"/>
  </p:sldMasterIdLst>
  <p:notesMasterIdLst>
    <p:notesMasterId r:id="rId56"/>
  </p:notesMasterIdLst>
  <p:handoutMasterIdLst>
    <p:handoutMasterId r:id="rId57"/>
  </p:handoutMasterIdLst>
  <p:sldIdLst>
    <p:sldId id="256" r:id="rId5"/>
    <p:sldId id="376" r:id="rId6"/>
    <p:sldId id="377" r:id="rId7"/>
    <p:sldId id="378" r:id="rId8"/>
    <p:sldId id="363" r:id="rId9"/>
    <p:sldId id="364" r:id="rId10"/>
    <p:sldId id="365" r:id="rId11"/>
    <p:sldId id="388" r:id="rId12"/>
    <p:sldId id="386" r:id="rId13"/>
    <p:sldId id="389" r:id="rId14"/>
    <p:sldId id="390" r:id="rId15"/>
    <p:sldId id="371" r:id="rId16"/>
    <p:sldId id="381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8" r:id="rId25"/>
    <p:sldId id="399" r:id="rId26"/>
    <p:sldId id="400" r:id="rId27"/>
    <p:sldId id="401" r:id="rId28"/>
    <p:sldId id="402" r:id="rId29"/>
    <p:sldId id="403" r:id="rId30"/>
    <p:sldId id="404" r:id="rId31"/>
    <p:sldId id="405" r:id="rId32"/>
    <p:sldId id="406" r:id="rId33"/>
    <p:sldId id="407" r:id="rId34"/>
    <p:sldId id="408" r:id="rId35"/>
    <p:sldId id="409" r:id="rId36"/>
    <p:sldId id="410" r:id="rId37"/>
    <p:sldId id="411" r:id="rId38"/>
    <p:sldId id="412" r:id="rId39"/>
    <p:sldId id="413" r:id="rId40"/>
    <p:sldId id="414" r:id="rId41"/>
    <p:sldId id="415" r:id="rId42"/>
    <p:sldId id="416" r:id="rId43"/>
    <p:sldId id="417" r:id="rId44"/>
    <p:sldId id="418" r:id="rId45"/>
    <p:sldId id="419" r:id="rId46"/>
    <p:sldId id="420" r:id="rId47"/>
    <p:sldId id="421" r:id="rId48"/>
    <p:sldId id="422" r:id="rId49"/>
    <p:sldId id="423" r:id="rId50"/>
    <p:sldId id="424" r:id="rId51"/>
    <p:sldId id="425" r:id="rId52"/>
    <p:sldId id="426" r:id="rId53"/>
    <p:sldId id="427" r:id="rId54"/>
    <p:sldId id="428" r:id="rId5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B5B5FF"/>
    <a:srgbClr val="333399"/>
    <a:srgbClr val="666699"/>
    <a:srgbClr val="003399"/>
    <a:srgbClr val="33993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8396" autoAdjust="0"/>
  </p:normalViewPr>
  <p:slideViewPr>
    <p:cSldViewPr>
      <p:cViewPr>
        <p:scale>
          <a:sx n="75" d="100"/>
          <a:sy n="75" d="100"/>
        </p:scale>
        <p:origin x="-107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5D967432-2997-40FB-A78A-D4D980FE242B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266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FCE9DE68-9D5E-46A4-95BF-BFA4F1728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F360D76-E1CD-4E98-89A7-2E5C73BA578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BD0E6E-70D4-43FA-9A29-3FDA23F88141}" type="slidenum">
              <a:rPr lang="ar-SA" smtClean="0"/>
              <a:pPr/>
              <a:t>1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65D0AA-5B56-4210-A1C4-D9DD3FA00AF1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10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0DDDA36-73B9-40B3-8783-0FF42AC43B64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11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47184AB-BEF0-4BD5-815D-9C756486F720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12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D98FCD-BCE7-4D4A-8084-4F6D46CFE0AE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13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A3DEFF-E538-4440-8254-9F5E5AE71C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B6617D3-9102-4403-AB48-15B14A53C128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2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0A96711-D228-45D1-B5B5-4F6CD9E1B58A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3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23C01AA-5DBA-4E93-801C-E999633A58BC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4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803725B-D3E0-4946-A864-EED40B4BA901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5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FBF2BC5-FF48-41F4-BC77-59D60329757F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6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F2B0C35-6520-493B-86DC-93618A825E5B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7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495259-B55A-4C77-8F2D-128D88048EA0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8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2534BD1-1EB5-48A9-A072-0F323CF871DD}" type="slidenum">
              <a:rPr lang="ar-SA" sz="1200">
                <a:latin typeface="Times New Roman" pitchFamily="18" charset="0"/>
                <a:cs typeface="Times New Roman" pitchFamily="18" charset="0"/>
              </a:rPr>
              <a:pPr algn="r"/>
              <a:t>9</a:t>
            </a:fld>
            <a:endParaRPr lang="en-US" sz="1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 Same Side Corner Rectangle 4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CEAA1-0D52-4F15-A2BE-0B5A462C8386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3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915A3-BE9F-4664-B764-FC89CC193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80EF1-1BF5-4557-85A8-FA5B6011B8B0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52DB2-680E-472F-9E68-E43BF913D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9D3AE-B55B-468A-BE00-D39657A2C9E4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373A4-3576-4E6A-99CE-690D1B3E7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BA1DAF-8157-49A5-B188-A4C736581FB5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41B10-A31A-4D37-8121-764708B5D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0A700-4A3F-44A3-93A1-E17DDFA18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34D71-BA04-480B-A3A0-770C90F512CB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53AFF-8B6E-428B-9295-E65A15BBD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ound Same Side Corner Rectangle 4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B7948-F821-4CD0-8369-D3D1393F7245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3D15A-AB90-4D28-B545-A6199DDA1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0E284-2C10-45BE-8DDC-F97B74C8043B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ED869-A976-4BA5-B817-BE17B5B7E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E21B-D5DC-4361-870D-7D9A82549F35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7A7B2-72F5-4000-A1BE-29D132C58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FA170-F69A-47C1-A6C3-05AB4396A91B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0EF32-A475-4498-A587-FBECD6D7A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E5575-2611-45A1-88C1-A063529A49A2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E7923-0E22-4889-AA60-40A7A8025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" name="Rectangle 6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85B37-FEB3-4EBC-B5F1-D17671E8697E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00E1B-AA3D-4436-A238-0BD2850BE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ame Side Corner Rectangle 4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ectangle 5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9388"/>
            <a:ext cx="8686800" cy="1587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D707A-D9C9-49A6-9356-66F87A2476F7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E4BA-B487-4A73-88FC-D9B3048BB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123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274638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16002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AB03DF4-E31F-47FF-BCAB-B56A616CADC5}" type="datetimeFigureOut">
              <a:rPr lang="en-US"/>
              <a:pPr>
                <a:defRPr/>
              </a:pPr>
              <a:t>2/16/2014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1450"/>
            <a:ext cx="34290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1450"/>
            <a:ext cx="2133600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CD65CEC-C90D-43B6-A591-7DAE4ACEE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14" r:id="rId2"/>
    <p:sldLayoutId id="2147483820" r:id="rId3"/>
    <p:sldLayoutId id="2147483815" r:id="rId4"/>
    <p:sldLayoutId id="2147483816" r:id="rId5"/>
    <p:sldLayoutId id="2147483817" r:id="rId6"/>
    <p:sldLayoutId id="2147483821" r:id="rId7"/>
    <p:sldLayoutId id="2147483822" r:id="rId8"/>
    <p:sldLayoutId id="2147483823" r:id="rId9"/>
    <p:sldLayoutId id="2147483818" r:id="rId10"/>
    <p:sldLayoutId id="2147483824" r:id="rId11"/>
    <p:sldLayoutId id="2147483825" r:id="rId12"/>
    <p:sldLayoutId id="214748382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Arial Black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1%202%203%204%206%207%208%209%2010%20%0d%0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600200"/>
            <a:ext cx="7924800" cy="1905000"/>
          </a:xfrm>
        </p:spPr>
        <p:txBody>
          <a:bodyPr anchor="t"/>
          <a:lstStyle/>
          <a:p>
            <a:pPr eaLnBrk="1" hangingPunct="1">
              <a:spcBef>
                <a:spcPct val="20000"/>
              </a:spcBef>
            </a:pPr>
            <a:r>
              <a:rPr lang="en-US" sz="5400" dirty="0" smtClean="0">
                <a:solidFill>
                  <a:schemeClr val="tx2"/>
                </a:solidFill>
                <a:latin typeface="Comic Sans MS" pitchFamily="66" charset="0"/>
                <a:ea typeface="MS PGothic" pitchFamily="34" charset="-128"/>
              </a:rPr>
              <a:t>Java Fundamentals 4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5843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08A0537C-CFC8-4F9D-B716-4B91ED29D252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10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4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smtClean="0">
                <a:solidFill>
                  <a:schemeClr val="tx1"/>
                </a:solidFill>
              </a:rPr>
              <a:t>Example2</a:t>
            </a:r>
          </a:p>
        </p:txBody>
      </p:sp>
      <p:sp>
        <p:nvSpPr>
          <p:cNvPr id="305157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public class Example3_7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public static void main (String[] args)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int num = 763;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	  double x = 658.75;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String str = "Java Program.";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System.out.println("123456789012345678901234567890");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System.out.printf("%-5d%-7.2f%-15s ***%n",    num, x, str);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System.out.printf("%-15s%-6d%-    9.2f ***%n", str, num, x);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}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6867" name="Slide Number Placeholder 4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596D906-9960-48AD-B804-BD85E2EC004B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11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chemeClr val="tx1"/>
                </a:solidFill>
              </a:rPr>
              <a:t>Example2</a:t>
            </a:r>
          </a:p>
        </p:txBody>
      </p:sp>
      <p:sp>
        <p:nvSpPr>
          <p:cNvPr id="3072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/>
              <a:t>Sample Run 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   123456789012345678901234567890</a:t>
            </a:r>
            <a:br>
              <a:rPr lang="en-US"/>
            </a:br>
            <a:r>
              <a:rPr lang="en-US"/>
              <a:t>763  658.75 Java Program.   ***</a:t>
            </a:r>
            <a:br>
              <a:rPr lang="en-US"/>
            </a:br>
            <a:r>
              <a:rPr lang="en-US"/>
              <a:t>Java Program.  763   658.75    ***</a:t>
            </a:r>
            <a:br>
              <a:rPr lang="en-US"/>
            </a:b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7891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AC67FB4-D4D1-4EA5-A0D2-CD655E8CA76E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12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Formatting Output with </a:t>
            </a:r>
            <a:r>
              <a:rPr lang="en-US" sz="4000" smtClean="0">
                <a:solidFill>
                  <a:schemeClr val="tx1"/>
                </a:solidFill>
                <a:latin typeface="Courier New" pitchFamily="49" charset="0"/>
              </a:rPr>
              <a:t>printf</a:t>
            </a:r>
          </a:p>
        </p:txBody>
      </p:sp>
      <p:pic>
        <p:nvPicPr>
          <p:cNvPr id="37893" name="Picture 4" descr="Tbl03-0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97088" y="3122613"/>
            <a:ext cx="4949825" cy="1755775"/>
          </a:xfrm>
          <a:noFill/>
        </p:spPr>
      </p:pic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4"/>
          <p:cNvSpPr txBox="1">
            <a:spLocks noGrp="1"/>
          </p:cNvSpPr>
          <p:nvPr/>
        </p:nvSpPr>
        <p:spPr bwMode="auto">
          <a:xfrm>
            <a:off x="685800" y="6477000"/>
            <a:ext cx="6858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8915" name="Slide Number Placeholder 5"/>
          <p:cNvSpPr txBox="1">
            <a:spLocks noGrp="1"/>
          </p:cNvSpPr>
          <p:nvPr/>
        </p:nvSpPr>
        <p:spPr bwMode="auto">
          <a:xfrm>
            <a:off x="7620000" y="6400800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0CE95CD-8600-43AD-BAEE-BF0FC4CA2B85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13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Commonly Used </a:t>
            </a:r>
            <a:br>
              <a:rPr lang="en-US" smtClean="0">
                <a:solidFill>
                  <a:schemeClr val="tx1"/>
                </a:solidFill>
              </a:rPr>
            </a:br>
            <a:r>
              <a:rPr lang="en-US" smtClean="0">
                <a:solidFill>
                  <a:schemeClr val="tx1"/>
                </a:solidFill>
              </a:rPr>
              <a:t>Escape Sequences</a:t>
            </a:r>
          </a:p>
        </p:txBody>
      </p:sp>
      <p:pic>
        <p:nvPicPr>
          <p:cNvPr id="38917" name="Picture 6" descr="Tbl02-0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097088" y="3089275"/>
            <a:ext cx="4949825" cy="1822450"/>
          </a:xfrm>
        </p:spPr>
      </p:pic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700213"/>
            <a:ext cx="77724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3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Control </a:t>
            </a:r>
            <a:r>
              <a:rPr lang="en-US" sz="53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Structures </a:t>
            </a:r>
            <a:r>
              <a:rPr lang="en-US" sz="53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53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Control Structures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99136-7B28-447A-B9AA-B70F5A28B4A1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5124" name="Picture 2" descr="Fig04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828800"/>
            <a:ext cx="7696200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One-Way Selection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99C7-4CE3-4542-BC29-4F59D5395DFE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7173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63246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>
                <a:latin typeface="Calibri" pitchFamily="34" charset="0"/>
              </a:rPr>
              <a:t>Syntax:		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Calibri" pitchFamily="34" charset="0"/>
              </a:rPr>
              <a:t>	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2000" dirty="0">
                <a:latin typeface="Courier New" pitchFamily="49" charset="0"/>
              </a:rPr>
              <a:t> (expression)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	    statement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>
                <a:latin typeface="Calibri" pitchFamily="34" charset="0"/>
              </a:rPr>
              <a:t>Expression referred to as decision maker.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000" dirty="0">
                <a:latin typeface="Calibri" pitchFamily="34" charset="0"/>
              </a:rPr>
              <a:t>Statement referred to as action statement.</a:t>
            </a:r>
          </a:p>
        </p:txBody>
      </p:sp>
      <p:pic>
        <p:nvPicPr>
          <p:cNvPr id="7174" name="Picture 4" descr="Fig04-04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505200"/>
            <a:ext cx="7010400" cy="306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Short-Circuit Evaluation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25E8-9E2A-4C2D-B65B-37404B635911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9221" name="Rectangle 3"/>
          <p:cNvSpPr txBox="1">
            <a:spLocks noChangeArrowheads="1"/>
          </p:cNvSpPr>
          <p:nvPr/>
        </p:nvSpPr>
        <p:spPr bwMode="auto">
          <a:xfrm>
            <a:off x="215900" y="1628775"/>
            <a:ext cx="8928100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Calibri" pitchFamily="34" charset="0"/>
                <a:cs typeface="Times New Roman" pitchFamily="18" charset="0"/>
              </a:rPr>
              <a:t>A process in which the computer evaluates a logical expression from left to right and stops as soon as the value of the expression is known.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Calibri" pitchFamily="34" charset="0"/>
                <a:cs typeface="Times New Roman" pitchFamily="18" charset="0"/>
              </a:rPr>
              <a:t>Example: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solidFill>
                  <a:srgbClr val="CC0000"/>
                </a:solidFill>
                <a:latin typeface="Calibri" pitchFamily="34" charset="0"/>
                <a:cs typeface="Times New Roman" pitchFamily="18" charset="0"/>
              </a:rPr>
              <a:t>(x&gt;y) || (x==5)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       </a:t>
            </a:r>
            <a:r>
              <a:rPr lang="en-US" sz="2000">
                <a:solidFill>
                  <a:schemeClr val="folHlink"/>
                </a:solidFill>
                <a:latin typeface="Calibri" pitchFamily="34" charset="0"/>
                <a:cs typeface="Times New Roman" pitchFamily="18" charset="0"/>
              </a:rPr>
              <a:t>// if (x&gt;y) is true, (x==5) is not evaluated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solidFill>
                  <a:srgbClr val="CC0000"/>
                </a:solidFill>
                <a:latin typeface="Calibri" pitchFamily="34" charset="0"/>
                <a:cs typeface="Times New Roman" pitchFamily="18" charset="0"/>
              </a:rPr>
              <a:t>(a==b) &amp;&amp; (x&gt;=7)</a:t>
            </a:r>
            <a:r>
              <a:rPr lang="en-US" sz="280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000">
                <a:solidFill>
                  <a:schemeClr val="folHlink"/>
                </a:solidFill>
                <a:latin typeface="Calibri" pitchFamily="34" charset="0"/>
                <a:cs typeface="Times New Roman" pitchFamily="18" charset="0"/>
              </a:rPr>
              <a:t>// if (a==b) is false, (x&gt;=7) is not evaluated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solidFill>
                  <a:srgbClr val="CC0000"/>
                </a:solidFill>
                <a:latin typeface="Calibri" pitchFamily="34" charset="0"/>
                <a:cs typeface="Times New Roman" pitchFamily="18" charset="0"/>
              </a:rPr>
              <a:t>(x&gt;0) &amp;&amp; ( (y = z*2) &gt; 5)</a:t>
            </a:r>
            <a:r>
              <a:rPr lang="en-US" sz="2000">
                <a:latin typeface="Calibri" pitchFamily="34" charset="0"/>
                <a:cs typeface="Times New Roman" pitchFamily="18" charset="0"/>
              </a:rPr>
              <a:t>  </a:t>
            </a:r>
            <a:r>
              <a:rPr lang="en-US" sz="2000">
                <a:solidFill>
                  <a:schemeClr val="folHlink"/>
                </a:solidFill>
                <a:latin typeface="Calibri" pitchFamily="34" charset="0"/>
                <a:cs typeface="Times New Roman" pitchFamily="18" charset="0"/>
              </a:rPr>
              <a:t>// if (x&gt;0) is false, ((y = z*2) &gt; 5) is not evaluated and the value of y will not change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sz="2000">
              <a:solidFill>
                <a:schemeClr val="folHlink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Two-Way Selection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D9DA5-77DA-4CF6-9D12-544B7755BA15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10245" name="Rectangle 3"/>
          <p:cNvSpPr txBox="1">
            <a:spLocks noChangeArrowheads="1"/>
          </p:cNvSpPr>
          <p:nvPr/>
        </p:nvSpPr>
        <p:spPr bwMode="auto">
          <a:xfrm>
            <a:off x="468313" y="1628775"/>
            <a:ext cx="80645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Syntax: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latin typeface="Calibri" pitchFamily="34" charset="0"/>
              </a:rPr>
              <a:t>		</a:t>
            </a:r>
            <a:r>
              <a:rPr lang="en-US" sz="320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3200">
                <a:latin typeface="Courier New" pitchFamily="49" charset="0"/>
              </a:rPr>
              <a:t> (expression)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latin typeface="Courier New" pitchFamily="49" charset="0"/>
              </a:rPr>
              <a:t>	    	statement1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latin typeface="Courier New" pitchFamily="49" charset="0"/>
              </a:rPr>
              <a:t>		</a:t>
            </a:r>
            <a:r>
              <a:rPr lang="en-US" sz="3200">
                <a:solidFill>
                  <a:srgbClr val="333399"/>
                </a:solidFill>
                <a:latin typeface="Courier New" pitchFamily="49" charset="0"/>
              </a:rPr>
              <a:t>else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>
                <a:latin typeface="Courier New" pitchFamily="49" charset="0"/>
              </a:rPr>
              <a:t>	    	statement2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solidFill>
                  <a:srgbClr val="333399"/>
                </a:solidFill>
                <a:latin typeface="Courier New" pitchFamily="49" charset="0"/>
              </a:rPr>
              <a:t>else</a:t>
            </a:r>
            <a:r>
              <a:rPr lang="en-US" sz="3200">
                <a:latin typeface="Calibri" pitchFamily="34" charset="0"/>
              </a:rPr>
              <a:t> statement must be paired with an </a:t>
            </a:r>
            <a:r>
              <a:rPr lang="en-US" sz="320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3200">
                <a:latin typeface="Calibri" pitchFamily="34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600">
                <a:latin typeface="Calibri" pitchFamily="34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Two-Way Selection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7DFE-AF66-441D-A07B-F43F8B7112A0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838200" y="1828800"/>
            <a:ext cx="7924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Example 4-13</a:t>
            </a:r>
            <a:endParaRPr lang="en-US" sz="2400" dirty="0">
              <a:latin typeface="Times New Roman" pitchFamily="18" charset="0"/>
            </a:endParaRPr>
          </a:p>
          <a:p>
            <a:endParaRPr lang="en-US" sz="2400" dirty="0">
              <a:latin typeface="Times New Roman" pitchFamily="18" charset="0"/>
            </a:endParaRPr>
          </a:p>
          <a:p>
            <a:r>
              <a:rPr lang="en-US" sz="2400" dirty="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</a:rPr>
              <a:t> (hours &gt; 40.0)</a:t>
            </a:r>
          </a:p>
          <a:p>
            <a:r>
              <a:rPr lang="en-US" sz="2400" dirty="0">
                <a:latin typeface="Courier New" pitchFamily="49" charset="0"/>
              </a:rPr>
              <a:t>    wages = 40.0 </a:t>
            </a:r>
            <a:r>
              <a:rPr lang="en-US" sz="2400" dirty="0" smtClean="0">
                <a:latin typeface="Courier New" pitchFamily="49" charset="0"/>
              </a:rPr>
              <a:t>+ </a:t>
            </a:r>
            <a:r>
              <a:rPr lang="en-US" sz="2400" dirty="0">
                <a:latin typeface="Courier New" pitchFamily="49" charset="0"/>
              </a:rPr>
              <a:t>rate </a:t>
            </a:r>
            <a:r>
              <a:rPr lang="en-US" sz="2400" dirty="0" smtClean="0">
                <a:latin typeface="Courier New" pitchFamily="49" charset="0"/>
              </a:rPr>
              <a:t>* hours;</a:t>
            </a:r>
          </a:p>
          <a:p>
            <a:r>
              <a:rPr lang="en-US" sz="2400" dirty="0" smtClean="0">
                <a:latin typeface="Courier New" pitchFamily="49" charset="0"/>
              </a:rPr>
              <a:t> </a:t>
            </a:r>
            <a:r>
              <a:rPr lang="en-US" sz="2400" dirty="0">
                <a:solidFill>
                  <a:srgbClr val="333399"/>
                </a:solidFill>
                <a:latin typeface="Courier New" pitchFamily="49" charset="0"/>
              </a:rPr>
              <a:t>else</a:t>
            </a:r>
          </a:p>
          <a:p>
            <a:r>
              <a:rPr lang="en-US" sz="2400" dirty="0">
                <a:latin typeface="Courier New" pitchFamily="49" charset="0"/>
              </a:rPr>
              <a:t>    wages = hours * rate;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27651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99DA1547-AEF4-4655-AF54-727E0314AE46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2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Parsing Numeric Strings</a:t>
            </a:r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81534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Courier New" pitchFamily="49" charset="0"/>
              </a:rPr>
              <a:t>Integer</a:t>
            </a:r>
            <a:r>
              <a:rPr lang="en-US" sz="2400">
                <a:latin typeface="Times New Roman" pitchFamily="18" charset="0"/>
              </a:rPr>
              <a:t>, </a:t>
            </a:r>
            <a:r>
              <a:rPr lang="en-US" sz="2400">
                <a:latin typeface="Courier New" pitchFamily="49" charset="0"/>
              </a:rPr>
              <a:t>Float</a:t>
            </a:r>
            <a:r>
              <a:rPr lang="en-US" sz="2400">
                <a:latin typeface="Times New Roman" pitchFamily="18" charset="0"/>
              </a:rPr>
              <a:t>, and </a:t>
            </a:r>
            <a:r>
              <a:rPr lang="en-US" sz="2400">
                <a:latin typeface="Courier New" pitchFamily="49" charset="0"/>
              </a:rPr>
              <a:t>Double</a:t>
            </a:r>
            <a:r>
              <a:rPr lang="en-US" sz="2400">
                <a:latin typeface="Times New Roman" pitchFamily="18" charset="0"/>
              </a:rPr>
              <a:t> are classes designed to convert a numeric string into a number. </a:t>
            </a: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Times New Roman" pitchFamily="18" charset="0"/>
              </a:rPr>
              <a:t>These classes are called </a:t>
            </a:r>
            <a:r>
              <a:rPr lang="en-US" sz="2400" b="1">
                <a:latin typeface="Times New Roman" pitchFamily="18" charset="0"/>
              </a:rPr>
              <a:t>wrapper</a:t>
            </a:r>
            <a:r>
              <a:rPr lang="en-US" sz="2400">
                <a:latin typeface="Times New Roman" pitchFamily="18" charset="0"/>
              </a:rPr>
              <a:t> classes.  </a:t>
            </a: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Courier New" pitchFamily="49" charset="0"/>
              </a:rPr>
              <a:t>parseInt</a:t>
            </a:r>
            <a:r>
              <a:rPr lang="en-US" sz="2400">
                <a:latin typeface="Times New Roman" pitchFamily="18" charset="0"/>
              </a:rPr>
              <a:t> is a method of the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latin typeface="Courier New" pitchFamily="49" charset="0"/>
              </a:rPr>
              <a:t>Integer</a:t>
            </a:r>
            <a:r>
              <a:rPr lang="en-US" sz="2400">
                <a:latin typeface="Times New Roman" pitchFamily="18" charset="0"/>
              </a:rPr>
              <a:t>, which converts a numeric integer string into a value of the type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400">
                <a:latin typeface="Times New Roman" pitchFamily="18" charset="0"/>
              </a:rPr>
              <a:t>. </a:t>
            </a: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Courier New" pitchFamily="49" charset="0"/>
              </a:rPr>
              <a:t>parseFloat</a:t>
            </a:r>
            <a:r>
              <a:rPr lang="en-US" sz="2400">
                <a:latin typeface="Times New Roman" pitchFamily="18" charset="0"/>
              </a:rPr>
              <a:t> is a method of the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latin typeface="Courier New" pitchFamily="49" charset="0"/>
              </a:rPr>
              <a:t>Float</a:t>
            </a:r>
            <a:r>
              <a:rPr lang="en-US" sz="2400">
                <a:latin typeface="Times New Roman" pitchFamily="18" charset="0"/>
              </a:rPr>
              <a:t> and is used to convert a numeric decimal string into an equivalent value of the type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float</a:t>
            </a:r>
            <a:r>
              <a:rPr lang="en-US" sz="2400">
                <a:latin typeface="Times New Roman" pitchFamily="18" charset="0"/>
              </a:rPr>
              <a:t>. </a:t>
            </a: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Courier New" pitchFamily="49" charset="0"/>
              </a:rPr>
              <a:t>parseDouble</a:t>
            </a:r>
            <a:r>
              <a:rPr lang="en-US" sz="2400">
                <a:latin typeface="Times New Roman" pitchFamily="18" charset="0"/>
              </a:rPr>
              <a:t> is a method of the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class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latin typeface="Courier New" pitchFamily="49" charset="0"/>
              </a:rPr>
              <a:t>Double</a:t>
            </a:r>
            <a:r>
              <a:rPr lang="en-US" sz="2400">
                <a:latin typeface="Times New Roman" pitchFamily="18" charset="0"/>
              </a:rPr>
              <a:t>, which is used to convert a numeric decimal string into an equivalent value of the type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double</a:t>
            </a:r>
            <a:r>
              <a:rPr lang="en-US" sz="2400">
                <a:latin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Compound (Block of) Statements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F14F-84E2-4136-90EB-EAFA05166CF4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468313" y="1628775"/>
            <a:ext cx="80645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alibri" pitchFamily="34" charset="0"/>
              </a:rPr>
              <a:t>Syntax: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alibri" pitchFamily="34" charset="0"/>
              </a:rPr>
              <a:t>	</a:t>
            </a:r>
            <a:r>
              <a:rPr lang="en-US" sz="2400">
                <a:latin typeface="Courier New" pitchFamily="49" charset="0"/>
              </a:rPr>
              <a:t>{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statement1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statement2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	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	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	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statement</a:t>
            </a:r>
            <a:r>
              <a:rPr lang="en-US" sz="2400" i="1">
                <a:latin typeface="Courier New" pitchFamily="49" charset="0"/>
              </a:rPr>
              <a:t>n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Compound (Block of) Statements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F6790-A5D1-4EA8-90CD-00A44F976B87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4" name="Espace réservé du pied de page 3"/>
          <p:cNvSpPr txBox="1">
            <a:spLocks/>
          </p:cNvSpPr>
          <p:nvPr/>
        </p:nvSpPr>
        <p:spPr>
          <a:xfrm>
            <a:off x="1042988" y="6308725"/>
            <a:ext cx="7273925" cy="360363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Java Programming: From Problem Analysis to Program Design, D.S. Malik</a:t>
            </a:r>
          </a:p>
        </p:txBody>
      </p:sp>
      <p:sp>
        <p:nvSpPr>
          <p:cNvPr id="15366" name="Rectangle 3"/>
          <p:cNvSpPr txBox="1">
            <a:spLocks noChangeArrowheads="1"/>
          </p:cNvSpPr>
          <p:nvPr/>
        </p:nvSpPr>
        <p:spPr bwMode="auto">
          <a:xfrm>
            <a:off x="468313" y="1628775"/>
            <a:ext cx="80645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2000">
                <a:latin typeface="Courier New" pitchFamily="49" charset="0"/>
              </a:rPr>
              <a:t> (age &gt; 18)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    System.out.println("Eligible to vote.");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    System.out.println("No longer a minor.");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}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333399"/>
                </a:solidFill>
                <a:latin typeface="Courier New" pitchFamily="49" charset="0"/>
              </a:rPr>
              <a:t>else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    System.out.println("Not eligible to vote.");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    System.out.println("Still a minor.");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</a:rPr>
              <a:t>Multiple Selection: Nested if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3B01-F11B-4E5D-875D-3918A6486367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4" name="Espace réservé du pied de page 4"/>
          <p:cNvSpPr txBox="1">
            <a:spLocks/>
          </p:cNvSpPr>
          <p:nvPr/>
        </p:nvSpPr>
        <p:spPr>
          <a:xfrm>
            <a:off x="1042988" y="6308725"/>
            <a:ext cx="7273925" cy="360363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t>Java Programming: From Problem Analysis to Program Design, D.S. Malik</a:t>
            </a:r>
          </a:p>
        </p:txBody>
      </p:sp>
      <p:sp>
        <p:nvSpPr>
          <p:cNvPr id="16390" name="Rectangle 3"/>
          <p:cNvSpPr txBox="1">
            <a:spLocks noChangeArrowheads="1"/>
          </p:cNvSpPr>
          <p:nvPr/>
        </p:nvSpPr>
        <p:spPr bwMode="auto">
          <a:xfrm>
            <a:off x="539750" y="1700213"/>
            <a:ext cx="3957638" cy="399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>
                <a:latin typeface="Calibri" pitchFamily="34" charset="0"/>
              </a:rPr>
              <a:t>Syntax: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alibri" pitchFamily="34" charset="0"/>
              </a:rPr>
              <a:t>	</a:t>
            </a:r>
            <a:r>
              <a:rPr lang="en-US" sz="240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2400">
                <a:latin typeface="Courier New" pitchFamily="49" charset="0"/>
              </a:rPr>
              <a:t> (expression1)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 statement1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</a:t>
            </a:r>
            <a:r>
              <a:rPr lang="en-US" sz="2400">
                <a:solidFill>
                  <a:srgbClr val="333399"/>
                </a:solidFill>
                <a:latin typeface="Courier New" pitchFamily="49" charset="0"/>
              </a:rPr>
              <a:t>else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</a:t>
            </a:r>
            <a:r>
              <a:rPr lang="en-US" sz="2400">
                <a:solidFill>
                  <a:srgbClr val="333399"/>
                </a:solidFill>
                <a:latin typeface="Courier New" pitchFamily="49" charset="0"/>
              </a:rPr>
              <a:t>if</a:t>
            </a:r>
            <a:r>
              <a:rPr lang="en-US" sz="2400">
                <a:latin typeface="Courier New" pitchFamily="49" charset="0"/>
              </a:rPr>
              <a:t> (expression2)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    statement2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</a:t>
            </a:r>
            <a:r>
              <a:rPr lang="en-US" sz="2400">
                <a:solidFill>
                  <a:srgbClr val="333399"/>
                </a:solidFill>
                <a:latin typeface="Courier New" pitchFamily="49" charset="0"/>
              </a:rPr>
              <a:t>else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urier New" pitchFamily="49" charset="0"/>
              </a:rPr>
              <a:t>		    statement3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16391" name="Rectangle 4"/>
          <p:cNvSpPr txBox="1">
            <a:spLocks noChangeArrowheads="1"/>
          </p:cNvSpPr>
          <p:nvPr/>
        </p:nvSpPr>
        <p:spPr bwMode="auto">
          <a:xfrm>
            <a:off x="4572000" y="1628775"/>
            <a:ext cx="395287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Multiple </a:t>
            </a:r>
            <a:r>
              <a:rPr lang="en-US" sz="3200" i="1">
                <a:latin typeface="Calibri" pitchFamily="34" charset="0"/>
              </a:rPr>
              <a:t>if</a:t>
            </a:r>
            <a:r>
              <a:rPr lang="en-US" sz="3200">
                <a:latin typeface="Calibri" pitchFamily="34" charset="0"/>
              </a:rPr>
              <a:t> statements can be used if there is more than two alternatives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i="1">
                <a:latin typeface="Calibri" pitchFamily="34" charset="0"/>
              </a:rPr>
              <a:t>else</a:t>
            </a:r>
            <a:r>
              <a:rPr lang="en-US" sz="3200">
                <a:latin typeface="Calibri" pitchFamily="34" charset="0"/>
              </a:rPr>
              <a:t> is associated with the most recent </a:t>
            </a:r>
            <a:r>
              <a:rPr lang="en-US" sz="3200" i="1">
                <a:latin typeface="Calibri" pitchFamily="34" charset="0"/>
              </a:rPr>
              <a:t>if </a:t>
            </a:r>
            <a:r>
              <a:rPr lang="en-US" sz="3200">
                <a:latin typeface="Calibri" pitchFamily="34" charset="0"/>
              </a:rPr>
              <a:t>that does not have an else.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Multiple Selection: Nested 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A03E4-B54E-41EA-A723-91A4539AEFAD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17413" name="Rectangle 3"/>
          <p:cNvSpPr txBox="1">
            <a:spLocks noChangeArrowheads="1"/>
          </p:cNvSpPr>
          <p:nvPr/>
        </p:nvSpPr>
        <p:spPr bwMode="auto">
          <a:xfrm>
            <a:off x="381000" y="1752600"/>
            <a:ext cx="8064500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b="1" dirty="0">
                <a:latin typeface="Calibri" pitchFamily="34" charset="0"/>
              </a:rPr>
              <a:t>Example 4-19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solidFill>
                  <a:srgbClr val="339933"/>
                </a:solidFill>
                <a:latin typeface="Courier New" pitchFamily="49" charset="0"/>
                <a:cs typeface="Courier New" pitchFamily="49" charset="0"/>
              </a:rPr>
              <a:t>// Assume that score is of type int. Based on the value of score, the following code determines the grade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>
              <a:solidFill>
                <a:schemeClr val="folHlink"/>
              </a:solidFill>
              <a:latin typeface="Calibri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(score &gt;= 90)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(“Grade is A”);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(score &gt;=80 )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ar-SA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(“Grade is B”);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(score &gt;=70 )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ar-SA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(“Grade is C”);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(score &gt;=60 )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ar-SA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(“Grade is D”);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(“Grade is F”);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dirty="0">
              <a:latin typeface="Calibri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800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Multiple Selection: Nested 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459-75C5-4DBE-AB14-FB7BFDCBBADF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18437" name="Rectangle 3"/>
          <p:cNvSpPr txBox="1">
            <a:spLocks noChangeArrowheads="1"/>
          </p:cNvSpPr>
          <p:nvPr/>
        </p:nvSpPr>
        <p:spPr bwMode="auto">
          <a:xfrm>
            <a:off x="468313" y="1628775"/>
            <a:ext cx="8675687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latin typeface="Calibri" pitchFamily="34" charset="0"/>
              </a:rPr>
              <a:t>Example 4-20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 b="1" dirty="0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tempreture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&gt;= 50 )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tempreture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&gt;= 80)</a:t>
            </a:r>
            <a:endParaRPr lang="ar-SA" sz="2400" dirty="0"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ar-SA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(“Good swimming day”);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4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ar-SA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(“Good golfing day”);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(“Good tennis day”);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Switch Structures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3C83-D910-49AF-A454-F6086C572A56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23557" name="Rectangle 3"/>
          <p:cNvSpPr txBox="1">
            <a:spLocks noChangeArrowheads="1"/>
          </p:cNvSpPr>
          <p:nvPr/>
        </p:nvSpPr>
        <p:spPr bwMode="auto">
          <a:xfrm>
            <a:off x="5257800" y="2209800"/>
            <a:ext cx="3581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Expression is also known as selector.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Expression can be an identifier.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800">
                <a:latin typeface="Calibri" pitchFamily="34" charset="0"/>
              </a:rPr>
              <a:t>Value can only be integral. </a:t>
            </a:r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609600" y="1981200"/>
            <a:ext cx="456247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switch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(expression)</a:t>
            </a:r>
          </a:p>
          <a:p>
            <a:r>
              <a:rPr lang="en-US" sz="2000" dirty="0">
                <a:latin typeface="Courier New" pitchFamily="49" charset="0"/>
              </a:rPr>
              <a:t>{</a:t>
            </a:r>
          </a:p>
          <a:p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  case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value1: statements1</a:t>
            </a:r>
          </a:p>
          <a:p>
            <a:r>
              <a:rPr lang="en-US" sz="2000" b="1" dirty="0">
                <a:latin typeface="Courier New" pitchFamily="49" charset="0"/>
              </a:rPr>
              <a:t>	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  case</a:t>
            </a:r>
            <a:r>
              <a:rPr lang="en-US" sz="2000" b="1" dirty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value2: statements2</a:t>
            </a:r>
          </a:p>
          <a:p>
            <a:r>
              <a:rPr lang="en-US" sz="2000" b="1" dirty="0">
                <a:latin typeface="Courier New" pitchFamily="49" charset="0"/>
              </a:rPr>
              <a:t>	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>
                <a:latin typeface="Courier New" pitchFamily="49" charset="0"/>
              </a:rPr>
              <a:t>  ...</a:t>
            </a:r>
          </a:p>
          <a:p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  case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value n</a:t>
            </a:r>
            <a:r>
              <a:rPr lang="en-US" sz="2000" dirty="0">
                <a:latin typeface="Courier New" pitchFamily="49" charset="0"/>
              </a:rPr>
              <a:t>: </a:t>
            </a:r>
            <a:r>
              <a:rPr lang="en-US" sz="2000" dirty="0" smtClean="0">
                <a:latin typeface="Courier New" pitchFamily="49" charset="0"/>
              </a:rPr>
              <a:t>statements n</a:t>
            </a:r>
            <a:endParaRPr lang="en-US" sz="2000" dirty="0">
              <a:latin typeface="Courier New" pitchFamily="49" charset="0"/>
            </a:endParaRPr>
          </a:p>
          <a:p>
            <a:r>
              <a:rPr lang="en-US" sz="2000" b="1" dirty="0">
                <a:latin typeface="Courier New" pitchFamily="49" charset="0"/>
              </a:rPr>
              <a:t>	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  default</a:t>
            </a:r>
            <a:r>
              <a:rPr lang="en-US" sz="2000" dirty="0">
                <a:latin typeface="Courier New" pitchFamily="49" charset="0"/>
              </a:rPr>
              <a:t>: statements</a:t>
            </a:r>
          </a:p>
          <a:p>
            <a:r>
              <a:rPr lang="en-US" sz="20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Switch With break Statements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46" name="Content Placeholder 4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CE401-4B61-4048-9020-16D126AB1A11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43400" y="914400"/>
            <a:ext cx="4495800" cy="518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23863" y="1719263"/>
            <a:ext cx="3503612" cy="3529012"/>
            <a:chOff x="571" y="1779"/>
            <a:chExt cx="4687" cy="2021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71" y="1779"/>
              <a:ext cx="4687" cy="202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4613" name="Rectangle 8"/>
            <p:cNvSpPr>
              <a:spLocks noChangeArrowheads="1"/>
            </p:cNvSpPr>
            <p:nvPr/>
          </p:nvSpPr>
          <p:spPr bwMode="auto">
            <a:xfrm>
              <a:off x="635" y="1879"/>
              <a:ext cx="4510" cy="17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switch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 </a:t>
              </a:r>
              <a:r>
                <a:rPr lang="en-US" sz="2000">
                  <a:solidFill>
                    <a:srgbClr val="FF0000"/>
                  </a:solidFill>
                  <a:latin typeface="Courier New" pitchFamily="49" charset="0"/>
                  <a:ea typeface="ＭＳ Ｐゴシック" pitchFamily="34" charset="-128"/>
                </a:rPr>
                <a:t>(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N</a:t>
              </a:r>
              <a:r>
                <a:rPr lang="en-US" sz="2000">
                  <a:solidFill>
                    <a:srgbClr val="FF0000"/>
                  </a:solidFill>
                  <a:latin typeface="Courier New" pitchFamily="49" charset="0"/>
                  <a:ea typeface="ＭＳ Ｐゴシック" pitchFamily="34" charset="-128"/>
                </a:rPr>
                <a:t>) {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 1: x = 10;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		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break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 2: x = 20;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		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break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 3: x = 30;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				</a:t>
              </a:r>
              <a:r>
                <a:rPr lang="en-US" sz="200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break</a:t>
              </a: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  <a:tab pos="1714500" algn="l"/>
                </a:tabLst>
              </a:pPr>
              <a:r>
                <a:rPr lang="en-US" sz="2000">
                  <a:latin typeface="Courier New" pitchFamily="49" charset="0"/>
                  <a:ea typeface="ＭＳ Ｐゴシック" pitchFamily="34" charset="-128"/>
                </a:rPr>
                <a:t>}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4467225" y="1000125"/>
            <a:ext cx="4143375" cy="5021263"/>
            <a:chOff x="2814" y="630"/>
            <a:chExt cx="2610" cy="3163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4290" y="1138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10;</a:t>
              </a:r>
            </a:p>
          </p:txBody>
        </p:sp>
        <p:sp>
          <p:nvSpPr>
            <p:cNvPr id="24585" name="Text Box 11"/>
            <p:cNvSpPr txBox="1">
              <a:spLocks noChangeArrowheads="1"/>
            </p:cNvSpPr>
            <p:nvPr/>
          </p:nvSpPr>
          <p:spPr bwMode="auto">
            <a:xfrm>
              <a:off x="2814" y="1500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4586" name="Text Box 12"/>
            <p:cNvSpPr txBox="1">
              <a:spLocks noChangeArrowheads="1"/>
            </p:cNvSpPr>
            <p:nvPr/>
          </p:nvSpPr>
          <p:spPr bwMode="auto">
            <a:xfrm>
              <a:off x="3770" y="940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2927" y="1065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1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322" y="630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>
              <a:off x="4290" y="1914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20;</a:t>
              </a:r>
            </a:p>
          </p:txBody>
        </p:sp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4290" y="2682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30;</a:t>
              </a: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2927" y="1833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2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2927" y="2601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3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3702" y="1254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3322" y="1430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3322" y="2198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322" y="2974"/>
              <a:ext cx="0" cy="819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3718" y="2014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3742" y="2782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4630" y="1398"/>
              <a:ext cx="0" cy="139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4600" name="Text Box 26"/>
            <p:cNvSpPr txBox="1">
              <a:spLocks noChangeArrowheads="1"/>
            </p:cNvSpPr>
            <p:nvPr/>
          </p:nvSpPr>
          <p:spPr bwMode="auto">
            <a:xfrm>
              <a:off x="2814" y="3036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4601" name="Text Box 27"/>
            <p:cNvSpPr txBox="1">
              <a:spLocks noChangeArrowheads="1"/>
            </p:cNvSpPr>
            <p:nvPr/>
          </p:nvSpPr>
          <p:spPr bwMode="auto">
            <a:xfrm>
              <a:off x="2814" y="2260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4602" name="Text Box 28"/>
            <p:cNvSpPr txBox="1">
              <a:spLocks noChangeArrowheads="1"/>
            </p:cNvSpPr>
            <p:nvPr/>
          </p:nvSpPr>
          <p:spPr bwMode="auto">
            <a:xfrm>
              <a:off x="3770" y="1692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  <p:sp>
          <p:nvSpPr>
            <p:cNvPr id="24603" name="Text Box 29"/>
            <p:cNvSpPr txBox="1">
              <a:spLocks noChangeArrowheads="1"/>
            </p:cNvSpPr>
            <p:nvPr/>
          </p:nvSpPr>
          <p:spPr bwMode="auto">
            <a:xfrm>
              <a:off x="3770" y="2476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  <p:sp>
          <p:nvSpPr>
            <p:cNvPr id="31" name="AutoShape 30"/>
            <p:cNvSpPr>
              <a:spLocks noChangeArrowheads="1"/>
            </p:cNvSpPr>
            <p:nvPr/>
          </p:nvSpPr>
          <p:spPr bwMode="auto">
            <a:xfrm>
              <a:off x="4290" y="1538"/>
              <a:ext cx="680" cy="17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break;</a:t>
              </a:r>
            </a:p>
          </p:txBody>
        </p:sp>
        <p:sp>
          <p:nvSpPr>
            <p:cNvPr id="32" name="Line 31"/>
            <p:cNvSpPr>
              <a:spLocks noChangeShapeType="1"/>
            </p:cNvSpPr>
            <p:nvPr/>
          </p:nvSpPr>
          <p:spPr bwMode="auto">
            <a:xfrm>
              <a:off x="4630" y="2174"/>
              <a:ext cx="0" cy="139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33" name="AutoShape 32"/>
            <p:cNvSpPr>
              <a:spLocks noChangeArrowheads="1"/>
            </p:cNvSpPr>
            <p:nvPr/>
          </p:nvSpPr>
          <p:spPr bwMode="auto">
            <a:xfrm>
              <a:off x="4290" y="2314"/>
              <a:ext cx="680" cy="17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break;</a:t>
              </a:r>
            </a:p>
          </p:txBody>
        </p:sp>
        <p:sp>
          <p:nvSpPr>
            <p:cNvPr id="34" name="Line 33"/>
            <p:cNvSpPr>
              <a:spLocks noChangeShapeType="1"/>
            </p:cNvSpPr>
            <p:nvPr/>
          </p:nvSpPr>
          <p:spPr bwMode="auto">
            <a:xfrm>
              <a:off x="4630" y="2934"/>
              <a:ext cx="0" cy="139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35" name="AutoShape 34"/>
            <p:cNvSpPr>
              <a:spLocks noChangeArrowheads="1"/>
            </p:cNvSpPr>
            <p:nvPr/>
          </p:nvSpPr>
          <p:spPr bwMode="auto">
            <a:xfrm>
              <a:off x="4290" y="3074"/>
              <a:ext cx="680" cy="17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break;</a:t>
              </a:r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 flipV="1">
              <a:off x="4974" y="3161"/>
              <a:ext cx="392" cy="5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>
              <a:off x="4974" y="2414"/>
              <a:ext cx="368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408" y="1640"/>
              <a:ext cx="2016" cy="1888"/>
            </a:xfrm>
            <a:custGeom>
              <a:avLst/>
              <a:gdLst/>
              <a:ahLst/>
              <a:cxnLst>
                <a:cxn ang="0">
                  <a:pos x="1512" y="0"/>
                </a:cxn>
                <a:cxn ang="0">
                  <a:pos x="1960" y="0"/>
                </a:cxn>
                <a:cxn ang="0">
                  <a:pos x="1960" y="1888"/>
                </a:cxn>
                <a:cxn ang="0">
                  <a:pos x="0" y="1888"/>
                </a:cxn>
              </a:cxnLst>
              <a:rect l="0" t="0" r="r" b="b"/>
              <a:pathLst>
                <a:path w="1960" h="1888">
                  <a:moveTo>
                    <a:pt x="1512" y="0"/>
                  </a:moveTo>
                  <a:lnTo>
                    <a:pt x="1960" y="0"/>
                  </a:lnTo>
                  <a:lnTo>
                    <a:pt x="1960" y="1888"/>
                  </a:lnTo>
                  <a:lnTo>
                    <a:pt x="0" y="1888"/>
                  </a:lnTo>
                </a:path>
              </a:pathLst>
            </a:custGeom>
            <a:noFill/>
            <a:ln w="57150" cap="flat" cmpd="sng">
              <a:solidFill>
                <a:srgbClr val="CCECFF"/>
              </a:solidFill>
              <a:prstDash val="solid"/>
              <a:miter lim="800000"/>
              <a:headEnd type="none" w="med" len="med"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alibri" pitchFamily="34" charset="0"/>
              </a:rPr>
              <a:t>Switch With No break Statements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Content Placeholder 3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2808-7098-480D-8752-DFF2E66A1990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419600" y="1600200"/>
            <a:ext cx="4114800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latin typeface="+mn-lt"/>
              <a:cs typeface="+mn-cs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85800" y="2286000"/>
            <a:ext cx="3503613" cy="2054225"/>
            <a:chOff x="571" y="1779"/>
            <a:chExt cx="4687" cy="2048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71" y="1779"/>
              <a:ext cx="4687" cy="202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5631" name="Rectangle 8"/>
            <p:cNvSpPr>
              <a:spLocks noChangeArrowheads="1"/>
            </p:cNvSpPr>
            <p:nvPr/>
          </p:nvSpPr>
          <p:spPr bwMode="auto">
            <a:xfrm>
              <a:off x="635" y="1879"/>
              <a:ext cx="4510" cy="19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</a:tabLst>
              </a:pPr>
              <a:r>
                <a:rPr lang="en-US" sz="2000" dirty="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switch</a:t>
              </a: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itchFamily="49" charset="0"/>
                  <a:ea typeface="ＭＳ Ｐゴシック" pitchFamily="34" charset="-128"/>
                </a:rPr>
                <a:t>(</a:t>
              </a: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N</a:t>
              </a:r>
              <a:r>
                <a:rPr lang="en-US" sz="2000" dirty="0">
                  <a:solidFill>
                    <a:srgbClr val="FF0000"/>
                  </a:solidFill>
                  <a:latin typeface="Courier New" pitchFamily="49" charset="0"/>
                  <a:ea typeface="ＭＳ Ｐゴシック" pitchFamily="34" charset="-128"/>
                </a:rPr>
                <a:t>) {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</a:tabLst>
              </a:pP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 dirty="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 1: x = 10;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</a:tabLst>
              </a:pP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 dirty="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 2: x = 20;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</a:tabLst>
              </a:pP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	</a:t>
              </a:r>
              <a:r>
                <a:rPr lang="en-US" sz="2000" dirty="0">
                  <a:solidFill>
                    <a:srgbClr val="333399"/>
                  </a:solidFill>
                  <a:latin typeface="Courier New" pitchFamily="49" charset="0"/>
                  <a:ea typeface="ＭＳ Ｐゴシック" pitchFamily="34" charset="-128"/>
                </a:rPr>
                <a:t>case</a:t>
              </a:r>
              <a:r>
                <a:rPr lang="en-US" sz="2000" dirty="0">
                  <a:latin typeface="Courier New" pitchFamily="49" charset="0"/>
                  <a:ea typeface="ＭＳ Ｐゴシック" pitchFamily="34" charset="-128"/>
                </a:rPr>
                <a:t> 3: x = 30;</a:t>
              </a:r>
            </a:p>
            <a:p>
              <a:pPr>
                <a:lnSpc>
                  <a:spcPct val="80000"/>
                </a:lnSpc>
                <a:spcBef>
                  <a:spcPct val="50000"/>
                </a:spcBef>
                <a:tabLst>
                  <a:tab pos="457200" algn="l"/>
                  <a:tab pos="749300" algn="l"/>
                  <a:tab pos="1320800" algn="l"/>
                </a:tabLst>
              </a:pPr>
              <a:r>
                <a:rPr lang="en-US" sz="2000" dirty="0">
                  <a:solidFill>
                    <a:srgbClr val="FF0000"/>
                  </a:solidFill>
                  <a:latin typeface="Courier New" pitchFamily="49" charset="0"/>
                  <a:ea typeface="ＭＳ Ｐゴシック" pitchFamily="34" charset="-128"/>
                </a:rPr>
                <a:t>}</a:t>
              </a: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5064125" y="1295400"/>
            <a:ext cx="3403600" cy="4691063"/>
            <a:chOff x="3190" y="878"/>
            <a:chExt cx="2144" cy="2955"/>
          </a:xfrm>
        </p:grpSpPr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4654" y="1386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10;</a:t>
              </a:r>
            </a:p>
          </p:txBody>
        </p:sp>
        <p:sp>
          <p:nvSpPr>
            <p:cNvPr id="25609" name="Text Box 11"/>
            <p:cNvSpPr txBox="1">
              <a:spLocks noChangeArrowheads="1"/>
            </p:cNvSpPr>
            <p:nvPr/>
          </p:nvSpPr>
          <p:spPr bwMode="auto">
            <a:xfrm>
              <a:off x="3190" y="1748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5610" name="Text Box 12"/>
            <p:cNvSpPr txBox="1">
              <a:spLocks noChangeArrowheads="1"/>
            </p:cNvSpPr>
            <p:nvPr/>
          </p:nvSpPr>
          <p:spPr bwMode="auto">
            <a:xfrm>
              <a:off x="4146" y="1188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3303" y="1313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1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698" y="878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>
              <a:off x="4654" y="2162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20;</a:t>
              </a:r>
            </a:p>
          </p:txBody>
        </p:sp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4654" y="2898"/>
              <a:ext cx="680" cy="258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x = 30;</a:t>
              </a:r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3303" y="2081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2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3303" y="2849"/>
              <a:ext cx="790" cy="367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rgbClr val="CCECFF"/>
              </a:solidFill>
              <a:miter lim="800000"/>
              <a:headEnd/>
              <a:tailEnd/>
            </a:ln>
            <a:effectLst>
              <a:outerShdw dist="89803" dir="2700000" algn="ctr" rotWithShape="0">
                <a:schemeClr val="tx1"/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1400">
                  <a:solidFill>
                    <a:srgbClr val="000000"/>
                  </a:solidFill>
                  <a:latin typeface="+mn-lt"/>
                  <a:cs typeface="+mn-cs"/>
                </a:rPr>
                <a:t>N  == 3 ?</a:t>
              </a:r>
              <a:endParaRPr lang="en-US" sz="140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endParaRPr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078" y="1502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3698" y="1678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3698" y="2446"/>
              <a:ext cx="0" cy="37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3698" y="3222"/>
              <a:ext cx="0" cy="61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 rot="5400000" flipH="1">
              <a:off x="4208" y="2725"/>
              <a:ext cx="352" cy="1217"/>
            </a:xfrm>
            <a:custGeom>
              <a:avLst/>
              <a:gdLst/>
              <a:ahLst/>
              <a:cxnLst>
                <a:cxn ang="0">
                  <a:pos x="961" y="0"/>
                </a:cxn>
                <a:cxn ang="0">
                  <a:pos x="0" y="0"/>
                </a:cxn>
                <a:cxn ang="0">
                  <a:pos x="0" y="472"/>
                </a:cxn>
              </a:cxnLst>
              <a:rect l="0" t="0" r="r" b="b"/>
              <a:pathLst>
                <a:path w="961" h="472">
                  <a:moveTo>
                    <a:pt x="961" y="0"/>
                  </a:moveTo>
                  <a:lnTo>
                    <a:pt x="0" y="0"/>
                  </a:lnTo>
                  <a:lnTo>
                    <a:pt x="0" y="472"/>
                  </a:lnTo>
                </a:path>
              </a:pathLst>
            </a:custGeom>
            <a:noFill/>
            <a:ln w="57150" cap="flat" cmpd="sng">
              <a:solidFill>
                <a:srgbClr val="CCECFF"/>
              </a:solidFill>
              <a:prstDash val="solid"/>
              <a:miter lim="800000"/>
              <a:headEnd type="none" w="med" len="med"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4094" y="2262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4118" y="3030"/>
              <a:ext cx="504" cy="3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4994" y="1646"/>
              <a:ext cx="0" cy="45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4994" y="2406"/>
              <a:ext cx="0" cy="451"/>
            </a:xfrm>
            <a:prstGeom prst="line">
              <a:avLst/>
            </a:prstGeom>
            <a:noFill/>
            <a:ln w="57150">
              <a:solidFill>
                <a:srgbClr val="CCECFF"/>
              </a:solidFill>
              <a:miter lim="800000"/>
              <a:headEnd/>
              <a:tailEnd type="triangle" w="med" len="med"/>
            </a:ln>
            <a:effectLst>
              <a:outerShdw dist="45791" dir="3378596" algn="ctr" rotWithShape="0">
                <a:schemeClr val="tx1"/>
              </a:outerShdw>
            </a:effectLst>
          </p:spPr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>
                <a:latin typeface="+mn-lt"/>
                <a:cs typeface="+mn-cs"/>
              </a:endParaRPr>
            </a:p>
          </p:txBody>
        </p:sp>
        <p:sp>
          <p:nvSpPr>
            <p:cNvPr id="25626" name="Text Box 28"/>
            <p:cNvSpPr txBox="1">
              <a:spLocks noChangeArrowheads="1"/>
            </p:cNvSpPr>
            <p:nvPr/>
          </p:nvSpPr>
          <p:spPr bwMode="auto">
            <a:xfrm>
              <a:off x="3190" y="3284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5627" name="Text Box 29"/>
            <p:cNvSpPr txBox="1">
              <a:spLocks noChangeArrowheads="1"/>
            </p:cNvSpPr>
            <p:nvPr/>
          </p:nvSpPr>
          <p:spPr bwMode="auto">
            <a:xfrm>
              <a:off x="3190" y="2508"/>
              <a:ext cx="4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false</a:t>
              </a:r>
            </a:p>
          </p:txBody>
        </p:sp>
        <p:sp>
          <p:nvSpPr>
            <p:cNvPr id="25628" name="Text Box 30"/>
            <p:cNvSpPr txBox="1">
              <a:spLocks noChangeArrowheads="1"/>
            </p:cNvSpPr>
            <p:nvPr/>
          </p:nvSpPr>
          <p:spPr bwMode="auto">
            <a:xfrm>
              <a:off x="4146" y="1940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  <p:sp>
          <p:nvSpPr>
            <p:cNvPr id="25629" name="Text Box 31"/>
            <p:cNvSpPr txBox="1">
              <a:spLocks noChangeArrowheads="1"/>
            </p:cNvSpPr>
            <p:nvPr/>
          </p:nvSpPr>
          <p:spPr bwMode="auto">
            <a:xfrm>
              <a:off x="4146" y="2724"/>
              <a:ext cx="40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chemeClr val="tx2"/>
                  </a:solidFill>
                  <a:latin typeface="Tahoma" pitchFamily="34" charset="0"/>
                  <a:ea typeface="ＭＳ Ｐゴシック" pitchFamily="34" charset="-128"/>
                </a:rPr>
                <a:t>true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Switch With Break And Default Statements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B17F8-BED4-4EDB-85A1-23880D872A56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27652" name="Rectangle 2"/>
          <p:cNvSpPr txBox="1">
            <a:spLocks noChangeArrowheads="1"/>
          </p:cNvSpPr>
          <p:nvPr/>
        </p:nvSpPr>
        <p:spPr bwMode="auto">
          <a:xfrm>
            <a:off x="180975" y="1676400"/>
            <a:ext cx="89630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b="1" dirty="0">
                <a:latin typeface="Calibri" pitchFamily="34" charset="0"/>
              </a:rPr>
              <a:t>Example 4-23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Calibri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switch</a:t>
            </a:r>
            <a:r>
              <a:rPr lang="en-US" sz="2000" dirty="0">
                <a:latin typeface="Courier New" pitchFamily="49" charset="0"/>
              </a:rPr>
              <a:t> (grade)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case</a:t>
            </a:r>
            <a:r>
              <a:rPr lang="en-US" sz="2000" dirty="0">
                <a:latin typeface="Courier New" pitchFamily="49" charset="0"/>
              </a:rPr>
              <a:t> 'A':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A.");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   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case</a:t>
            </a:r>
            <a:r>
              <a:rPr lang="en-US" sz="2000" dirty="0">
                <a:latin typeface="Courier New" pitchFamily="49" charset="0"/>
              </a:rPr>
              <a:t> 'B':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B.");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   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case</a:t>
            </a:r>
            <a:r>
              <a:rPr lang="en-US" sz="2000" dirty="0">
                <a:latin typeface="Courier New" pitchFamily="49" charset="0"/>
              </a:rPr>
              <a:t> 'C':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C.");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   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case</a:t>
            </a:r>
            <a:r>
              <a:rPr lang="en-US" sz="2000" dirty="0">
                <a:latin typeface="Courier New" pitchFamily="49" charset="0"/>
              </a:rPr>
              <a:t> 'D':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D.");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   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case</a:t>
            </a:r>
            <a:r>
              <a:rPr lang="en-US" sz="2000" dirty="0">
                <a:latin typeface="Courier New" pitchFamily="49" charset="0"/>
              </a:rPr>
              <a:t> 'F':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F.");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       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break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 </a:t>
            </a:r>
            <a:r>
              <a:rPr lang="en-US" sz="2000" dirty="0">
                <a:solidFill>
                  <a:srgbClr val="333399"/>
                </a:solidFill>
                <a:latin typeface="Courier New" pitchFamily="49" charset="0"/>
              </a:rPr>
              <a:t>default</a:t>
            </a:r>
            <a:r>
              <a:rPr lang="en-US" sz="2000" dirty="0">
                <a:latin typeface="Courier New" pitchFamily="49" charset="0"/>
              </a:rPr>
              <a:t>:  </a:t>
            </a:r>
            <a:r>
              <a:rPr lang="en-US" sz="2000" dirty="0" err="1">
                <a:latin typeface="Courier New" pitchFamily="49" charset="0"/>
              </a:rPr>
              <a:t>System.out.println</a:t>
            </a:r>
            <a:r>
              <a:rPr lang="en-US" sz="2000" dirty="0">
                <a:latin typeface="Courier New" pitchFamily="49" charset="0"/>
              </a:rPr>
              <a:t>("The grade is invalid.");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Example 4-23 With Nested If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Java Programming: From Problem Analysis to Program Design, D.S. Malik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C2ABF-C400-428C-886B-4FFB865C6C5B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28677" name="ZoneTexte 5"/>
          <p:cNvSpPr txBox="1">
            <a:spLocks noChangeArrowheads="1"/>
          </p:cNvSpPr>
          <p:nvPr/>
        </p:nvSpPr>
        <p:spPr bwMode="auto">
          <a:xfrm>
            <a:off x="533400" y="1447800"/>
            <a:ext cx="792956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 dirty="0">
                <a:latin typeface="Calibri" pitchFamily="34" charset="0"/>
              </a:rPr>
              <a:t> </a:t>
            </a:r>
            <a:r>
              <a:rPr lang="fr-FR" sz="20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(grade == 'A')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A.");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0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(grade == 'B')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B.");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0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(grade == 'C')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C.");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0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(grade == 'D')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D.");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fr-FR" sz="2000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(grade == 'F')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F.");</a:t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 err="1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fr-FR" sz="2000" dirty="0">
                <a:latin typeface="Courier New" pitchFamily="49" charset="0"/>
                <a:cs typeface="Courier New" pitchFamily="49" charset="0"/>
              </a:rPr>
            </a:br>
            <a:r>
              <a:rPr lang="fr-FR" sz="2000" dirty="0">
                <a:latin typeface="Courier New" pitchFamily="49" charset="0"/>
                <a:cs typeface="Courier New" pitchFamily="49" charset="0"/>
              </a:rPr>
              <a:t>      System.out.println("The grade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is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000" dirty="0" err="1">
                <a:latin typeface="Courier New" pitchFamily="49" charset="0"/>
                <a:cs typeface="Courier New" pitchFamily="49" charset="0"/>
              </a:rPr>
              <a:t>invalid</a:t>
            </a:r>
            <a:r>
              <a:rPr lang="fr-FR" sz="2000" dirty="0">
                <a:latin typeface="Courier New" pitchFamily="49" charset="0"/>
                <a:cs typeface="Courier New" pitchFamily="49" charset="0"/>
              </a:rPr>
              <a:t>.");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28675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714B172F-306B-4D53-8800-9A6F20925028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3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Parsing Numeric Strings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001000" cy="38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Times New Roman" pitchFamily="18" charset="0"/>
              </a:rPr>
              <a:t>A string consisting of only integers or decimal numbers is called a </a:t>
            </a:r>
            <a:r>
              <a:rPr lang="en-US" sz="2400" b="1">
                <a:latin typeface="Times New Roman" pitchFamily="18" charset="0"/>
              </a:rPr>
              <a:t>numeric string</a:t>
            </a:r>
            <a:r>
              <a:rPr lang="en-US" sz="2400">
                <a:latin typeface="Times New Roman" pitchFamily="18" charset="0"/>
              </a:rPr>
              <a:t>.</a:t>
            </a:r>
          </a:p>
          <a:p>
            <a:pPr marL="457200" indent="-457200"/>
            <a:endParaRPr lang="en-US" sz="2800">
              <a:latin typeface="Times New Roman" pitchFamily="18" charset="0"/>
            </a:endParaRP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400">
                <a:latin typeface="Times New Roman" pitchFamily="18" charset="0"/>
              </a:rPr>
              <a:t>To convert a string consisting of an integer to a value of the type </a:t>
            </a:r>
            <a:r>
              <a:rPr lang="en-US" sz="24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sz="2400">
                <a:latin typeface="Times New Roman" pitchFamily="18" charset="0"/>
              </a:rPr>
              <a:t>, we use the following expression:</a:t>
            </a:r>
          </a:p>
          <a:p>
            <a:pPr marL="457200" indent="-457200">
              <a:buFontTx/>
              <a:buAutoNum type="arabicPeriod"/>
            </a:pPr>
            <a:endParaRPr lang="en-US" sz="2400">
              <a:latin typeface="Times New Roman" pitchFamily="18" charset="0"/>
            </a:endParaRPr>
          </a:p>
          <a:p>
            <a:pPr marL="457200" indent="-457200"/>
            <a:r>
              <a:rPr lang="en-US" sz="2400">
                <a:latin typeface="Courier New" pitchFamily="49" charset="0"/>
              </a:rPr>
              <a:t>	Integer.parseInt(strExpression)</a:t>
            </a:r>
          </a:p>
          <a:p>
            <a:pPr marL="457200" indent="-457200">
              <a:buFontTx/>
              <a:buChar char="•"/>
            </a:pPr>
            <a:r>
              <a:rPr lang="en-US" sz="2400" b="1">
                <a:latin typeface="Courier New" pitchFamily="49" charset="0"/>
              </a:rPr>
              <a:t>Example:</a:t>
            </a:r>
          </a:p>
          <a:p>
            <a:pPr marL="457200" indent="-457200"/>
            <a:r>
              <a:rPr lang="en-US" sz="2400">
                <a:latin typeface="Courier New" pitchFamily="49" charset="0"/>
              </a:rPr>
              <a:t>	Integer.parseInt("6723") = 6723</a:t>
            </a:r>
          </a:p>
          <a:p>
            <a:pPr marL="457200" indent="-457200"/>
            <a:r>
              <a:rPr lang="en-US" sz="2400">
                <a:latin typeface="Courier New" pitchFamily="49" charset="0"/>
              </a:rPr>
              <a:t>	Integer.parseInt("-823") = -823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is Repetition Needed?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many situations in which the same statements need to be executed several times.</a:t>
            </a:r>
          </a:p>
          <a:p>
            <a:pPr eaLnBrk="1" hangingPunct="1"/>
            <a:r>
              <a:rPr lang="en-US" smtClean="0"/>
              <a:t>Example:</a:t>
            </a:r>
          </a:p>
          <a:p>
            <a:pPr lvl="1" eaLnBrk="1" hangingPunct="1"/>
            <a:r>
              <a:rPr lang="en-US" smtClean="0"/>
              <a:t>Formulas used to find average grades for students in a class.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B51A62-DD99-44C2-80FD-31BA5581D607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Repetition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 has three repetition, or looping, structures that let you repeat statements over and over again until certain conditions are met: 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600" smtClean="0">
                <a:solidFill>
                  <a:srgbClr val="FF0000"/>
                </a:solidFill>
              </a:rPr>
              <a:t> while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600" smtClean="0">
                <a:solidFill>
                  <a:srgbClr val="FF0000"/>
                </a:solidFill>
              </a:rPr>
              <a:t> for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600" smtClean="0">
                <a:solidFill>
                  <a:srgbClr val="FF0000"/>
                </a:solidFill>
              </a:rPr>
              <a:t> do…while</a:t>
            </a:r>
          </a:p>
          <a:p>
            <a:pPr lvl="2" eaLnBrk="1" hangingPunct="1">
              <a:buFontTx/>
              <a:buNone/>
            </a:pPr>
            <a:endParaRPr lang="en-US" smtClean="0"/>
          </a:p>
        </p:txBody>
      </p:sp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CBB0AF-C864-4729-9B9A-85A7EAD747DF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The </a:t>
            </a:r>
            <a:r>
              <a:rPr lang="en-US" sz="3200" dirty="0" smtClean="0">
                <a:solidFill>
                  <a:srgbClr val="FF0000"/>
                </a:solidFill>
              </a:rPr>
              <a:t>while</a:t>
            </a:r>
            <a:r>
              <a:rPr lang="en-US" sz="3200" dirty="0" smtClean="0"/>
              <a:t> Looping (Repetition) Structure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556792"/>
            <a:ext cx="8229600" cy="228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Syntax: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 (expression)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	   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Statements must change value of expression to false.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loop that continues to execute endlessly is called an </a:t>
            </a:r>
            <a:r>
              <a:rPr lang="en-US" sz="2400" b="1" dirty="0" smtClean="0"/>
              <a:t>infinite loop </a:t>
            </a:r>
            <a:r>
              <a:rPr lang="en-US" sz="2400" dirty="0" smtClean="0"/>
              <a:t>(expression is always true).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/>
          </a:p>
        </p:txBody>
      </p:sp>
      <p:pic>
        <p:nvPicPr>
          <p:cNvPr id="6149" name="Picture 4" descr="Fig05-0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560" y="3861048"/>
            <a:ext cx="8229600" cy="2719388"/>
          </a:xfrm>
          <a:noFill/>
        </p:spPr>
      </p:pic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88576F-62D7-4DE2-B05B-81590252EB7A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sz="3200" smtClean="0"/>
              <a:t>The </a:t>
            </a:r>
            <a:r>
              <a:rPr lang="en-US" sz="3200" smtClean="0">
                <a:solidFill>
                  <a:schemeClr val="accent2"/>
                </a:solidFill>
                <a:latin typeface="Courier New" pitchFamily="49" charset="0"/>
              </a:rPr>
              <a:t>while</a:t>
            </a:r>
            <a:r>
              <a:rPr lang="en-US" sz="3200" smtClean="0"/>
              <a:t> Looping (Repetition) Structure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76400"/>
            <a:ext cx="80010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/>
              <a:t>Example 5-1</a:t>
            </a:r>
            <a:endParaRPr lang="en-US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= 0;                              </a:t>
            </a:r>
            <a:endParaRPr lang="en-US" sz="2000" dirty="0" smtClean="0">
              <a:solidFill>
                <a:srgbClr val="00CC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</a:rPr>
              <a:t>while</a:t>
            </a:r>
            <a:r>
              <a:rPr lang="en-US" sz="2000" dirty="0" smtClean="0">
                <a:latin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&lt;= 20)</a:t>
            </a:r>
            <a:endParaRPr lang="en-US" sz="2000" dirty="0" smtClean="0">
              <a:solidFill>
                <a:srgbClr val="00CC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</a:rPr>
              <a:t>System.out.print</a:t>
            </a:r>
            <a:r>
              <a:rPr lang="en-US" sz="2000" dirty="0" smtClean="0">
                <a:latin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+ " ");      </a:t>
            </a:r>
            <a:endParaRPr lang="en-US" sz="2000" dirty="0" smtClean="0">
              <a:solidFill>
                <a:srgbClr val="00CC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 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=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+ 5;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System.out.println</a:t>
            </a:r>
            <a:r>
              <a:rPr lang="en-US" sz="2000" dirty="0" smtClean="0">
                <a:latin typeface="Courier New" pitchFamily="49" charset="0"/>
              </a:rPr>
              <a:t>();               </a:t>
            </a:r>
            <a:endParaRPr lang="en-US" sz="2000" dirty="0" smtClean="0">
              <a:solidFill>
                <a:srgbClr val="00CC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 smtClean="0"/>
              <a:t>	Output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/>
              <a:t> </a:t>
            </a:r>
            <a:endParaRPr lang="en-US" sz="18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0 5 10 15 20</a:t>
            </a:r>
          </a:p>
          <a:p>
            <a:pPr algn="just" eaLnBrk="1" hangingPunct="1">
              <a:lnSpc>
                <a:spcPct val="80000"/>
              </a:lnSpc>
            </a:pPr>
            <a:endParaRPr lang="en-US" sz="2000" dirty="0" smtClean="0"/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9804CA-A581-40CE-A81B-FBFCBBCE002A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1042988" y="4652963"/>
            <a:ext cx="2233612" cy="1152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Sentinel-Controlled while Loop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Used when exact number of entry pieces is unknown, but last entry (special/sentinel value) is known.</a:t>
            </a:r>
          </a:p>
          <a:p>
            <a:pPr eaLnBrk="1" hangingPunct="1">
              <a:lnSpc>
                <a:spcPct val="80000"/>
              </a:lnSpc>
            </a:pPr>
            <a:r>
              <a:rPr lang="en-US" sz="2600" dirty="0" smtClean="0"/>
              <a:t>General form: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dirty="0" smtClean="0">
              <a:latin typeface="Courier New" pitchFamily="49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Input the first data item into variable;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800" dirty="0" smtClean="0">
              <a:latin typeface="Courier New" pitchFamily="49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(variable != sentinel)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	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input a data item into variable;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latin typeface="Courier New" pitchFamily="49" charset="0"/>
                <a:cs typeface="Times New Roman" pitchFamily="18" charset="0"/>
              </a:rPr>
              <a:t>}</a:t>
            </a:r>
            <a:endParaRPr lang="en-US" sz="1800" dirty="0" smtClean="0">
              <a:latin typeface="Courier New" pitchFamily="49" charset="0"/>
            </a:endParaRPr>
          </a:p>
        </p:txBody>
      </p:sp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DE03F3-3D9C-44EF-BA6F-D365F3B99AA2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Sentinel-Controlled while Loop</a:t>
            </a:r>
            <a:br>
              <a:rPr lang="en-US" sz="3600" dirty="0" smtClean="0"/>
            </a:br>
            <a:r>
              <a:rPr lang="en-US" sz="3600" dirty="0" smtClean="0"/>
              <a:t>Example 5-4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557338"/>
            <a:ext cx="9540875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>//Sentinel-controlled while loop</a:t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import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java.util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.*;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public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class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SentinelControlledWhileLoop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{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static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Scanner console =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new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Scanner(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System.in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static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final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941EDF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SENTINEL = -999;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public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static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dirty="0" smtClean="0">
                <a:solidFill>
                  <a:srgbClr val="941EDF"/>
                </a:solidFill>
                <a:latin typeface="Courier New" pitchFamily="49" charset="0"/>
              </a:rPr>
              <a:t>void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main (String[]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args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)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{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sz="1800" dirty="0" err="1" smtClean="0">
                <a:solidFill>
                  <a:srgbClr val="941EDF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number;       </a:t>
            </a: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>//variable to store the number</a:t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sz="1800" dirty="0" err="1" smtClean="0">
                <a:solidFill>
                  <a:srgbClr val="941EDF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sum = 0;      </a:t>
            </a: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>//variable to store the sum</a:t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US" sz="1800" dirty="0" err="1" smtClean="0">
                <a:solidFill>
                  <a:srgbClr val="941EDF"/>
                </a:solidFill>
                <a:latin typeface="Courier New" pitchFamily="49" charset="0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count = 0;    </a:t>
            </a: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>//variable to store the total</a:t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                  </a:t>
            </a: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>//numbers read</a:t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US" sz="1800" dirty="0" err="1" smtClean="0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800" dirty="0" smtClean="0">
                <a:solidFill>
                  <a:srgbClr val="00CB00"/>
                </a:solidFill>
                <a:latin typeface="Courier New" pitchFamily="49" charset="0"/>
              </a:rPr>
              <a:t>"Enter positive integers "</a:t>
            </a:r>
            <a:br>
              <a:rPr lang="en-US" sz="1800" dirty="0" smtClean="0">
                <a:solidFill>
                  <a:srgbClr val="00CB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             + </a:t>
            </a:r>
            <a:r>
              <a:rPr lang="en-US" sz="1800" dirty="0" smtClean="0">
                <a:solidFill>
                  <a:srgbClr val="00CB00"/>
                </a:solidFill>
                <a:latin typeface="Courier New" pitchFamily="49" charset="0"/>
              </a:rPr>
              <a:t>"ending with "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+ SENTINEL); </a:t>
            </a:r>
            <a: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8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br>
              <a:rPr lang="en-US" sz="1800" dirty="0" smtClean="0">
                <a:solidFill>
                  <a:srgbClr val="000000"/>
                </a:solidFill>
                <a:latin typeface="Courier New" pitchFamily="49" charset="0"/>
              </a:rPr>
            </a:br>
            <a:endParaRPr lang="en-US" sz="1800" dirty="0" smtClean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D51856-5C2F-4F81-8C89-4DD2A9019FC9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Sentinel-Controlled while Loop</a:t>
            </a:r>
            <a:br>
              <a:rPr lang="en-US" sz="3600" dirty="0" smtClean="0"/>
            </a:br>
            <a:r>
              <a:rPr lang="en-US" sz="3600" dirty="0" smtClean="0"/>
              <a:t>Example 5-4 (continued)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00213"/>
            <a:ext cx="864235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number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console.nextInt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();                  		</a:t>
            </a: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941EDF"/>
                </a:solidFill>
                <a:latin typeface="Courier New" pitchFamily="49" charset="0"/>
              </a:rPr>
              <a:t>while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(number != SENTINEL) 			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  {</a:t>
            </a:r>
            <a:b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     sum = sum + number; 			</a:t>
            </a: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     count++;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		    number =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console.nextInt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();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  }</a:t>
            </a:r>
            <a:b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</a:br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600" dirty="0" smtClean="0">
                <a:solidFill>
                  <a:srgbClr val="00CB00"/>
                </a:solidFill>
                <a:latin typeface="Courier New" pitchFamily="49" charset="0"/>
              </a:rPr>
              <a:t>"The sum of the “+ 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count </a:t>
            </a:r>
            <a:r>
              <a:rPr lang="en-US" sz="1600" dirty="0" smtClean="0">
                <a:solidFill>
                  <a:srgbClr val="00CB00"/>
                </a:solidFill>
                <a:latin typeface="Courier New" pitchFamily="49" charset="0"/>
              </a:rPr>
              <a:t>+”numbers = “ +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sum);</a:t>
            </a: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941EDF"/>
                </a:solidFill>
                <a:latin typeface="Courier New" pitchFamily="49" charset="0"/>
              </a:rPr>
              <a:t>if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(count != 0) 					           		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600" dirty="0" smtClean="0">
                <a:solidFill>
                  <a:srgbClr val="00CB00"/>
                </a:solidFill>
                <a:latin typeface="Courier New" pitchFamily="49" charset="0"/>
              </a:rPr>
              <a:t>"The average = “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+(sum / count));      </a:t>
            </a: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941EDF"/>
                </a:solidFill>
                <a:latin typeface="Courier New" pitchFamily="49" charset="0"/>
              </a:rPr>
              <a:t>else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                                    </a:t>
            </a:r>
            <a: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  <a:t/>
            </a:r>
            <a:br>
              <a:rPr lang="en-US" sz="1600" dirty="0" smtClean="0">
                <a:solidFill>
                  <a:srgbClr val="FA64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 pitchFamily="49" charset="0"/>
              </a:rPr>
              <a:t>System.out.println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US" sz="1600" dirty="0" smtClean="0">
                <a:solidFill>
                  <a:srgbClr val="00CB00"/>
                </a:solidFill>
                <a:latin typeface="Courier New" pitchFamily="49" charset="0"/>
              </a:rPr>
              <a:t>"No input"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    }</a:t>
            </a:r>
            <a:b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  <a:t>}</a:t>
            </a:r>
            <a:br>
              <a:rPr lang="en-US" sz="1600" dirty="0" smtClean="0">
                <a:solidFill>
                  <a:srgbClr val="000000"/>
                </a:solidFill>
                <a:latin typeface="Courier New" pitchFamily="49" charset="0"/>
              </a:rPr>
            </a:br>
            <a:endParaRPr lang="en-US" sz="160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</p:txBody>
      </p:sp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FE5E5D-534C-41B5-B335-36EE9C3CE12E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smtClean="0"/>
              <a:t>Flag-Controlled while Loop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7655768" cy="49285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Boolean value used to control loop.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General form: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200" dirty="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err="1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boolean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found 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false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; 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(!found)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	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(expression)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    found =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true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  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}</a:t>
            </a:r>
          </a:p>
        </p:txBody>
      </p:sp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8CF540-7D52-44C5-87DB-C21980DADADB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 sz="3600" smtClean="0"/>
              <a:t>The </a:t>
            </a:r>
            <a:r>
              <a:rPr lang="en-US" sz="360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3600" smtClean="0"/>
              <a:t> Looping (Repetition) Structure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700213"/>
            <a:ext cx="9144000" cy="4495800"/>
          </a:xfrm>
        </p:spPr>
        <p:txBody>
          <a:bodyPr/>
          <a:lstStyle/>
          <a:p>
            <a:pPr eaLnBrk="1" hangingPunct="1"/>
            <a:r>
              <a:rPr lang="en-US" sz="2200" dirty="0" smtClean="0"/>
              <a:t>Specialized form of </a:t>
            </a:r>
            <a:r>
              <a:rPr lang="en-US" sz="2200" dirty="0" smtClean="0">
                <a:solidFill>
                  <a:schemeClr val="accent2"/>
                </a:solidFill>
                <a:latin typeface="Courier New" pitchFamily="49" charset="0"/>
              </a:rPr>
              <a:t>while</a:t>
            </a:r>
            <a:r>
              <a:rPr lang="en-US" sz="2200" dirty="0" smtClean="0"/>
              <a:t> loop.</a:t>
            </a:r>
          </a:p>
          <a:p>
            <a:pPr eaLnBrk="1" hangingPunct="1"/>
            <a:r>
              <a:rPr lang="en-US" sz="2200" dirty="0" smtClean="0"/>
              <a:t>Its primary purpose is to simplify the writing of counter-controlled loops. For this reason, the for</a:t>
            </a:r>
            <a:r>
              <a:rPr lang="en-US" sz="2200" b="1" dirty="0" smtClean="0"/>
              <a:t> </a:t>
            </a:r>
            <a:r>
              <a:rPr lang="en-US" sz="2200" dirty="0" smtClean="0"/>
              <a:t>loop is typically called a </a:t>
            </a:r>
            <a:r>
              <a:rPr lang="en-US" sz="2200" b="1" dirty="0" smtClean="0"/>
              <a:t>counted </a:t>
            </a:r>
            <a:r>
              <a:rPr lang="en-US" sz="2200" dirty="0" smtClean="0"/>
              <a:t>or </a:t>
            </a:r>
            <a:r>
              <a:rPr lang="en-US" sz="2200" b="1" dirty="0" smtClean="0"/>
              <a:t>indexed for </a:t>
            </a:r>
            <a:r>
              <a:rPr lang="en-US" sz="2200" dirty="0" smtClean="0"/>
              <a:t>loop. .</a:t>
            </a:r>
          </a:p>
          <a:p>
            <a:pPr eaLnBrk="1" hangingPunct="1"/>
            <a:r>
              <a:rPr lang="en-US" sz="2200" dirty="0" smtClean="0"/>
              <a:t>Syntax:</a:t>
            </a:r>
          </a:p>
          <a:p>
            <a:pPr eaLnBrk="1" hangingPunct="1"/>
            <a:endParaRPr lang="en-US" sz="2200" dirty="0" smtClean="0"/>
          </a:p>
          <a:p>
            <a:pPr eaLnBrk="1" hangingPunct="1">
              <a:buFontTx/>
              <a:buNone/>
            </a:pP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 (initial statement; loop condition; update statement)</a:t>
            </a:r>
          </a:p>
          <a:p>
            <a:pPr lvl="1" eaLnBrk="1" hangingPunct="1">
              <a:buFontTx/>
              <a:buNone/>
            </a:pPr>
            <a:r>
              <a:rPr lang="en-US" sz="2000" dirty="0" smtClean="0">
                <a:latin typeface="Courier New" pitchFamily="49" charset="0"/>
                <a:cs typeface="Times New Roman" pitchFamily="18" charset="0"/>
              </a:rPr>
              <a:t>	    </a:t>
            </a:r>
            <a:r>
              <a:rPr lang="en-US" sz="2400" dirty="0" smtClean="0">
                <a:latin typeface="Courier New" pitchFamily="49" charset="0"/>
                <a:cs typeface="Times New Roman" pitchFamily="18" charset="0"/>
              </a:rPr>
              <a:t>statement</a:t>
            </a:r>
          </a:p>
        </p:txBody>
      </p:sp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22E681-E28B-4933-8FCD-5DAACB85F675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762000"/>
          </a:xfrm>
        </p:spPr>
        <p:txBody>
          <a:bodyPr/>
          <a:lstStyle/>
          <a:p>
            <a:pPr eaLnBrk="1" hangingPunct="1"/>
            <a:r>
              <a:rPr lang="en-US" sz="3600" smtClean="0"/>
              <a:t>The </a:t>
            </a:r>
            <a:r>
              <a:rPr lang="en-US" sz="360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3600" smtClean="0"/>
              <a:t> Looping (Repetition) Structure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536" y="1628799"/>
            <a:ext cx="8061077" cy="4668813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b="1" dirty="0" smtClean="0"/>
              <a:t>Example 5-10</a:t>
            </a: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en-US" sz="2000" dirty="0" smtClean="0"/>
              <a:t>The following for loop outputs the word </a:t>
            </a:r>
            <a:r>
              <a:rPr lang="en-US" sz="2000" dirty="0" smtClean="0">
                <a:latin typeface="Courier New" pitchFamily="49" charset="0"/>
              </a:rPr>
              <a:t>Hello</a:t>
            </a:r>
            <a:r>
              <a:rPr lang="en-US" sz="2000" dirty="0" smtClean="0"/>
              <a:t> and a star (on separate lines) five times:</a:t>
            </a:r>
          </a:p>
          <a:p>
            <a:pPr marL="533400" indent="-533400" eaLnBrk="1" hangingPunct="1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dirty="0" smtClean="0">
                <a:latin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= 1;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&lt;= 5;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++)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{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	 </a:t>
            </a:r>
            <a:r>
              <a:rPr lang="en-US" sz="2000" dirty="0" err="1" smtClean="0">
                <a:latin typeface="Courier New" pitchFamily="49" charset="0"/>
              </a:rPr>
              <a:t>System.out.println</a:t>
            </a:r>
            <a:r>
              <a:rPr lang="en-US" sz="2000" dirty="0" smtClean="0">
                <a:latin typeface="Courier New" pitchFamily="49" charset="0"/>
              </a:rPr>
              <a:t>("Hello");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	 </a:t>
            </a:r>
            <a:r>
              <a:rPr lang="en-US" sz="2000" dirty="0" err="1" smtClean="0">
                <a:latin typeface="Courier New" pitchFamily="49" charset="0"/>
              </a:rPr>
              <a:t>System.out.println</a:t>
            </a:r>
            <a:r>
              <a:rPr lang="en-US" sz="2000" dirty="0" smtClean="0">
                <a:latin typeface="Courier New" pitchFamily="49" charset="0"/>
              </a:rPr>
              <a:t>("*");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}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/>
              <a:t>2.	The following for loop outputs the word </a:t>
            </a:r>
            <a:r>
              <a:rPr lang="en-US" sz="2000" dirty="0" smtClean="0">
                <a:latin typeface="Courier New" pitchFamily="49" charset="0"/>
              </a:rPr>
              <a:t>Hello</a:t>
            </a:r>
            <a:r>
              <a:rPr lang="en-US" sz="2000" dirty="0" smtClean="0"/>
              <a:t> five times and the star only once: 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	 </a:t>
            </a:r>
            <a:r>
              <a:rPr lang="en-US" sz="2000" dirty="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2000" dirty="0" smtClean="0">
                <a:latin typeface="Courier New" pitchFamily="49" charset="0"/>
              </a:rPr>
              <a:t> (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= 1;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 &lt;= 5; </a:t>
            </a:r>
            <a:r>
              <a:rPr lang="en-US" sz="2000" dirty="0" err="1" smtClean="0">
                <a:latin typeface="Courier New" pitchFamily="49" charset="0"/>
              </a:rPr>
              <a:t>i</a:t>
            </a:r>
            <a:r>
              <a:rPr lang="en-US" sz="2000" dirty="0" smtClean="0">
                <a:latin typeface="Courier New" pitchFamily="49" charset="0"/>
              </a:rPr>
              <a:t>++)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   </a:t>
            </a:r>
            <a:r>
              <a:rPr lang="en-US" sz="2000" dirty="0" err="1" smtClean="0">
                <a:latin typeface="Courier New" pitchFamily="49" charset="0"/>
              </a:rPr>
              <a:t>System.out.println</a:t>
            </a:r>
            <a:r>
              <a:rPr lang="en-US" sz="2000" dirty="0" smtClean="0">
                <a:latin typeface="Courier New" pitchFamily="49" charset="0"/>
              </a:rPr>
              <a:t>("Hello");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sz="2000" dirty="0" smtClean="0">
                <a:latin typeface="Courier New" pitchFamily="49" charset="0"/>
              </a:rPr>
              <a:t>    </a:t>
            </a:r>
            <a:r>
              <a:rPr lang="en-US" sz="2000" dirty="0" err="1" smtClean="0">
                <a:latin typeface="Courier New" pitchFamily="49" charset="0"/>
              </a:rPr>
              <a:t>System.out.println</a:t>
            </a:r>
            <a:r>
              <a:rPr lang="en-US" sz="2000" dirty="0" smtClean="0">
                <a:latin typeface="Courier New" pitchFamily="49" charset="0"/>
              </a:rPr>
              <a:t>("*");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sz="2000" dirty="0" smtClean="0">
              <a:latin typeface="Courier New" pitchFamily="49" charset="0"/>
            </a:endParaRP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DFBF6D-2A14-495B-8D7D-512001145929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29699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CECFD96-8AE0-4AE4-B7BA-4AA95BF39AD9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4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Parsing Numeric Strings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457200" y="1676400"/>
            <a:ext cx="81534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000">
                <a:latin typeface="Times New Roman" pitchFamily="18" charset="0"/>
              </a:rPr>
              <a:t>To convert a string consisting of a decimal number to a value of the type </a:t>
            </a:r>
            <a:r>
              <a:rPr lang="en-US" sz="2000">
                <a:solidFill>
                  <a:schemeClr val="accent2"/>
                </a:solidFill>
                <a:latin typeface="Courier New" pitchFamily="49" charset="0"/>
              </a:rPr>
              <a:t>float</a:t>
            </a:r>
            <a:r>
              <a:rPr lang="en-US" sz="2000">
                <a:latin typeface="Times New Roman" pitchFamily="18" charset="0"/>
              </a:rPr>
              <a:t>, we use the following expression:</a:t>
            </a:r>
          </a:p>
          <a:p>
            <a:pPr marL="457200" indent="-457200"/>
            <a:endParaRPr lang="en-US" sz="2000">
              <a:latin typeface="Times New Roman" pitchFamily="18" charset="0"/>
            </a:endParaRP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Float.parseFloat(strExpression)</a:t>
            </a:r>
          </a:p>
          <a:p>
            <a:pPr marL="457200" indent="-457200"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Example:</a:t>
            </a:r>
            <a:endParaRPr lang="en-US" sz="2000">
              <a:latin typeface="Courier New" pitchFamily="49" charset="0"/>
            </a:endParaRP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Float.parseFloat("34.56") = 34.56</a:t>
            </a: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Float.parseFloat("-542.97") = -542.97</a:t>
            </a:r>
          </a:p>
          <a:p>
            <a:pPr marL="457200" indent="-457200"/>
            <a:endParaRPr lang="en-US" sz="2000">
              <a:latin typeface="Times New Roman" pitchFamily="18" charset="0"/>
            </a:endParaRPr>
          </a:p>
          <a:p>
            <a:pPr marL="457200" indent="-457200">
              <a:buClr>
                <a:srgbClr val="666699"/>
              </a:buClr>
              <a:buFont typeface="Wingdings" pitchFamily="2" charset="2"/>
              <a:buChar char="s"/>
            </a:pPr>
            <a:r>
              <a:rPr lang="en-US" sz="2000">
                <a:latin typeface="Times New Roman" pitchFamily="18" charset="0"/>
              </a:rPr>
              <a:t>To convert a string consisting of a decimal number to a value of the type </a:t>
            </a:r>
            <a:r>
              <a:rPr lang="en-US" sz="2000">
                <a:solidFill>
                  <a:schemeClr val="accent2"/>
                </a:solidFill>
                <a:latin typeface="Courier New" pitchFamily="49" charset="0"/>
              </a:rPr>
              <a:t>double</a:t>
            </a:r>
            <a:r>
              <a:rPr lang="en-US" sz="2000">
                <a:latin typeface="Times New Roman" pitchFamily="18" charset="0"/>
              </a:rPr>
              <a:t>, we use the following expression:</a:t>
            </a:r>
          </a:p>
          <a:p>
            <a:pPr marL="457200" indent="-457200"/>
            <a:endParaRPr lang="en-US" sz="2000">
              <a:latin typeface="Times New Roman" pitchFamily="18" charset="0"/>
            </a:endParaRP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Double.parseDouble(strExpression)</a:t>
            </a:r>
          </a:p>
          <a:p>
            <a:pPr marL="457200" indent="-457200">
              <a:buFontTx/>
              <a:buChar char="•"/>
            </a:pPr>
            <a:r>
              <a:rPr lang="en-US" sz="2000" b="1">
                <a:latin typeface="Times New Roman" pitchFamily="18" charset="0"/>
              </a:rPr>
              <a:t>Example:</a:t>
            </a:r>
            <a:endParaRPr lang="en-US" sz="2000">
              <a:latin typeface="Courier New" pitchFamily="49" charset="0"/>
            </a:endParaRP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Double.parseDouble("345.78") = 345.78</a:t>
            </a:r>
          </a:p>
          <a:p>
            <a:pPr marL="914400" lvl="1" indent="-457200"/>
            <a:r>
              <a:rPr lang="en-US" sz="2000">
                <a:latin typeface="Courier New" pitchFamily="49" charset="0"/>
              </a:rPr>
              <a:t>Double.parseDouble("-782.873") = -782.873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610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The for Looping (Repetition) Structure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773238"/>
            <a:ext cx="84963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 smtClean="0"/>
              <a:t>Does not execute if loop condition is initially </a:t>
            </a:r>
            <a:r>
              <a:rPr lang="en-US" sz="24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false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Update expression changes value of loop control variable, eventually making it </a:t>
            </a:r>
            <a:r>
              <a:rPr lang="en-US" sz="24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false</a:t>
            </a:r>
            <a:r>
              <a:rPr lang="en-US" sz="2400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If loop condition is always </a:t>
            </a:r>
            <a:r>
              <a:rPr lang="en-US" sz="2400" dirty="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true</a:t>
            </a:r>
            <a:r>
              <a:rPr lang="en-US" sz="2600" dirty="0" smtClean="0">
                <a:cs typeface="Times New Roman" pitchFamily="18" charset="0"/>
              </a:rPr>
              <a:t>, result is an infinite loop</a:t>
            </a:r>
            <a:r>
              <a:rPr lang="en-US" sz="2400" dirty="0" smtClean="0">
                <a:cs typeface="Times New Roman" pitchFamily="18" charset="0"/>
              </a:rPr>
              <a:t>.</a:t>
            </a:r>
            <a:r>
              <a:rPr lang="en-US" sz="26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dirty="0" smtClean="0">
                <a:cs typeface="Times New Roman" pitchFamily="18" charset="0"/>
              </a:rPr>
              <a:t>Infinite loop can be specified by omitting all three control statements</a:t>
            </a:r>
            <a:r>
              <a:rPr lang="en-US" sz="2400" dirty="0" smtClean="0">
                <a:cs typeface="Times New Roman" pitchFamily="18" charset="0"/>
              </a:rPr>
              <a:t>.</a:t>
            </a:r>
            <a:r>
              <a:rPr lang="en-US" sz="2600" dirty="0" smtClean="0"/>
              <a:t> </a:t>
            </a:r>
          </a:p>
        </p:txBody>
      </p:sp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8EC34D-D97B-453B-9348-3B0B37B96D49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For Loop Programming Example: Classify Numbers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588375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Input: </a:t>
            </a:r>
            <a:r>
              <a:rPr lang="en-US" sz="2800" smtClean="0">
                <a:latin typeface="Courier New" pitchFamily="49" charset="0"/>
              </a:rPr>
              <a:t>N</a:t>
            </a:r>
            <a:r>
              <a:rPr lang="en-US" sz="2800" smtClean="0"/>
              <a:t> </a:t>
            </a:r>
            <a:r>
              <a:rPr lang="en-US" sz="2800" smtClean="0">
                <a:cs typeface="Times New Roman" pitchFamily="18" charset="0"/>
              </a:rPr>
              <a:t>integers (positive, negative, and zeros). </a:t>
            </a:r>
          </a:p>
          <a:p>
            <a:pPr lvl="1" eaLnBrk="1" hangingPunct="1">
              <a:buFontTx/>
              <a:buNone/>
            </a:pPr>
            <a:r>
              <a:rPr lang="en-US" smtClean="0">
                <a:cs typeface="Times New Roman" pitchFamily="18" charset="0"/>
              </a:rPr>
              <a:t> </a:t>
            </a:r>
          </a:p>
          <a:p>
            <a:pPr lvl="1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mtClean="0">
                <a:latin typeface="Courier New" pitchFamily="49" charset="0"/>
                <a:cs typeface="Times New Roman" pitchFamily="18" charset="0"/>
              </a:rPr>
              <a:t> N = 20;  </a:t>
            </a:r>
            <a:r>
              <a:rPr lang="en-US" smtClean="0">
                <a:solidFill>
                  <a:srgbClr val="339933"/>
                </a:solidFill>
                <a:latin typeface="Courier New" pitchFamily="49" charset="0"/>
                <a:cs typeface="Times New Roman" pitchFamily="18" charset="0"/>
              </a:rPr>
              <a:t>//N easily modified</a:t>
            </a:r>
          </a:p>
          <a:p>
            <a:pPr lvl="1" eaLnBrk="1" hangingPunct="1">
              <a:buFontTx/>
              <a:buNone/>
            </a:pPr>
            <a:endParaRPr lang="en-US" smtClean="0">
              <a:solidFill>
                <a:srgbClr val="00CC00"/>
              </a:solidFill>
              <a:latin typeface="Courier New" pitchFamily="49" charset="0"/>
              <a:cs typeface="Times New Roman" pitchFamily="18" charset="0"/>
            </a:endParaRP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Output: Number of 0s, number of even integers, number of odd integers.</a:t>
            </a:r>
          </a:p>
          <a:p>
            <a:pPr eaLnBrk="1" hangingPunct="1">
              <a:buFontTx/>
              <a:buNone/>
            </a:pPr>
            <a:endParaRPr lang="en-US" sz="2800" smtClean="0">
              <a:cs typeface="Times New Roman" pitchFamily="18" charset="0"/>
            </a:endParaRPr>
          </a:p>
        </p:txBody>
      </p:sp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F2CAB1-6EAA-40B8-9D33-466E8DD2DAFD}" type="slidenum">
              <a:rPr lang="en-US" smtClean="0"/>
              <a:pPr/>
              <a:t>41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/>
              <a:t>For Loop Programming Example: Classify Numbers (solution)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515350" cy="4578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for</a:t>
            </a:r>
            <a:r>
              <a:rPr lang="en-US" sz="1800" smtClean="0">
                <a:latin typeface="Courier New" pitchFamily="49" charset="0"/>
              </a:rPr>
              <a:t> (counter = 1; counter &lt;= N; counter++)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number = console.nextInt();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System.out.print(number + " ");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switch</a:t>
            </a:r>
            <a:r>
              <a:rPr lang="en-US" sz="1800" smtClean="0">
                <a:latin typeface="Courier New" pitchFamily="49" charset="0"/>
              </a:rPr>
              <a:t> (number % 2)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case</a:t>
            </a:r>
            <a:r>
              <a:rPr lang="en-US" sz="1800" smtClean="0">
                <a:latin typeface="Courier New" pitchFamily="49" charset="0"/>
              </a:rPr>
              <a:t> 0: evens++;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   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if</a:t>
            </a:r>
            <a:r>
              <a:rPr lang="en-US" sz="1800" smtClean="0">
                <a:latin typeface="Courier New" pitchFamily="49" charset="0"/>
              </a:rPr>
              <a:t> (number == 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            zeros++;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   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break</a:t>
            </a:r>
            <a:r>
              <a:rPr lang="en-US" sz="1800" smtClean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case</a:t>
            </a:r>
            <a:r>
              <a:rPr lang="en-US" sz="1800" smtClean="0">
                <a:latin typeface="Courier New" pitchFamily="49" charset="0"/>
              </a:rPr>
              <a:t> 1: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</a:t>
            </a:r>
            <a:r>
              <a:rPr lang="en-US" sz="1800" smtClean="0">
                <a:solidFill>
                  <a:schemeClr val="accent2"/>
                </a:solidFill>
                <a:latin typeface="Courier New" pitchFamily="49" charset="0"/>
              </a:rPr>
              <a:t>case</a:t>
            </a:r>
            <a:r>
              <a:rPr lang="en-US" sz="1800" smtClean="0">
                <a:latin typeface="Courier New" pitchFamily="49" charset="0"/>
              </a:rPr>
              <a:t> -1: odds++;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     } </a:t>
            </a:r>
            <a:r>
              <a:rPr lang="en-US" sz="1800" smtClean="0">
                <a:solidFill>
                  <a:srgbClr val="339933"/>
                </a:solidFill>
                <a:latin typeface="Courier New" pitchFamily="49" charset="0"/>
              </a:rPr>
              <a:t>//end switch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>
                <a:latin typeface="Courier New" pitchFamily="49" charset="0"/>
              </a:rPr>
              <a:t>} </a:t>
            </a:r>
            <a:r>
              <a:rPr lang="en-US" sz="1800" smtClean="0">
                <a:solidFill>
                  <a:srgbClr val="339933"/>
                </a:solidFill>
                <a:latin typeface="Courier New" pitchFamily="49" charset="0"/>
              </a:rPr>
              <a:t>//end for loop</a:t>
            </a:r>
          </a:p>
        </p:txBody>
      </p:sp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AE0D31-3D4C-4AD2-B77F-5D6536370B40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0010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The do…while Loop (Repetition) Structure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00213"/>
            <a:ext cx="7924800" cy="4724400"/>
          </a:xfrm>
        </p:spPr>
        <p:txBody>
          <a:bodyPr/>
          <a:lstStyle/>
          <a:p>
            <a:pPr eaLnBrk="1" hangingPunct="1"/>
            <a:r>
              <a:rPr lang="en-US" sz="2800" smtClean="0"/>
              <a:t>Syntax:</a:t>
            </a:r>
          </a:p>
          <a:p>
            <a:pPr lvl="1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do</a:t>
            </a:r>
          </a:p>
          <a:p>
            <a:pPr lvl="1" eaLnBrk="1" hangingPunct="1">
              <a:buFontTx/>
              <a:buNone/>
            </a:pPr>
            <a:r>
              <a:rPr lang="en-US" smtClean="0">
                <a:latin typeface="Courier New" pitchFamily="49" charset="0"/>
                <a:cs typeface="Times New Roman" pitchFamily="18" charset="0"/>
              </a:rPr>
              <a:t>   statement</a:t>
            </a:r>
          </a:p>
          <a:p>
            <a:pPr lvl="1" eaLnBrk="1" hangingPunct="1">
              <a:buFontTx/>
              <a:buNone/>
            </a:pPr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mtClean="0">
                <a:latin typeface="Courier New" pitchFamily="49" charset="0"/>
                <a:cs typeface="Times New Roman" pitchFamily="18" charset="0"/>
              </a:rPr>
              <a:t> (expression);</a:t>
            </a:r>
            <a:r>
              <a:rPr lang="en-US" sz="2400" smtClean="0"/>
              <a:t> 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800" smtClean="0"/>
              <a:t>Statements are executed first and then expression is evaluated.</a:t>
            </a:r>
          </a:p>
          <a:p>
            <a:pPr eaLnBrk="1" hangingPunct="1"/>
            <a:r>
              <a:rPr lang="en-US" sz="2800" smtClean="0"/>
              <a:t>Statements are executed at least once and then continued if expression is true.</a:t>
            </a:r>
          </a:p>
        </p:txBody>
      </p:sp>
      <p:sp>
        <p:nvSpPr>
          <p:cNvPr id="3174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2DABDF4-B4B5-4D0F-A7ED-E05F4131D6D9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8001000" cy="1143000"/>
          </a:xfrm>
        </p:spPr>
        <p:txBody>
          <a:bodyPr/>
          <a:lstStyle/>
          <a:p>
            <a:pPr eaLnBrk="1" hangingPunct="1"/>
            <a:r>
              <a:rPr lang="en-US" smtClean="0"/>
              <a:t>do…while Loop (Post-Test Loop)</a:t>
            </a:r>
          </a:p>
        </p:txBody>
      </p:sp>
      <p:pic>
        <p:nvPicPr>
          <p:cNvPr id="32772" name="Picture 3" descr="Fig05-0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773238"/>
            <a:ext cx="8153400" cy="4156075"/>
          </a:xfrm>
          <a:noFill/>
        </p:spPr>
      </p:pic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B530A6-BE0F-47A1-9892-0B15BBEEEA48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do…while Loop (Post-Test Loop)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Example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i = 0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accent2"/>
                </a:solidFill>
              </a:rPr>
              <a:t>do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   System.out.print(i + “ “ )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	    i = i + 5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	 </a:t>
            </a:r>
            <a:r>
              <a:rPr lang="en-US" smtClean="0">
                <a:solidFill>
                  <a:schemeClr val="accent2"/>
                </a:solidFill>
              </a:rPr>
              <a:t> }</a:t>
            </a:r>
            <a:r>
              <a:rPr lang="en-US" smtClean="0"/>
              <a:t>  </a:t>
            </a:r>
            <a:r>
              <a:rPr lang="en-US" smtClean="0">
                <a:solidFill>
                  <a:schemeClr val="accent2"/>
                </a:solidFill>
              </a:rPr>
              <a:t>while</a:t>
            </a:r>
            <a:r>
              <a:rPr lang="en-US" smtClean="0"/>
              <a:t> ( i &lt;= 30 ) 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output : 0  5  10  15  20  25  30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F6C84F-9729-479A-8DDE-3ABB4A38804F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468313" y="5229225"/>
            <a:ext cx="5973762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break</a:t>
            </a:r>
            <a:r>
              <a:rPr lang="en-US" smtClean="0"/>
              <a:t> Statements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Used to </a:t>
            </a:r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exit early from a loop.</a:t>
            </a:r>
            <a:r>
              <a:rPr lang="en-US" sz="2400" smtClean="0"/>
              <a:t> (</a:t>
            </a:r>
            <a:r>
              <a:rPr lang="en-US" sz="24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400" smtClean="0">
                <a:cs typeface="Times New Roman" pitchFamily="18" charset="0"/>
              </a:rPr>
              <a:t>, </a:t>
            </a:r>
            <a:r>
              <a:rPr lang="en-US" sz="24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400" smtClean="0">
                <a:cs typeface="Times New Roman" pitchFamily="18" charset="0"/>
              </a:rPr>
              <a:t>, and </a:t>
            </a:r>
            <a:r>
              <a:rPr lang="en-US" sz="24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do</a:t>
            </a:r>
            <a:r>
              <a:rPr lang="en-US" sz="2400" smtClean="0">
                <a:cs typeface="Times New Roman" pitchFamily="18" charset="0"/>
              </a:rPr>
              <a:t>...</a:t>
            </a:r>
            <a:r>
              <a:rPr lang="en-US" sz="24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while)</a:t>
            </a:r>
            <a:endParaRPr lang="en-US" sz="2400" smtClean="0"/>
          </a:p>
          <a:p>
            <a:pPr lvl="1" eaLnBrk="1" hangingPunct="1"/>
            <a:r>
              <a:rPr lang="en-US" sz="2400" smtClean="0">
                <a:cs typeface="Times New Roman" pitchFamily="18" charset="0"/>
              </a:rPr>
              <a:t>skip remainder of </a:t>
            </a:r>
            <a:r>
              <a:rPr lang="en-US" sz="24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switch</a:t>
            </a:r>
            <a:r>
              <a:rPr lang="en-US" sz="2400" smtClean="0">
                <a:cs typeface="Times New Roman" pitchFamily="18" charset="0"/>
              </a:rPr>
              <a:t> structure.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Can be placed within if statement of a loop.</a:t>
            </a:r>
          </a:p>
          <a:p>
            <a:pPr lvl="1" eaLnBrk="1" hangingPunct="1"/>
            <a:r>
              <a:rPr lang="en-US" sz="2600" smtClean="0">
                <a:solidFill>
                  <a:srgbClr val="000000"/>
                </a:solidFill>
                <a:cs typeface="Times New Roman" pitchFamily="18" charset="0"/>
              </a:rPr>
              <a:t>If condition is met, loop is exited immediately.</a:t>
            </a:r>
            <a:r>
              <a:rPr lang="en-US" smtClean="0"/>
              <a:t> </a:t>
            </a:r>
          </a:p>
          <a:p>
            <a:pPr eaLnBrk="1" hangingPunct="1"/>
            <a:r>
              <a:rPr lang="en-US" sz="2800" smtClean="0">
                <a:solidFill>
                  <a:srgbClr val="000000"/>
                </a:solidFill>
                <a:cs typeface="Times New Roman" pitchFamily="18" charset="0"/>
              </a:rPr>
              <a:t>After the break statement executes, the program continues to execute with the first statement after the structure</a:t>
            </a:r>
            <a:r>
              <a:rPr lang="en-US" smtClean="0"/>
              <a:t> </a:t>
            </a:r>
          </a:p>
        </p:txBody>
      </p:sp>
      <p:sp>
        <p:nvSpPr>
          <p:cNvPr id="348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650051-A4C9-4ABA-B08B-1C5A016F8C5A}" type="slidenum">
              <a:rPr lang="en-US" smtClean="0"/>
              <a:pPr/>
              <a:t>46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break</a:t>
            </a:r>
            <a:r>
              <a:rPr lang="en-US" smtClean="0"/>
              <a:t> Statements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1969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Example :</a:t>
            </a:r>
          </a:p>
          <a:p>
            <a:pPr eaLnBrk="1" hangingPunct="1">
              <a:buFontTx/>
              <a:buNone/>
            </a:pPr>
            <a:r>
              <a:rPr lang="en-US" sz="2400" smtClean="0"/>
              <a:t>int count 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for ( count = 1 ; count &lt;= 10 ; count ++ )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{	if ( count == 5)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	break 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</a:t>
            </a:r>
            <a:r>
              <a:rPr lang="ar-SA" sz="2400" smtClean="0">
                <a:cs typeface="Times New Roman" pitchFamily="18" charset="0"/>
              </a:rPr>
              <a:t>    	</a:t>
            </a:r>
            <a:r>
              <a:rPr lang="en-US" sz="2400" smtClean="0">
                <a:cs typeface="Times New Roman" pitchFamily="18" charset="0"/>
              </a:rPr>
              <a:t>System.out.print(count + “ ” );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    }</a:t>
            </a:r>
          </a:p>
          <a:p>
            <a:pPr eaLnBrk="1" hangingPunct="1">
              <a:buFontTx/>
              <a:buNone/>
            </a:pPr>
            <a:endParaRPr lang="en-US" sz="2400" smtClean="0">
              <a:cs typeface="Times New Roman" pitchFamily="18" charset="0"/>
            </a:endParaRPr>
          </a:p>
        </p:txBody>
      </p:sp>
      <p:sp>
        <p:nvSpPr>
          <p:cNvPr id="358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7DAE9A-2EC2-43A0-9BD5-364C5F0372A7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11188" y="4508500"/>
            <a:ext cx="4392612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Output</a:t>
            </a:r>
          </a:p>
          <a:p>
            <a:pPr>
              <a:spcBef>
                <a:spcPct val="50000"/>
              </a:spcBef>
            </a:pPr>
            <a:r>
              <a:rPr lang="en-US" sz="3200"/>
              <a:t>1 2 3 4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80010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continue</a:t>
            </a:r>
            <a:r>
              <a:rPr lang="en-US" smtClean="0"/>
              <a:t> Statements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8459788" cy="4343400"/>
          </a:xfrm>
        </p:spPr>
        <p:txBody>
          <a:bodyPr/>
          <a:lstStyle/>
          <a:p>
            <a:pPr eaLnBrk="1" hangingPunct="1"/>
            <a:r>
              <a:rPr lang="en-US" sz="2800" smtClean="0">
                <a:cs typeface="Times New Roman" pitchFamily="18" charset="0"/>
              </a:rPr>
              <a:t>Used in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800" smtClean="0">
                <a:cs typeface="Times New Roman" pitchFamily="18" charset="0"/>
              </a:rPr>
              <a:t>,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800" smtClean="0">
                <a:cs typeface="Times New Roman" pitchFamily="18" charset="0"/>
              </a:rPr>
              <a:t>, and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do</a:t>
            </a:r>
            <a:r>
              <a:rPr lang="en-US" sz="2800" smtClean="0">
                <a:cs typeface="Times New Roman" pitchFamily="18" charset="0"/>
              </a:rPr>
              <a:t>...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800" smtClean="0">
                <a:cs typeface="Times New Roman" pitchFamily="18" charset="0"/>
              </a:rPr>
              <a:t> structures.</a:t>
            </a: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When executed in a loop, the remaining statements in the loop are skipped; proceeds with the next iteration of the loop. </a:t>
            </a: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When executed in a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800" smtClean="0">
                <a:cs typeface="Times New Roman" pitchFamily="18" charset="0"/>
              </a:rPr>
              <a:t>/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do</a:t>
            </a:r>
            <a:r>
              <a:rPr lang="en-US" sz="2800" smtClean="0">
                <a:cs typeface="Times New Roman" pitchFamily="18" charset="0"/>
              </a:rPr>
              <a:t>…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800" smtClean="0">
                <a:cs typeface="Times New Roman" pitchFamily="18" charset="0"/>
              </a:rPr>
              <a:t> structure, expression is evaluated immediately after continue statement. </a:t>
            </a:r>
          </a:p>
          <a:p>
            <a:pPr eaLnBrk="1" hangingPunct="1"/>
            <a:r>
              <a:rPr lang="en-US" sz="2800" smtClean="0">
                <a:cs typeface="Times New Roman" pitchFamily="18" charset="0"/>
              </a:rPr>
              <a:t>In a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800" smtClean="0">
                <a:cs typeface="Times New Roman" pitchFamily="18" charset="0"/>
              </a:rPr>
              <a:t> structure, the update statement is executed after the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continue</a:t>
            </a:r>
            <a:r>
              <a:rPr lang="en-US" sz="2800" smtClean="0">
                <a:cs typeface="Times New Roman" pitchFamily="18" charset="0"/>
              </a:rPr>
              <a:t> statement; the loop condition then executes. </a:t>
            </a:r>
          </a:p>
        </p:txBody>
      </p:sp>
      <p:sp>
        <p:nvSpPr>
          <p:cNvPr id="368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C49017-69F4-467E-80CF-9BBE2BC5AEFC}" type="slidenum">
              <a:rPr lang="en-US" smtClean="0"/>
              <a:pPr/>
              <a:t>48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continue</a:t>
            </a:r>
            <a:r>
              <a:rPr lang="en-US" smtClean="0"/>
              <a:t> Statements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Example :</a:t>
            </a:r>
          </a:p>
          <a:p>
            <a:pPr eaLnBrk="1" hangingPunct="1">
              <a:buFontTx/>
              <a:buNone/>
            </a:pPr>
            <a:r>
              <a:rPr lang="en-US" sz="2400" smtClean="0"/>
              <a:t>int count 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for ( count = 1; count &lt;= 10 ; count ++ )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{	if ( count == 5)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	continue;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 </a:t>
            </a:r>
            <a:r>
              <a:rPr lang="ar-SA" sz="2400" smtClean="0">
                <a:cs typeface="Times New Roman" pitchFamily="18" charset="0"/>
              </a:rPr>
              <a:t>    	</a:t>
            </a:r>
            <a:r>
              <a:rPr lang="en-US" sz="2400" smtClean="0">
                <a:cs typeface="Times New Roman" pitchFamily="18" charset="0"/>
              </a:rPr>
              <a:t>System.out.print(count + “ ” );</a:t>
            </a:r>
          </a:p>
          <a:p>
            <a:pPr eaLnBrk="1" hangingPunct="1">
              <a:buFontTx/>
              <a:buNone/>
            </a:pPr>
            <a:r>
              <a:rPr lang="en-US" sz="2400" smtClean="0">
                <a:cs typeface="Times New Roman" pitchFamily="18" charset="0"/>
              </a:rPr>
              <a:t>    }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378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5C483A-A386-4CED-9DBD-0D4D35C8B468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4941888"/>
            <a:ext cx="5111750" cy="1076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Output</a:t>
            </a:r>
            <a:endParaRPr lang="en-US" sz="3200">
              <a:hlinkClick r:id="rId2" action="ppaction://hlinkfile"/>
            </a:endParaRPr>
          </a:p>
          <a:p>
            <a:r>
              <a:rPr lang="en-US" sz="3200"/>
              <a:t>1 2 3 4 6 7 8 9 10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0723" name="Slide Number Placeholder 4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D962E48-FC94-47DA-A6F4-22DFC7EE6345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5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Formatting Output with </a:t>
            </a:r>
            <a:r>
              <a:rPr lang="en-US" sz="4000" smtClean="0">
                <a:solidFill>
                  <a:schemeClr val="tx1"/>
                </a:solidFill>
                <a:latin typeface="Courier New" pitchFamily="49" charset="0"/>
              </a:rPr>
              <a:t>printf</a:t>
            </a:r>
          </a:p>
        </p:txBody>
      </p:sp>
      <p:sp>
        <p:nvSpPr>
          <p:cNvPr id="19456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The syntax to use the method </a:t>
            </a:r>
            <a:r>
              <a:rPr lang="en-US" sz="2400" dirty="0" err="1">
                <a:latin typeface="Courier New" pitchFamily="49" charset="0"/>
              </a:rPr>
              <a:t>printf</a:t>
            </a:r>
            <a:r>
              <a:rPr lang="en-US" sz="2400" dirty="0"/>
              <a:t> to produce output on the standard output device is: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>
                <a:latin typeface="Courier New" pitchFamily="49" charset="0"/>
              </a:rPr>
              <a:t>	</a:t>
            </a:r>
            <a:r>
              <a:rPr lang="en-US" sz="2400" dirty="0" err="1">
                <a:latin typeface="Courier New" pitchFamily="49" charset="0"/>
              </a:rPr>
              <a:t>System.out.printf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</a:rPr>
              <a:t>formatString</a:t>
            </a:r>
            <a:r>
              <a:rPr lang="en-US" sz="24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/>
              <a:t>	or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400" dirty="0"/>
              <a:t>	</a:t>
            </a:r>
            <a:r>
              <a:rPr lang="en-US" sz="2400" dirty="0" err="1">
                <a:latin typeface="Courier New" pitchFamily="49" charset="0"/>
              </a:rPr>
              <a:t>System.out.printf</a:t>
            </a:r>
            <a:r>
              <a:rPr lang="en-US" sz="2400" dirty="0">
                <a:latin typeface="Courier New" pitchFamily="49" charset="0"/>
              </a:rPr>
              <a:t>(</a:t>
            </a:r>
            <a:r>
              <a:rPr lang="en-US" sz="2400" dirty="0" err="1">
                <a:latin typeface="Courier New" pitchFamily="49" charset="0"/>
              </a:rPr>
              <a:t>formatString,argumentList</a:t>
            </a:r>
            <a:r>
              <a:rPr lang="en-US" sz="24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>
                <a:latin typeface="Courier New" pitchFamily="49" charset="0"/>
              </a:rPr>
              <a:t>formatString</a:t>
            </a:r>
            <a:r>
              <a:rPr lang="en-US" sz="2400" dirty="0"/>
              <a:t> is a string specifying the format of the </a:t>
            </a:r>
            <a:r>
              <a:rPr lang="en-US" sz="2400" dirty="0" smtClean="0"/>
              <a:t>output.</a:t>
            </a: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err="1">
                <a:latin typeface="Courier New" pitchFamily="49" charset="0"/>
              </a:rPr>
              <a:t>argumentList</a:t>
            </a:r>
            <a:r>
              <a:rPr lang="en-US" sz="2400" dirty="0"/>
              <a:t> is a list of arguments that consists of constant values, variables, or expressions.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/>
              <a:t>If there is more than one argument in </a:t>
            </a:r>
            <a:r>
              <a:rPr lang="en-US" sz="2400" dirty="0" err="1">
                <a:latin typeface="Courier New" pitchFamily="49" charset="0"/>
              </a:rPr>
              <a:t>argumentList</a:t>
            </a:r>
            <a:r>
              <a:rPr lang="en-US" sz="2400" dirty="0"/>
              <a:t>, the arguments are separated with commas.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Nested Control Structures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cs typeface="Times New Roman" pitchFamily="18" charset="0"/>
              </a:rPr>
              <a:t>Provides new power, subtlety, and complexity.</a:t>
            </a:r>
          </a:p>
          <a:p>
            <a:pPr eaLnBrk="1" hangingPunct="1"/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smtClean="0">
                <a:cs typeface="Times New Roman" pitchFamily="18" charset="0"/>
              </a:rPr>
              <a:t>,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if</a:t>
            </a:r>
            <a:r>
              <a:rPr lang="en-US" sz="2800" smtClean="0">
                <a:cs typeface="Times New Roman" pitchFamily="18" charset="0"/>
              </a:rPr>
              <a:t>…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else</a:t>
            </a:r>
            <a:r>
              <a:rPr lang="en-US" sz="2800" smtClean="0">
                <a:cs typeface="Times New Roman" pitchFamily="18" charset="0"/>
              </a:rPr>
              <a:t>, and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switch</a:t>
            </a:r>
            <a:r>
              <a:rPr lang="en-US" sz="2800" smtClean="0">
                <a:cs typeface="Times New Roman" pitchFamily="18" charset="0"/>
              </a:rPr>
              <a:t> structures can be placed within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while</a:t>
            </a:r>
            <a:r>
              <a:rPr lang="en-US" sz="2800" smtClean="0">
                <a:cs typeface="Times New Roman" pitchFamily="18" charset="0"/>
              </a:rPr>
              <a:t> loops. </a:t>
            </a:r>
          </a:p>
          <a:p>
            <a:pPr eaLnBrk="1" hangingPunct="1"/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800" smtClean="0">
                <a:cs typeface="Times New Roman" pitchFamily="18" charset="0"/>
              </a:rPr>
              <a:t> loops can be found within other </a:t>
            </a:r>
            <a:r>
              <a:rPr lang="en-US" sz="28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800" smtClean="0">
                <a:cs typeface="Times New Roman" pitchFamily="18" charset="0"/>
              </a:rPr>
              <a:t> loops.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mtClean="0"/>
              <a:t> </a:t>
            </a:r>
          </a:p>
        </p:txBody>
      </p:sp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9F1E73-791D-496F-95D4-77BB34B5997B}" type="slidenum">
              <a:rPr lang="en-US" smtClean="0"/>
              <a:pPr/>
              <a:t>50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Nested Control Structures </a:t>
            </a:r>
            <a:br>
              <a:rPr lang="en-US" sz="3600" smtClean="0"/>
            </a:br>
            <a:r>
              <a:rPr lang="en-US" sz="3600" smtClean="0"/>
              <a:t>(Example 5-18)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628775"/>
            <a:ext cx="79248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(</a:t>
            </a:r>
            <a:r>
              <a:rPr lang="en-US" sz="20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i = 1; i &lt;= 5; i++)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   </a:t>
            </a:r>
            <a:r>
              <a:rPr lang="en-US" sz="20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for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(</a:t>
            </a:r>
            <a:r>
              <a:rPr lang="en-US" sz="2000" smtClean="0">
                <a:solidFill>
                  <a:schemeClr val="accent2"/>
                </a:solidFill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j = 1; j &lt;= i; j++)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	      System.out.print(</a:t>
            </a:r>
            <a:r>
              <a:rPr lang="en-US" sz="2000" smtClean="0">
                <a:latin typeface="Courier New" pitchFamily="49" charset="0"/>
              </a:rPr>
              <a:t>"</a:t>
            </a:r>
            <a:r>
              <a:rPr lang="en-US" sz="2000" smtClean="0"/>
              <a:t> 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*</a:t>
            </a:r>
            <a:r>
              <a:rPr lang="en-US" sz="2000" smtClean="0">
                <a:latin typeface="Courier New" pitchFamily="49" charset="0"/>
              </a:rPr>
              <a:t>"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    System.out.println();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Output: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	</a:t>
            </a: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	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	***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	****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>
                <a:latin typeface="Courier New" pitchFamily="49" charset="0"/>
                <a:cs typeface="Times New Roman" pitchFamily="18" charset="0"/>
              </a:rPr>
              <a:t>	*****</a:t>
            </a:r>
          </a:p>
        </p:txBody>
      </p:sp>
      <p:sp>
        <p:nvSpPr>
          <p:cNvPr id="3993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88125" y="6381750"/>
            <a:ext cx="2133600" cy="476250"/>
          </a:xfrm>
          <a:noFill/>
        </p:spPr>
        <p:txBody>
          <a:bodyPr/>
          <a:lstStyle/>
          <a:p>
            <a:fld id="{9AF2BE96-98DB-48F6-95C3-8AFC9734B4C8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900113" y="3644900"/>
            <a:ext cx="1439862" cy="2305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1747" name="Slide Number Placeholder 4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1BD9C53-5A0C-42FC-9559-862177C2FCB0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6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solidFill>
                  <a:schemeClr val="tx1"/>
                </a:solidFill>
              </a:rPr>
              <a:t>Formatting Output with </a:t>
            </a:r>
            <a:r>
              <a:rPr lang="en-US" sz="4000" smtClean="0">
                <a:solidFill>
                  <a:schemeClr val="tx1"/>
                </a:solidFill>
                <a:latin typeface="Courier New" pitchFamily="49" charset="0"/>
              </a:rPr>
              <a:t>printf</a:t>
            </a:r>
          </a:p>
        </p:txBody>
      </p:sp>
      <p:sp>
        <p:nvSpPr>
          <p:cNvPr id="1966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>
                <a:latin typeface="Courier New" pitchFamily="49" charset="0"/>
              </a:rPr>
              <a:t>System.out.printf("Hello there!");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/>
              <a:t>Consists of only the format string and the statement: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>
                <a:latin typeface="Courier New" pitchFamily="49" charset="0"/>
              </a:rPr>
              <a:t>System.out.printf("There are %.2f inches in %d centimeters.%n",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>
                <a:latin typeface="Courier New" pitchFamily="49" charset="0"/>
              </a:rPr>
              <a:t>                 centimeters / 2.54, centimeters);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00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Consists of both the format string and </a:t>
            </a:r>
            <a:r>
              <a:rPr lang="en-US" sz="2000">
                <a:latin typeface="Courier New" pitchFamily="49" charset="0"/>
              </a:rPr>
              <a:t>argumentList</a:t>
            </a:r>
            <a:r>
              <a:rPr lang="en-US" sz="200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latin typeface="Courier New" pitchFamily="49" charset="0"/>
              </a:rPr>
              <a:t>%.2f</a:t>
            </a:r>
            <a:r>
              <a:rPr lang="en-US" sz="2000"/>
              <a:t> and </a:t>
            </a:r>
            <a:r>
              <a:rPr lang="en-US" sz="2000">
                <a:latin typeface="Courier New" pitchFamily="49" charset="0"/>
              </a:rPr>
              <a:t>%d</a:t>
            </a:r>
            <a:r>
              <a:rPr lang="en-US" sz="2000"/>
              <a:t> are called </a:t>
            </a:r>
            <a:r>
              <a:rPr lang="en-US" sz="2000" b="1"/>
              <a:t>format specifiers</a:t>
            </a:r>
            <a:r>
              <a:rPr lang="en-US" sz="200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By default, there is a one-to-one correspondence between format specifiers and the arguments in </a:t>
            </a:r>
            <a:r>
              <a:rPr lang="en-US" sz="2000">
                <a:latin typeface="Courier New" pitchFamily="49" charset="0"/>
              </a:rPr>
              <a:t>argumentList</a:t>
            </a:r>
            <a:r>
              <a:rPr lang="en-US" sz="200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The first format specifier, </a:t>
            </a:r>
            <a:r>
              <a:rPr lang="en-US" sz="2000">
                <a:latin typeface="Courier New" pitchFamily="49" charset="0"/>
              </a:rPr>
              <a:t>%.2f</a:t>
            </a:r>
            <a:r>
              <a:rPr lang="en-US" sz="2000"/>
              <a:t>, is matched with the first argument, which is the expression </a:t>
            </a:r>
            <a:r>
              <a:rPr lang="en-US" sz="2000">
                <a:latin typeface="Courier New" pitchFamily="49" charset="0"/>
              </a:rPr>
              <a:t>centimeters / 2.54</a:t>
            </a:r>
            <a:r>
              <a:rPr lang="en-US" sz="2000"/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877669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2771" name="Slide Number Placeholder 4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FB09122D-B0F3-4845-BE6B-74389D236F29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7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Formatting Output with </a:t>
            </a:r>
            <a:r>
              <a:rPr lang="en-US" smtClean="0">
                <a:solidFill>
                  <a:schemeClr val="tx1"/>
                </a:solidFill>
                <a:latin typeface="Courier New" pitchFamily="49" charset="0"/>
              </a:rPr>
              <a:t>printf</a:t>
            </a:r>
          </a:p>
        </p:txBody>
      </p:sp>
      <p:sp>
        <p:nvSpPr>
          <p:cNvPr id="1986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/>
              <a:t>The second format specifier, </a:t>
            </a:r>
            <a:r>
              <a:rPr lang="en-US" sz="2400">
                <a:latin typeface="Courier New" pitchFamily="49" charset="0"/>
              </a:rPr>
              <a:t>%d</a:t>
            </a:r>
            <a:r>
              <a:rPr lang="en-US" sz="2400"/>
              <a:t>, is matched with the second argument, which is </a:t>
            </a:r>
            <a:r>
              <a:rPr lang="en-US" sz="2400">
                <a:latin typeface="Courier New" pitchFamily="49" charset="0"/>
              </a:rPr>
              <a:t>centimeters</a:t>
            </a:r>
            <a:r>
              <a:rPr lang="en-US" sz="2400"/>
              <a:t>. </a:t>
            </a:r>
          </a:p>
          <a:p>
            <a:pPr eaLnBrk="1" hangingPunct="1">
              <a:defRPr/>
            </a:pPr>
            <a:r>
              <a:rPr lang="en-US" sz="2400"/>
              <a:t>The format specifier </a:t>
            </a:r>
            <a:r>
              <a:rPr lang="en-US" sz="2400">
                <a:latin typeface="Courier New" pitchFamily="49" charset="0"/>
              </a:rPr>
              <a:t>%n</a:t>
            </a:r>
            <a:r>
              <a:rPr lang="en-US" sz="2400"/>
              <a:t> positions the insertion point at the beginning of the next line.</a:t>
            </a:r>
          </a:p>
          <a:p>
            <a:pPr eaLnBrk="1" hangingPunct="1">
              <a:defRPr/>
            </a:pPr>
            <a:r>
              <a:rPr lang="en-US" sz="2400"/>
              <a:t>If centimeters = 150 </a:t>
            </a:r>
            <a:r>
              <a:rPr lang="en-US" sz="2400">
                <a:sym typeface="Wingdings" pitchFamily="2" charset="2"/>
              </a:rPr>
              <a:t> 150/2.54 =59.05511811023</a:t>
            </a:r>
          </a:p>
          <a:p>
            <a:pPr eaLnBrk="1" hangingPunct="1">
              <a:defRPr/>
            </a:pPr>
            <a:r>
              <a:rPr lang="en-US" sz="2400">
                <a:sym typeface="Wingdings" pitchFamily="2" charset="2"/>
              </a:rPr>
              <a:t>The o/p would be 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/>
              <a:t> 		There are </a:t>
            </a:r>
            <a:r>
              <a:rPr lang="en-US" sz="2400" b="1"/>
              <a:t>59.06</a:t>
            </a:r>
            <a:r>
              <a:rPr lang="en-US" sz="2400"/>
              <a:t> inches in </a:t>
            </a:r>
            <a:r>
              <a:rPr lang="en-US" sz="2400" b="1"/>
              <a:t>150</a:t>
            </a:r>
            <a:r>
              <a:rPr lang="en-US" sz="2400"/>
              <a:t> centimeters </a:t>
            </a:r>
          </a:p>
          <a:p>
            <a:pPr eaLnBrk="1" hangingPunct="1">
              <a:defRPr/>
            </a:pPr>
            <a:r>
              <a:rPr lang="en-US" sz="2400"/>
              <a:t>The output of a printf statement is right-justified by default.  To force the output to be left-justified, negative column widths may be used.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43800" y="914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oter Placeholder 4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3795" name="Slide Number Placeholder 5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11D71FB3-D075-41D0-8E22-77C1172EDA92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8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solidFill>
                  <a:schemeClr val="tx1"/>
                </a:solidFill>
              </a:rPr>
              <a:t>Example1</a:t>
            </a:r>
          </a:p>
        </p:txBody>
      </p:sp>
      <p:sp>
        <p:nvSpPr>
          <p:cNvPr id="30310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public class Example3_6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public static void main (String[] args)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int num = 763;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double x = 658.75;           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String str = "Java Program.";  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System.out.println("123456789012345678901234567890");    System.out.printf ( "%5d%7.2f%15s%n",   num, x, str);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System.out.printf ("%15s%6d%9.2f %n",    str, num, x);         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}                    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/>
              <a:t>   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 txBox="1">
            <a:spLocks noGrp="1"/>
          </p:cNvSpPr>
          <p:nvPr/>
        </p:nvSpPr>
        <p:spPr bwMode="auto">
          <a:xfrm>
            <a:off x="762000" y="6477000"/>
            <a:ext cx="7010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400">
                <a:latin typeface="Times New Roman" pitchFamily="18" charset="0"/>
              </a:rPr>
              <a:t>Java Programming: From Problem Analysis to Program Design, Second Edition</a:t>
            </a:r>
          </a:p>
        </p:txBody>
      </p:sp>
      <p:sp>
        <p:nvSpPr>
          <p:cNvPr id="34819" name="Slide Number Placeholder 4"/>
          <p:cNvSpPr txBox="1">
            <a:spLocks noGrp="1"/>
          </p:cNvSpPr>
          <p:nvPr/>
        </p:nvSpPr>
        <p:spPr bwMode="auto">
          <a:xfrm>
            <a:off x="7772400" y="64770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C18A630-0C88-4B90-AE24-06124CD90AA2}" type="slidenum">
              <a:rPr lang="ar-SA" sz="1400">
                <a:latin typeface="Times New Roman" pitchFamily="18" charset="0"/>
                <a:cs typeface="Times New Roman" pitchFamily="18" charset="0"/>
              </a:rPr>
              <a:pPr algn="r"/>
              <a:t>9</a:t>
            </a:fld>
            <a:endParaRPr lang="en-US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Example1</a:t>
            </a:r>
            <a:br>
              <a:rPr lang="en-US" smtClean="0">
                <a:solidFill>
                  <a:schemeClr val="tx1"/>
                </a:solidFill>
              </a:rPr>
            </a:br>
            <a:endParaRPr lang="en-US" smtClean="0">
              <a:solidFill>
                <a:schemeClr val="tx1"/>
              </a:solidFill>
            </a:endParaRPr>
          </a:p>
        </p:txBody>
      </p:sp>
      <p:sp>
        <p:nvSpPr>
          <p:cNvPr id="2990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b="1"/>
              <a:t>Sample run :</a:t>
            </a:r>
            <a:endParaRPr lang="ar-SA" b="1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/>
              <a:t>123456789012345678901234567890</a:t>
            </a:r>
            <a:br>
              <a:rPr lang="en-US"/>
            </a:br>
            <a:r>
              <a:rPr lang="en-US"/>
              <a:t>  763 658.75  Java Program.</a:t>
            </a:r>
            <a:br>
              <a:rPr lang="en-US"/>
            </a:br>
            <a:r>
              <a:rPr lang="en-US"/>
              <a:t>  Java Program.   763   658.75 </a:t>
            </a:r>
            <a:br>
              <a:rPr lang="en-US"/>
            </a:b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8382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READ</a:t>
            </a:r>
            <a:endParaRPr lang="en-GB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_yellow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F437039927A543A00F97AA22B90B52" ma:contentTypeVersion="0" ma:contentTypeDescription="Create a new document." ma:contentTypeScope="" ma:versionID="1f7d00f109cc7e0775e1d385045004d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9753B0-60B0-48FF-BFB6-E578D58CDF77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C56D51C-1137-48D3-B600-5AB614DFA7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675576-0463-4612-8DE9-B659ED10C5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Theme_yellow</Template>
  <TotalTime>2552</TotalTime>
  <Words>2200</Words>
  <Application>Microsoft Office PowerPoint</Application>
  <PresentationFormat>On-screen Show (4:3)</PresentationFormat>
  <Paragraphs>543</Paragraphs>
  <Slides>51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Theme_yellow</vt:lpstr>
      <vt:lpstr>Java Fundamentals 4</vt:lpstr>
      <vt:lpstr>Parsing Numeric Strings</vt:lpstr>
      <vt:lpstr>Parsing Numeric Strings</vt:lpstr>
      <vt:lpstr>Parsing Numeric Strings</vt:lpstr>
      <vt:lpstr>Formatting Output with printf</vt:lpstr>
      <vt:lpstr>Formatting Output with printf</vt:lpstr>
      <vt:lpstr>Formatting Output with printf</vt:lpstr>
      <vt:lpstr>Example1</vt:lpstr>
      <vt:lpstr>Example1 </vt:lpstr>
      <vt:lpstr>Example2</vt:lpstr>
      <vt:lpstr>Example2</vt:lpstr>
      <vt:lpstr>Formatting Output with printf</vt:lpstr>
      <vt:lpstr>Commonly Used  Escape Sequences</vt:lpstr>
      <vt:lpstr>Control Structures 1</vt:lpstr>
      <vt:lpstr>Control Structures</vt:lpstr>
      <vt:lpstr>One-Way Selection</vt:lpstr>
      <vt:lpstr>Short-Circuit Evaluation</vt:lpstr>
      <vt:lpstr>Two-Way Selection</vt:lpstr>
      <vt:lpstr>Two-Way Selection</vt:lpstr>
      <vt:lpstr>Compound (Block of) Statements</vt:lpstr>
      <vt:lpstr>Compound (Block of) Statements</vt:lpstr>
      <vt:lpstr>Multiple Selection: Nested if</vt:lpstr>
      <vt:lpstr>Multiple Selection: Nested if</vt:lpstr>
      <vt:lpstr>Multiple Selection: Nested if</vt:lpstr>
      <vt:lpstr>Switch Structures</vt:lpstr>
      <vt:lpstr>Switch With break Statements </vt:lpstr>
      <vt:lpstr>Switch With No break Statements</vt:lpstr>
      <vt:lpstr>Switch With Break And Default Statements</vt:lpstr>
      <vt:lpstr>Example 4-23 With Nested If </vt:lpstr>
      <vt:lpstr>Why is Repetition Needed?</vt:lpstr>
      <vt:lpstr>Repetition</vt:lpstr>
      <vt:lpstr>The while Looping (Repetition) Structure</vt:lpstr>
      <vt:lpstr>The while Looping (Repetition) Structure</vt:lpstr>
      <vt:lpstr>Sentinel-Controlled while Loop</vt:lpstr>
      <vt:lpstr>Sentinel-Controlled while Loop Example 5-4</vt:lpstr>
      <vt:lpstr>Sentinel-Controlled while Loop Example 5-4 (continued)</vt:lpstr>
      <vt:lpstr>Flag-Controlled while Loop</vt:lpstr>
      <vt:lpstr>The for Looping (Repetition) Structure</vt:lpstr>
      <vt:lpstr>The for Looping (Repetition) Structure</vt:lpstr>
      <vt:lpstr>The for Looping (Repetition) Structure</vt:lpstr>
      <vt:lpstr>For Loop Programming Example: Classify Numbers</vt:lpstr>
      <vt:lpstr>For Loop Programming Example: Classify Numbers (solution)</vt:lpstr>
      <vt:lpstr>The do…while Loop (Repetition) Structure</vt:lpstr>
      <vt:lpstr>do…while Loop (Post-Test Loop)</vt:lpstr>
      <vt:lpstr>do…while Loop (Post-Test Loop)</vt:lpstr>
      <vt:lpstr>break Statements</vt:lpstr>
      <vt:lpstr>break Statements</vt:lpstr>
      <vt:lpstr>continue Statements</vt:lpstr>
      <vt:lpstr>continue Statements</vt:lpstr>
      <vt:lpstr>Nested Control Structures</vt:lpstr>
      <vt:lpstr>Nested Control Structures  (Example 5-18)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Manasi Bhattacharyya</dc:creator>
  <cp:lastModifiedBy>Nouf</cp:lastModifiedBy>
  <cp:revision>139</cp:revision>
  <dcterms:created xsi:type="dcterms:W3CDTF">2002-11-15T07:59:11Z</dcterms:created>
  <dcterms:modified xsi:type="dcterms:W3CDTF">2014-02-16T17:10:37Z</dcterms:modified>
</cp:coreProperties>
</file>