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75" r:id="rId9"/>
    <p:sldId id="260" r:id="rId10"/>
    <p:sldId id="276" r:id="rId11"/>
    <p:sldId id="261" r:id="rId12"/>
    <p:sldId id="262" r:id="rId13"/>
    <p:sldId id="277" r:id="rId14"/>
    <p:sldId id="263" r:id="rId15"/>
    <p:sldId id="279" r:id="rId16"/>
    <p:sldId id="278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80" r:id="rId25"/>
    <p:sldId id="281" r:id="rId26"/>
    <p:sldId id="282" r:id="rId27"/>
    <p:sldId id="271" r:id="rId28"/>
    <p:sldId id="272" r:id="rId29"/>
    <p:sldId id="273" r:id="rId30"/>
    <p:sldId id="274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>
        <p:scale>
          <a:sx n="80" d="100"/>
          <a:sy n="80" d="100"/>
        </p:scale>
        <p:origin x="-12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61360-3F34-4B01-A986-6A0877AEFD3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2A26-9C23-4E4A-BFD0-D29F7C92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43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79A0-7DBC-4FD7-8664-6611D31B4CC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351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20697-6B3C-4EB4-A268-47A6EA49354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18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D591F-1094-4B44-B79F-8BC988FB7B8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6950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LECTURE3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NET 301	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Analogue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The primary disadvantage of analog signal is that any system has </a:t>
            </a:r>
            <a:r>
              <a:rPr lang="en-US" dirty="0" smtClean="0"/>
              <a:t>noise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even if the resolution of an analog signal is higher than a comparable digital signal, after enough processing the analog signal to noise ratio will be </a:t>
            </a:r>
            <a:r>
              <a:rPr lang="en-US" dirty="0" smtClean="0"/>
              <a:t>lower.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Electrically, analog signal noise can be diminished by shielding, good connections, and several cable types such as coaxial or twisted pair.</a:t>
            </a:r>
          </a:p>
          <a:p>
            <a:pPr algn="l"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25633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Digital signal:</a:t>
            </a:r>
          </a:p>
          <a:p>
            <a:pPr lvl="1" algn="l" rtl="0"/>
            <a:r>
              <a:rPr lang="en-US" dirty="0" smtClean="0"/>
              <a:t>Take discrete value in a time, discontinuing values over continuing time.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735" t="24362" r="11581" b="39026"/>
          <a:stretch>
            <a:fillRect/>
          </a:stretch>
        </p:blipFill>
        <p:spPr bwMode="auto">
          <a:xfrm>
            <a:off x="1475656" y="2996952"/>
            <a:ext cx="56886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computer architecture and other digital systems, a waveform that switches between two voltage levels representing the two states of a Boolean value (0 and 1</a:t>
            </a:r>
            <a:r>
              <a:rPr lang="en-US" dirty="0" smtClean="0"/>
              <a:t>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clock signal is a special digital signal that is used to synchronize digital circuits. </a:t>
            </a:r>
            <a:r>
              <a:rPr lang="en-US" dirty="0" smtClean="0"/>
              <a:t>Logic </a:t>
            </a:r>
            <a:r>
              <a:rPr lang="en-US" dirty="0"/>
              <a:t>changes are triggered either by the rising edge or the falling edge.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4210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</a:t>
            </a:r>
            <a:endParaRPr lang="ar-S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62" t="47336" r="3350" b="29395"/>
          <a:stretch/>
        </p:blipFill>
        <p:spPr bwMode="auto">
          <a:xfrm>
            <a:off x="2339752" y="4276260"/>
            <a:ext cx="3889609" cy="169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844825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The given diagram is an example of the practical pulse and therefore we have introduced two new terms that are: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/>
              <a:t> Rising edge: the transition from a low voltage (level 1 in the diagram) to a high voltage (level 2).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/>
              <a:t> Falling edge: the transition from a high voltage to a low one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944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 signals?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Analogue and digital signals can be studied by studying:</a:t>
            </a:r>
          </a:p>
          <a:p>
            <a:pPr algn="l" rtl="0"/>
            <a:r>
              <a:rPr lang="en-US" dirty="0" smtClean="0"/>
              <a:t> Frequency and Time.</a:t>
            </a:r>
          </a:p>
          <a:p>
            <a:pPr algn="l" rtl="0"/>
            <a:r>
              <a:rPr lang="en-US" dirty="0" smtClean="0"/>
              <a:t>Frequency:</a:t>
            </a:r>
          </a:p>
          <a:p>
            <a:pPr lvl="1" algn="l" rtl="0"/>
            <a:r>
              <a:rPr lang="en-US" dirty="0" smtClean="0"/>
              <a:t>Number of occurrences of a repeating event per unit time. </a:t>
            </a:r>
          </a:p>
          <a:p>
            <a:pPr algn="l" rtl="0"/>
            <a:r>
              <a:rPr lang="en-US" dirty="0" smtClean="0"/>
              <a:t>Signal Frequency: </a:t>
            </a:r>
          </a:p>
          <a:p>
            <a:pPr lvl="1" algn="l" rtl="0"/>
            <a:r>
              <a:rPr lang="en-US" dirty="0" smtClean="0"/>
              <a:t>Number of signal cycles per second.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Signal1: needs 8\200=( 0.04) second for one cycle, 25 cycle per 1 second.</a:t>
            </a:r>
          </a:p>
          <a:p>
            <a:pPr lvl="1" algn="l" rtl="0"/>
            <a:r>
              <a:rPr lang="en-US" dirty="0" smtClean="0"/>
              <a:t>Signal1 frequency: 25 (cycle\second) </a:t>
            </a:r>
            <a:r>
              <a:rPr lang="en-US" b="1" dirty="0" smtClean="0"/>
              <a:t>Hertz</a:t>
            </a:r>
          </a:p>
          <a:p>
            <a:pPr algn="l" rtl="0"/>
            <a:r>
              <a:rPr lang="en-US" dirty="0" smtClean="0"/>
              <a:t> Signal2 Frequency: 100 cycle\second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9102" t="48110" r="2906" b="19236"/>
          <a:stretch>
            <a:fillRect/>
          </a:stretch>
        </p:blipFill>
        <p:spPr bwMode="auto">
          <a:xfrm>
            <a:off x="755576" y="3429000"/>
            <a:ext cx="712661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Electrical waves could be a set of frequencies, more than one single frequency.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Signal Bandwidth: </a:t>
            </a:r>
          </a:p>
          <a:p>
            <a:pPr lvl="1" algn="l" rtl="0"/>
            <a:r>
              <a:rPr lang="en-US" dirty="0" smtClean="0"/>
              <a:t>The difference between the highest frequency and the lowest frequency.</a:t>
            </a:r>
          </a:p>
          <a:p>
            <a:pPr lvl="1" algn="l" rtl="0"/>
            <a:r>
              <a:rPr lang="en-US" dirty="0" smtClean="0"/>
              <a:t>It </a:t>
            </a:r>
            <a:r>
              <a:rPr lang="en-US" dirty="0"/>
              <a:t>is typically measured in </a:t>
            </a:r>
            <a:r>
              <a:rPr lang="en-US" b="1" dirty="0"/>
              <a:t>hertz</a:t>
            </a:r>
            <a:r>
              <a:rPr lang="en-US" dirty="0"/>
              <a:t>, and may sometimes refer to </a:t>
            </a:r>
            <a:r>
              <a:rPr lang="en-US" dirty="0" err="1"/>
              <a:t>passband</a:t>
            </a:r>
            <a:r>
              <a:rPr lang="en-US" dirty="0"/>
              <a:t> bandwidth, sometimes to baseband bandwidth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bandwidth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8841" t="32114" r="12638" b="18048"/>
          <a:stretch/>
        </p:blipFill>
        <p:spPr bwMode="auto">
          <a:xfrm>
            <a:off x="1547664" y="2276872"/>
            <a:ext cx="5920815" cy="34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signals can be represented:</a:t>
            </a:r>
          </a:p>
          <a:p>
            <a:pPr lvl="1" algn="l" rtl="0"/>
            <a:r>
              <a:rPr lang="en-US" dirty="0" smtClean="0"/>
              <a:t>X(t) = A. sin (2 </a:t>
            </a:r>
            <a:r>
              <a:rPr lang="el-GR" dirty="0" smtClean="0"/>
              <a:t>π</a:t>
            </a:r>
            <a:r>
              <a:rPr lang="en-US" dirty="0" smtClean="0"/>
              <a:t>.f. t + </a:t>
            </a:r>
            <a:r>
              <a:rPr lang="el-GR" dirty="0" smtClean="0"/>
              <a:t>θ</a:t>
            </a:r>
            <a:r>
              <a:rPr lang="en-US" dirty="0" smtClean="0"/>
              <a:t> )</a:t>
            </a:r>
          </a:p>
          <a:p>
            <a:pPr lvl="2" algn="l" rtl="0">
              <a:buNone/>
            </a:pPr>
            <a:r>
              <a:rPr lang="en-US" dirty="0" smtClean="0"/>
              <a:t>Where: </a:t>
            </a:r>
          </a:p>
          <a:p>
            <a:pPr lvl="2" algn="l" rtl="0"/>
            <a:r>
              <a:rPr lang="en-US" dirty="0" smtClean="0"/>
              <a:t>A: signal amplitude value in volts</a:t>
            </a:r>
          </a:p>
          <a:p>
            <a:pPr lvl="2" algn="l" rtl="0"/>
            <a:r>
              <a:rPr lang="en-US" dirty="0" smtClean="0"/>
              <a:t>Sin: sin function.</a:t>
            </a:r>
          </a:p>
          <a:p>
            <a:pPr lvl="2" algn="l" rtl="0"/>
            <a:r>
              <a:rPr lang="el-GR" dirty="0" smtClean="0"/>
              <a:t>π </a:t>
            </a:r>
            <a:r>
              <a:rPr lang="en-US" dirty="0" smtClean="0"/>
              <a:t>: (Pi)3.14 </a:t>
            </a:r>
          </a:p>
          <a:p>
            <a:pPr lvl="2" algn="l" rtl="0"/>
            <a:r>
              <a:rPr lang="en-US" dirty="0" smtClean="0"/>
              <a:t>F: frequency ( cycles per second, Hz)</a:t>
            </a:r>
          </a:p>
          <a:p>
            <a:pPr lvl="2" algn="l" rtl="0"/>
            <a:r>
              <a:rPr lang="en-US" dirty="0" smtClean="0"/>
              <a:t>T: time or period (seconds)</a:t>
            </a:r>
          </a:p>
          <a:p>
            <a:pPr lvl="2" algn="l" rtl="0"/>
            <a:r>
              <a:rPr lang="el-GR" dirty="0" smtClean="0"/>
              <a:t>Θ</a:t>
            </a:r>
            <a:r>
              <a:rPr lang="en-US" dirty="0" smtClean="0"/>
              <a:t>:  (theta) Phase (radian)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Amplitude (A)</a:t>
            </a:r>
            <a:r>
              <a:rPr lang="ar-SA" dirty="0" smtClean="0"/>
              <a:t>اتساع الاشارة 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/>
              <a:t>A measurement of the signal change over a single period.</a:t>
            </a:r>
          </a:p>
          <a:p>
            <a:pPr lvl="1" algn="l" rtl="0"/>
            <a:r>
              <a:rPr lang="en-US" dirty="0" smtClean="0"/>
              <a:t>Can be positive or negative value.</a:t>
            </a:r>
          </a:p>
          <a:p>
            <a:pPr lvl="1" algn="l" rtl="0"/>
            <a:r>
              <a:rPr lang="en-US" dirty="0" smtClean="0"/>
              <a:t>Measured in Volts.</a:t>
            </a:r>
          </a:p>
          <a:p>
            <a:pPr algn="l" rtl="0"/>
            <a:r>
              <a:rPr lang="en-US" dirty="0" smtClean="0"/>
              <a:t>Frequency (F)</a:t>
            </a:r>
            <a:r>
              <a:rPr lang="ar-SA" dirty="0" smtClean="0"/>
              <a:t> التردد </a:t>
            </a:r>
            <a:r>
              <a:rPr lang="en-US" dirty="0" smtClean="0"/>
              <a:t>:</a:t>
            </a:r>
            <a:endParaRPr lang="ar-SA" dirty="0" smtClean="0"/>
          </a:p>
          <a:p>
            <a:pPr lvl="1" algn="l" rtl="0"/>
            <a:r>
              <a:rPr lang="en-US" dirty="0" smtClean="0"/>
              <a:t>Number of cycle per one second</a:t>
            </a:r>
          </a:p>
          <a:p>
            <a:pPr lvl="1" algn="l" rtl="0"/>
            <a:r>
              <a:rPr lang="en-US" dirty="0" smtClean="0"/>
              <a:t>Measured in Hertz Hz</a:t>
            </a:r>
          </a:p>
          <a:p>
            <a:pPr algn="l" rtl="0"/>
            <a:r>
              <a:rPr lang="en-US" dirty="0" smtClean="0"/>
              <a:t>Period (T):</a:t>
            </a:r>
          </a:p>
          <a:p>
            <a:pPr lvl="1" algn="l" rtl="0"/>
            <a:r>
              <a:rPr lang="en-US" dirty="0" smtClean="0"/>
              <a:t>Time signal needs to perform one single cycle</a:t>
            </a:r>
          </a:p>
          <a:p>
            <a:pPr lvl="1" algn="l" rtl="0"/>
            <a:r>
              <a:rPr lang="en-US" dirty="0" smtClean="0"/>
              <a:t>Measured in second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data 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Layer1 Physical Layer:</a:t>
            </a:r>
          </a:p>
          <a:p>
            <a:pPr marL="512064" lvl="2" indent="-274320" algn="l" rtl="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dirty="0" smtClean="0"/>
              <a:t>Electronic, Electrical, mechanical and procedural aspects of electrical signal of the  data transmission.</a:t>
            </a:r>
          </a:p>
          <a:p>
            <a:pPr algn="l" rtl="0"/>
            <a:r>
              <a:rPr lang="en-US" dirty="0" smtClean="0"/>
              <a:t>Data VS. Information</a:t>
            </a:r>
          </a:p>
          <a:p>
            <a:pPr lvl="1" algn="l" rtl="0"/>
            <a:r>
              <a:rPr lang="en-US" dirty="0" smtClean="0"/>
              <a:t>Data: </a:t>
            </a:r>
            <a:r>
              <a:rPr lang="en-GB" dirty="0" smtClean="0"/>
              <a:t>is raw, plain and unorganized facts that need to be processed. Data can be something simple and seemingly random and useless until it is organized.</a:t>
            </a:r>
          </a:p>
          <a:p>
            <a:pPr lvl="1" algn="l" rtl="0"/>
            <a:r>
              <a:rPr lang="en-US" dirty="0" smtClean="0"/>
              <a:t>Information: </a:t>
            </a:r>
            <a:r>
              <a:rPr lang="en-GB" dirty="0" smtClean="0"/>
              <a:t>When data is processed, organized, structured or presented in a given context so as to make it useful, it is called Information.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Period and frequency are in a inverse relation.</a:t>
            </a:r>
          </a:p>
          <a:p>
            <a:pPr lvl="1" algn="l" rtl="0"/>
            <a:r>
              <a:rPr lang="en-US" dirty="0" smtClean="0"/>
              <a:t>Frequency is inverse of period.</a:t>
            </a:r>
          </a:p>
          <a:p>
            <a:pPr lvl="1" algn="l" rtl="0"/>
            <a:r>
              <a:rPr lang="en-US" dirty="0" smtClean="0"/>
              <a:t>period is inverse of Frequency.</a:t>
            </a:r>
          </a:p>
          <a:p>
            <a:pPr lvl="1" algn="l" rtl="0"/>
            <a:r>
              <a:rPr lang="en-US" dirty="0" smtClean="0"/>
              <a:t>F= 1\T and T=1\F</a:t>
            </a:r>
          </a:p>
          <a:p>
            <a:pPr algn="l" rtl="0"/>
            <a:r>
              <a:rPr lang="en-US" dirty="0" smtClean="0"/>
              <a:t>Phase </a:t>
            </a:r>
            <a:r>
              <a:rPr lang="el-GR" dirty="0" smtClean="0"/>
              <a:t>θ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/>
              <a:t>The initial angle of a sinusoidal function (sin) at its origin.</a:t>
            </a:r>
          </a:p>
          <a:p>
            <a:pPr lvl="1" algn="l" rtl="0"/>
            <a:r>
              <a:rPr lang="en-US" dirty="0" smtClean="0"/>
              <a:t>Another usage is the fraction of the wave cycle which has elapsed relative to the origin</a:t>
            </a:r>
          </a:p>
          <a:p>
            <a:pPr lvl="1" algn="l" rtl="0"/>
            <a:r>
              <a:rPr lang="en-US" dirty="0" smtClean="0"/>
              <a:t>Measured in degree °</a:t>
            </a:r>
          </a:p>
          <a:p>
            <a:pPr lvl="1" algn="l" rtl="0"/>
            <a:r>
              <a:rPr lang="en-US" dirty="0" smtClean="0"/>
              <a:t>Could be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positive</a:t>
            </a:r>
            <a:r>
              <a:rPr lang="en-US" dirty="0" smtClean="0"/>
              <a:t> if signal </a:t>
            </a:r>
            <a:r>
              <a:rPr lang="en-US" b="1" dirty="0" smtClean="0"/>
              <a:t>leading</a:t>
            </a:r>
            <a:r>
              <a:rPr lang="en-US" dirty="0" smtClean="0"/>
              <a:t> ,or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negative</a:t>
            </a:r>
            <a:r>
              <a:rPr lang="en-US" dirty="0" smtClean="0"/>
              <a:t> if signal </a:t>
            </a:r>
            <a:r>
              <a:rPr lang="en-US" b="1" dirty="0" smtClean="0"/>
              <a:t>lagging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r>
              <a:rPr lang="en-US" altLang="en-US"/>
              <a:t>3.</a:t>
            </a:r>
            <a:fld id="{7D4B90C7-FAE2-40C3-8BA9-E2DACE74DCF7}" type="slidenum">
              <a:rPr lang="en-US" altLang="en-US"/>
              <a:pPr algn="l" rtl="0"/>
              <a:t>21</a:t>
            </a:fld>
            <a:endParaRPr lang="en-US" altLang="en-US"/>
          </a:p>
        </p:txBody>
      </p:sp>
      <p:sp>
        <p:nvSpPr>
          <p:cNvPr id="680962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680963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680964" name="Text Box 4"/>
          <p:cNvSpPr txBox="1">
            <a:spLocks noChangeArrowheads="1"/>
          </p:cNvSpPr>
          <p:nvPr/>
        </p:nvSpPr>
        <p:spPr bwMode="auto">
          <a:xfrm>
            <a:off x="1459959" y="188640"/>
            <a:ext cx="62039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2000" baseline="0" dirty="0"/>
              <a:t>Two signals with the same amplitude and phase,</a:t>
            </a:r>
            <a:br>
              <a:rPr lang="en-US" altLang="en-US" sz="2000" baseline="0" dirty="0"/>
            </a:br>
            <a:r>
              <a:rPr lang="en-US" altLang="en-US" sz="2000" baseline="0" dirty="0"/>
              <a:t>                        but different frequencies</a:t>
            </a:r>
          </a:p>
        </p:txBody>
      </p:sp>
      <p:sp>
        <p:nvSpPr>
          <p:cNvPr id="680965" name="Line 5"/>
          <p:cNvSpPr>
            <a:spLocks noChangeShapeType="1"/>
          </p:cNvSpPr>
          <p:nvPr/>
        </p:nvSpPr>
        <p:spPr bwMode="auto">
          <a:xfrm>
            <a:off x="152400" y="6324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pic>
        <p:nvPicPr>
          <p:cNvPr id="6809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066800"/>
            <a:ext cx="5429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444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3.</a:t>
            </a:r>
            <a:fld id="{91071957-2B50-4A40-AF2A-5EDB1C2619A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79938" name="Line 2"/>
          <p:cNvSpPr>
            <a:spLocks noChangeShapeType="1"/>
          </p:cNvSpPr>
          <p:nvPr/>
        </p:nvSpPr>
        <p:spPr bwMode="auto">
          <a:xfrm>
            <a:off x="152400" y="762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39" name="Line 3"/>
          <p:cNvSpPr>
            <a:spLocks noChangeShapeType="1"/>
          </p:cNvSpPr>
          <p:nvPr/>
        </p:nvSpPr>
        <p:spPr bwMode="auto">
          <a:xfrm>
            <a:off x="152400" y="11430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1547664" y="188640"/>
            <a:ext cx="62792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2000" baseline="0" dirty="0"/>
              <a:t>Two signals with the same phase and frequency, </a:t>
            </a:r>
            <a:br>
              <a:rPr lang="en-US" altLang="en-US" sz="2000" baseline="0" dirty="0"/>
            </a:br>
            <a:r>
              <a:rPr lang="en-US" altLang="en-US" sz="2000" baseline="0" dirty="0"/>
              <a:t>                        but different amplitudes</a:t>
            </a: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99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75288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8963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3.</a:t>
            </a:r>
            <a:fld id="{B1F57E5D-48A2-4576-A16B-24B56612033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81986" name="Line 2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87" name="Line 3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611560" y="260648"/>
            <a:ext cx="74350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2000" baseline="0" dirty="0" smtClean="0"/>
              <a:t>Three </a:t>
            </a:r>
            <a:r>
              <a:rPr lang="en-US" altLang="en-US" sz="2000" baseline="0" dirty="0"/>
              <a:t>sine waves with the same amplitude and frequency,</a:t>
            </a:r>
            <a:br>
              <a:rPr lang="en-US" altLang="en-US" sz="2000" baseline="0" dirty="0"/>
            </a:br>
            <a:r>
              <a:rPr lang="en-US" altLang="en-US" sz="2000" baseline="0" dirty="0"/>
              <a:t>                        but different phases</a:t>
            </a:r>
          </a:p>
        </p:txBody>
      </p:sp>
      <p:sp>
        <p:nvSpPr>
          <p:cNvPr id="681989" name="Line 5"/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19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67890"/>
            <a:ext cx="511016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175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Signal1 phase= 0 °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Phase </a:t>
            </a:r>
            <a:r>
              <a:rPr lang="en-US" dirty="0" smtClean="0"/>
              <a:t>could be measured in (radians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One </a:t>
            </a:r>
            <a:r>
              <a:rPr lang="en-US" dirty="0" smtClean="0"/>
              <a:t>cycle= 2 </a:t>
            </a:r>
            <a:r>
              <a:rPr lang="el-GR" dirty="0" smtClean="0"/>
              <a:t>π</a:t>
            </a:r>
            <a:r>
              <a:rPr lang="en-US" dirty="0" smtClean="0"/>
              <a:t> radian = 360 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24</a:t>
            </a:fld>
            <a:endParaRPr lang="ar-S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9102" t="48110" r="2906" b="19236"/>
          <a:stretch>
            <a:fillRect/>
          </a:stretch>
        </p:blipFill>
        <p:spPr bwMode="auto">
          <a:xfrm>
            <a:off x="467544" y="2132856"/>
            <a:ext cx="712661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Wave length: </a:t>
            </a:r>
          </a:p>
          <a:p>
            <a:pPr lvl="1" algn="l" rtl="0"/>
            <a:r>
              <a:rPr lang="en-US" dirty="0" smtClean="0"/>
              <a:t>The distance between peaks (high points) is called wavelength</a:t>
            </a:r>
          </a:p>
          <a:p>
            <a:pPr lvl="1" algn="l" rtl="0"/>
            <a:r>
              <a:rPr lang="en-US" dirty="0" smtClean="0"/>
              <a:t>Length of one complete cycle.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25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3094" r="49042" b="19656"/>
          <a:stretch>
            <a:fillRect/>
          </a:stretch>
        </p:blipFill>
        <p:spPr bwMode="auto">
          <a:xfrm>
            <a:off x="971600" y="3284984"/>
            <a:ext cx="63001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V= f . </a:t>
            </a:r>
            <a:r>
              <a:rPr lang="el-GR" dirty="0" smtClean="0"/>
              <a:t>λ</a:t>
            </a:r>
            <a:endParaRPr lang="en-US" dirty="0" smtClean="0"/>
          </a:p>
          <a:p>
            <a:pPr lvl="1" algn="l" rtl="0"/>
            <a:r>
              <a:rPr lang="en-US" dirty="0" smtClean="0"/>
              <a:t>V: wave propagation speed (meter/second)</a:t>
            </a:r>
          </a:p>
          <a:p>
            <a:pPr lvl="1" algn="l" rtl="0"/>
            <a:r>
              <a:rPr lang="en-US" dirty="0" smtClean="0"/>
              <a:t>F: frequency (hertz)</a:t>
            </a:r>
          </a:p>
          <a:p>
            <a:pPr lvl="1" algn="l" rtl="0"/>
            <a:r>
              <a:rPr lang="el-GR" dirty="0" smtClean="0"/>
              <a:t>λ</a:t>
            </a:r>
            <a:r>
              <a:rPr lang="en-US" dirty="0" smtClean="0"/>
              <a:t>: (lambda)wavelength ( meter)</a:t>
            </a:r>
          </a:p>
          <a:p>
            <a:pPr algn="l" rtl="0"/>
            <a:r>
              <a:rPr lang="en-US" dirty="0" smtClean="0"/>
              <a:t>Wave speed differ from wave to wave, differ based on the Propagation medium.</a:t>
            </a:r>
          </a:p>
          <a:p>
            <a:pPr lvl="1" algn="l" rtl="0"/>
            <a:r>
              <a:rPr lang="en-US" dirty="0" smtClean="0"/>
              <a:t>In space: electronic and electromagnetic wave propagation speed equals to light speed 300,000,000 m\s (3*10 </a:t>
            </a:r>
            <a:r>
              <a:rPr lang="en-US" sz="2000" baseline="30000" dirty="0" smtClean="0"/>
              <a:t>8 </a:t>
            </a:r>
            <a:r>
              <a:rPr lang="en-US" sz="2000" dirty="0" smtClean="0"/>
              <a:t> m\s)</a:t>
            </a:r>
          </a:p>
          <a:p>
            <a:pPr lvl="1" algn="l" rtl="0"/>
            <a:r>
              <a:rPr lang="en-US" dirty="0" smtClean="0"/>
              <a:t>Sound wave propagation speed 332m\s in zero degree temperature 0°</a:t>
            </a:r>
          </a:p>
          <a:p>
            <a:pPr lvl="1"/>
            <a:endParaRPr lang="en-US" sz="2000" baseline="30000" dirty="0" smtClean="0"/>
          </a:p>
          <a:p>
            <a:endParaRPr lang="en-US" dirty="0" smtClean="0"/>
          </a:p>
          <a:p>
            <a:endParaRPr lang="en-US" baseline="30000" dirty="0" smtClean="0"/>
          </a:p>
          <a:p>
            <a:pPr lvl="1"/>
            <a:endParaRPr lang="en-US" baseline="300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As F=1\T  ,, then:</a:t>
            </a:r>
          </a:p>
          <a:p>
            <a:pPr algn="l" rtl="0"/>
            <a:r>
              <a:rPr lang="el-GR" dirty="0" smtClean="0"/>
              <a:t>λ</a:t>
            </a:r>
            <a:r>
              <a:rPr lang="en-US" dirty="0" smtClean="0"/>
              <a:t> = V.T</a:t>
            </a:r>
          </a:p>
          <a:p>
            <a:pPr lvl="1" algn="l" rtl="0"/>
            <a:r>
              <a:rPr lang="en-US" dirty="0" smtClean="0"/>
              <a:t>So </a:t>
            </a:r>
            <a:r>
              <a:rPr lang="el-GR" dirty="0" smtClean="0"/>
              <a:t>λ</a:t>
            </a:r>
            <a:r>
              <a:rPr lang="en-US" dirty="0" smtClean="0"/>
              <a:t> unit is a distance based unit: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27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078" t="51078" r="14591" b="33090"/>
          <a:stretch>
            <a:fillRect/>
          </a:stretch>
        </p:blipFill>
        <p:spPr bwMode="auto">
          <a:xfrm>
            <a:off x="467544" y="3356992"/>
            <a:ext cx="74168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Signals:</a:t>
            </a:r>
          </a:p>
          <a:p>
            <a:pPr lvl="1" algn="l" rtl="0"/>
            <a:r>
              <a:rPr lang="en-GB" dirty="0" smtClean="0"/>
              <a:t>is a function that conveys information about the behaviour or attributes of some phenomenon.</a:t>
            </a:r>
          </a:p>
          <a:p>
            <a:pPr lvl="1" algn="l" rtl="0"/>
            <a:r>
              <a:rPr lang="en-GB" dirty="0" smtClean="0"/>
              <a:t>a detectable physical quantity or impulse (as a voltage, current, or magnetic field strength) by which messages or information can be transmitted .</a:t>
            </a:r>
          </a:p>
          <a:p>
            <a:pPr lvl="1" algn="l" rtl="0"/>
            <a:r>
              <a:rPr lang="en-US" dirty="0" smtClean="0"/>
              <a:t>Electrical, electromagnetic or optical wave that represent an information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Analogue data:</a:t>
            </a:r>
          </a:p>
          <a:p>
            <a:pPr algn="l" rtl="0">
              <a:buNone/>
            </a:pPr>
            <a:r>
              <a:rPr lang="en-US" dirty="0" smtClean="0"/>
              <a:t>	Any continuous data for which the time varying feature (variable) of the signal is a representation of some other time varying quantity.</a:t>
            </a:r>
            <a:endParaRPr lang="en-GB" dirty="0" smtClean="0"/>
          </a:p>
          <a:p>
            <a:pPr lvl="1" algn="l" rtl="0"/>
            <a:r>
              <a:rPr lang="en-GB" dirty="0" smtClean="0"/>
              <a:t>Sound waves</a:t>
            </a:r>
          </a:p>
          <a:p>
            <a:pPr lvl="1" algn="l" rtl="0"/>
            <a:r>
              <a:rPr lang="en-GB" dirty="0" smtClean="0"/>
              <a:t>Temperature	</a:t>
            </a:r>
          </a:p>
          <a:p>
            <a:pPr lvl="1" algn="l" rtl="0"/>
            <a:r>
              <a:rPr lang="en-GB" dirty="0" smtClean="0"/>
              <a:t>Pressure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82" t="51865" r="36368" b="29891"/>
          <a:stretch/>
        </p:blipFill>
        <p:spPr bwMode="auto">
          <a:xfrm>
            <a:off x="539552" y="2420888"/>
            <a:ext cx="7974271" cy="26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444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Digital data:</a:t>
            </a:r>
          </a:p>
          <a:p>
            <a:pPr algn="l" rtl="0">
              <a:buNone/>
            </a:pPr>
            <a:r>
              <a:rPr lang="en-US" dirty="0" smtClean="0"/>
              <a:t>	can only take one finite number or value in one time.</a:t>
            </a:r>
          </a:p>
          <a:p>
            <a:pPr lvl="1" algn="l" rtl="0"/>
            <a:r>
              <a:rPr lang="en-US" dirty="0" smtClean="0"/>
              <a:t>Students number</a:t>
            </a:r>
          </a:p>
          <a:p>
            <a:pPr lvl="1" algn="l" rtl="0"/>
            <a:r>
              <a:rPr lang="en-US" dirty="0" smtClean="0"/>
              <a:t>Word “ book”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76" t="54117" r="38312" b="20438"/>
          <a:stretch/>
        </p:blipFill>
        <p:spPr bwMode="auto">
          <a:xfrm>
            <a:off x="3059832" y="2564904"/>
            <a:ext cx="3303708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749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Signals also can be divided into :</a:t>
            </a:r>
          </a:p>
          <a:p>
            <a:pPr algn="l" rtl="0"/>
            <a:r>
              <a:rPr lang="en-US" dirty="0" smtClean="0"/>
              <a:t>Analogue signals:</a:t>
            </a:r>
          </a:p>
          <a:p>
            <a:pPr lvl="1" algn="l" rtl="0"/>
            <a:r>
              <a:rPr lang="en-US" dirty="0" smtClean="0"/>
              <a:t>Continuous, changing with time. Can take a continuous electronic signal.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3312" t="52775" r="46109" b="22616"/>
          <a:stretch>
            <a:fillRect/>
          </a:stretch>
        </p:blipFill>
        <p:spPr bwMode="auto">
          <a:xfrm>
            <a:off x="899592" y="3717032"/>
            <a:ext cx="69386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Analogue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Microphone signal illustration: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30/11/1436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Lect3             NET 301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3931" t="56026" r="5466" b="9341"/>
          <a:stretch>
            <a:fillRect/>
          </a:stretch>
        </p:blipFill>
        <p:spPr bwMode="auto">
          <a:xfrm>
            <a:off x="1259632" y="3068960"/>
            <a:ext cx="5832648" cy="314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F122C878F5448B8FFEAD953BC777" ma:contentTypeVersion="0" ma:contentTypeDescription="Create a new document." ma:contentTypeScope="" ma:versionID="6ea09659bca41ea10aa76cd94e3595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99B202-9C35-4EF4-9FCE-3D6AFC7CC5D0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7BC90-FCBC-4BE1-B8AA-FFBAD8C1FD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AC632-333A-4C46-8C07-710265B1A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1007</Words>
  <Application>Microsoft Office PowerPoint</Application>
  <PresentationFormat>On-screen Show (4:3)</PresentationFormat>
  <Paragraphs>209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Apothecary</vt:lpstr>
      <vt:lpstr>NET 301 </vt:lpstr>
      <vt:lpstr>LAN data transmission</vt:lpstr>
      <vt:lpstr>signals</vt:lpstr>
      <vt:lpstr>data</vt:lpstr>
      <vt:lpstr>Slide 5</vt:lpstr>
      <vt:lpstr>data</vt:lpstr>
      <vt:lpstr>Slide 7</vt:lpstr>
      <vt:lpstr>signals</vt:lpstr>
      <vt:lpstr>Analogue signal</vt:lpstr>
      <vt:lpstr>Analogue signal</vt:lpstr>
      <vt:lpstr>signal</vt:lpstr>
      <vt:lpstr>signal</vt:lpstr>
      <vt:lpstr>signal</vt:lpstr>
      <vt:lpstr>How to study signals?</vt:lpstr>
      <vt:lpstr>signal</vt:lpstr>
      <vt:lpstr>Frequency bandwidth</vt:lpstr>
      <vt:lpstr>Frequency bandwidth</vt:lpstr>
      <vt:lpstr>Signals</vt:lpstr>
      <vt:lpstr>Signals</vt:lpstr>
      <vt:lpstr>Signals</vt:lpstr>
      <vt:lpstr>Slide 21</vt:lpstr>
      <vt:lpstr>Slide 22</vt:lpstr>
      <vt:lpstr>Slide 23</vt:lpstr>
      <vt:lpstr>Signals</vt:lpstr>
      <vt:lpstr>Signals</vt:lpstr>
      <vt:lpstr>Signals</vt:lpstr>
      <vt:lpstr>signals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Ct1303 LAN</dc:title>
  <dc:creator>ashwaq</dc:creator>
  <cp:lastModifiedBy>balqrashi</cp:lastModifiedBy>
  <cp:revision>61</cp:revision>
  <dcterms:created xsi:type="dcterms:W3CDTF">2013-09-25T09:02:33Z</dcterms:created>
  <dcterms:modified xsi:type="dcterms:W3CDTF">2017-10-12T06:58:11Z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0x0101004AEDF122C878F5448B8FFEAD953BC777</vt:lpwstr>
  </property>
</Properties>
</file>