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98" r:id="rId3"/>
    <p:sldId id="278" r:id="rId4"/>
    <p:sldId id="299" r:id="rId5"/>
    <p:sldId id="292" r:id="rId6"/>
    <p:sldId id="279" r:id="rId7"/>
    <p:sldId id="262" r:id="rId8"/>
    <p:sldId id="263" r:id="rId9"/>
    <p:sldId id="264" r:id="rId10"/>
    <p:sldId id="265" r:id="rId11"/>
    <p:sldId id="266" r:id="rId12"/>
    <p:sldId id="267" r:id="rId13"/>
    <p:sldId id="295" r:id="rId14"/>
    <p:sldId id="269" r:id="rId15"/>
    <p:sldId id="296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0DA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3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126" y="24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مستطيل 22"/>
          <p:cNvSpPr/>
          <p:nvPr/>
        </p:nvSpPr>
        <p:spPr>
          <a:xfrm flipV="1">
            <a:off x="7213577" y="3810001"/>
            <a:ext cx="4978425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مستطيل 23"/>
          <p:cNvSpPr/>
          <p:nvPr/>
        </p:nvSpPr>
        <p:spPr>
          <a:xfrm flipV="1">
            <a:off x="7213601" y="3897010"/>
            <a:ext cx="49784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مستطيل 24"/>
          <p:cNvSpPr/>
          <p:nvPr/>
        </p:nvSpPr>
        <p:spPr>
          <a:xfrm flipV="1">
            <a:off x="7213601" y="4115167"/>
            <a:ext cx="49784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مستطيل 25"/>
          <p:cNvSpPr/>
          <p:nvPr/>
        </p:nvSpPr>
        <p:spPr>
          <a:xfrm flipV="1">
            <a:off x="7213600" y="4164403"/>
            <a:ext cx="262128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مستطيل 26"/>
          <p:cNvSpPr/>
          <p:nvPr/>
        </p:nvSpPr>
        <p:spPr>
          <a:xfrm flipV="1">
            <a:off x="7213600" y="4199572"/>
            <a:ext cx="262128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مستطيل مستدير الزوايا 29"/>
          <p:cNvSpPr/>
          <p:nvPr/>
        </p:nvSpPr>
        <p:spPr bwMode="white">
          <a:xfrm>
            <a:off x="7213600" y="3962400"/>
            <a:ext cx="408432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مستطيل مستدير الزوايا 30"/>
          <p:cNvSpPr/>
          <p:nvPr/>
        </p:nvSpPr>
        <p:spPr bwMode="white">
          <a:xfrm>
            <a:off x="9835343" y="4060983"/>
            <a:ext cx="21336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مستطيل 6"/>
          <p:cNvSpPr/>
          <p:nvPr/>
        </p:nvSpPr>
        <p:spPr>
          <a:xfrm>
            <a:off x="1" y="3649662"/>
            <a:ext cx="12192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مستطيل 9"/>
          <p:cNvSpPr/>
          <p:nvPr/>
        </p:nvSpPr>
        <p:spPr>
          <a:xfrm>
            <a:off x="1" y="3675528"/>
            <a:ext cx="12192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مستطيل 10"/>
          <p:cNvSpPr/>
          <p:nvPr/>
        </p:nvSpPr>
        <p:spPr>
          <a:xfrm flipV="1">
            <a:off x="8552068" y="3643090"/>
            <a:ext cx="3639933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مستطيل 18"/>
          <p:cNvSpPr/>
          <p:nvPr/>
        </p:nvSpPr>
        <p:spPr>
          <a:xfrm>
            <a:off x="0" y="0"/>
            <a:ext cx="12192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عنوان 7"/>
          <p:cNvSpPr>
            <a:spLocks noGrp="1"/>
          </p:cNvSpPr>
          <p:nvPr>
            <p:ph type="ctrTitle"/>
          </p:nvPr>
        </p:nvSpPr>
        <p:spPr>
          <a:xfrm>
            <a:off x="609600" y="2401888"/>
            <a:ext cx="112776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9" name="عنوان فرعي 8"/>
          <p:cNvSpPr>
            <a:spLocks noGrp="1"/>
          </p:cNvSpPr>
          <p:nvPr>
            <p:ph type="subTitle" idx="1"/>
          </p:nvPr>
        </p:nvSpPr>
        <p:spPr>
          <a:xfrm>
            <a:off x="609600" y="3899938"/>
            <a:ext cx="6604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ar-SA" smtClean="0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28" name="عنصر نائب للتاريخ 27"/>
          <p:cNvSpPr>
            <a:spLocks noGrp="1"/>
          </p:cNvSpPr>
          <p:nvPr>
            <p:ph type="dt" sz="half" idx="10"/>
          </p:nvPr>
        </p:nvSpPr>
        <p:spPr>
          <a:xfrm>
            <a:off x="8940800" y="4206240"/>
            <a:ext cx="1280160" cy="457200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7" name="عنصر نائب للتذييل 16"/>
          <p:cNvSpPr>
            <a:spLocks noGrp="1"/>
          </p:cNvSpPr>
          <p:nvPr>
            <p:ph type="ftr" sz="quarter" idx="11"/>
          </p:nvPr>
        </p:nvSpPr>
        <p:spPr>
          <a:xfrm>
            <a:off x="7213600" y="4205288"/>
            <a:ext cx="1727200" cy="457200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9" name="عنصر نائب لرقم الشريحة 28"/>
          <p:cNvSpPr>
            <a:spLocks noGrp="1"/>
          </p:cNvSpPr>
          <p:nvPr>
            <p:ph type="sldNum" sz="quarter" idx="12"/>
          </p:nvPr>
        </p:nvSpPr>
        <p:spPr>
          <a:xfrm>
            <a:off x="11093451" y="1136"/>
            <a:ext cx="996949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83146A8-9CF3-4015-BE9E-7B4FCC949105}" type="slidenum">
              <a:rPr lang="en-US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ransition spd="slow">
    <p:pull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83146A8-9CF3-4015-BE9E-7B4FCC949105}" type="slidenum">
              <a:rPr lang="en-US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ransition spd="slow">
    <p:pull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9042400" y="1143000"/>
            <a:ext cx="2540000" cy="5486400"/>
          </a:xfrm>
        </p:spPr>
        <p:txBody>
          <a:bodyPr vert="eaVert"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609600" y="1143000"/>
            <a:ext cx="8331200" cy="5486400"/>
          </a:xfrm>
        </p:spPr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83146A8-9CF3-4015-BE9E-7B4FCC949105}" type="slidenum">
              <a:rPr lang="en-US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ransition spd="slow">
    <p:pull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83146A8-9CF3-4015-BE9E-7B4FCC949105}" type="slidenum">
              <a:rPr lang="en-US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ransition spd="slow">
    <p:pull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963084" y="1981201"/>
            <a:ext cx="103632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963084" y="3367088"/>
            <a:ext cx="103632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83146A8-9CF3-4015-BE9E-7B4FCC949105}" type="slidenum">
              <a:rPr lang="en-US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ransition spd="slow">
    <p:pull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609600" y="2249425"/>
            <a:ext cx="53848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97600" y="2249425"/>
            <a:ext cx="53848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83146A8-9CF3-4015-BE9E-7B4FCC949105}" type="slidenum">
              <a:rPr lang="en-US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ransition spd="slow">
    <p:pull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08000" y="1143000"/>
            <a:ext cx="11176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508000" y="2244970"/>
            <a:ext cx="5388864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3"/>
          </p:nvPr>
        </p:nvSpPr>
        <p:spPr>
          <a:xfrm>
            <a:off x="6294968" y="2244970"/>
            <a:ext cx="5389033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عنصر نائب للمحتوى 4"/>
          <p:cNvSpPr>
            <a:spLocks noGrp="1"/>
          </p:cNvSpPr>
          <p:nvPr>
            <p:ph sz="quarter" idx="2"/>
          </p:nvPr>
        </p:nvSpPr>
        <p:spPr>
          <a:xfrm>
            <a:off x="508000" y="2708519"/>
            <a:ext cx="5388864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291073" y="2708519"/>
            <a:ext cx="5389033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26" name="عنصر نائب للتاريخ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7" name="عنصر نائب لرقم الشريحة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83146A8-9CF3-4015-BE9E-7B4FCC949105}" type="slidenum">
              <a:rPr lang="en-US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28" name="عنصر نائب للتذييل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pull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09600" y="1143000"/>
            <a:ext cx="109728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>
          <a:xfrm>
            <a:off x="8778240" y="612648"/>
            <a:ext cx="1276352" cy="457200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>
          <a:xfrm>
            <a:off x="7010400" y="612648"/>
            <a:ext cx="1767840" cy="457200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>
          <a:xfrm>
            <a:off x="10899648" y="2272"/>
            <a:ext cx="1016000" cy="365760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83146A8-9CF3-4015-BE9E-7B4FCC949105}" type="slidenum">
              <a:rPr lang="en-US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ransition spd="slow">
    <p:pull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83146A8-9CF3-4015-BE9E-7B4FCC949105}" type="slidenum">
              <a:rPr lang="en-US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ransition spd="slow">
    <p:pull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137995" y="1101970"/>
            <a:ext cx="451104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7137995" y="2010727"/>
            <a:ext cx="451104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1"/>
          </p:nvPr>
        </p:nvSpPr>
        <p:spPr>
          <a:xfrm>
            <a:off x="203200" y="776287"/>
            <a:ext cx="6803136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83146A8-9CF3-4015-BE9E-7B4FCC949105}" type="slidenum">
              <a:rPr lang="en-US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ransition spd="slow">
    <p:pull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53913" y="1109161"/>
            <a:ext cx="782404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538228" y="1143000"/>
            <a:ext cx="6096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ar-SA" smtClean="0"/>
              <a:t>انقر فوق الرمز لإضافة صورة</a:t>
            </a:r>
            <a:endParaRPr kumimoji="0" lang="en-US" dirty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117924" y="3274309"/>
            <a:ext cx="34544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83146A8-9CF3-4015-BE9E-7B4FCC949105}" type="slidenum">
              <a:rPr lang="en-US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ransition spd="slow">
    <p:pull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مستطيل 27"/>
          <p:cNvSpPr/>
          <p:nvPr/>
        </p:nvSpPr>
        <p:spPr>
          <a:xfrm>
            <a:off x="1" y="366819"/>
            <a:ext cx="12192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مستطيل 28"/>
          <p:cNvSpPr/>
          <p:nvPr/>
        </p:nvSpPr>
        <p:spPr>
          <a:xfrm>
            <a:off x="0" y="-1"/>
            <a:ext cx="12192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مستطيل 29"/>
          <p:cNvSpPr/>
          <p:nvPr/>
        </p:nvSpPr>
        <p:spPr>
          <a:xfrm>
            <a:off x="1" y="308277"/>
            <a:ext cx="12192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مستطيل 30"/>
          <p:cNvSpPr/>
          <p:nvPr/>
        </p:nvSpPr>
        <p:spPr>
          <a:xfrm flipV="1">
            <a:off x="7213577" y="360247"/>
            <a:ext cx="4978425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مستطيل 31"/>
          <p:cNvSpPr/>
          <p:nvPr/>
        </p:nvSpPr>
        <p:spPr>
          <a:xfrm flipV="1">
            <a:off x="7213601" y="440113"/>
            <a:ext cx="49784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مستطيل مستدير الزوايا 32"/>
          <p:cNvSpPr/>
          <p:nvPr/>
        </p:nvSpPr>
        <p:spPr bwMode="white">
          <a:xfrm>
            <a:off x="7209785" y="497504"/>
            <a:ext cx="408432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مستطيل مستدير الزوايا 33"/>
          <p:cNvSpPr/>
          <p:nvPr/>
        </p:nvSpPr>
        <p:spPr bwMode="white">
          <a:xfrm>
            <a:off x="9831528" y="588943"/>
            <a:ext cx="21336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مستطيل 34"/>
          <p:cNvSpPr/>
          <p:nvPr/>
        </p:nvSpPr>
        <p:spPr bwMode="invGray">
          <a:xfrm>
            <a:off x="12113288" y="-2001"/>
            <a:ext cx="76835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مستطيل 35"/>
          <p:cNvSpPr/>
          <p:nvPr/>
        </p:nvSpPr>
        <p:spPr bwMode="invGray">
          <a:xfrm>
            <a:off x="12059308" y="-2001"/>
            <a:ext cx="3657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مستطيل 36"/>
          <p:cNvSpPr/>
          <p:nvPr/>
        </p:nvSpPr>
        <p:spPr bwMode="invGray">
          <a:xfrm>
            <a:off x="12033904" y="-2001"/>
            <a:ext cx="12192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مستطيل 37"/>
          <p:cNvSpPr/>
          <p:nvPr/>
        </p:nvSpPr>
        <p:spPr bwMode="invGray">
          <a:xfrm>
            <a:off x="11967231" y="-2001"/>
            <a:ext cx="36576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مستطيل 38"/>
          <p:cNvSpPr/>
          <p:nvPr/>
        </p:nvSpPr>
        <p:spPr bwMode="invGray">
          <a:xfrm>
            <a:off x="11887569" y="380"/>
            <a:ext cx="73152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مستطيل 39"/>
          <p:cNvSpPr/>
          <p:nvPr/>
        </p:nvSpPr>
        <p:spPr bwMode="invGray">
          <a:xfrm>
            <a:off x="11831300" y="380"/>
            <a:ext cx="12192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عنصر نائب للعنوان 21"/>
          <p:cNvSpPr>
            <a:spLocks noGrp="1"/>
          </p:cNvSpPr>
          <p:nvPr>
            <p:ph type="title"/>
          </p:nvPr>
        </p:nvSpPr>
        <p:spPr>
          <a:xfrm>
            <a:off x="609600" y="1143000"/>
            <a:ext cx="109728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3" name="عنصر نائب للنص 12"/>
          <p:cNvSpPr>
            <a:spLocks noGrp="1"/>
          </p:cNvSpPr>
          <p:nvPr>
            <p:ph type="body" idx="1"/>
          </p:nvPr>
        </p:nvSpPr>
        <p:spPr>
          <a:xfrm>
            <a:off x="609600" y="2249424"/>
            <a:ext cx="109728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  <a:p>
            <a:pPr lvl="1" eaLnBrk="1" latinLnBrk="0" hangingPunct="1"/>
            <a:r>
              <a:rPr kumimoji="0" lang="ar-SA" smtClean="0"/>
              <a:t>المستوى الثاني</a:t>
            </a:r>
          </a:p>
          <a:p>
            <a:pPr lvl="2" eaLnBrk="1" latinLnBrk="0" hangingPunct="1"/>
            <a:r>
              <a:rPr kumimoji="0" lang="ar-SA" smtClean="0"/>
              <a:t>المستوى الثالث</a:t>
            </a:r>
          </a:p>
          <a:p>
            <a:pPr lvl="3" eaLnBrk="1" latinLnBrk="0" hangingPunct="1"/>
            <a:r>
              <a:rPr kumimoji="0" lang="ar-SA" smtClean="0"/>
              <a:t>المستوى الرابع</a:t>
            </a:r>
          </a:p>
          <a:p>
            <a:pPr lvl="4" eaLnBrk="1" latinLnBrk="0" hangingPunct="1"/>
            <a:r>
              <a:rPr kumimoji="0" lang="ar-SA" smtClean="0"/>
              <a:t>المستوى الخامس</a:t>
            </a:r>
            <a:endParaRPr kumimoji="0" lang="en-US"/>
          </a:p>
        </p:txBody>
      </p:sp>
      <p:sp>
        <p:nvSpPr>
          <p:cNvPr id="14" name="عنصر نائب للتاريخ 13"/>
          <p:cNvSpPr>
            <a:spLocks noGrp="1"/>
          </p:cNvSpPr>
          <p:nvPr>
            <p:ph type="dt" sz="half" idx="2"/>
          </p:nvPr>
        </p:nvSpPr>
        <p:spPr>
          <a:xfrm>
            <a:off x="8782048" y="612648"/>
            <a:ext cx="1276352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3"/>
          </p:nvPr>
        </p:nvSpPr>
        <p:spPr>
          <a:xfrm>
            <a:off x="7010400" y="612648"/>
            <a:ext cx="176784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3" name="عنصر نائب لرقم الشريحة 22"/>
          <p:cNvSpPr>
            <a:spLocks noGrp="1"/>
          </p:cNvSpPr>
          <p:nvPr>
            <p:ph type="sldNum" sz="quarter" idx="4"/>
          </p:nvPr>
        </p:nvSpPr>
        <p:spPr>
          <a:xfrm>
            <a:off x="10899648" y="2272"/>
            <a:ext cx="1016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83146A8-9CF3-4015-BE9E-7B4FCC949105}" type="slidenum">
              <a:rPr lang="en-US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ea typeface="ＭＳ Ｐゴシック" panose="020B0600070205080204" pitchFamily="34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pull dir="d"/>
  </p:transition>
  <p:txStyles>
    <p:titleStyle>
      <a:lvl1pPr algn="l" rtl="1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r" rtl="1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r" rtl="1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r" rtl="1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r" rtl="1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r" rtl="1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r" rtl="1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r" rtl="1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r" rtl="1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r" rtl="1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86631" y="309489"/>
            <a:ext cx="11264470" cy="1847088"/>
          </a:xfrm>
        </p:spPr>
        <p:txBody>
          <a:bodyPr>
            <a:noAutofit/>
          </a:bodyPr>
          <a:lstStyle/>
          <a:p>
            <a:pPr algn="ctr"/>
            <a:r>
              <a:rPr lang="en-US" altLang="en-US" sz="4000" b="1" dirty="0" smtClean="0">
                <a:latin typeface="+mn-lt"/>
                <a:ea typeface="ＭＳ Ｐゴシック" panose="020B0600070205080204" pitchFamily="34" charset="-128"/>
                <a:cs typeface="+mn-cs"/>
              </a:rPr>
              <a:t/>
            </a:r>
            <a:br>
              <a:rPr lang="en-US" altLang="en-US" sz="4000" b="1" dirty="0" smtClean="0">
                <a:latin typeface="+mn-lt"/>
                <a:ea typeface="ＭＳ Ｐゴシック" panose="020B0600070205080204" pitchFamily="34" charset="-128"/>
                <a:cs typeface="+mn-cs"/>
              </a:rPr>
            </a:br>
            <a:r>
              <a:rPr lang="ar-SA" altLang="en-US" sz="4000" b="1" dirty="0" smtClean="0">
                <a:latin typeface="+mn-lt"/>
                <a:ea typeface="ＭＳ Ｐゴシック" panose="020B0600070205080204" pitchFamily="34" charset="-128"/>
                <a:cs typeface="+mn-cs"/>
              </a:rPr>
              <a:t/>
            </a:r>
            <a:br>
              <a:rPr lang="ar-SA" altLang="en-US" sz="4000" b="1" dirty="0" smtClean="0">
                <a:latin typeface="+mn-lt"/>
                <a:ea typeface="ＭＳ Ｐゴシック" panose="020B0600070205080204" pitchFamily="34" charset="-128"/>
                <a:cs typeface="+mn-cs"/>
              </a:rPr>
            </a:br>
            <a:r>
              <a:rPr lang="en-US" altLang="en-US" sz="4000" b="1" dirty="0" smtClean="0">
                <a:latin typeface="+mn-lt"/>
                <a:ea typeface="ＭＳ Ｐゴシック" panose="020B0600070205080204" pitchFamily="34" charset="-128"/>
                <a:cs typeface="+mn-cs"/>
              </a:rPr>
              <a:t> uses &amp;</a:t>
            </a:r>
            <a:r>
              <a:rPr lang="en-US" altLang="zh-TW" sz="4000" b="1" dirty="0" smtClean="0">
                <a:ea typeface="PMingLiU" pitchFamily="1" charset="-120"/>
                <a:cs typeface="+mn-cs"/>
              </a:rPr>
              <a:t>Terminology</a:t>
            </a:r>
            <a:r>
              <a:rPr lang="en-US" altLang="en-US" sz="4000" b="1" dirty="0" smtClean="0"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US" altLang="en-US" sz="4000" b="1" dirty="0" err="1" smtClean="0">
                <a:latin typeface="+mn-lt"/>
                <a:ea typeface="ＭＳ Ｐゴシック" panose="020B0600070205080204" pitchFamily="34" charset="-128"/>
                <a:cs typeface="+mn-cs"/>
              </a:rPr>
              <a:t>andDisadvantages</a:t>
            </a:r>
            <a:r>
              <a:rPr lang="en-US" altLang="en-US" sz="4000" b="1" dirty="0" smtClean="0">
                <a:latin typeface="+mn-lt"/>
                <a:ea typeface="ＭＳ Ｐゴシック" panose="020B0600070205080204" pitchFamily="34" charset="-128"/>
                <a:cs typeface="+mn-cs"/>
              </a:rPr>
              <a:t> of tissue culture </a:t>
            </a:r>
            <a:r>
              <a:rPr lang="en-US" sz="4000" b="1" dirty="0" smtClean="0">
                <a:latin typeface="+mn-lt"/>
                <a:cs typeface="+mn-cs"/>
              </a:rPr>
              <a:t/>
            </a:r>
            <a:br>
              <a:rPr lang="en-US" sz="4000" b="1" dirty="0" smtClean="0">
                <a:latin typeface="+mn-lt"/>
                <a:cs typeface="+mn-cs"/>
              </a:rPr>
            </a:br>
            <a:endParaRPr lang="en-US" altLang="en-US" sz="4000" b="1" dirty="0" smtClean="0">
              <a:latin typeface="+mn-lt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" name="مستطيل 1"/>
          <p:cNvSpPr/>
          <p:nvPr/>
        </p:nvSpPr>
        <p:spPr>
          <a:xfrm>
            <a:off x="1684371" y="4538561"/>
            <a:ext cx="872947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4000" b="1" dirty="0" smtClean="0">
                <a:solidFill>
                  <a:srgbClr val="C00000"/>
                </a:solidFill>
              </a:rPr>
              <a:t>استخدامات </a:t>
            </a:r>
            <a:r>
              <a:rPr lang="ar-SA" sz="4000" b="1" dirty="0">
                <a:solidFill>
                  <a:srgbClr val="C00000"/>
                </a:solidFill>
              </a:rPr>
              <a:t>زراعة </a:t>
            </a:r>
            <a:r>
              <a:rPr lang="ar-SA" sz="4000" b="1" dirty="0" smtClean="0">
                <a:solidFill>
                  <a:srgbClr val="C00000"/>
                </a:solidFill>
              </a:rPr>
              <a:t>الأنسجة وعيوبها واهم المصطلحات فيها   </a:t>
            </a:r>
            <a:endParaRPr lang="en-US" sz="4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4602935"/>
      </p:ext>
    </p:extLst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/>
          <p:cNvSpPr txBox="1"/>
          <p:nvPr/>
        </p:nvSpPr>
        <p:spPr>
          <a:xfrm>
            <a:off x="464234" y="714253"/>
            <a:ext cx="11352628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r" rtl="1">
              <a:buSzPct val="150000"/>
              <a:buFont typeface="Arial" panose="020B0604020202020204" pitchFamily="34" charset="0"/>
              <a:buChar char="•"/>
            </a:pPr>
            <a:r>
              <a:rPr lang="ar-SA" altLang="en-US" sz="3600" b="1" dirty="0" smtClean="0">
                <a:ea typeface="ＭＳ Ｐゴシック" panose="020B0600070205080204" pitchFamily="34" charset="-128"/>
              </a:rPr>
              <a:t>النبات الأم  </a:t>
            </a:r>
            <a:r>
              <a:rPr lang="en-US" altLang="en-US" sz="3600" b="1" dirty="0" smtClean="0">
                <a:ea typeface="ＭＳ Ｐゴシック" panose="020B0600070205080204" pitchFamily="34" charset="-128"/>
              </a:rPr>
              <a:t>Mother plant</a:t>
            </a:r>
            <a:endParaRPr lang="en-US" altLang="ja-JP" sz="3600" b="1" dirty="0">
              <a:latin typeface="PMingLiU" pitchFamily="1" charset="-120"/>
              <a:ea typeface="PMingLiU" pitchFamily="1" charset="-120"/>
            </a:endParaRPr>
          </a:p>
          <a:p>
            <a:pPr marL="285750" indent="-285750" algn="r" rtl="1">
              <a:buSzPct val="150000"/>
              <a:buFont typeface="Arial" panose="020B0604020202020204" pitchFamily="34" charset="0"/>
              <a:buChar char="•"/>
            </a:pPr>
            <a:endParaRPr lang="en-US" altLang="en-US" sz="3600" b="1" i="1" dirty="0">
              <a:ea typeface="ＭＳ Ｐゴシック" panose="020B0600070205080204" pitchFamily="34" charset="-128"/>
            </a:endParaRPr>
          </a:p>
          <a:p>
            <a:pPr marL="285750" indent="-285750" algn="r" rtl="1">
              <a:buSzPct val="150000"/>
              <a:buFont typeface="Arial" panose="020B0604020202020204" pitchFamily="34" charset="0"/>
              <a:buChar char="•"/>
            </a:pPr>
            <a:r>
              <a:rPr lang="ar-SA" altLang="en-US" sz="3600" b="1" dirty="0" smtClean="0">
                <a:ea typeface="ＭＳ Ｐゴシック" panose="020B0600070205080204" pitchFamily="34" charset="-128"/>
              </a:rPr>
              <a:t>خارج المختبر</a:t>
            </a:r>
            <a:r>
              <a:rPr lang="en-US" altLang="en-US" sz="3600" b="1" i="1" dirty="0">
                <a:ea typeface="ＭＳ Ｐゴシック" panose="020B0600070205080204" pitchFamily="34" charset="-128"/>
              </a:rPr>
              <a:t>Ex vitro</a:t>
            </a:r>
            <a:r>
              <a:rPr lang="en-US" altLang="en-US" sz="3600" b="1" dirty="0">
                <a:ea typeface="ＭＳ Ｐゴシック" panose="020B0600070205080204" pitchFamily="34" charset="-128"/>
              </a:rPr>
              <a:t> </a:t>
            </a:r>
            <a:endParaRPr lang="zh-TW" altLang="en-US" sz="3600" b="1" dirty="0">
              <a:latin typeface="PMingLiU" pitchFamily="1" charset="-120"/>
              <a:ea typeface="PMingLiU" pitchFamily="1" charset="-120"/>
            </a:endParaRPr>
          </a:p>
          <a:p>
            <a:pPr marL="285750" indent="-285750" algn="r" rtl="1">
              <a:buSzPct val="150000"/>
              <a:buFont typeface="Arial" panose="020B0604020202020204" pitchFamily="34" charset="0"/>
              <a:buChar char="•"/>
            </a:pPr>
            <a:endParaRPr lang="en-US" altLang="en-US" sz="3600" b="1" i="1" dirty="0">
              <a:ea typeface="ＭＳ Ｐゴシック" panose="020B0600070205080204" pitchFamily="34" charset="-128"/>
            </a:endParaRPr>
          </a:p>
          <a:p>
            <a:pPr marL="285750" indent="-285750" algn="r" rtl="1">
              <a:buSzPct val="150000"/>
              <a:buFont typeface="Arial" panose="020B0604020202020204" pitchFamily="34" charset="0"/>
              <a:buChar char="•"/>
            </a:pPr>
            <a:r>
              <a:rPr lang="ar-SA" altLang="en-US" sz="3600" b="1" i="1" dirty="0" smtClean="0">
                <a:ea typeface="ＭＳ Ｐゴシック" panose="020B0600070205080204" pitchFamily="34" charset="-128"/>
              </a:rPr>
              <a:t> في جسم الكائن الحي </a:t>
            </a:r>
            <a:r>
              <a:rPr lang="en-US" altLang="en-US" sz="3600" b="1" i="1" dirty="0">
                <a:ea typeface="ＭＳ Ｐゴシック" panose="020B0600070205080204" pitchFamily="34" charset="-128"/>
              </a:rPr>
              <a:t>In vivo </a:t>
            </a:r>
            <a:endParaRPr lang="en-US" altLang="ja-JP" sz="3600" b="1" dirty="0">
              <a:ea typeface="ＭＳ Ｐゴシック" panose="020B0600070205080204" pitchFamily="34" charset="-128"/>
            </a:endParaRPr>
          </a:p>
          <a:p>
            <a:pPr marL="285750" indent="-285750" algn="r" rtl="1">
              <a:buSzPct val="150000"/>
              <a:buFont typeface="Arial" panose="020B0604020202020204" pitchFamily="34" charset="0"/>
              <a:buChar char="•"/>
            </a:pPr>
            <a:endParaRPr lang="en-US" altLang="en-US" sz="4000" b="1" dirty="0">
              <a:ea typeface="ＭＳ Ｐゴシック" panose="020B0600070205080204" pitchFamily="34" charset="-128"/>
            </a:endParaRPr>
          </a:p>
          <a:p>
            <a:pPr marL="285750" indent="-285750" algn="r" rtl="1">
              <a:buSzPct val="150000"/>
              <a:buFont typeface="Arial" panose="020B0604020202020204" pitchFamily="34" charset="0"/>
              <a:buChar char="•"/>
            </a:pPr>
            <a:endParaRPr lang="en-US" sz="4000" b="1" dirty="0"/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2480" y="3868615"/>
            <a:ext cx="9870831" cy="2989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118476"/>
      </p:ext>
    </p:extLst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1524001" y="1"/>
            <a:ext cx="1682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696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987425" indent="-293688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281113" indent="-2921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1598613" indent="-315913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055813" indent="-3159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513013" indent="-3159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2970213" indent="-3159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427413" indent="-3159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80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1524001" y="1"/>
            <a:ext cx="1682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696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987425" indent="-293688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281113" indent="-2921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1598613" indent="-315913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055813" indent="-3159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513013" indent="-3159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2970213" indent="-3159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427413" indent="-3159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80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3" name="مربع نص 2"/>
          <p:cNvSpPr txBox="1"/>
          <p:nvPr/>
        </p:nvSpPr>
        <p:spPr>
          <a:xfrm>
            <a:off x="465172" y="850558"/>
            <a:ext cx="11436096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r" rtl="1">
              <a:spcBef>
                <a:spcPts val="1200"/>
              </a:spcBef>
              <a:buClr>
                <a:schemeClr val="tx2"/>
              </a:buClr>
              <a:buSzPct val="150000"/>
              <a:buFont typeface="Arial" panose="020B0604020202020204" pitchFamily="34" charset="0"/>
              <a:buChar char="•"/>
              <a:defRPr/>
            </a:pPr>
            <a:r>
              <a:rPr lang="ar-SA" altLang="zh-TW" sz="4000" b="1" dirty="0">
                <a:solidFill>
                  <a:srgbClr val="00B050"/>
                </a:solidFill>
                <a:ea typeface="PMingLiU" pitchFamily="1" charset="-120"/>
              </a:rPr>
              <a:t>غير متمايزة </a:t>
            </a:r>
            <a:r>
              <a:rPr lang="en-US" altLang="zh-TW" sz="4000" b="1" dirty="0">
                <a:solidFill>
                  <a:srgbClr val="00B050"/>
                </a:solidFill>
                <a:ea typeface="PMingLiU" pitchFamily="1" charset="-120"/>
              </a:rPr>
              <a:t>Undifferentiated</a:t>
            </a:r>
            <a:endParaRPr lang="ar-SA" altLang="zh-TW" sz="4000" b="1" dirty="0">
              <a:solidFill>
                <a:srgbClr val="00B050"/>
              </a:solidFill>
              <a:ea typeface="PMingLiU" pitchFamily="1" charset="-120"/>
            </a:endParaRPr>
          </a:p>
          <a:p>
            <a:pPr algn="r" rtl="1">
              <a:spcBef>
                <a:spcPts val="1200"/>
              </a:spcBef>
              <a:buClr>
                <a:schemeClr val="tx2"/>
              </a:buClr>
              <a:buSzPct val="150000"/>
              <a:defRPr/>
            </a:pPr>
            <a:r>
              <a:rPr lang="ar-SA" altLang="ja-JP" sz="4000" dirty="0">
                <a:ea typeface="ＭＳ Ｐゴシック" panose="020B0600070205080204" pitchFamily="34" charset="-128"/>
              </a:rPr>
              <a:t>وهي خلايا غير متميزة في قمة الساق أو الجذر</a:t>
            </a:r>
            <a:endParaRPr lang="en-US" altLang="ja-JP" sz="4000" dirty="0">
              <a:ea typeface="ＭＳ Ｐゴシック" panose="020B0600070205080204" pitchFamily="34" charset="-128"/>
            </a:endParaRPr>
          </a:p>
          <a:p>
            <a:pPr marL="457200" indent="-457200" algn="r" rtl="1">
              <a:spcBef>
                <a:spcPts val="2000"/>
              </a:spcBef>
              <a:buSzPct val="150000"/>
              <a:buFont typeface="Arial" panose="020B0604020202020204" pitchFamily="34" charset="0"/>
              <a:buChar char="•"/>
              <a:defRPr/>
            </a:pPr>
            <a:r>
              <a:rPr lang="ar-SA" altLang="zh-TW" sz="4000" b="1" dirty="0" smtClean="0">
                <a:solidFill>
                  <a:srgbClr val="00B050"/>
                </a:solidFill>
                <a:ea typeface="PMingLiU" pitchFamily="1" charset="-120"/>
              </a:rPr>
              <a:t>التمايز </a:t>
            </a:r>
            <a:r>
              <a:rPr lang="en-US" altLang="zh-TW" sz="4000" b="1" dirty="0">
                <a:solidFill>
                  <a:srgbClr val="00B050"/>
                </a:solidFill>
                <a:ea typeface="PMingLiU" pitchFamily="1" charset="-120"/>
              </a:rPr>
              <a:t>Differentiation</a:t>
            </a:r>
            <a:r>
              <a:rPr lang="zh-TW" altLang="en-US" sz="4000" dirty="0">
                <a:ea typeface="PMingLiU" pitchFamily="1" charset="-120"/>
              </a:rPr>
              <a:t/>
            </a:r>
            <a:br>
              <a:rPr lang="zh-TW" altLang="en-US" sz="4000" dirty="0">
                <a:ea typeface="PMingLiU" pitchFamily="1" charset="-120"/>
              </a:rPr>
            </a:br>
            <a:r>
              <a:rPr lang="ar-SA" altLang="zh-TW" sz="4000" dirty="0" smtClean="0">
                <a:ea typeface="PMingLiU" pitchFamily="1" charset="-120"/>
              </a:rPr>
              <a:t>التمايز في النبات يشر إلى العمليات التي  تخصص فيها الخلايا في </a:t>
            </a:r>
            <a:r>
              <a:rPr lang="ar-SA" altLang="zh-TW" sz="4000" dirty="0">
                <a:ea typeface="PMingLiU" pitchFamily="1" charset="-120"/>
              </a:rPr>
              <a:t>الشكل </a:t>
            </a:r>
            <a:r>
              <a:rPr lang="ar-SA" altLang="zh-TW" sz="4000" dirty="0" smtClean="0">
                <a:ea typeface="PMingLiU" pitchFamily="1" charset="-120"/>
              </a:rPr>
              <a:t>أو/ و </a:t>
            </a:r>
            <a:r>
              <a:rPr lang="ar-SA" altLang="zh-TW" sz="4000" dirty="0">
                <a:ea typeface="PMingLiU" pitchFamily="1" charset="-120"/>
              </a:rPr>
              <a:t>الوظيفة </a:t>
            </a:r>
            <a:r>
              <a:rPr lang="ar-SA" altLang="zh-TW" sz="4000" dirty="0" smtClean="0">
                <a:ea typeface="PMingLiU" pitchFamily="1" charset="-120"/>
              </a:rPr>
              <a:t>من الخلايا الجنية وتصبح مختلفة عن بعضها. </a:t>
            </a:r>
            <a:endParaRPr lang="en-US" altLang="zh-TW" sz="4000" dirty="0">
              <a:ea typeface="PMingLiU" pitchFamily="1" charset="-120"/>
            </a:endParaRPr>
          </a:p>
          <a:p>
            <a:pPr marL="342900" indent="-342900" algn="r" rtl="1">
              <a:spcBef>
                <a:spcPts val="2000"/>
              </a:spcBef>
              <a:buSzPct val="150000"/>
              <a:buFont typeface="Arial" panose="020B0604020202020204" pitchFamily="34" charset="0"/>
              <a:buChar char="•"/>
              <a:defRPr/>
            </a:pPr>
            <a:endParaRPr lang="en-US" altLang="zh-TW" sz="4000" dirty="0">
              <a:ea typeface="PMingLiU" pitchFamily="1" charset="-120"/>
            </a:endParaRPr>
          </a:p>
          <a:p>
            <a:pPr marL="285750" indent="-285750" algn="r" rtl="1">
              <a:spcBef>
                <a:spcPts val="2000"/>
              </a:spcBef>
              <a:buSzPct val="150000"/>
              <a:buFont typeface="Arial" panose="020B0604020202020204" pitchFamily="34" charset="0"/>
              <a:buChar char="•"/>
            </a:pP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34045653"/>
      </p:ext>
    </p:extLst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/>
          <p:cNvSpPr txBox="1"/>
          <p:nvPr/>
        </p:nvSpPr>
        <p:spPr>
          <a:xfrm>
            <a:off x="0" y="877952"/>
            <a:ext cx="11996928" cy="3672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r" rtl="1">
              <a:spcBef>
                <a:spcPts val="2000"/>
              </a:spcBef>
              <a:buClr>
                <a:schemeClr val="tx2"/>
              </a:buClr>
              <a:buSzPct val="150000"/>
              <a:buFont typeface="Arial" panose="020B0604020202020204" pitchFamily="34" charset="0"/>
              <a:buChar char="•"/>
              <a:defRPr/>
            </a:pPr>
            <a:r>
              <a:rPr lang="ar-SA" altLang="zh-TW" sz="3600" b="1" dirty="0">
                <a:solidFill>
                  <a:srgbClr val="00B050"/>
                </a:solidFill>
                <a:ea typeface="PMingLiU" pitchFamily="1" charset="-120"/>
              </a:rPr>
              <a:t>فقد التمايز </a:t>
            </a:r>
            <a:r>
              <a:rPr lang="en-US" altLang="zh-TW" sz="3600" b="1" dirty="0">
                <a:solidFill>
                  <a:srgbClr val="00B050"/>
                </a:solidFill>
                <a:ea typeface="PMingLiU" pitchFamily="1" charset="-120"/>
              </a:rPr>
              <a:t>Dedifferentiation </a:t>
            </a:r>
            <a:endParaRPr lang="ar-SA" altLang="zh-TW" sz="3600" b="1" dirty="0" smtClean="0">
              <a:solidFill>
                <a:srgbClr val="00B050"/>
              </a:solidFill>
              <a:ea typeface="PMingLiU" pitchFamily="1" charset="-120"/>
            </a:endParaRPr>
          </a:p>
          <a:p>
            <a:pPr algn="r" rtl="1">
              <a:spcBef>
                <a:spcPts val="2000"/>
              </a:spcBef>
              <a:buClr>
                <a:schemeClr val="tx2"/>
              </a:buClr>
              <a:buSzPct val="150000"/>
              <a:defRPr/>
            </a:pPr>
            <a:r>
              <a:rPr lang="en-US" sz="3600" dirty="0"/>
              <a:t> </a:t>
            </a:r>
            <a:r>
              <a:rPr lang="ar-SA" altLang="zh-TW" sz="3600" dirty="0">
                <a:ea typeface="PMingLiU" pitchFamily="1" charset="-120"/>
              </a:rPr>
              <a:t>تشير إلى العمليات الخلوية التي تفقد الخلايا فيها تمايزها في الشكل أو الوظيفة وعودتها إلى حالتها المرستيمية. </a:t>
            </a:r>
            <a:endParaRPr lang="en-US" altLang="zh-TW" sz="3600" dirty="0">
              <a:ea typeface="PMingLiU" pitchFamily="1" charset="-120"/>
            </a:endParaRPr>
          </a:p>
          <a:p>
            <a:pPr marL="457200" indent="-457200" algn="r" rtl="1">
              <a:buSzPct val="150000"/>
              <a:buFont typeface="Arial" panose="020B0604020202020204" pitchFamily="34" charset="0"/>
              <a:buChar char="•"/>
              <a:defRPr/>
            </a:pPr>
            <a:r>
              <a:rPr lang="ar-SA" altLang="zh-TW" sz="3600" b="1" dirty="0" smtClean="0">
                <a:solidFill>
                  <a:srgbClr val="00B050"/>
                </a:solidFill>
                <a:ea typeface="PMingLiU" pitchFamily="1" charset="-120"/>
              </a:rPr>
              <a:t>عودة التمايز  </a:t>
            </a:r>
            <a:r>
              <a:rPr lang="en-US" altLang="zh-TW" sz="3600" b="1" dirty="0" err="1">
                <a:solidFill>
                  <a:srgbClr val="00B050"/>
                </a:solidFill>
                <a:ea typeface="PMingLiU" pitchFamily="1" charset="-120"/>
              </a:rPr>
              <a:t>Redifferentiation</a:t>
            </a:r>
            <a:r>
              <a:rPr lang="ar-SA" altLang="zh-TW" sz="3600" b="1" dirty="0">
                <a:solidFill>
                  <a:srgbClr val="00B050"/>
                </a:solidFill>
                <a:ea typeface="PMingLiU" pitchFamily="1" charset="-120"/>
              </a:rPr>
              <a:t> </a:t>
            </a:r>
          </a:p>
          <a:p>
            <a:pPr algn="r" rtl="1">
              <a:buSzPct val="150000"/>
              <a:defRPr/>
            </a:pPr>
            <a:r>
              <a:rPr lang="ar-SA" altLang="zh-TW" sz="3600" dirty="0" smtClean="0">
                <a:ea typeface="PMingLiU" pitchFamily="1" charset="-120"/>
              </a:rPr>
              <a:t>عودة التمايز تدعي أيضا التبرعم من الكالس في زراعة الانسجة النباتية، وتسمى </a:t>
            </a:r>
            <a:r>
              <a:rPr lang="ar-SA" altLang="zh-TW" sz="3600" dirty="0" err="1" smtClean="0">
                <a:ea typeface="PMingLiU" pitchFamily="1" charset="-120"/>
              </a:rPr>
              <a:t>بالتعضي</a:t>
            </a:r>
            <a:r>
              <a:rPr lang="ar-SA" altLang="zh-TW" sz="3600" dirty="0" smtClean="0">
                <a:ea typeface="PMingLiU" pitchFamily="1" charset="-120"/>
              </a:rPr>
              <a:t> حيث تتميز الخلايا من خلية او مجموعة خلايا من الكالس.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107672618"/>
      </p:ext>
    </p:extLst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69612" y="3456432"/>
            <a:ext cx="6784619" cy="3401568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6257925" cy="3524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1202"/>
      </p:ext>
    </p:extLst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/>
          <p:cNvSpPr txBox="1"/>
          <p:nvPr/>
        </p:nvSpPr>
        <p:spPr>
          <a:xfrm>
            <a:off x="170688" y="1098093"/>
            <a:ext cx="11814986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 rtl="1">
              <a:buSzPct val="150000"/>
              <a:buFont typeface="Arial" panose="020B0604020202020204" pitchFamily="34" charset="0"/>
              <a:buChar char="•"/>
            </a:pPr>
            <a:r>
              <a:rPr lang="ar-SA" altLang="en-US" sz="3600" b="1" dirty="0" smtClean="0">
                <a:solidFill>
                  <a:srgbClr val="00B050"/>
                </a:solidFill>
                <a:ea typeface="ＭＳ Ｐゴシック" panose="020B0600070205080204" pitchFamily="34" charset="-128"/>
              </a:rPr>
              <a:t>إعادة </a:t>
            </a:r>
            <a:r>
              <a:rPr lang="ar-SA" altLang="en-US" sz="3600" b="1" dirty="0">
                <a:solidFill>
                  <a:srgbClr val="00B050"/>
                </a:solidFill>
                <a:ea typeface="ＭＳ Ｐゴシック" panose="020B0600070205080204" pitchFamily="34" charset="-128"/>
              </a:rPr>
              <a:t>الزراعة </a:t>
            </a:r>
            <a:r>
              <a:rPr lang="en-US" altLang="en-US" sz="3600" b="1" dirty="0">
                <a:solidFill>
                  <a:srgbClr val="00B050"/>
                </a:solidFill>
                <a:ea typeface="ＭＳ Ｐゴシック" panose="020B0600070205080204" pitchFamily="34" charset="-128"/>
              </a:rPr>
              <a:t>Subculture</a:t>
            </a:r>
            <a:endParaRPr lang="en-US" sz="3600" b="1" dirty="0">
              <a:solidFill>
                <a:srgbClr val="00B050"/>
              </a:solidFill>
            </a:endParaRPr>
          </a:p>
          <a:p>
            <a:pPr algn="just" rtl="1">
              <a:buSzPct val="150000"/>
            </a:pPr>
            <a:r>
              <a:rPr lang="ar-SA" altLang="en-US" sz="3600" dirty="0" smtClean="0">
                <a:ea typeface="ＭＳ Ｐゴシック" panose="020B0600070205080204" pitchFamily="34" charset="-128"/>
              </a:rPr>
              <a:t>بعد </a:t>
            </a:r>
            <a:r>
              <a:rPr lang="ar-SA" altLang="en-US" sz="3600" dirty="0">
                <a:ea typeface="ＭＳ Ｐゴシック" panose="020B0600070205080204" pitchFamily="34" charset="-128"/>
              </a:rPr>
              <a:t>فترة من الزمن، يصبح من الضروري، بسبب نضوب المغذيات </a:t>
            </a:r>
            <a:r>
              <a:rPr lang="ar-SA" altLang="en-US" sz="3600" dirty="0" smtClean="0">
                <a:ea typeface="ＭＳ Ｐゴシック" panose="020B0600070205080204" pitchFamily="34" charset="-128"/>
              </a:rPr>
              <a:t>وجفاف البيئة، نقل </a:t>
            </a:r>
            <a:r>
              <a:rPr lang="ar-SA" altLang="en-US" sz="3600" dirty="0">
                <a:ea typeface="ＭＳ Ｐゴシック" panose="020B0600070205080204" pitchFamily="34" charset="-128"/>
              </a:rPr>
              <a:t>الأعضاء والأنسجة إلى البيئة </a:t>
            </a:r>
            <a:r>
              <a:rPr lang="ar-SA" altLang="en-US" sz="3600" dirty="0" smtClean="0">
                <a:ea typeface="ＭＳ Ｐゴシック" panose="020B0600070205080204" pitchFamily="34" charset="-128"/>
              </a:rPr>
              <a:t>الطازجة.</a:t>
            </a:r>
            <a:endParaRPr lang="en-US" altLang="en-US" sz="3600" dirty="0" smtClean="0">
              <a:ea typeface="ＭＳ Ｐゴシック" panose="020B0600070205080204" pitchFamily="34" charset="-128"/>
            </a:endParaRPr>
          </a:p>
          <a:p>
            <a:pPr algn="just" rtl="1">
              <a:buSzPct val="150000"/>
            </a:pPr>
            <a:endParaRPr lang="ar-SA" altLang="en-US" sz="3600" dirty="0">
              <a:ea typeface="ＭＳ Ｐゴシック" panose="020B0600070205080204" pitchFamily="34" charset="-128"/>
            </a:endParaRPr>
          </a:p>
          <a:p>
            <a:pPr marL="571500" indent="-571500" algn="just" rtl="1">
              <a:buSzPct val="150000"/>
              <a:buFont typeface="Arial" panose="020B0604020202020204" pitchFamily="34" charset="0"/>
              <a:buChar char="•"/>
            </a:pPr>
            <a:r>
              <a:rPr lang="ar-SA" altLang="en-US" sz="3600" dirty="0" smtClean="0">
                <a:ea typeface="ＭＳ Ｐゴシック" panose="020B0600070205080204" pitchFamily="34" charset="-128"/>
              </a:rPr>
              <a:t>بشكل </a:t>
            </a:r>
            <a:r>
              <a:rPr lang="ar-SA" altLang="en-US" sz="3600" dirty="0">
                <a:ea typeface="ＭＳ Ｐゴシック" panose="020B0600070205080204" pitchFamily="34" charset="-128"/>
              </a:rPr>
              <a:t>عام، </a:t>
            </a:r>
            <a:r>
              <a:rPr lang="ar-SA" altLang="en-US" sz="3600" dirty="0" smtClean="0">
                <a:ea typeface="ＭＳ Ｐゴシック" panose="020B0600070205080204" pitchFamily="34" charset="-128"/>
              </a:rPr>
              <a:t>زراعة الكالس تحتاج الى إعادة زراعة كل  4-6 </a:t>
            </a:r>
            <a:r>
              <a:rPr lang="ar-SA" altLang="en-US" sz="3600" dirty="0">
                <a:ea typeface="ＭＳ Ｐゴシック" panose="020B0600070205080204" pitchFamily="34" charset="-128"/>
              </a:rPr>
              <a:t>أسابيع. </a:t>
            </a:r>
            <a:endParaRPr lang="en-US" altLang="en-US" sz="3600" dirty="0" smtClean="0">
              <a:ea typeface="ＭＳ Ｐゴシック" panose="020B0600070205080204" pitchFamily="34" charset="-128"/>
            </a:endParaRPr>
          </a:p>
          <a:p>
            <a:pPr marL="571500" indent="-571500" algn="just" rtl="1">
              <a:buSzPct val="150000"/>
              <a:buFont typeface="Arial" panose="020B0604020202020204" pitchFamily="34" charset="0"/>
              <a:buChar char="•"/>
            </a:pPr>
            <a:r>
              <a:rPr lang="ar-SA" altLang="en-US" sz="3600" dirty="0" smtClean="0">
                <a:ea typeface="ＭＳ Ｐゴシック" panose="020B0600070205080204" pitchFamily="34" charset="-128"/>
              </a:rPr>
              <a:t>نظريا </a:t>
            </a:r>
            <a:r>
              <a:rPr lang="ar-SA" altLang="en-US" sz="3600" dirty="0">
                <a:ea typeface="ＭＳ Ｐゴシック" panose="020B0600070205080204" pitchFamily="34" charset="-128"/>
              </a:rPr>
              <a:t>يمكن الحفاظ على الخلايا النباتية والأنسجة </a:t>
            </a:r>
            <a:r>
              <a:rPr lang="ar-SA" altLang="en-US" sz="3600" dirty="0" smtClean="0">
                <a:ea typeface="ＭＳ Ｐゴシック" panose="020B0600070205080204" pitchFamily="34" charset="-128"/>
              </a:rPr>
              <a:t>المزروعة إلى </a:t>
            </a:r>
            <a:r>
              <a:rPr lang="ar-SA" altLang="en-US" sz="3600" dirty="0">
                <a:ea typeface="ＭＳ Ｐゴシック" panose="020B0600070205080204" pitchFamily="34" charset="-128"/>
              </a:rPr>
              <a:t>أجل غير مسمى عن طريق إعادة </a:t>
            </a:r>
            <a:r>
              <a:rPr lang="ar-SA" altLang="en-US" sz="3600" dirty="0" smtClean="0">
                <a:ea typeface="ＭＳ Ｐゴシック" panose="020B0600070205080204" pitchFamily="34" charset="-128"/>
              </a:rPr>
              <a:t>زراعة.</a:t>
            </a:r>
            <a:endParaRPr lang="en-US" altLang="en-US" sz="3600" dirty="0">
              <a:ea typeface="ＭＳ Ｐゴシック" panose="020B0600070205080204" pitchFamily="34" charset="-128"/>
            </a:endParaRPr>
          </a:p>
          <a:p>
            <a:pPr marL="571500" indent="-571500" algn="just">
              <a:buSzPct val="150000"/>
              <a:buFont typeface="Arial" panose="020B0604020202020204" pitchFamily="34" charset="0"/>
              <a:buChar char="•"/>
            </a:pP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264713241"/>
      </p:ext>
    </p:extLst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476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364277"/>
      </p:ext>
    </p:extLst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9" t="18414" r="18267" b="23247"/>
          <a:stretch/>
        </p:blipFill>
        <p:spPr>
          <a:xfrm>
            <a:off x="337625" y="478301"/>
            <a:ext cx="11380763" cy="119641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81355" y="1779688"/>
            <a:ext cx="11507372" cy="419647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pPr marL="342900" lvl="0" indent="-342900" algn="just" rtl="1">
              <a:lnSpc>
                <a:spcPct val="150000"/>
              </a:lnSpc>
              <a:spcAft>
                <a:spcPts val="0"/>
              </a:spcAft>
              <a:buFont typeface="Webdings" panose="05030102010509060703" pitchFamily="18" charset="2"/>
              <a:buChar char=""/>
            </a:pPr>
            <a:r>
              <a:rPr lang="ar-SA" sz="2000" b="1" dirty="0"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إكثار النباتات التي يصعب إكثارها بالطرق العادية أو النباتات المعرضة للإنقراض على نطاق تجاري.</a:t>
            </a:r>
            <a:endParaRPr lang="en-US" sz="2000" b="1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+mj-cs"/>
            </a:endParaRPr>
          </a:p>
          <a:p>
            <a:pPr marL="342900" lvl="0" indent="-342900" algn="just" rtl="1">
              <a:lnSpc>
                <a:spcPct val="150000"/>
              </a:lnSpc>
              <a:spcAft>
                <a:spcPts val="0"/>
              </a:spcAft>
              <a:buFont typeface="Webdings" panose="05030102010509060703" pitchFamily="18" charset="2"/>
              <a:buChar char=""/>
            </a:pPr>
            <a:r>
              <a:rPr lang="ar-SA" sz="2000" b="1" dirty="0"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إنتاج </a:t>
            </a:r>
            <a:r>
              <a:rPr lang="ar-SA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نباتات </a:t>
            </a:r>
            <a:r>
              <a:rPr lang="ar-SA" sz="2000" b="1" dirty="0"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خالية من </a:t>
            </a:r>
            <a:r>
              <a:rPr lang="ar-SA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الفيروسات </a:t>
            </a:r>
            <a:r>
              <a:rPr lang="ar-SA" sz="2000" b="1" dirty="0"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(</a:t>
            </a:r>
            <a:r>
              <a:rPr lang="en-US" sz="2000" b="1" dirty="0">
                <a:latin typeface="Times New Roman" panose="02020603050405020304" pitchFamily="18" charset="0"/>
                <a:ea typeface="Calibri" panose="020F0502020204030204" pitchFamily="34" charset="0"/>
                <a:cs typeface="+mj-cs"/>
              </a:rPr>
              <a:t>Virus Free Plants</a:t>
            </a:r>
            <a:r>
              <a:rPr lang="ar-SA" sz="2000" b="1" dirty="0"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).</a:t>
            </a:r>
            <a:endParaRPr lang="en-US" sz="2000" b="1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+mj-cs"/>
            </a:endParaRPr>
          </a:p>
          <a:p>
            <a:pPr marL="342900" lvl="0" indent="-342900" algn="just" rtl="1">
              <a:lnSpc>
                <a:spcPct val="150000"/>
              </a:lnSpc>
              <a:spcAft>
                <a:spcPts val="0"/>
              </a:spcAft>
              <a:buFont typeface="Webdings" panose="05030102010509060703" pitchFamily="18" charset="2"/>
              <a:buChar char=""/>
            </a:pPr>
            <a:r>
              <a:rPr lang="ar-SA" sz="2000" b="1" dirty="0"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حفظ الأصول الوراثية (</a:t>
            </a:r>
            <a:r>
              <a:rPr lang="en-US" sz="2000" b="1" dirty="0">
                <a:latin typeface="Times New Roman" panose="02020603050405020304" pitchFamily="18" charset="0"/>
                <a:ea typeface="Calibri" panose="020F0502020204030204" pitchFamily="34" charset="0"/>
                <a:cs typeface="+mj-cs"/>
              </a:rPr>
              <a:t>Germplasm Conservation</a:t>
            </a:r>
            <a:r>
              <a:rPr lang="ar-SA" sz="2000" b="1" dirty="0"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).</a:t>
            </a:r>
            <a:endParaRPr lang="en-US" sz="2000" b="1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+mj-cs"/>
            </a:endParaRPr>
          </a:p>
          <a:p>
            <a:pPr marL="342900" lvl="0" indent="-342900" algn="just" rtl="1">
              <a:lnSpc>
                <a:spcPct val="150000"/>
              </a:lnSpc>
              <a:spcAft>
                <a:spcPts val="0"/>
              </a:spcAft>
              <a:buFont typeface="Webdings" panose="05030102010509060703" pitchFamily="18" charset="2"/>
              <a:buChar char=""/>
            </a:pPr>
            <a:r>
              <a:rPr lang="ar-SA" sz="2000" b="1" dirty="0"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إنتاج العديد من المركبات العضوية والأمصال.</a:t>
            </a:r>
            <a:endParaRPr lang="en-US" sz="2000" b="1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+mj-cs"/>
            </a:endParaRPr>
          </a:p>
          <a:p>
            <a:pPr marL="342900" lvl="0" indent="-342900" algn="just" rtl="1">
              <a:lnSpc>
                <a:spcPct val="150000"/>
              </a:lnSpc>
              <a:spcAft>
                <a:spcPts val="0"/>
              </a:spcAft>
              <a:buFont typeface="Webdings" panose="05030102010509060703" pitchFamily="18" charset="2"/>
              <a:buChar char=""/>
            </a:pPr>
            <a:r>
              <a:rPr lang="ar-SA" sz="2000" b="1" dirty="0"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الحصول على النباتات الكاملة للخلايا المعدّلة وراثياً.</a:t>
            </a:r>
            <a:endParaRPr lang="en-US" sz="2000" b="1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+mj-cs"/>
            </a:endParaRPr>
          </a:p>
          <a:p>
            <a:pPr marL="342900" lvl="0" indent="-342900" algn="just" rtl="1">
              <a:lnSpc>
                <a:spcPct val="150000"/>
              </a:lnSpc>
              <a:spcAft>
                <a:spcPts val="0"/>
              </a:spcAft>
              <a:buFont typeface="Webdings" panose="05030102010509060703" pitchFamily="18" charset="2"/>
              <a:buChar char=""/>
            </a:pPr>
            <a:r>
              <a:rPr lang="ar-SA" sz="2000" b="1" dirty="0"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زيادة التباينات الوراثية عن طريق الإستفادة من التغيرات الكروموسومية الناتجة عن الزراعة النسيجية أو ما يُعرف بـ (</a:t>
            </a:r>
            <a:r>
              <a:rPr lang="en-US" sz="2000" b="1" dirty="0">
                <a:latin typeface="Times New Roman" panose="02020603050405020304" pitchFamily="18" charset="0"/>
                <a:ea typeface="Calibri" panose="020F0502020204030204" pitchFamily="34" charset="0"/>
                <a:cs typeface="+mj-cs"/>
              </a:rPr>
              <a:t>Somaclonal Variation</a:t>
            </a:r>
            <a:r>
              <a:rPr lang="ar-SA" sz="2000" b="1" dirty="0"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).</a:t>
            </a:r>
            <a:endParaRPr lang="en-US" sz="2000" b="1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+mj-cs"/>
            </a:endParaRPr>
          </a:p>
          <a:p>
            <a:pPr marL="342900" lvl="0" indent="-342900" algn="just" rtl="1">
              <a:lnSpc>
                <a:spcPct val="150000"/>
              </a:lnSpc>
              <a:spcAft>
                <a:spcPts val="0"/>
              </a:spcAft>
              <a:buFont typeface="Webdings" panose="05030102010509060703" pitchFamily="18" charset="2"/>
              <a:buChar char=""/>
            </a:pPr>
            <a:r>
              <a:rPr lang="ar-SA" sz="2000" b="1" dirty="0"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الحصول على هجن جسمية باستخدام تقنية دمج البروتوبلاست.</a:t>
            </a:r>
            <a:endParaRPr lang="en-US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102020979"/>
      </p:ext>
    </p:extLst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/>
          <p:cNvSpPr txBox="1"/>
          <p:nvPr/>
        </p:nvSpPr>
        <p:spPr>
          <a:xfrm>
            <a:off x="196948" y="1071957"/>
            <a:ext cx="121920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3600" b="1" u="sng" dirty="0" smtClean="0">
                <a:solidFill>
                  <a:srgbClr val="C00000"/>
                </a:solidFill>
                <a:ea typeface="ＭＳ Ｐゴシック" panose="020B0600070205080204" pitchFamily="34" charset="-128"/>
              </a:rPr>
              <a:t>Disadvantages</a:t>
            </a:r>
            <a:r>
              <a:rPr lang="ar-SA" altLang="en-US" sz="3600" b="1" u="sng" dirty="0" smtClean="0">
                <a:solidFill>
                  <a:srgbClr val="C00000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3600" b="1" u="sng" dirty="0" smtClean="0">
                <a:solidFill>
                  <a:srgbClr val="C00000"/>
                </a:solidFill>
                <a:ea typeface="ＭＳ Ｐゴシック" panose="020B0600070205080204" pitchFamily="34" charset="-128"/>
              </a:rPr>
              <a:t>of tissue culture</a:t>
            </a:r>
            <a:r>
              <a:rPr lang="ar-SA" altLang="en-US" sz="3600" b="1" u="sng" dirty="0" smtClean="0">
                <a:solidFill>
                  <a:srgbClr val="C00000"/>
                </a:solidFill>
                <a:ea typeface="ＭＳ Ｐゴシック" panose="020B0600070205080204" pitchFamily="34" charset="-128"/>
              </a:rPr>
              <a:t>عيوب  مزارع </a:t>
            </a:r>
            <a:r>
              <a:rPr lang="ar-SA" altLang="en-US" sz="3600" b="1" u="sng" dirty="0" err="1" smtClean="0">
                <a:solidFill>
                  <a:srgbClr val="C00000"/>
                </a:solidFill>
                <a:ea typeface="ＭＳ Ｐゴシック" panose="020B0600070205080204" pitchFamily="34" charset="-128"/>
              </a:rPr>
              <a:t>الانسجه</a:t>
            </a:r>
            <a:r>
              <a:rPr lang="ar-SA" altLang="en-US" sz="3600" b="1" dirty="0" smtClean="0">
                <a:solidFill>
                  <a:srgbClr val="C00000"/>
                </a:solidFill>
                <a:ea typeface="ＭＳ Ｐゴシック" panose="020B0600070205080204" pitchFamily="34" charset="-128"/>
              </a:rPr>
              <a:t>      </a:t>
            </a:r>
            <a:r>
              <a:rPr lang="ar-SA" altLang="en-US" sz="3600" b="1" u="sng" dirty="0" smtClean="0">
                <a:solidFill>
                  <a:srgbClr val="C00000"/>
                </a:solidFill>
                <a:ea typeface="ＭＳ Ｐゴシック" panose="020B0600070205080204" pitchFamily="34" charset="-128"/>
              </a:rPr>
              <a:t> </a:t>
            </a:r>
            <a:endParaRPr lang="en-US" sz="3600" b="1" u="sng" dirty="0">
              <a:solidFill>
                <a:srgbClr val="C00000"/>
              </a:solidFill>
            </a:endParaRPr>
          </a:p>
        </p:txBody>
      </p:sp>
      <p:sp>
        <p:nvSpPr>
          <p:cNvPr id="5" name="مربع نص 4"/>
          <p:cNvSpPr txBox="1"/>
          <p:nvPr/>
        </p:nvSpPr>
        <p:spPr>
          <a:xfrm>
            <a:off x="295422" y="1976417"/>
            <a:ext cx="1147923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r" rtl="1">
              <a:spcBef>
                <a:spcPts val="2400"/>
              </a:spcBef>
              <a:buSzPct val="150000"/>
              <a:buFont typeface="Arial" panose="020B0604020202020204" pitchFamily="34" charset="0"/>
              <a:buChar char="•"/>
            </a:pPr>
            <a:r>
              <a:rPr lang="ar-SA" altLang="en-US" sz="3600" b="1" dirty="0" smtClean="0">
                <a:ea typeface="ＭＳ Ｐゴシック" panose="020B0600070205080204" pitchFamily="34" charset="-128"/>
              </a:rPr>
              <a:t>1</a:t>
            </a:r>
            <a:r>
              <a:rPr lang="ar-SA" altLang="en-US" sz="3200" b="1" dirty="0" smtClean="0">
                <a:ea typeface="ＭＳ Ｐゴシック" panose="020B0600070205080204" pitchFamily="34" charset="-128"/>
              </a:rPr>
              <a:t>- الاحتياج إلى معدات وتجهيزات خاصة (</a:t>
            </a:r>
            <a:r>
              <a:rPr lang="en-US" altLang="en-US" sz="3200" b="1" dirty="0" smtClean="0">
                <a:ea typeface="ＭＳ Ｐゴシック" panose="020B0600070205080204" pitchFamily="34" charset="-128"/>
              </a:rPr>
              <a:t>Specialized </a:t>
            </a:r>
            <a:r>
              <a:rPr lang="en-US" altLang="en-US" sz="3200" b="1" dirty="0">
                <a:ea typeface="ＭＳ Ｐゴシック" panose="020B0600070205080204" pitchFamily="34" charset="-128"/>
              </a:rPr>
              <a:t>equipment </a:t>
            </a:r>
            <a:r>
              <a:rPr lang="en-US" altLang="en-US" sz="3200" b="1" dirty="0" smtClean="0">
                <a:ea typeface="ＭＳ Ｐゴシック" panose="020B0600070205080204" pitchFamily="34" charset="-128"/>
              </a:rPr>
              <a:t>required</a:t>
            </a:r>
            <a:r>
              <a:rPr lang="ar-SA" altLang="en-US" sz="3200" b="1" dirty="0" smtClean="0">
                <a:ea typeface="ＭＳ Ｐゴシック" panose="020B0600070205080204" pitchFamily="34" charset="-128"/>
              </a:rPr>
              <a:t>)  مثل :-  </a:t>
            </a:r>
            <a:endParaRPr lang="en-US" altLang="en-US" sz="3600" b="1" dirty="0">
              <a:ea typeface="ＭＳ Ｐゴシック" panose="020B0600070205080204" pitchFamily="34" charset="-128"/>
            </a:endParaRPr>
          </a:p>
          <a:p>
            <a:pPr marL="1028700" lvl="1" indent="-571500" algn="r" rtl="1">
              <a:spcBef>
                <a:spcPts val="2400"/>
              </a:spcBef>
              <a:buSzPct val="150000"/>
              <a:buFont typeface="Wingdings" panose="05000000000000000000" pitchFamily="2" charset="2"/>
              <a:buChar char="ü"/>
            </a:pPr>
            <a:r>
              <a:rPr lang="ar-SA" altLang="en-US" sz="3600" dirty="0" smtClean="0">
                <a:ea typeface="ＭＳ Ｐゴシック" panose="020B0600070205080204" pitchFamily="34" charset="-128"/>
              </a:rPr>
              <a:t>كبينة التعقيم  </a:t>
            </a:r>
            <a:r>
              <a:rPr lang="en-US" altLang="en-US" sz="3600" dirty="0">
                <a:ea typeface="ＭＳ Ｐゴシック" panose="020B0600070205080204" pitchFamily="34" charset="-128"/>
              </a:rPr>
              <a:t>Laminar flow </a:t>
            </a:r>
            <a:r>
              <a:rPr lang="en-US" altLang="en-US" sz="3600" dirty="0" smtClean="0">
                <a:ea typeface="ＭＳ Ｐゴシック" panose="020B0600070205080204" pitchFamily="34" charset="-128"/>
              </a:rPr>
              <a:t>cabinets</a:t>
            </a:r>
            <a:endParaRPr lang="en-US" altLang="en-US" sz="3600" dirty="0">
              <a:ea typeface="ＭＳ Ｐゴシック" panose="020B0600070205080204" pitchFamily="34" charset="-128"/>
            </a:endParaRP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3010486"/>
            <a:ext cx="3707659" cy="3064295"/>
          </a:xfrm>
          <a:prstGeom prst="rect">
            <a:avLst/>
          </a:prstGeom>
        </p:spPr>
      </p:pic>
      <p:pic>
        <p:nvPicPr>
          <p:cNvPr id="4" name="صورة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37231" y="3896751"/>
            <a:ext cx="3896751" cy="2722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999609"/>
      </p:ext>
    </p:extLst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8301" y="3825425"/>
            <a:ext cx="6443003" cy="2649260"/>
          </a:xfrm>
          <a:prstGeom prst="rect">
            <a:avLst/>
          </a:prstGeom>
        </p:spPr>
      </p:pic>
      <p:sp>
        <p:nvSpPr>
          <p:cNvPr id="5" name="مستطيل 4"/>
          <p:cNvSpPr/>
          <p:nvPr/>
        </p:nvSpPr>
        <p:spPr>
          <a:xfrm>
            <a:off x="769034" y="690547"/>
            <a:ext cx="11422966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28700" lvl="1" indent="-571500" algn="r" rtl="1">
              <a:spcBef>
                <a:spcPts val="2400"/>
              </a:spcBef>
              <a:buSzPct val="150000"/>
              <a:buFont typeface="Wingdings" panose="05000000000000000000" pitchFamily="2" charset="2"/>
              <a:buChar char="ü"/>
            </a:pPr>
            <a:r>
              <a:rPr lang="ar-SA" altLang="en-US" sz="3600" dirty="0" smtClean="0">
                <a:ea typeface="ＭＳ Ｐゴシック" panose="020B0600070205080204" pitchFamily="34" charset="-128"/>
              </a:rPr>
              <a:t>انظمة تنقية الماء </a:t>
            </a:r>
            <a:r>
              <a:rPr lang="en-US" altLang="en-US" sz="3600" dirty="0" smtClean="0">
                <a:ea typeface="ＭＳ Ｐゴシック" panose="020B0600070205080204" pitchFamily="34" charset="-128"/>
              </a:rPr>
              <a:t>Water purification systems</a:t>
            </a:r>
            <a:endParaRPr lang="ar-SA" altLang="en-US" sz="3600" dirty="0" smtClean="0">
              <a:ea typeface="ＭＳ Ｐゴシック" panose="020B0600070205080204" pitchFamily="34" charset="-128"/>
            </a:endParaRPr>
          </a:p>
          <a:p>
            <a:pPr marL="1028700" lvl="1" indent="-571500" algn="r" rtl="1">
              <a:spcBef>
                <a:spcPts val="2400"/>
              </a:spcBef>
              <a:buSzPct val="150000"/>
              <a:buFont typeface="Wingdings" panose="05000000000000000000" pitchFamily="2" charset="2"/>
              <a:buChar char="ü"/>
            </a:pPr>
            <a:r>
              <a:rPr lang="ar-SA" altLang="en-US" sz="3600" dirty="0" smtClean="0">
                <a:ea typeface="ＭＳ Ｐゴシック" panose="020B0600070205080204" pitchFamily="34" charset="-128"/>
              </a:rPr>
              <a:t>الزجاجيات </a:t>
            </a:r>
            <a:r>
              <a:rPr lang="ar-SA" altLang="en-US" sz="3600" dirty="0" err="1" smtClean="0">
                <a:ea typeface="ＭＳ Ｐゴシック" panose="020B0600070205080204" pitchFamily="34" charset="-128"/>
              </a:rPr>
              <a:t>والخ...</a:t>
            </a:r>
            <a:r>
              <a:rPr lang="en-US" altLang="en-US" sz="3600" dirty="0" smtClean="0">
                <a:ea typeface="ＭＳ Ｐゴシック" panose="020B0600070205080204" pitchFamily="34" charset="-128"/>
              </a:rPr>
              <a:t>Glassware etc</a:t>
            </a:r>
          </a:p>
          <a:p>
            <a:pPr marL="1028700" lvl="1" indent="-571500" algn="r" rtl="1">
              <a:spcBef>
                <a:spcPts val="2400"/>
              </a:spcBef>
              <a:buSzPct val="150000"/>
              <a:buFont typeface="Wingdings" panose="05000000000000000000" pitchFamily="2" charset="2"/>
              <a:buChar char="ü"/>
            </a:pPr>
            <a:endParaRPr lang="ar-SA" altLang="en-US" sz="3600" dirty="0" smtClean="0">
              <a:ea typeface="ＭＳ Ｐゴシック" panose="020B0600070205080204" pitchFamily="34" charset="-128"/>
            </a:endParaRPr>
          </a:p>
          <a:p>
            <a:pPr marL="1028700" lvl="1" indent="-571500" algn="r" rtl="1">
              <a:spcBef>
                <a:spcPts val="2400"/>
              </a:spcBef>
              <a:buSzPct val="150000"/>
              <a:buFont typeface="Wingdings" panose="05000000000000000000" pitchFamily="2" charset="2"/>
              <a:buChar char="ü"/>
            </a:pPr>
            <a:endParaRPr lang="en-US" altLang="en-US" sz="3600" dirty="0" smtClean="0">
              <a:ea typeface="ＭＳ Ｐゴシック" panose="020B0600070205080204" pitchFamily="34" charset="-128"/>
            </a:endParaRPr>
          </a:p>
          <a:p>
            <a:pPr marL="1028700" lvl="1" indent="-571500" algn="r" rtl="1">
              <a:spcBef>
                <a:spcPts val="2400"/>
              </a:spcBef>
              <a:buSzPct val="150000"/>
              <a:buFont typeface="Wingdings" panose="05000000000000000000" pitchFamily="2" charset="2"/>
              <a:buChar char="ü"/>
            </a:pPr>
            <a:endParaRPr lang="en-US" altLang="en-US" sz="3600" dirty="0" smtClean="0">
              <a:ea typeface="ＭＳ Ｐゴシック" panose="020B0600070205080204" pitchFamily="34" charset="-128"/>
            </a:endParaRPr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8640" y="1352221"/>
            <a:ext cx="2729133" cy="1988855"/>
          </a:xfrm>
          <a:prstGeom prst="rect">
            <a:avLst/>
          </a:prstGeom>
        </p:spPr>
      </p:pic>
      <p:sp>
        <p:nvSpPr>
          <p:cNvPr id="7" name="مربع نص 6"/>
          <p:cNvSpPr txBox="1"/>
          <p:nvPr/>
        </p:nvSpPr>
        <p:spPr>
          <a:xfrm>
            <a:off x="174439" y="2356246"/>
            <a:ext cx="120175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28700" lvl="1" indent="-571500" algn="r" rtl="1">
              <a:spcBef>
                <a:spcPts val="2400"/>
              </a:spcBef>
              <a:buSzPct val="150000"/>
              <a:buFont typeface="Wingdings" panose="05000000000000000000" pitchFamily="2" charset="2"/>
              <a:buChar char="ü"/>
            </a:pPr>
            <a:r>
              <a:rPr lang="ar-SA" altLang="en-US" sz="3600" dirty="0" smtClean="0">
                <a:ea typeface="ＭＳ Ｐゴシック" panose="020B0600070205080204" pitchFamily="34" charset="-128"/>
              </a:rPr>
              <a:t>جهاز التعقيم </a:t>
            </a:r>
            <a:r>
              <a:rPr lang="en-US" altLang="en-US" sz="3600" dirty="0" smtClean="0">
                <a:ea typeface="ＭＳ Ｐゴシック" panose="020B0600070205080204" pitchFamily="34" charset="-128"/>
              </a:rPr>
              <a:t>Autoclave</a:t>
            </a:r>
            <a:endParaRPr lang="en-US" altLang="en-US" sz="3600" dirty="0">
              <a:ea typeface="ＭＳ Ｐゴシック" panose="020B0600070205080204" pitchFamily="34" charset="-128"/>
            </a:endParaRPr>
          </a:p>
        </p:txBody>
      </p:sp>
      <p:pic>
        <p:nvPicPr>
          <p:cNvPr id="8" name="Picture 2" descr="http://www.autoclavesale.com/blog/wp-content/uploads/2015/06/Vertical_Autoclave_VA-SD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8412" y="3488786"/>
            <a:ext cx="3616265" cy="2358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ربع نص 5"/>
          <p:cNvSpPr txBox="1"/>
          <p:nvPr/>
        </p:nvSpPr>
        <p:spPr>
          <a:xfrm>
            <a:off x="1386137" y="1583460"/>
            <a:ext cx="1011936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 rtl="1">
              <a:spcBef>
                <a:spcPts val="2400"/>
              </a:spcBef>
              <a:buSzPct val="150000"/>
              <a:buFont typeface="Arial" panose="020B0604020202020204" pitchFamily="34" charset="0"/>
              <a:buChar char="•"/>
            </a:pPr>
            <a:r>
              <a:rPr lang="ar-SA" altLang="en-US" sz="3600" dirty="0" smtClean="0">
                <a:ea typeface="ＭＳ Ｐゴシック" panose="020B0600070205080204" pitchFamily="34" charset="-128"/>
              </a:rPr>
              <a:t>2- </a:t>
            </a:r>
            <a:r>
              <a:rPr lang="ar-SA" altLang="en-US" sz="3600" dirty="0" err="1" smtClean="0">
                <a:ea typeface="ＭＳ Ｐゴシック" panose="020B0600070205080204" pitchFamily="34" charset="-128"/>
              </a:rPr>
              <a:t>إرتفاع</a:t>
            </a:r>
            <a:r>
              <a:rPr lang="ar-SA" altLang="en-US" sz="3600" dirty="0" smtClean="0">
                <a:ea typeface="ＭＳ Ｐゴシック" panose="020B0600070205080204" pitchFamily="34" charset="-128"/>
              </a:rPr>
              <a:t> تكلفة العمالة  وهو العامل الأكثر تحديدا </a:t>
            </a:r>
            <a:r>
              <a:rPr lang="en-US" altLang="en-US" sz="3600" dirty="0" smtClean="0">
                <a:ea typeface="ＭＳ Ｐゴシック" panose="020B0600070205080204" pitchFamily="34" charset="-128"/>
              </a:rPr>
              <a:t>High labor cost is the most limiting factor</a:t>
            </a:r>
            <a:endParaRPr lang="en-US" sz="3600" dirty="0" smtClean="0"/>
          </a:p>
          <a:p>
            <a:pPr marL="285750" indent="-285750" algn="just" rtl="1">
              <a:spcBef>
                <a:spcPts val="2400"/>
              </a:spcBef>
              <a:buSzPct val="150000"/>
              <a:buFont typeface="Arial" panose="020B0604020202020204" pitchFamily="34" charset="0"/>
              <a:buChar char="•"/>
            </a:pPr>
            <a:r>
              <a:rPr lang="ar-SA" altLang="en-US" sz="3600" dirty="0" smtClean="0">
                <a:ea typeface="ＭＳ Ｐゴシック" panose="020B0600070205080204" pitchFamily="34" charset="-128"/>
              </a:rPr>
              <a:t>3- الاحتياج إلى كادر مهني </a:t>
            </a:r>
            <a:r>
              <a:rPr lang="en-US" altLang="en-US" sz="3600" dirty="0" smtClean="0">
                <a:ea typeface="ＭＳ Ｐゴシック" panose="020B0600070205080204" pitchFamily="34" charset="-128"/>
              </a:rPr>
              <a:t>Skilled labor required</a:t>
            </a:r>
            <a:r>
              <a:rPr lang="ar-SA" altLang="en-US" sz="3600" dirty="0" smtClean="0">
                <a:ea typeface="ＭＳ Ｐゴシック" panose="020B0600070205080204" pitchFamily="34" charset="-128"/>
              </a:rPr>
              <a:t> </a:t>
            </a:r>
            <a:endParaRPr lang="en-US" altLang="en-US" sz="3600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0061036"/>
      </p:ext>
    </p:extLst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/>
          <p:cNvSpPr txBox="1"/>
          <p:nvPr/>
        </p:nvSpPr>
        <p:spPr>
          <a:xfrm>
            <a:off x="407963" y="752153"/>
            <a:ext cx="11497994" cy="30285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r" rt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ar-SA" altLang="en-US" sz="4400" dirty="0" smtClean="0">
                <a:ea typeface="ＭＳ Ｐゴシック" panose="020B0600070205080204" pitchFamily="34" charset="-128"/>
              </a:rPr>
              <a:t>4- مخاطر التلوث </a:t>
            </a:r>
            <a:r>
              <a:rPr lang="en-US" altLang="en-US" sz="4400" dirty="0">
                <a:ea typeface="ＭＳ Ｐゴシック" panose="020B0600070205080204" pitchFamily="34" charset="-128"/>
              </a:rPr>
              <a:t>Contamination risks</a:t>
            </a:r>
          </a:p>
          <a:p>
            <a:pPr marL="800100" lvl="1" indent="-342900" algn="r" rtl="1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altLang="en-US" sz="4000" dirty="0">
              <a:ea typeface="ＭＳ Ｐゴシック" panose="020B0600070205080204" pitchFamily="34" charset="-128"/>
            </a:endParaRPr>
          </a:p>
          <a:p>
            <a:pPr marL="457200" indent="-457200" algn="r" rt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ar-SA" altLang="ja-JP" sz="4400" dirty="0" smtClean="0">
                <a:ea typeface="ＭＳ Ｐゴシック" panose="020B0600070205080204" pitchFamily="34" charset="-128"/>
              </a:rPr>
              <a:t>5- خطر ظهور الطفرات </a:t>
            </a:r>
            <a:r>
              <a:rPr lang="en-US" altLang="en-US" sz="4400" dirty="0">
                <a:ea typeface="ＭＳ Ｐゴシック" panose="020B0600070205080204" pitchFamily="34" charset="-128"/>
              </a:rPr>
              <a:t>Risk of mutation </a:t>
            </a:r>
            <a:r>
              <a:rPr lang="en-US" altLang="ja-JP" sz="4400" dirty="0">
                <a:ea typeface="ＭＳ Ｐゴシック" panose="020B0600070205080204" pitchFamily="34" charset="-128"/>
              </a:rPr>
              <a:t>arising</a:t>
            </a:r>
          </a:p>
          <a:p>
            <a:pPr marL="457200" indent="-457200" algn="r" rtl="1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altLang="en-US" sz="4400" dirty="0">
              <a:ea typeface="ＭＳ Ｐゴシック" panose="020B0600070205080204" pitchFamily="34" charset="-128"/>
            </a:endParaRPr>
          </a:p>
          <a:p>
            <a:pPr marL="285750" indent="-285750" algn="r" rtl="1">
              <a:buFont typeface="Arial" panose="020B0604020202020204" pitchFamily="34" charset="0"/>
              <a:buChar char="•"/>
            </a:pPr>
            <a:endParaRPr lang="en-US" sz="3600" dirty="0"/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" y="3247520"/>
            <a:ext cx="6733735" cy="3338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688223"/>
      </p:ext>
    </p:extLst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39610" y="445795"/>
            <a:ext cx="11275725" cy="1295400"/>
          </a:xfrm>
        </p:spPr>
        <p:txBody>
          <a:bodyPr>
            <a:noAutofit/>
          </a:bodyPr>
          <a:lstStyle/>
          <a:p>
            <a:pPr algn="ctr"/>
            <a:r>
              <a:rPr lang="ar-SA" altLang="zh-TW" b="1" u="sng" dirty="0" smtClean="0">
                <a:solidFill>
                  <a:srgbClr val="C00000"/>
                </a:solidFill>
                <a:ea typeface="PMingLiU" pitchFamily="1" charset="-120"/>
                <a:cs typeface="+mn-cs"/>
              </a:rPr>
              <a:t>مصطلحات زراعة </a:t>
            </a:r>
            <a:r>
              <a:rPr lang="ar-SA" altLang="zh-TW" b="1" u="sng" dirty="0" err="1" smtClean="0">
                <a:solidFill>
                  <a:srgbClr val="C00000"/>
                </a:solidFill>
                <a:ea typeface="PMingLiU" pitchFamily="1" charset="-120"/>
                <a:cs typeface="+mn-cs"/>
              </a:rPr>
              <a:t>الانسجه</a:t>
            </a:r>
            <a:r>
              <a:rPr lang="ar-SA" altLang="zh-TW" b="1" dirty="0" smtClean="0">
                <a:solidFill>
                  <a:srgbClr val="C00000"/>
                </a:solidFill>
                <a:ea typeface="PMingLiU" pitchFamily="1" charset="-120"/>
                <a:cs typeface="+mn-cs"/>
              </a:rPr>
              <a:t>                  </a:t>
            </a:r>
            <a:r>
              <a:rPr lang="ar-SA" altLang="zh-TW" b="1" u="sng" dirty="0" smtClean="0">
                <a:solidFill>
                  <a:srgbClr val="C00000"/>
                </a:solidFill>
                <a:ea typeface="PMingLiU" pitchFamily="1" charset="-120"/>
                <a:cs typeface="+mn-cs"/>
              </a:rPr>
              <a:t> </a:t>
            </a:r>
            <a:r>
              <a:rPr lang="en-US" altLang="zh-TW" b="1" u="sng" dirty="0" smtClean="0">
                <a:solidFill>
                  <a:srgbClr val="C00000"/>
                </a:solidFill>
                <a:ea typeface="PMingLiU" pitchFamily="1" charset="-120"/>
                <a:cs typeface="+mn-cs"/>
              </a:rPr>
              <a:t>Terminology</a:t>
            </a:r>
            <a:endParaRPr lang="en-US" altLang="en-US" b="1" u="sng" dirty="0" smtClean="0">
              <a:solidFill>
                <a:srgbClr val="C00000"/>
              </a:solidFill>
              <a:ea typeface="PMingLiU" pitchFamily="1" charset="-120"/>
              <a:cs typeface="+mn-cs"/>
            </a:endParaRPr>
          </a:p>
        </p:txBody>
      </p:sp>
      <p:pic>
        <p:nvPicPr>
          <p:cNvPr id="9220" name="Picture 4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2581" y="1856935"/>
            <a:ext cx="3232755" cy="4773343"/>
          </a:xfrm>
          <a:prstGeom prst="rect">
            <a:avLst/>
          </a:prstGeom>
          <a:noFill/>
          <a:ln w="12700">
            <a:solidFill>
              <a:srgbClr val="001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مربع نص 2"/>
          <p:cNvSpPr txBox="1"/>
          <p:nvPr/>
        </p:nvSpPr>
        <p:spPr>
          <a:xfrm>
            <a:off x="379828" y="1881872"/>
            <a:ext cx="806078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algn="just" rtl="1">
              <a:buSzPct val="150000"/>
              <a:buFont typeface="Arial" panose="020B0604020202020204" pitchFamily="34" charset="0"/>
              <a:buChar char="•"/>
            </a:pPr>
            <a:r>
              <a:rPr lang="ar-SA" sz="4000" b="1" dirty="0" smtClean="0">
                <a:solidFill>
                  <a:srgbClr val="00B050"/>
                </a:solidFill>
              </a:rPr>
              <a:t>الجزء </a:t>
            </a:r>
            <a:r>
              <a:rPr lang="ar-SA" sz="4000" b="1" dirty="0">
                <a:solidFill>
                  <a:srgbClr val="00B050"/>
                </a:solidFill>
              </a:rPr>
              <a:t>النباتي   </a:t>
            </a:r>
            <a:r>
              <a:rPr lang="en-US" sz="4000" b="1" dirty="0">
                <a:solidFill>
                  <a:srgbClr val="00B050"/>
                </a:solidFill>
              </a:rPr>
              <a:t>Explant</a:t>
            </a:r>
          </a:p>
          <a:p>
            <a:pPr lvl="1" algn="r" rtl="1">
              <a:buSzPct val="150000"/>
            </a:pPr>
            <a:r>
              <a:rPr lang="ar-SA" sz="3600" dirty="0" smtClean="0"/>
              <a:t>هو نسيج حي </a:t>
            </a:r>
            <a:r>
              <a:rPr lang="ar-SA" sz="3600" dirty="0"/>
              <a:t>من النبات </a:t>
            </a:r>
            <a:r>
              <a:rPr lang="ar-SA" sz="3600" dirty="0" smtClean="0"/>
              <a:t>الأم يتم زراعته </a:t>
            </a:r>
            <a:r>
              <a:rPr lang="ar-SA" sz="3600" dirty="0"/>
              <a:t>في البيئة </a:t>
            </a:r>
            <a:r>
              <a:rPr lang="ar-SA" sz="3600" dirty="0" smtClean="0"/>
              <a:t>الصناعية</a:t>
            </a:r>
            <a:r>
              <a:rPr lang="en-US" sz="3600" dirty="0"/>
              <a:t>.</a:t>
            </a:r>
            <a:endParaRPr lang="en-US" sz="3600" dirty="0" smtClean="0"/>
          </a:p>
          <a:p>
            <a:pPr marL="742950" lvl="1" indent="-285750" algn="r" rtl="1">
              <a:buSzPct val="150000"/>
            </a:pPr>
            <a:endParaRPr lang="en-US" sz="2800" dirty="0"/>
          </a:p>
          <a:p>
            <a:pPr marL="285750" indent="-285750" algn="just" rtl="1">
              <a:buSzPct val="150000"/>
            </a:pPr>
            <a:r>
              <a:rPr lang="ar-SA" sz="3200" b="1" dirty="0" smtClean="0"/>
              <a:t>الجزء </a:t>
            </a:r>
            <a:r>
              <a:rPr lang="ar-SA" sz="3200" b="1" dirty="0"/>
              <a:t>النباتي قد </a:t>
            </a:r>
            <a:r>
              <a:rPr lang="ar-SA" sz="3200" b="1" dirty="0" smtClean="0"/>
              <a:t>يكون</a:t>
            </a:r>
          </a:p>
          <a:p>
            <a:pPr algn="just" rtl="1">
              <a:buSzPct val="150000"/>
            </a:pPr>
            <a:r>
              <a:rPr lang="ar-SA" sz="4000" b="1" dirty="0" smtClean="0"/>
              <a:t> </a:t>
            </a:r>
            <a:r>
              <a:rPr lang="ar-SA" sz="3600" dirty="0"/>
              <a:t>جزء من المجموع الخضري </a:t>
            </a:r>
            <a:r>
              <a:rPr lang="ar-SA" sz="3600" dirty="0" smtClean="0"/>
              <a:t>أو </a:t>
            </a:r>
            <a:r>
              <a:rPr lang="ar-SA" sz="3600" dirty="0"/>
              <a:t>الورقة أو الجذور </a:t>
            </a:r>
            <a:r>
              <a:rPr lang="ar-SA" sz="3600" dirty="0" smtClean="0"/>
              <a:t>أو </a:t>
            </a:r>
            <a:r>
              <a:rPr lang="ar-SA" sz="3600" dirty="0"/>
              <a:t>الزهرة </a:t>
            </a:r>
            <a:r>
              <a:rPr lang="ar-SA" sz="3600" dirty="0" smtClean="0"/>
              <a:t>أو </a:t>
            </a:r>
            <a:r>
              <a:rPr lang="ar-SA" sz="3600" dirty="0"/>
              <a:t>خلايا من النبات</a:t>
            </a:r>
            <a:endParaRPr lang="en-US" sz="3600" dirty="0"/>
          </a:p>
          <a:p>
            <a:pPr marL="285750" indent="-285750" algn="just">
              <a:buSzPct val="150000"/>
              <a:buFont typeface="Arial" panose="020B0604020202020204" pitchFamily="34" charset="0"/>
              <a:buChar char="•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35816419"/>
      </p:ext>
    </p:extLst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/>
          <p:cNvSpPr txBox="1"/>
          <p:nvPr/>
        </p:nvSpPr>
        <p:spPr>
          <a:xfrm>
            <a:off x="0" y="1548384"/>
            <a:ext cx="11606784" cy="69403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r" rtl="1">
              <a:lnSpc>
                <a:spcPct val="80000"/>
              </a:lnSpc>
              <a:spcBef>
                <a:spcPts val="1000"/>
              </a:spcBef>
              <a:buSzPct val="150000"/>
              <a:buFont typeface="Arial" panose="020B0604020202020204" pitchFamily="34" charset="0"/>
              <a:buChar char="•"/>
            </a:pPr>
            <a:r>
              <a:rPr lang="ar-SA" altLang="zh-TW" sz="3700" b="1" dirty="0" smtClean="0">
                <a:solidFill>
                  <a:srgbClr val="00B050"/>
                </a:solidFill>
                <a:ea typeface="PMingLiU" pitchFamily="1" charset="-120"/>
              </a:rPr>
              <a:t>الزراعة </a:t>
            </a:r>
            <a:r>
              <a:rPr lang="ar-SA" altLang="zh-TW" sz="3700" b="1" dirty="0">
                <a:solidFill>
                  <a:srgbClr val="00B050"/>
                </a:solidFill>
                <a:ea typeface="PMingLiU" pitchFamily="1" charset="-120"/>
              </a:rPr>
              <a:t>في </a:t>
            </a:r>
            <a:r>
              <a:rPr lang="ar-SA" altLang="zh-TW" sz="3700" b="1" dirty="0" smtClean="0">
                <a:solidFill>
                  <a:srgbClr val="00B050"/>
                </a:solidFill>
                <a:ea typeface="PMingLiU" pitchFamily="1" charset="-120"/>
              </a:rPr>
              <a:t>المختبر  </a:t>
            </a:r>
            <a:r>
              <a:rPr lang="en-US" altLang="zh-TW" sz="3700" b="1" dirty="0" smtClean="0">
                <a:solidFill>
                  <a:srgbClr val="00B050"/>
                </a:solidFill>
                <a:ea typeface="PMingLiU" pitchFamily="1" charset="-120"/>
              </a:rPr>
              <a:t> </a:t>
            </a:r>
            <a:r>
              <a:rPr lang="en-US" altLang="zh-TW" sz="3700" b="1" i="1" dirty="0">
                <a:solidFill>
                  <a:srgbClr val="00B050"/>
                </a:solidFill>
                <a:ea typeface="PMingLiU" pitchFamily="1" charset="-120"/>
              </a:rPr>
              <a:t>In vitro</a:t>
            </a:r>
            <a:r>
              <a:rPr lang="en-US" altLang="zh-TW" sz="3700" b="1" dirty="0">
                <a:solidFill>
                  <a:srgbClr val="00B050"/>
                </a:solidFill>
                <a:ea typeface="PMingLiU" pitchFamily="1" charset="-120"/>
              </a:rPr>
              <a:t> culture</a:t>
            </a:r>
            <a:endParaRPr lang="en-US" altLang="zh-TW" sz="3700" b="1" dirty="0" smtClean="0">
              <a:solidFill>
                <a:srgbClr val="00B050"/>
              </a:solidFill>
              <a:ea typeface="PMingLiU" pitchFamily="1" charset="-120"/>
            </a:endParaRPr>
          </a:p>
          <a:p>
            <a:pPr lvl="1" algn="r" rtl="1">
              <a:lnSpc>
                <a:spcPct val="80000"/>
              </a:lnSpc>
              <a:spcBef>
                <a:spcPts val="1000"/>
              </a:spcBef>
              <a:buSzPct val="150000"/>
            </a:pPr>
            <a:r>
              <a:rPr lang="ar-SA" altLang="en-US" sz="3700" dirty="0" smtClean="0">
                <a:ea typeface="ＭＳ Ｐゴシック" panose="020B0600070205080204" pitchFamily="34" charset="-128"/>
              </a:rPr>
              <a:t>مشتقة من اللاتينية وتعني </a:t>
            </a:r>
            <a:r>
              <a:rPr lang="ar-SA" sz="3700" dirty="0" smtClean="0"/>
              <a:t>نمو خلايا أو أنسجة أو أجزاء نباتية مختلفة في أواني زجاجية وأحياناً بلاستيكية </a:t>
            </a:r>
          </a:p>
          <a:p>
            <a:pPr marL="285750" lvl="0" indent="-285750" algn="r" rtl="1">
              <a:spcBef>
                <a:spcPts val="1000"/>
              </a:spcBef>
              <a:buSzPct val="150000"/>
              <a:buFont typeface="Arial" panose="020B0604020202020204" pitchFamily="34" charset="0"/>
              <a:buChar char="•"/>
            </a:pPr>
            <a:r>
              <a:rPr lang="ar-SA" sz="3700" b="1" dirty="0" smtClean="0">
                <a:solidFill>
                  <a:srgbClr val="00B050"/>
                </a:solidFill>
              </a:rPr>
              <a:t>زراعة </a:t>
            </a:r>
            <a:r>
              <a:rPr lang="ar-SA" sz="3700" b="1" dirty="0">
                <a:solidFill>
                  <a:srgbClr val="00B050"/>
                </a:solidFill>
              </a:rPr>
              <a:t>الانسجة </a:t>
            </a:r>
            <a:r>
              <a:rPr lang="en-US" sz="3700" b="1" dirty="0">
                <a:solidFill>
                  <a:srgbClr val="00B050"/>
                </a:solidFill>
              </a:rPr>
              <a:t>Tissue culture</a:t>
            </a:r>
            <a:r>
              <a:rPr lang="ar-SA" sz="3700" b="1" dirty="0">
                <a:solidFill>
                  <a:srgbClr val="00B050"/>
                </a:solidFill>
              </a:rPr>
              <a:t>  </a:t>
            </a:r>
          </a:p>
          <a:p>
            <a:pPr lvl="0" algn="r" rtl="1">
              <a:spcBef>
                <a:spcPts val="1000"/>
              </a:spcBef>
              <a:buSzPct val="150000"/>
            </a:pPr>
            <a:r>
              <a:rPr lang="ar-SA" sz="3700" b="1" u="sng" dirty="0">
                <a:solidFill>
                  <a:srgbClr val="7030A0"/>
                </a:solidFill>
              </a:rPr>
              <a:t> </a:t>
            </a:r>
            <a:r>
              <a:rPr lang="ar-SA" sz="3700" b="1" u="sng" dirty="0" smtClean="0">
                <a:solidFill>
                  <a:srgbClr val="7030A0"/>
                </a:solidFill>
              </a:rPr>
              <a:t>    </a:t>
            </a:r>
            <a:r>
              <a:rPr lang="ar-SA" sz="3700" u="sng" dirty="0" smtClean="0">
                <a:solidFill>
                  <a:srgbClr val="7030A0"/>
                </a:solidFill>
              </a:rPr>
              <a:t>مصطلح </a:t>
            </a:r>
            <a:r>
              <a:rPr lang="ar-SA" sz="3700" u="sng" dirty="0">
                <a:solidFill>
                  <a:srgbClr val="7030A0"/>
                </a:solidFill>
              </a:rPr>
              <a:t>حصري لنمو الخلايا والانسجة في ظروف معقمة </a:t>
            </a:r>
            <a:r>
              <a:rPr lang="ar-SA" sz="3700" u="sng" dirty="0" smtClean="0">
                <a:solidFill>
                  <a:srgbClr val="7030A0"/>
                </a:solidFill>
              </a:rPr>
              <a:t>وتشمل:-</a:t>
            </a:r>
          </a:p>
          <a:p>
            <a:pPr marL="1028700" lvl="1" indent="-571500" algn="r" rtl="1">
              <a:spcBef>
                <a:spcPts val="1000"/>
              </a:spcBef>
              <a:buSzPct val="150000"/>
              <a:buFont typeface="Wingdings" panose="05000000000000000000" pitchFamily="2" charset="2"/>
              <a:buChar char="ü"/>
            </a:pPr>
            <a:r>
              <a:rPr lang="ar-SA" sz="3200" b="1" dirty="0" smtClean="0"/>
              <a:t>الخلايا </a:t>
            </a:r>
            <a:r>
              <a:rPr lang="ar-SA" sz="3200" b="1" dirty="0"/>
              <a:t>النباتية غير </a:t>
            </a:r>
            <a:r>
              <a:rPr lang="ar-SA" sz="3200" b="1" dirty="0" smtClean="0"/>
              <a:t>المتميزة  </a:t>
            </a:r>
            <a:r>
              <a:rPr lang="en-US" sz="3200" b="1" dirty="0" smtClean="0"/>
              <a:t>undifferentiated </a:t>
            </a:r>
            <a:r>
              <a:rPr lang="en-US" sz="3200" b="1" dirty="0"/>
              <a:t>plant cells</a:t>
            </a:r>
            <a:r>
              <a:rPr lang="ar-SA" sz="3200" b="1" dirty="0"/>
              <a:t> </a:t>
            </a:r>
            <a:r>
              <a:rPr lang="ar-SA" sz="3200" b="1" dirty="0" smtClean="0"/>
              <a:t> </a:t>
            </a:r>
            <a:endParaRPr lang="en-US" sz="3200" b="1" dirty="0"/>
          </a:p>
          <a:p>
            <a:pPr marL="1028700" lvl="1" indent="-571500" algn="r" rtl="1">
              <a:spcBef>
                <a:spcPts val="1000"/>
              </a:spcBef>
              <a:buSzPct val="150000"/>
              <a:buFont typeface="Wingdings" panose="05000000000000000000" pitchFamily="2" charset="2"/>
              <a:buChar char="ü"/>
            </a:pPr>
            <a:r>
              <a:rPr lang="ar-SA" sz="3200" b="1" dirty="0" smtClean="0"/>
              <a:t>الكالس </a:t>
            </a:r>
            <a:r>
              <a:rPr lang="ar-SA" sz="3200" b="1" dirty="0"/>
              <a:t>النباتي </a:t>
            </a:r>
            <a:r>
              <a:rPr lang="en-US" sz="3200" b="1" dirty="0"/>
              <a:t>plant callus </a:t>
            </a:r>
            <a:r>
              <a:rPr lang="ar-SA" sz="3200" b="1" dirty="0" smtClean="0"/>
              <a:t>  </a:t>
            </a:r>
            <a:endParaRPr lang="en-US" sz="3200" b="1" dirty="0"/>
          </a:p>
          <a:p>
            <a:pPr marL="1028700" lvl="1" indent="-571500" algn="r" rtl="1">
              <a:spcBef>
                <a:spcPts val="1000"/>
              </a:spcBef>
              <a:buSzPct val="150000"/>
              <a:buFont typeface="Wingdings" panose="05000000000000000000" pitchFamily="2" charset="2"/>
              <a:buChar char="ü"/>
            </a:pPr>
            <a:r>
              <a:rPr lang="ar-SA" sz="3200" b="1" dirty="0" smtClean="0"/>
              <a:t>الانسجة النباتية</a:t>
            </a:r>
            <a:r>
              <a:rPr lang="en-US" sz="3200" b="1" dirty="0"/>
              <a:t>plant </a:t>
            </a:r>
            <a:r>
              <a:rPr lang="en-US" sz="3200" b="1" dirty="0" smtClean="0"/>
              <a:t>tissues </a:t>
            </a:r>
            <a:endParaRPr lang="en-US" sz="3200" b="1" dirty="0"/>
          </a:p>
          <a:p>
            <a:pPr marL="1257300" lvl="2" indent="-342900" algn="r" rtl="1">
              <a:lnSpc>
                <a:spcPct val="80000"/>
              </a:lnSpc>
              <a:spcBef>
                <a:spcPts val="1000"/>
              </a:spcBef>
              <a:buSzPct val="150000"/>
              <a:buFont typeface="Arial" panose="020B0604020202020204" pitchFamily="34" charset="0"/>
              <a:buChar char="•"/>
            </a:pPr>
            <a:endParaRPr lang="en-US" altLang="en-US" sz="3700" dirty="0" smtClean="0">
              <a:ea typeface="ＭＳ Ｐゴシック" panose="020B0600070205080204" pitchFamily="34" charset="-128"/>
            </a:endParaRPr>
          </a:p>
          <a:p>
            <a:pPr marL="457200" indent="-457200" algn="r" rtl="1">
              <a:lnSpc>
                <a:spcPct val="80000"/>
              </a:lnSpc>
              <a:spcBef>
                <a:spcPts val="1000"/>
              </a:spcBef>
              <a:buSzPct val="150000"/>
              <a:buFont typeface="Arial" panose="020B0604020202020204" pitchFamily="34" charset="0"/>
              <a:buChar char="•"/>
            </a:pPr>
            <a:endParaRPr lang="en-US" altLang="zh-TW" sz="3700" dirty="0" smtClean="0">
              <a:ea typeface="PMingLiU" pitchFamily="1" charset="-120"/>
            </a:endParaRPr>
          </a:p>
          <a:p>
            <a:pPr marL="285750" indent="-285750" algn="r" rtl="1">
              <a:spcBef>
                <a:spcPts val="1000"/>
              </a:spcBef>
              <a:buSzPct val="150000"/>
              <a:buFont typeface="Arial" panose="020B0604020202020204" pitchFamily="34" charset="0"/>
              <a:buChar char="•"/>
            </a:pPr>
            <a:endParaRPr lang="en-US" sz="3700" dirty="0"/>
          </a:p>
        </p:txBody>
      </p:sp>
    </p:spTree>
    <p:extLst>
      <p:ext uri="{BB962C8B-B14F-4D97-AF65-F5344CB8AC3E}">
        <p14:creationId xmlns:p14="http://schemas.microsoft.com/office/powerpoint/2010/main" val="1034547293"/>
      </p:ext>
    </p:extLst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/>
          <p:cNvSpPr txBox="1"/>
          <p:nvPr/>
        </p:nvSpPr>
        <p:spPr>
          <a:xfrm>
            <a:off x="268224" y="1597152"/>
            <a:ext cx="11033760" cy="48331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r" rtl="1">
              <a:lnSpc>
                <a:spcPct val="80000"/>
              </a:lnSpc>
              <a:spcBef>
                <a:spcPts val="1000"/>
              </a:spcBef>
              <a:buSzPct val="150000"/>
              <a:buFont typeface="Arial" panose="020B0604020202020204" pitchFamily="34" charset="0"/>
              <a:buChar char="•"/>
            </a:pPr>
            <a:r>
              <a:rPr lang="ar-SA" altLang="en-US" sz="4000" b="1" dirty="0" smtClean="0">
                <a:solidFill>
                  <a:srgbClr val="00B050"/>
                </a:solidFill>
                <a:ea typeface="ＭＳ Ｐゴシック" panose="020B0600070205080204" pitchFamily="34" charset="-128"/>
              </a:rPr>
              <a:t>الإكثار الدقيق  </a:t>
            </a:r>
            <a:r>
              <a:rPr lang="en-US" altLang="en-US" sz="4000" b="1" dirty="0" smtClean="0">
                <a:solidFill>
                  <a:srgbClr val="00B050"/>
                </a:solidFill>
                <a:ea typeface="ＭＳ Ｐゴシック" panose="020B0600070205080204" pitchFamily="34" charset="-128"/>
              </a:rPr>
              <a:t>Micropropagation</a:t>
            </a:r>
            <a:endParaRPr lang="en-US" altLang="en-US" sz="4000" b="1" dirty="0">
              <a:solidFill>
                <a:srgbClr val="00B050"/>
              </a:solidFill>
              <a:ea typeface="ＭＳ Ｐゴシック" panose="020B0600070205080204" pitchFamily="34" charset="-128"/>
            </a:endParaRPr>
          </a:p>
          <a:p>
            <a:pPr lvl="1" algn="r" rtl="1">
              <a:lnSpc>
                <a:spcPct val="80000"/>
              </a:lnSpc>
              <a:spcBef>
                <a:spcPts val="1000"/>
              </a:spcBef>
              <a:buSzPct val="150000"/>
            </a:pPr>
            <a:r>
              <a:rPr lang="ar-SA" altLang="en-US" sz="3600" dirty="0" smtClean="0">
                <a:ea typeface="ＭＳ Ｐゴシック" panose="020B0600070205080204" pitchFamily="34" charset="-128"/>
              </a:rPr>
              <a:t>أنتاج </a:t>
            </a:r>
            <a:r>
              <a:rPr lang="ar-SA" altLang="en-US" sz="3600" dirty="0">
                <a:ea typeface="ＭＳ Ｐゴシック" panose="020B0600070205080204" pitchFamily="34" charset="-128"/>
              </a:rPr>
              <a:t>نبات كامل من أجزاء صغيرة من النبات تسمى (الجزء النباتي </a:t>
            </a:r>
            <a:r>
              <a:rPr lang="en-US" altLang="en-US" sz="3600" dirty="0">
                <a:ea typeface="ＭＳ Ｐゴシック" panose="020B0600070205080204" pitchFamily="34" charset="-128"/>
              </a:rPr>
              <a:t> explant</a:t>
            </a:r>
            <a:r>
              <a:rPr lang="ar-SA" altLang="en-US" sz="3600" dirty="0">
                <a:ea typeface="ＭＳ Ｐゴシック" panose="020B0600070205080204" pitchFamily="34" charset="-128"/>
              </a:rPr>
              <a:t> ) مثل </a:t>
            </a:r>
            <a:endParaRPr lang="en-US" altLang="en-US" sz="3600" dirty="0">
              <a:ea typeface="ＭＳ Ｐゴシック" panose="020B0600070205080204" pitchFamily="34" charset="-128"/>
            </a:endParaRPr>
          </a:p>
          <a:p>
            <a:pPr marL="1485900" lvl="2" indent="-571500" algn="r" rtl="1">
              <a:lnSpc>
                <a:spcPct val="80000"/>
              </a:lnSpc>
              <a:spcBef>
                <a:spcPts val="1000"/>
              </a:spcBef>
              <a:buSzPct val="150000"/>
              <a:buFont typeface="Wingdings" panose="05000000000000000000" pitchFamily="2" charset="2"/>
              <a:buChar char="ü"/>
            </a:pPr>
            <a:r>
              <a:rPr lang="ar-SA" altLang="en-US" sz="3200" b="1" dirty="0" smtClean="0">
                <a:ea typeface="ＭＳ Ｐゴシック" panose="020B0600070205080204" pitchFamily="34" charset="-128"/>
              </a:rPr>
              <a:t>البرعم </a:t>
            </a:r>
            <a:r>
              <a:rPr lang="ar-SA" altLang="en-US" sz="3200" b="1" dirty="0">
                <a:ea typeface="ＭＳ Ｐゴシック" panose="020B0600070205080204" pitchFamily="34" charset="-128"/>
              </a:rPr>
              <a:t>القمي </a:t>
            </a:r>
            <a:r>
              <a:rPr lang="en-US" altLang="en-US" sz="3200" b="1" dirty="0">
                <a:ea typeface="ＭＳ Ｐゴシック" panose="020B0600070205080204" pitchFamily="34" charset="-128"/>
              </a:rPr>
              <a:t>Apical bud</a:t>
            </a:r>
            <a:r>
              <a:rPr lang="ar-SA" altLang="en-US" sz="3200" b="1" dirty="0">
                <a:ea typeface="ＭＳ Ｐゴシック" panose="020B0600070205080204" pitchFamily="34" charset="-128"/>
              </a:rPr>
              <a:t> </a:t>
            </a:r>
            <a:endParaRPr lang="en-US" altLang="en-US" sz="3200" b="1" dirty="0">
              <a:ea typeface="ＭＳ Ｐゴシック" panose="020B0600070205080204" pitchFamily="34" charset="-128"/>
            </a:endParaRPr>
          </a:p>
          <a:p>
            <a:pPr marL="1485900" lvl="2" indent="-571500" algn="r" rtl="1">
              <a:lnSpc>
                <a:spcPct val="80000"/>
              </a:lnSpc>
              <a:spcBef>
                <a:spcPts val="1000"/>
              </a:spcBef>
              <a:buSzPct val="150000"/>
              <a:buFont typeface="Wingdings" panose="05000000000000000000" pitchFamily="2" charset="2"/>
              <a:buChar char="ü"/>
            </a:pPr>
            <a:r>
              <a:rPr lang="ar-SA" altLang="en-US" sz="3200" b="1" dirty="0" smtClean="0">
                <a:ea typeface="ＭＳ Ｐゴシック" panose="020B0600070205080204" pitchFamily="34" charset="-128"/>
              </a:rPr>
              <a:t>البرعم الابطي </a:t>
            </a:r>
            <a:r>
              <a:rPr lang="en-US" altLang="en-US" sz="3200" b="1" dirty="0" smtClean="0">
                <a:ea typeface="ＭＳ Ｐゴシック" panose="020B0600070205080204" pitchFamily="34" charset="-128"/>
              </a:rPr>
              <a:t>Axillary </a:t>
            </a:r>
            <a:r>
              <a:rPr lang="en-US" altLang="en-US" sz="3200" b="1" dirty="0">
                <a:ea typeface="ＭＳ Ｐゴシック" panose="020B0600070205080204" pitchFamily="34" charset="-128"/>
              </a:rPr>
              <a:t>bud</a:t>
            </a:r>
          </a:p>
          <a:p>
            <a:pPr marL="1485900" lvl="2" indent="-571500" algn="r" rtl="1">
              <a:lnSpc>
                <a:spcPct val="80000"/>
              </a:lnSpc>
              <a:spcBef>
                <a:spcPts val="1000"/>
              </a:spcBef>
              <a:buSzPct val="150000"/>
              <a:buFont typeface="Wingdings" panose="05000000000000000000" pitchFamily="2" charset="2"/>
              <a:buChar char="ü"/>
            </a:pPr>
            <a:r>
              <a:rPr lang="ar-SA" altLang="en-US" sz="3200" b="1" dirty="0" err="1" smtClean="0">
                <a:ea typeface="ＭＳ Ｐゴシック" panose="020B0600070205080204" pitchFamily="34" charset="-128"/>
              </a:rPr>
              <a:t>المرستيم</a:t>
            </a:r>
            <a:r>
              <a:rPr lang="ar-SA" altLang="en-US" sz="3200" b="1" dirty="0" smtClean="0">
                <a:ea typeface="ＭＳ Ｐゴシック" panose="020B0600070205080204" pitchFamily="34" charset="-128"/>
              </a:rPr>
              <a:t>  </a:t>
            </a:r>
            <a:r>
              <a:rPr lang="en-US" altLang="en-US" sz="3200" b="1" dirty="0">
                <a:ea typeface="ＭＳ Ｐゴシック" panose="020B0600070205080204" pitchFamily="34" charset="-128"/>
              </a:rPr>
              <a:t>Meristem</a:t>
            </a:r>
            <a:r>
              <a:rPr lang="ar-SA" altLang="en-US" sz="3600" dirty="0">
                <a:ea typeface="ＭＳ Ｐゴシック" panose="020B0600070205080204" pitchFamily="34" charset="-128"/>
              </a:rPr>
              <a:t> </a:t>
            </a:r>
            <a:endParaRPr lang="en-US" altLang="en-US" sz="3600" dirty="0">
              <a:ea typeface="ＭＳ Ｐゴシック" panose="020B0600070205080204" pitchFamily="34" charset="-128"/>
            </a:endParaRPr>
          </a:p>
          <a:p>
            <a:pPr marL="800100" lvl="1" indent="-342900" algn="r" rtl="1">
              <a:lnSpc>
                <a:spcPct val="80000"/>
              </a:lnSpc>
              <a:spcBef>
                <a:spcPts val="1000"/>
              </a:spcBef>
              <a:buSzPct val="150000"/>
            </a:pPr>
            <a:r>
              <a:rPr lang="ar-SA" altLang="zh-TW" sz="3600" dirty="0" smtClean="0">
                <a:solidFill>
                  <a:srgbClr val="7030A0"/>
                </a:solidFill>
                <a:ea typeface="PMingLiU" pitchFamily="1" charset="-120"/>
              </a:rPr>
              <a:t>في </a:t>
            </a:r>
            <a:r>
              <a:rPr lang="ar-SA" altLang="zh-TW" sz="3600" dirty="0">
                <a:solidFill>
                  <a:srgbClr val="7030A0"/>
                </a:solidFill>
                <a:ea typeface="PMingLiU" pitchFamily="1" charset="-120"/>
              </a:rPr>
              <a:t>الإنتاج التجاري يتم استخدام طريقة </a:t>
            </a:r>
            <a:r>
              <a:rPr lang="en-US" altLang="zh-TW" sz="3600" dirty="0" err="1" smtClean="0">
                <a:solidFill>
                  <a:srgbClr val="7030A0"/>
                </a:solidFill>
                <a:ea typeface="PMingLiU" pitchFamily="1" charset="-120"/>
              </a:rPr>
              <a:t>Micropropagation</a:t>
            </a:r>
            <a:r>
              <a:rPr lang="ar-SA" altLang="zh-TW" sz="3600" dirty="0" smtClean="0">
                <a:solidFill>
                  <a:srgbClr val="7030A0"/>
                </a:solidFill>
                <a:ea typeface="PMingLiU" pitchFamily="1" charset="-120"/>
              </a:rPr>
              <a:t> </a:t>
            </a:r>
            <a:r>
              <a:rPr lang="ar-SA" altLang="zh-TW" sz="3600" dirty="0">
                <a:solidFill>
                  <a:srgbClr val="7030A0"/>
                </a:solidFill>
                <a:ea typeface="PMingLiU" pitchFamily="1" charset="-120"/>
              </a:rPr>
              <a:t>لإنتاج نبات كامل (يشمل المجموع الخضري والجذري) ويكون مطابق وراثيا مع نبات </a:t>
            </a:r>
            <a:r>
              <a:rPr lang="ar-SA" altLang="zh-TW" sz="3600" dirty="0" smtClean="0">
                <a:solidFill>
                  <a:srgbClr val="7030A0"/>
                </a:solidFill>
                <a:ea typeface="PMingLiU" pitchFamily="1" charset="-120"/>
              </a:rPr>
              <a:t>الام</a:t>
            </a:r>
            <a:endParaRPr lang="en-US" altLang="zh-TW" sz="3600" dirty="0">
              <a:solidFill>
                <a:srgbClr val="7030A0"/>
              </a:solidFill>
              <a:ea typeface="PMingLiU" pitchFamily="1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09496603"/>
      </p:ext>
    </p:extLst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حضري">
  <a:themeElements>
    <a:clrScheme name="حضري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حضري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حضري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834</TotalTime>
  <Words>390</Words>
  <Application>Microsoft Office PowerPoint</Application>
  <PresentationFormat>Widescreen</PresentationFormat>
  <Paragraphs>60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7" baseType="lpstr">
      <vt:lpstr>ＭＳ Ｐゴシック</vt:lpstr>
      <vt:lpstr>Arial</vt:lpstr>
      <vt:lpstr>Calibri</vt:lpstr>
      <vt:lpstr>Georgia</vt:lpstr>
      <vt:lpstr>PMingLiU</vt:lpstr>
      <vt:lpstr>Tahoma</vt:lpstr>
      <vt:lpstr>Times New Roman</vt:lpstr>
      <vt:lpstr>Trebuchet MS</vt:lpstr>
      <vt:lpstr>Webdings</vt:lpstr>
      <vt:lpstr>Wingdings</vt:lpstr>
      <vt:lpstr>Wingdings 2</vt:lpstr>
      <vt:lpstr>حضري</vt:lpstr>
      <vt:lpstr>   uses &amp;Terminology andDisadvantages of tissue culture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مصطلحات زراعة الانسجه                   Terminology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saleh alansi</dc:creator>
  <cp:lastModifiedBy>Fahd Hamad Al-Qurainy</cp:lastModifiedBy>
  <cp:revision>84</cp:revision>
  <dcterms:created xsi:type="dcterms:W3CDTF">2017-12-26T13:38:45Z</dcterms:created>
  <dcterms:modified xsi:type="dcterms:W3CDTF">2021-09-05T05:48:34Z</dcterms:modified>
</cp:coreProperties>
</file>