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8" r:id="rId3"/>
    <p:sldId id="278" r:id="rId4"/>
    <p:sldId id="299" r:id="rId5"/>
    <p:sldId id="292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95" r:id="rId14"/>
    <p:sldId id="269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d"/>
  </p:transition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6631" y="309489"/>
            <a:ext cx="11264470" cy="1847088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ar-SA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ar-SA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> uses &amp;</a:t>
            </a:r>
            <a:r>
              <a:rPr lang="en-US" altLang="zh-TW" sz="4000" b="1" dirty="0" smtClean="0">
                <a:ea typeface="PMingLiU" pitchFamily="1" charset="-120"/>
                <a:cs typeface="+mn-cs"/>
              </a:rPr>
              <a:t>Terminology</a:t>
            </a:r>
            <a: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altLang="en-US" sz="4000" b="1" dirty="0" err="1" smtClean="0">
                <a:latin typeface="+mn-lt"/>
                <a:ea typeface="ＭＳ Ｐゴシック" panose="020B0600070205080204" pitchFamily="34" charset="-128"/>
                <a:cs typeface="+mn-cs"/>
              </a:rPr>
              <a:t>andDisadvantages</a:t>
            </a:r>
            <a: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> of tissue culture </a:t>
            </a:r>
            <a:r>
              <a:rPr lang="en-US" sz="4000" b="1" dirty="0" smtClean="0">
                <a:latin typeface="+mn-lt"/>
                <a:cs typeface="+mn-cs"/>
              </a:rPr>
              <a:t/>
            </a:r>
            <a:br>
              <a:rPr lang="en-US" sz="4000" b="1" dirty="0" smtClean="0">
                <a:latin typeface="+mn-lt"/>
                <a:cs typeface="+mn-cs"/>
              </a:rPr>
            </a:br>
            <a:endParaRPr lang="en-US" altLang="en-US" sz="4000" b="1" dirty="0" smtClean="0"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684371" y="4538561"/>
            <a:ext cx="8729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C00000"/>
                </a:solidFill>
              </a:rPr>
              <a:t>استخدامات </a:t>
            </a:r>
            <a:r>
              <a:rPr lang="ar-SA" sz="4000" b="1" dirty="0">
                <a:solidFill>
                  <a:srgbClr val="C00000"/>
                </a:solidFill>
              </a:rPr>
              <a:t>زراعة </a:t>
            </a:r>
            <a:r>
              <a:rPr lang="ar-SA" sz="4000" b="1" dirty="0" smtClean="0">
                <a:solidFill>
                  <a:srgbClr val="C00000"/>
                </a:solidFill>
              </a:rPr>
              <a:t>الأنسجة وعيوبها واهم المصطلحات فيها  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0293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64234" y="714253"/>
            <a:ext cx="113526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dirty="0" smtClean="0">
                <a:ea typeface="ＭＳ Ｐゴシック" panose="020B0600070205080204" pitchFamily="34" charset="-128"/>
              </a:rPr>
              <a:t>النبات الأم  </a:t>
            </a:r>
            <a:r>
              <a:rPr lang="en-US" altLang="en-US" sz="3600" b="1" dirty="0" smtClean="0">
                <a:ea typeface="ＭＳ Ｐゴシック" panose="020B0600070205080204" pitchFamily="34" charset="-128"/>
              </a:rPr>
              <a:t>Mother plant</a:t>
            </a:r>
            <a:endParaRPr lang="en-US" altLang="ja-JP" sz="3600" b="1" dirty="0">
              <a:latin typeface="PMingLiU" pitchFamily="1" charset="-120"/>
              <a:ea typeface="PMingLiU" pitchFamily="1" charset="-120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endParaRPr lang="en-US" altLang="en-US" sz="3600" b="1" i="1" dirty="0">
              <a:ea typeface="ＭＳ Ｐゴシック" panose="020B0600070205080204" pitchFamily="34" charset="-128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dirty="0" smtClean="0">
                <a:ea typeface="ＭＳ Ｐゴシック" panose="020B0600070205080204" pitchFamily="34" charset="-128"/>
              </a:rPr>
              <a:t>خارج المختبر</a:t>
            </a:r>
            <a:r>
              <a:rPr lang="en-US" altLang="en-US" sz="3600" b="1" i="1" dirty="0">
                <a:ea typeface="ＭＳ Ｐゴシック" panose="020B0600070205080204" pitchFamily="34" charset="-128"/>
              </a:rPr>
              <a:t>Ex vitro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 </a:t>
            </a:r>
            <a:endParaRPr lang="zh-TW" altLang="en-US" sz="3600" b="1" dirty="0">
              <a:latin typeface="PMingLiU" pitchFamily="1" charset="-120"/>
              <a:ea typeface="PMingLiU" pitchFamily="1" charset="-120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endParaRPr lang="en-US" altLang="en-US" sz="3600" b="1" i="1" dirty="0">
              <a:ea typeface="ＭＳ Ｐゴシック" panose="020B0600070205080204" pitchFamily="34" charset="-128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i="1" dirty="0" smtClean="0">
                <a:ea typeface="ＭＳ Ｐゴシック" panose="020B0600070205080204" pitchFamily="34" charset="-128"/>
              </a:rPr>
              <a:t> في جسم الكائن الحي </a:t>
            </a:r>
            <a:r>
              <a:rPr lang="en-US" altLang="en-US" sz="3600" b="1" i="1" dirty="0">
                <a:ea typeface="ＭＳ Ｐゴシック" panose="020B0600070205080204" pitchFamily="34" charset="-128"/>
              </a:rPr>
              <a:t>In vivo </a:t>
            </a:r>
            <a:endParaRPr lang="en-US" altLang="ja-JP" sz="3600" b="1" dirty="0">
              <a:ea typeface="ＭＳ Ｐゴシック" panose="020B0600070205080204" pitchFamily="34" charset="-128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endParaRPr lang="en-US" altLang="en-US" sz="4000" b="1" dirty="0">
              <a:ea typeface="ＭＳ Ｐゴシック" panose="020B0600070205080204" pitchFamily="34" charset="-128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" y="3868615"/>
            <a:ext cx="9870831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847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1" y="1"/>
            <a:ext cx="16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6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1" y="1"/>
            <a:ext cx="16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6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65172" y="850558"/>
            <a:ext cx="114360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spcBef>
                <a:spcPts val="120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ar-SA" altLang="zh-TW" sz="4000" b="1" dirty="0">
                <a:solidFill>
                  <a:srgbClr val="00B050"/>
                </a:solidFill>
                <a:ea typeface="PMingLiU" pitchFamily="1" charset="-120"/>
              </a:rPr>
              <a:t>غير متمايزة </a:t>
            </a:r>
            <a:r>
              <a:rPr lang="en-US" altLang="zh-TW" sz="4000" b="1" dirty="0">
                <a:solidFill>
                  <a:srgbClr val="00B050"/>
                </a:solidFill>
                <a:ea typeface="PMingLiU" pitchFamily="1" charset="-120"/>
              </a:rPr>
              <a:t>Undifferentiated</a:t>
            </a:r>
            <a:endParaRPr lang="ar-SA" altLang="zh-TW" sz="4000" b="1" dirty="0">
              <a:solidFill>
                <a:srgbClr val="00B050"/>
              </a:solidFill>
              <a:ea typeface="PMingLiU" pitchFamily="1" charset="-120"/>
            </a:endParaRPr>
          </a:p>
          <a:p>
            <a:pPr algn="r" rtl="1">
              <a:spcBef>
                <a:spcPts val="1200"/>
              </a:spcBef>
              <a:buClr>
                <a:schemeClr val="tx2"/>
              </a:buClr>
              <a:buSzPct val="150000"/>
              <a:defRPr/>
            </a:pPr>
            <a:r>
              <a:rPr lang="ar-SA" altLang="ja-JP" sz="4000" dirty="0">
                <a:ea typeface="ＭＳ Ｐゴシック" panose="020B0600070205080204" pitchFamily="34" charset="-128"/>
              </a:rPr>
              <a:t>وهي خلايا غير متميزة في قمة الساق أو الجذر</a:t>
            </a:r>
            <a:endParaRPr lang="en-US" altLang="ja-JP" sz="4000" dirty="0">
              <a:ea typeface="ＭＳ Ｐゴシック" panose="020B0600070205080204" pitchFamily="34" charset="-128"/>
            </a:endParaRPr>
          </a:p>
          <a:p>
            <a:pPr marL="457200" indent="-457200" algn="r" rtl="1">
              <a:spcBef>
                <a:spcPts val="200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ar-SA" altLang="zh-TW" sz="4000" b="1" dirty="0" smtClean="0">
                <a:solidFill>
                  <a:srgbClr val="00B050"/>
                </a:solidFill>
                <a:ea typeface="PMingLiU" pitchFamily="1" charset="-120"/>
              </a:rPr>
              <a:t>التمايز </a:t>
            </a:r>
            <a:r>
              <a:rPr lang="en-US" altLang="zh-TW" sz="4000" b="1" dirty="0">
                <a:solidFill>
                  <a:srgbClr val="00B050"/>
                </a:solidFill>
                <a:ea typeface="PMingLiU" pitchFamily="1" charset="-120"/>
              </a:rPr>
              <a:t>Differentiation</a:t>
            </a:r>
            <a:r>
              <a:rPr lang="zh-TW" altLang="en-US" sz="4000" dirty="0">
                <a:ea typeface="PMingLiU" pitchFamily="1" charset="-120"/>
              </a:rPr>
              <a:t/>
            </a:r>
            <a:br>
              <a:rPr lang="zh-TW" altLang="en-US" sz="4000" dirty="0">
                <a:ea typeface="PMingLiU" pitchFamily="1" charset="-120"/>
              </a:rPr>
            </a:br>
            <a:r>
              <a:rPr lang="ar-SA" altLang="zh-TW" sz="4000" dirty="0" smtClean="0">
                <a:ea typeface="PMingLiU" pitchFamily="1" charset="-120"/>
              </a:rPr>
              <a:t>التمايز في النبات يشر إلى العمليات التي  تخصص فيها الخلايا في </a:t>
            </a:r>
            <a:r>
              <a:rPr lang="ar-SA" altLang="zh-TW" sz="4000" dirty="0">
                <a:ea typeface="PMingLiU" pitchFamily="1" charset="-120"/>
              </a:rPr>
              <a:t>الشكل </a:t>
            </a:r>
            <a:r>
              <a:rPr lang="ar-SA" altLang="zh-TW" sz="4000" dirty="0" smtClean="0">
                <a:ea typeface="PMingLiU" pitchFamily="1" charset="-120"/>
              </a:rPr>
              <a:t>أو/ و </a:t>
            </a:r>
            <a:r>
              <a:rPr lang="ar-SA" altLang="zh-TW" sz="4000" dirty="0">
                <a:ea typeface="PMingLiU" pitchFamily="1" charset="-120"/>
              </a:rPr>
              <a:t>الوظيفة </a:t>
            </a:r>
            <a:r>
              <a:rPr lang="ar-SA" altLang="zh-TW" sz="4000" dirty="0" smtClean="0">
                <a:ea typeface="PMingLiU" pitchFamily="1" charset="-120"/>
              </a:rPr>
              <a:t>من الخلايا الجنية وتصبح مختلفة عن بعضها. </a:t>
            </a:r>
            <a:endParaRPr lang="en-US" altLang="zh-TW" sz="4000" dirty="0">
              <a:ea typeface="PMingLiU" pitchFamily="1" charset="-120"/>
            </a:endParaRPr>
          </a:p>
          <a:p>
            <a:pPr marL="342900" indent="-342900" algn="r" rtl="1">
              <a:spcBef>
                <a:spcPts val="2000"/>
              </a:spcBef>
              <a:buSzPct val="150000"/>
              <a:buFont typeface="Arial" panose="020B0604020202020204" pitchFamily="34" charset="0"/>
              <a:buChar char="•"/>
              <a:defRPr/>
            </a:pPr>
            <a:endParaRPr lang="en-US" altLang="zh-TW" sz="4000" dirty="0">
              <a:ea typeface="PMingLiU" pitchFamily="1" charset="-120"/>
            </a:endParaRPr>
          </a:p>
          <a:p>
            <a:pPr marL="285750" indent="-285750" algn="r" rtl="1">
              <a:spcBef>
                <a:spcPts val="2000"/>
              </a:spcBef>
              <a:buSzPct val="150000"/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04565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877952"/>
            <a:ext cx="11996928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spcBef>
                <a:spcPts val="200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ar-SA" altLang="zh-TW" sz="3600" b="1" dirty="0">
                <a:solidFill>
                  <a:srgbClr val="00B050"/>
                </a:solidFill>
                <a:ea typeface="PMingLiU" pitchFamily="1" charset="-120"/>
              </a:rPr>
              <a:t>فقد التمايز </a:t>
            </a:r>
            <a:r>
              <a:rPr lang="en-US" altLang="zh-TW" sz="3600" b="1" dirty="0">
                <a:solidFill>
                  <a:srgbClr val="00B050"/>
                </a:solidFill>
                <a:ea typeface="PMingLiU" pitchFamily="1" charset="-120"/>
              </a:rPr>
              <a:t>Dedifferentiation </a:t>
            </a:r>
            <a:endParaRPr lang="ar-SA" altLang="zh-TW" sz="3600" b="1" dirty="0" smtClean="0">
              <a:solidFill>
                <a:srgbClr val="00B050"/>
              </a:solidFill>
              <a:ea typeface="PMingLiU" pitchFamily="1" charset="-120"/>
            </a:endParaRPr>
          </a:p>
          <a:p>
            <a:pPr algn="r" rtl="1">
              <a:spcBef>
                <a:spcPts val="2000"/>
              </a:spcBef>
              <a:buClr>
                <a:schemeClr val="tx2"/>
              </a:buClr>
              <a:buSzPct val="150000"/>
              <a:defRPr/>
            </a:pPr>
            <a:r>
              <a:rPr lang="en-US" sz="3600" dirty="0"/>
              <a:t> </a:t>
            </a:r>
            <a:r>
              <a:rPr lang="ar-SA" altLang="zh-TW" sz="3600" dirty="0">
                <a:ea typeface="PMingLiU" pitchFamily="1" charset="-120"/>
              </a:rPr>
              <a:t>تشير إلى العمليات الخلوية التي تفقد الخلايا فيها تمايزها في الشكل أو الوظيفة وعودتها إلى حالتها المرستيمية. </a:t>
            </a:r>
            <a:endParaRPr lang="en-US" altLang="zh-TW" sz="3600" dirty="0">
              <a:ea typeface="PMingLiU" pitchFamily="1" charset="-120"/>
            </a:endParaRPr>
          </a:p>
          <a:p>
            <a:pPr marL="457200" indent="-457200" algn="r" rtl="1">
              <a:buSzPct val="150000"/>
              <a:buFont typeface="Arial" panose="020B0604020202020204" pitchFamily="34" charset="0"/>
              <a:buChar char="•"/>
              <a:defRPr/>
            </a:pPr>
            <a:r>
              <a:rPr lang="ar-SA" altLang="zh-TW" sz="3600" b="1" dirty="0" smtClean="0">
                <a:solidFill>
                  <a:srgbClr val="00B050"/>
                </a:solidFill>
                <a:ea typeface="PMingLiU" pitchFamily="1" charset="-120"/>
              </a:rPr>
              <a:t>عودة التمايز  </a:t>
            </a:r>
            <a:r>
              <a:rPr lang="en-US" altLang="zh-TW" sz="3600" b="1" dirty="0" err="1">
                <a:solidFill>
                  <a:srgbClr val="00B050"/>
                </a:solidFill>
                <a:ea typeface="PMingLiU" pitchFamily="1" charset="-120"/>
              </a:rPr>
              <a:t>Redifferentiation</a:t>
            </a:r>
            <a:r>
              <a:rPr lang="ar-SA" altLang="zh-TW" sz="3600" b="1" dirty="0">
                <a:solidFill>
                  <a:srgbClr val="00B050"/>
                </a:solidFill>
                <a:ea typeface="PMingLiU" pitchFamily="1" charset="-120"/>
              </a:rPr>
              <a:t> </a:t>
            </a:r>
          </a:p>
          <a:p>
            <a:pPr algn="r" rtl="1">
              <a:buSzPct val="150000"/>
              <a:defRPr/>
            </a:pPr>
            <a:r>
              <a:rPr lang="ar-SA" altLang="zh-TW" sz="3600" dirty="0" smtClean="0">
                <a:ea typeface="PMingLiU" pitchFamily="1" charset="-120"/>
              </a:rPr>
              <a:t>عودة التمايز تدعي أيضا التبرعم من الكالس في زراعة الانسجة النباتية، وتسمى </a:t>
            </a:r>
            <a:r>
              <a:rPr lang="ar-SA" altLang="zh-TW" sz="3600" dirty="0" err="1" smtClean="0">
                <a:ea typeface="PMingLiU" pitchFamily="1" charset="-120"/>
              </a:rPr>
              <a:t>بالتعضي</a:t>
            </a:r>
            <a:r>
              <a:rPr lang="ar-SA" altLang="zh-TW" sz="3600" dirty="0" smtClean="0">
                <a:ea typeface="PMingLiU" pitchFamily="1" charset="-120"/>
              </a:rPr>
              <a:t> حيث تتميز الخلايا من خلية او مجموعة خلايا من الكالس.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76726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9612" y="3456432"/>
            <a:ext cx="6784619" cy="34015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2579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70688" y="1098093"/>
            <a:ext cx="118149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إعادة </a:t>
            </a:r>
            <a:r>
              <a:rPr lang="ar-SA" altLang="en-US" sz="36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الزراعة </a:t>
            </a:r>
            <a:r>
              <a:rPr lang="en-US" altLang="en-US" sz="36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Subculture</a:t>
            </a:r>
            <a:endParaRPr lang="en-US" sz="3600" b="1" dirty="0">
              <a:solidFill>
                <a:srgbClr val="00B050"/>
              </a:solidFill>
            </a:endParaRPr>
          </a:p>
          <a:p>
            <a:pPr algn="just" rtl="1">
              <a:buSzPct val="150000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بعد </a:t>
            </a:r>
            <a:r>
              <a:rPr lang="ar-SA" altLang="en-US" sz="3600" dirty="0">
                <a:ea typeface="ＭＳ Ｐゴシック" panose="020B0600070205080204" pitchFamily="34" charset="-128"/>
              </a:rPr>
              <a:t>فترة من الزمن، يصبح من الضروري، بسبب نضوب المغذيات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وجفاف البيئة، نقل </a:t>
            </a:r>
            <a:r>
              <a:rPr lang="ar-SA" altLang="en-US" sz="3600" dirty="0">
                <a:ea typeface="ＭＳ Ｐゴシック" panose="020B0600070205080204" pitchFamily="34" charset="-128"/>
              </a:rPr>
              <a:t>الأعضاء والأنسجة إلى البيئة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الطازجة.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algn="just" rtl="1">
              <a:buSzPct val="150000"/>
            </a:pPr>
            <a:endParaRPr lang="ar-SA" altLang="en-US" sz="3600" dirty="0">
              <a:ea typeface="ＭＳ Ｐゴシック" panose="020B0600070205080204" pitchFamily="34" charset="-128"/>
            </a:endParaRPr>
          </a:p>
          <a:p>
            <a:pPr marL="571500" indent="-571500" algn="just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بشكل </a:t>
            </a:r>
            <a:r>
              <a:rPr lang="ar-SA" altLang="en-US" sz="3600" dirty="0">
                <a:ea typeface="ＭＳ Ｐゴシック" panose="020B0600070205080204" pitchFamily="34" charset="-128"/>
              </a:rPr>
              <a:t>عام،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زراعة الكالس تحتاج الى إعادة زراعة </a:t>
            </a:r>
            <a:r>
              <a:rPr lang="ar-SA" altLang="en-US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كل  4-6 </a:t>
            </a:r>
            <a:r>
              <a:rPr lang="ar-SA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أسابيع. </a:t>
            </a:r>
            <a:endParaRPr lang="en-US" altLang="en-US" sz="3600" b="1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571500" indent="-571500" algn="just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نظريا </a:t>
            </a:r>
            <a:r>
              <a:rPr lang="ar-SA" altLang="en-US" sz="3600" dirty="0">
                <a:ea typeface="ＭＳ Ｐゴシック" panose="020B0600070205080204" pitchFamily="34" charset="-128"/>
              </a:rPr>
              <a:t>يمكن الحفاظ على الخلايا النباتية والأنسجة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المزروعة إلى </a:t>
            </a:r>
            <a:r>
              <a:rPr lang="ar-SA" altLang="en-US" sz="3600" dirty="0">
                <a:ea typeface="ＭＳ Ｐゴシック" panose="020B0600070205080204" pitchFamily="34" charset="-128"/>
              </a:rPr>
              <a:t>أجل غير مسمى عن طريق إعادة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زراعة.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marL="571500" indent="-571500" algn="just">
              <a:buSzPct val="150000"/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471324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427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18414" r="18267" b="23247"/>
          <a:stretch/>
        </p:blipFill>
        <p:spPr>
          <a:xfrm>
            <a:off x="337625" y="478301"/>
            <a:ext cx="11380763" cy="119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355" y="1779688"/>
            <a:ext cx="11507372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إكثار النباتات التي يصعب إكثارها بالطرق العادية أو النباتات المعرضة للإنقراض على نطاق تجاري.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إنتاج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نباتات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خالية من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الفيروسات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Virus Free Plants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).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حفظ الأصول الوراثية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Germplasm Conservation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).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إنتاج العديد من المركبات العضوية والأمصال.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الحصول على النباتات الكاملة للخلايا المعدّلة وراثياً.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زيادة التباينات الوراثية عن طريق الإستفادة من التغيرات الكروموسومية الناتجة عن الزراعة النسيجية أو ما يُعرف بـ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Somaclonal Variation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).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الحصول على هجن جسمية باستخدام تقنية دمج البروتوبلاست.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202097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96948" y="1071957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Disadvantages</a:t>
            </a:r>
            <a:r>
              <a:rPr lang="ar-SA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of tissue culture</a:t>
            </a:r>
            <a:r>
              <a:rPr lang="ar-SA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عيوب  مزارع </a:t>
            </a:r>
            <a:r>
              <a:rPr lang="ar-SA" altLang="en-US" sz="3600" b="1" u="sng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الانسجه</a:t>
            </a:r>
            <a:r>
              <a:rPr lang="ar-SA" altLang="en-US" sz="36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   </a:t>
            </a:r>
            <a:r>
              <a:rPr lang="ar-SA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5422" y="1976417"/>
            <a:ext cx="11479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Bef>
                <a:spcPts val="24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dirty="0" smtClean="0">
                <a:ea typeface="ＭＳ Ｐゴシック" panose="020B0600070205080204" pitchFamily="34" charset="-128"/>
              </a:rPr>
              <a:t>1</a:t>
            </a:r>
            <a:r>
              <a:rPr lang="ar-SA" altLang="en-US" sz="3200" b="1" dirty="0" smtClean="0">
                <a:ea typeface="ＭＳ Ｐゴシック" panose="020B0600070205080204" pitchFamily="34" charset="-128"/>
              </a:rPr>
              <a:t>- الاحتياج إلى معدات وتجهيزات خاصة (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Specialized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equipment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required</a:t>
            </a:r>
            <a:r>
              <a:rPr lang="ar-SA" altLang="en-US" sz="3200" b="1" dirty="0" smtClean="0">
                <a:ea typeface="ＭＳ Ｐゴシック" panose="020B0600070205080204" pitchFamily="34" charset="-128"/>
              </a:rPr>
              <a:t>)  مثل :-  </a:t>
            </a:r>
            <a:endParaRPr lang="en-US" altLang="en-US" sz="3600" b="1" dirty="0">
              <a:ea typeface="ＭＳ Ｐゴシック" panose="020B0600070205080204" pitchFamily="34" charset="-128"/>
            </a:endParaRP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كبينة التعقيم  </a:t>
            </a:r>
            <a:r>
              <a:rPr lang="en-US" altLang="en-US" sz="3600" dirty="0">
                <a:ea typeface="ＭＳ Ｐゴシック" panose="020B0600070205080204" pitchFamily="34" charset="-128"/>
              </a:rPr>
              <a:t>Laminar flow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cabinets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10486"/>
            <a:ext cx="3707659" cy="306429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7231" y="3896751"/>
            <a:ext cx="3896751" cy="27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9960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301" y="3825425"/>
            <a:ext cx="6443003" cy="264926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69034" y="690547"/>
            <a:ext cx="114229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انظمة تنقية الماء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Water purification systems</a:t>
            </a:r>
            <a:endParaRPr lang="ar-SA" altLang="en-US" sz="3600" dirty="0" smtClean="0">
              <a:ea typeface="ＭＳ Ｐゴシック" panose="020B0600070205080204" pitchFamily="34" charset="-128"/>
            </a:endParaRP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الزجاجيات </a:t>
            </a:r>
            <a:r>
              <a:rPr lang="ar-SA" altLang="en-US" sz="3600" dirty="0" err="1" smtClean="0">
                <a:ea typeface="ＭＳ Ｐゴシック" panose="020B0600070205080204" pitchFamily="34" charset="-128"/>
              </a:rPr>
              <a:t>والخ...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Glassware etc</a:t>
            </a: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endParaRPr lang="ar-SA" altLang="en-US" sz="3600" dirty="0" smtClean="0">
              <a:ea typeface="ＭＳ Ｐゴシック" panose="020B0600070205080204" pitchFamily="34" charset="-128"/>
            </a:endParaRP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" y="1352221"/>
            <a:ext cx="2729133" cy="198885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74439" y="2356246"/>
            <a:ext cx="1201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جهاز التعقيم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Autoclave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8" name="Picture 2" descr="http://www.autoclavesale.com/blog/wp-content/uploads/2015/06/Vertical_Autoclave_VA-S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412" y="3488786"/>
            <a:ext cx="3616265" cy="23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1386137" y="1583460"/>
            <a:ext cx="10119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spcBef>
                <a:spcPts val="24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2- </a:t>
            </a:r>
            <a:r>
              <a:rPr lang="ar-SA" altLang="en-US" sz="3600" dirty="0" err="1" smtClean="0">
                <a:ea typeface="ＭＳ Ｐゴシック" panose="020B0600070205080204" pitchFamily="34" charset="-128"/>
              </a:rPr>
              <a:t>إرتفاع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 تكلفة العمالة  وهو العامل الأكثر تحديدا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High labor cost is the most limiting factor</a:t>
            </a:r>
            <a:endParaRPr lang="en-US" sz="3600" dirty="0" smtClean="0"/>
          </a:p>
          <a:p>
            <a:pPr marL="285750" indent="-285750" algn="just" rtl="1">
              <a:spcBef>
                <a:spcPts val="24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3- الاحتياج إلى كادر مهني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Skilled labor required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 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6103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07963" y="752153"/>
            <a:ext cx="11497994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altLang="en-US" sz="4400" dirty="0" smtClean="0">
                <a:ea typeface="ＭＳ Ｐゴシック" panose="020B0600070205080204" pitchFamily="34" charset="-128"/>
              </a:rPr>
              <a:t>4- مخاطر التلوث </a:t>
            </a:r>
            <a:r>
              <a:rPr lang="en-US" altLang="en-US" sz="4400" dirty="0">
                <a:ea typeface="ＭＳ Ｐゴシック" panose="020B0600070205080204" pitchFamily="34" charset="-128"/>
              </a:rPr>
              <a:t>Contamination risks</a:t>
            </a:r>
          </a:p>
          <a:p>
            <a:pPr marL="800100" lvl="1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altLang="ja-JP" sz="4400" dirty="0" smtClean="0">
                <a:ea typeface="ＭＳ Ｐゴシック" panose="020B0600070205080204" pitchFamily="34" charset="-128"/>
              </a:rPr>
              <a:t>5- خطر ظهور الطفرات </a:t>
            </a:r>
            <a:r>
              <a:rPr lang="en-US" altLang="en-US" sz="4400" dirty="0">
                <a:ea typeface="ＭＳ Ｐゴシック" panose="020B0600070205080204" pitchFamily="34" charset="-128"/>
              </a:rPr>
              <a:t>Risk of mutation </a:t>
            </a:r>
            <a:r>
              <a:rPr lang="en-US" altLang="ja-JP" sz="4400" dirty="0">
                <a:ea typeface="ＭＳ Ｐゴシック" panose="020B0600070205080204" pitchFamily="34" charset="-128"/>
              </a:rPr>
              <a:t>arising</a:t>
            </a: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4400" dirty="0">
              <a:ea typeface="ＭＳ Ｐゴシック" panose="020B0600070205080204" pitchFamily="34" charset="-12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47520"/>
            <a:ext cx="6733735" cy="33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822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610" y="445795"/>
            <a:ext cx="11275725" cy="1295400"/>
          </a:xfrm>
        </p:spPr>
        <p:txBody>
          <a:bodyPr>
            <a:noAutofit/>
          </a:bodyPr>
          <a:lstStyle/>
          <a:p>
            <a:pPr algn="ctr"/>
            <a:r>
              <a:rPr lang="ar-SA" altLang="zh-TW" b="1" u="sng" dirty="0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مصطلحات زراعة </a:t>
            </a:r>
            <a:r>
              <a:rPr lang="ar-SA" altLang="zh-TW" b="1" u="sng" dirty="0" err="1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الانسجه</a:t>
            </a:r>
            <a:r>
              <a:rPr lang="ar-SA" altLang="zh-TW" b="1" dirty="0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                  </a:t>
            </a:r>
            <a:r>
              <a:rPr lang="ar-SA" altLang="zh-TW" b="1" u="sng" dirty="0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 </a:t>
            </a:r>
            <a:r>
              <a:rPr lang="en-US" altLang="zh-TW" b="1" u="sng" dirty="0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Terminology</a:t>
            </a:r>
            <a:endParaRPr lang="en-US" altLang="en-US" b="1" u="sng" dirty="0" smtClean="0">
              <a:solidFill>
                <a:srgbClr val="C00000"/>
              </a:solidFill>
              <a:ea typeface="PMingLiU" pitchFamily="1" charset="-120"/>
              <a:cs typeface="+mn-cs"/>
            </a:endParaRP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581" y="1856935"/>
            <a:ext cx="3232755" cy="4773343"/>
          </a:xfrm>
          <a:prstGeom prst="rect">
            <a:avLst/>
          </a:prstGeom>
          <a:noFill/>
          <a:ln w="12700">
            <a:solidFill>
              <a:srgbClr val="001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79828" y="1881872"/>
            <a:ext cx="80607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rtl="1">
              <a:buSzPct val="150000"/>
              <a:buFont typeface="Arial" panose="020B0604020202020204" pitchFamily="34" charset="0"/>
              <a:buChar char="•"/>
            </a:pPr>
            <a:r>
              <a:rPr lang="ar-SA" sz="4000" b="1" dirty="0" smtClean="0">
                <a:solidFill>
                  <a:srgbClr val="00B050"/>
                </a:solidFill>
              </a:rPr>
              <a:t>الجزء </a:t>
            </a:r>
            <a:r>
              <a:rPr lang="ar-SA" sz="4000" b="1" dirty="0">
                <a:solidFill>
                  <a:srgbClr val="00B050"/>
                </a:solidFill>
              </a:rPr>
              <a:t>النباتي   </a:t>
            </a:r>
            <a:r>
              <a:rPr lang="en-US" sz="4000" b="1" dirty="0">
                <a:solidFill>
                  <a:srgbClr val="00B050"/>
                </a:solidFill>
              </a:rPr>
              <a:t>Explant</a:t>
            </a:r>
          </a:p>
          <a:p>
            <a:pPr lvl="1" algn="r" rtl="1">
              <a:buSzPct val="150000"/>
            </a:pPr>
            <a:r>
              <a:rPr lang="ar-SA" sz="3600" dirty="0" smtClean="0"/>
              <a:t>هو نسيج حي </a:t>
            </a:r>
            <a:r>
              <a:rPr lang="ar-SA" sz="3600" dirty="0"/>
              <a:t>من النبات </a:t>
            </a:r>
            <a:r>
              <a:rPr lang="ar-SA" sz="3600" dirty="0" smtClean="0"/>
              <a:t>الأم يتم زراعته </a:t>
            </a:r>
            <a:r>
              <a:rPr lang="ar-SA" sz="3600" dirty="0"/>
              <a:t>في البيئة </a:t>
            </a:r>
            <a:r>
              <a:rPr lang="ar-SA" sz="3600" dirty="0" smtClean="0"/>
              <a:t>الصناعية</a:t>
            </a:r>
            <a:r>
              <a:rPr lang="en-US" sz="3600" dirty="0"/>
              <a:t>.</a:t>
            </a:r>
            <a:endParaRPr lang="en-US" sz="3600" dirty="0" smtClean="0"/>
          </a:p>
          <a:p>
            <a:pPr marL="742950" lvl="1" indent="-285750" algn="r" rtl="1">
              <a:buSzPct val="150000"/>
            </a:pPr>
            <a:endParaRPr lang="en-US" sz="2800" dirty="0"/>
          </a:p>
          <a:p>
            <a:pPr marL="285750" indent="-285750" algn="just" rtl="1">
              <a:buSzPct val="150000"/>
            </a:pPr>
            <a:r>
              <a:rPr lang="ar-SA" sz="3200" b="1" dirty="0" smtClean="0"/>
              <a:t>الجزء </a:t>
            </a:r>
            <a:r>
              <a:rPr lang="ar-SA" sz="3200" b="1" dirty="0"/>
              <a:t>النباتي قد </a:t>
            </a:r>
            <a:r>
              <a:rPr lang="ar-SA" sz="3200" b="1" dirty="0" smtClean="0"/>
              <a:t>يكون:</a:t>
            </a:r>
            <a:endParaRPr lang="ar-SA" sz="3200" b="1" dirty="0" smtClean="0"/>
          </a:p>
          <a:p>
            <a:pPr algn="just" rtl="1">
              <a:buSzPct val="150000"/>
            </a:pPr>
            <a:r>
              <a:rPr lang="ar-SA" sz="4000" b="1" dirty="0" smtClean="0"/>
              <a:t> </a:t>
            </a:r>
            <a:r>
              <a:rPr lang="ar-SA" sz="3600" dirty="0"/>
              <a:t>جزء من المجموع الخضري </a:t>
            </a:r>
            <a:r>
              <a:rPr lang="ar-SA" sz="3600" dirty="0" smtClean="0"/>
              <a:t>أو </a:t>
            </a:r>
            <a:r>
              <a:rPr lang="ar-SA" sz="3600" dirty="0"/>
              <a:t>الورقة أو الجذور </a:t>
            </a:r>
            <a:r>
              <a:rPr lang="ar-SA" sz="3600" dirty="0" smtClean="0"/>
              <a:t>أو </a:t>
            </a:r>
            <a:r>
              <a:rPr lang="ar-SA" sz="3600" dirty="0"/>
              <a:t>الزهرة </a:t>
            </a:r>
            <a:r>
              <a:rPr lang="ar-SA" sz="3600" dirty="0" smtClean="0"/>
              <a:t>أو </a:t>
            </a:r>
            <a:r>
              <a:rPr lang="ar-SA" sz="3600" dirty="0"/>
              <a:t>خلايا من </a:t>
            </a:r>
            <a:r>
              <a:rPr lang="ar-SA" sz="3600" dirty="0" smtClean="0"/>
              <a:t>النبات.</a:t>
            </a:r>
            <a:endParaRPr lang="en-US" sz="3600" dirty="0"/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58164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1548384"/>
            <a:ext cx="11606784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8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zh-TW" sz="3700" b="1" dirty="0" smtClean="0">
                <a:solidFill>
                  <a:srgbClr val="00B050"/>
                </a:solidFill>
                <a:ea typeface="PMingLiU" pitchFamily="1" charset="-120"/>
              </a:rPr>
              <a:t>الزراعة </a:t>
            </a:r>
            <a:r>
              <a:rPr lang="ar-SA" altLang="zh-TW" sz="3700" b="1" dirty="0">
                <a:solidFill>
                  <a:srgbClr val="00B050"/>
                </a:solidFill>
                <a:ea typeface="PMingLiU" pitchFamily="1" charset="-120"/>
              </a:rPr>
              <a:t>في </a:t>
            </a:r>
            <a:r>
              <a:rPr lang="ar-SA" altLang="zh-TW" sz="3700" b="1" dirty="0" smtClean="0">
                <a:solidFill>
                  <a:srgbClr val="00B050"/>
                </a:solidFill>
                <a:ea typeface="PMingLiU" pitchFamily="1" charset="-120"/>
              </a:rPr>
              <a:t>المختبر  </a:t>
            </a:r>
            <a:r>
              <a:rPr lang="en-US" altLang="zh-TW" sz="3700" b="1" dirty="0" smtClean="0">
                <a:solidFill>
                  <a:srgbClr val="00B050"/>
                </a:solidFill>
                <a:ea typeface="PMingLiU" pitchFamily="1" charset="-120"/>
              </a:rPr>
              <a:t> </a:t>
            </a:r>
            <a:r>
              <a:rPr lang="en-US" altLang="zh-TW" sz="3700" b="1" i="1" dirty="0">
                <a:solidFill>
                  <a:srgbClr val="00B050"/>
                </a:solidFill>
                <a:ea typeface="PMingLiU" pitchFamily="1" charset="-120"/>
              </a:rPr>
              <a:t>In vitro</a:t>
            </a:r>
            <a:r>
              <a:rPr lang="en-US" altLang="zh-TW" sz="3700" b="1" dirty="0">
                <a:solidFill>
                  <a:srgbClr val="00B050"/>
                </a:solidFill>
                <a:ea typeface="PMingLiU" pitchFamily="1" charset="-120"/>
              </a:rPr>
              <a:t> culture</a:t>
            </a:r>
            <a:endParaRPr lang="en-US" altLang="zh-TW" sz="3700" b="1" dirty="0" smtClean="0">
              <a:solidFill>
                <a:srgbClr val="00B050"/>
              </a:solidFill>
              <a:ea typeface="PMingLiU" pitchFamily="1" charset="-120"/>
            </a:endParaRPr>
          </a:p>
          <a:p>
            <a:pPr lvl="1" algn="r" rtl="1">
              <a:lnSpc>
                <a:spcPct val="80000"/>
              </a:lnSpc>
              <a:spcBef>
                <a:spcPts val="1000"/>
              </a:spcBef>
              <a:buSzPct val="150000"/>
            </a:pPr>
            <a:r>
              <a:rPr lang="ar-SA" altLang="en-US" sz="3700" dirty="0" smtClean="0">
                <a:ea typeface="ＭＳ Ｐゴシック" panose="020B0600070205080204" pitchFamily="34" charset="-128"/>
              </a:rPr>
              <a:t>مشتقة من اللاتينية وتعني </a:t>
            </a:r>
            <a:r>
              <a:rPr lang="ar-SA" sz="3700" dirty="0" smtClean="0"/>
              <a:t>نمو خلايا أو أنسجة أو أجزاء نباتية مختلفة في أواني زجاجية وأحياناً بلاستيكية </a:t>
            </a:r>
            <a:r>
              <a:rPr lang="ar-SA" sz="3700" dirty="0" smtClean="0"/>
              <a:t>.</a:t>
            </a:r>
            <a:endParaRPr lang="ar-SA" sz="3700" dirty="0" smtClean="0"/>
          </a:p>
          <a:p>
            <a:pPr marL="285750" lvl="0" indent="-285750" algn="r" rtl="1"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sz="3700" b="1" dirty="0" smtClean="0">
                <a:solidFill>
                  <a:srgbClr val="00B050"/>
                </a:solidFill>
              </a:rPr>
              <a:t>زراعة </a:t>
            </a:r>
            <a:r>
              <a:rPr lang="ar-SA" sz="3700" b="1" dirty="0">
                <a:solidFill>
                  <a:srgbClr val="00B050"/>
                </a:solidFill>
              </a:rPr>
              <a:t>الانسجة </a:t>
            </a:r>
            <a:r>
              <a:rPr lang="en-US" sz="3700" b="1" dirty="0">
                <a:solidFill>
                  <a:srgbClr val="00B050"/>
                </a:solidFill>
              </a:rPr>
              <a:t>Tissue culture</a:t>
            </a:r>
            <a:r>
              <a:rPr lang="ar-SA" sz="3700" b="1" dirty="0">
                <a:solidFill>
                  <a:srgbClr val="00B050"/>
                </a:solidFill>
              </a:rPr>
              <a:t>  </a:t>
            </a:r>
          </a:p>
          <a:p>
            <a:pPr lvl="0" algn="r" rtl="1">
              <a:spcBef>
                <a:spcPts val="1000"/>
              </a:spcBef>
              <a:buSzPct val="150000"/>
            </a:pPr>
            <a:r>
              <a:rPr lang="ar-SA" sz="3700" b="1" u="sng" dirty="0">
                <a:solidFill>
                  <a:srgbClr val="7030A0"/>
                </a:solidFill>
              </a:rPr>
              <a:t> </a:t>
            </a:r>
            <a:r>
              <a:rPr lang="ar-SA" sz="3700" b="1" u="sng" dirty="0" smtClean="0">
                <a:solidFill>
                  <a:srgbClr val="7030A0"/>
                </a:solidFill>
              </a:rPr>
              <a:t>    </a:t>
            </a:r>
            <a:r>
              <a:rPr lang="ar-SA" sz="3700" u="sng" dirty="0" smtClean="0">
                <a:solidFill>
                  <a:srgbClr val="7030A0"/>
                </a:solidFill>
              </a:rPr>
              <a:t>مصطلح </a:t>
            </a:r>
            <a:r>
              <a:rPr lang="ar-SA" sz="3700" u="sng" dirty="0">
                <a:solidFill>
                  <a:srgbClr val="7030A0"/>
                </a:solidFill>
              </a:rPr>
              <a:t>حصري لنمو الخلايا والانسجة في ظروف معقمة </a:t>
            </a:r>
            <a:r>
              <a:rPr lang="ar-SA" sz="3700" u="sng" dirty="0" smtClean="0">
                <a:solidFill>
                  <a:srgbClr val="7030A0"/>
                </a:solidFill>
              </a:rPr>
              <a:t>وتشمل:-</a:t>
            </a:r>
          </a:p>
          <a:p>
            <a:pPr marL="1028700" lvl="1" indent="-571500" algn="r" rtl="1"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sz="3200" b="1" dirty="0" smtClean="0"/>
              <a:t>الخلايا </a:t>
            </a:r>
            <a:r>
              <a:rPr lang="ar-SA" sz="3200" b="1" dirty="0"/>
              <a:t>النباتية غير </a:t>
            </a:r>
            <a:r>
              <a:rPr lang="ar-SA" sz="3200" b="1" dirty="0" smtClean="0"/>
              <a:t>المتميزة  </a:t>
            </a:r>
            <a:r>
              <a:rPr lang="en-US" sz="3200" b="1" dirty="0" smtClean="0"/>
              <a:t>undifferentiated </a:t>
            </a:r>
            <a:r>
              <a:rPr lang="en-US" sz="3200" b="1" dirty="0"/>
              <a:t>plant cells</a:t>
            </a:r>
            <a:r>
              <a:rPr lang="ar-SA" sz="3200" b="1" dirty="0"/>
              <a:t> </a:t>
            </a:r>
            <a:r>
              <a:rPr lang="ar-SA" sz="3200" b="1" dirty="0" smtClean="0"/>
              <a:t> </a:t>
            </a:r>
            <a:endParaRPr lang="en-US" sz="3200" b="1" dirty="0"/>
          </a:p>
          <a:p>
            <a:pPr marL="1028700" lvl="1" indent="-571500" algn="r" rtl="1"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sz="3200" b="1" dirty="0" smtClean="0"/>
              <a:t>الكالس </a:t>
            </a:r>
            <a:r>
              <a:rPr lang="ar-SA" sz="3200" b="1" dirty="0"/>
              <a:t>النباتي </a:t>
            </a:r>
            <a:r>
              <a:rPr lang="en-US" sz="3200" b="1" dirty="0"/>
              <a:t>plant callus </a:t>
            </a:r>
            <a:r>
              <a:rPr lang="ar-SA" sz="3200" b="1" dirty="0" smtClean="0"/>
              <a:t>  </a:t>
            </a:r>
            <a:endParaRPr lang="en-US" sz="3200" b="1" dirty="0"/>
          </a:p>
          <a:p>
            <a:pPr marL="1028700" lvl="1" indent="-571500" algn="r" rtl="1"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sz="3200" b="1" dirty="0" smtClean="0"/>
              <a:t>الانسجة النباتية</a:t>
            </a:r>
            <a:r>
              <a:rPr lang="en-US" sz="3200" b="1" dirty="0"/>
              <a:t>plant </a:t>
            </a:r>
            <a:r>
              <a:rPr lang="en-US" sz="3200" b="1" dirty="0" smtClean="0"/>
              <a:t>tissues </a:t>
            </a:r>
            <a:endParaRPr lang="en-US" sz="3200" b="1" dirty="0"/>
          </a:p>
          <a:p>
            <a:pPr marL="1257300" lvl="2" indent="-342900" algn="r" rtl="1">
              <a:lnSpc>
                <a:spcPct val="8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3700" dirty="0" smtClean="0">
              <a:ea typeface="ＭＳ Ｐゴシック" panose="020B0600070205080204" pitchFamily="34" charset="-128"/>
            </a:endParaRPr>
          </a:p>
          <a:p>
            <a:pPr marL="457200" indent="-457200" algn="r" rtl="1">
              <a:lnSpc>
                <a:spcPct val="8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zh-TW" sz="3700" dirty="0" smtClean="0">
              <a:ea typeface="PMingLiU" pitchFamily="1" charset="-120"/>
            </a:endParaRPr>
          </a:p>
          <a:p>
            <a:pPr marL="285750" indent="-285750" algn="r" rtl="1"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03454729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68224" y="1597152"/>
            <a:ext cx="11033760" cy="467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8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en-US" sz="4000" b="1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الإكثار الدقيق  </a:t>
            </a:r>
            <a:r>
              <a:rPr lang="en-US" altLang="en-US" sz="4000" b="1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Micropropagation</a:t>
            </a:r>
            <a:endParaRPr lang="en-US" altLang="en-US" sz="4000" b="1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1" algn="r" rtl="1">
              <a:lnSpc>
                <a:spcPct val="80000"/>
              </a:lnSpc>
              <a:spcBef>
                <a:spcPts val="1000"/>
              </a:spcBef>
              <a:buSzPct val="150000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أنتاج </a:t>
            </a:r>
            <a:r>
              <a:rPr lang="ar-SA" altLang="en-US" sz="3600" dirty="0">
                <a:ea typeface="ＭＳ Ｐゴシック" panose="020B0600070205080204" pitchFamily="34" charset="-128"/>
              </a:rPr>
              <a:t>نبات كامل من أجزاء صغيرة من النبات تسمى (الجزء النباتي </a:t>
            </a:r>
            <a:r>
              <a:rPr lang="en-US" altLang="en-US" sz="3600" dirty="0">
                <a:ea typeface="ＭＳ Ｐゴシック" panose="020B0600070205080204" pitchFamily="34" charset="-128"/>
              </a:rPr>
              <a:t> explant</a:t>
            </a:r>
            <a:r>
              <a:rPr lang="ar-SA" altLang="en-US" sz="3600" dirty="0">
                <a:ea typeface="ＭＳ Ｐゴシック" panose="020B0600070205080204" pitchFamily="34" charset="-128"/>
              </a:rPr>
              <a:t> ) مثل 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marL="1485900" lvl="2" indent="-571500" algn="r" rtl="1">
              <a:lnSpc>
                <a:spcPct val="80000"/>
              </a:lnSpc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200" b="1" dirty="0" smtClean="0">
                <a:ea typeface="ＭＳ Ｐゴシック" panose="020B0600070205080204" pitchFamily="34" charset="-128"/>
              </a:rPr>
              <a:t>البرعم </a:t>
            </a:r>
            <a:r>
              <a:rPr lang="ar-SA" altLang="en-US" sz="3200" b="1" dirty="0">
                <a:ea typeface="ＭＳ Ｐゴシック" panose="020B0600070205080204" pitchFamily="34" charset="-128"/>
              </a:rPr>
              <a:t>القمي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Apical bud</a:t>
            </a:r>
            <a:r>
              <a:rPr lang="ar-SA" altLang="en-US" sz="3200" b="1" dirty="0">
                <a:ea typeface="ＭＳ Ｐゴシック" panose="020B0600070205080204" pitchFamily="34" charset="-128"/>
              </a:rPr>
              <a:t> </a:t>
            </a:r>
            <a:endParaRPr lang="en-US" altLang="en-US" sz="3200" b="1" dirty="0">
              <a:ea typeface="ＭＳ Ｐゴシック" panose="020B0600070205080204" pitchFamily="34" charset="-128"/>
            </a:endParaRPr>
          </a:p>
          <a:p>
            <a:pPr marL="1485900" lvl="2" indent="-571500" algn="r" rtl="1">
              <a:lnSpc>
                <a:spcPct val="80000"/>
              </a:lnSpc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200" b="1" dirty="0" smtClean="0">
                <a:ea typeface="ＭＳ Ｐゴシック" panose="020B0600070205080204" pitchFamily="34" charset="-128"/>
              </a:rPr>
              <a:t>البرعم الابطي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Axillary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bud</a:t>
            </a:r>
          </a:p>
          <a:p>
            <a:pPr marL="1485900" lvl="2" indent="-571500" algn="r" rtl="1">
              <a:lnSpc>
                <a:spcPct val="80000"/>
              </a:lnSpc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200" b="1" dirty="0" err="1" smtClean="0">
                <a:ea typeface="ＭＳ Ｐゴシック" panose="020B0600070205080204" pitchFamily="34" charset="-128"/>
              </a:rPr>
              <a:t>المرستيم</a:t>
            </a:r>
            <a:r>
              <a:rPr lang="ar-SA" altLang="en-US" sz="3200" b="1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Meristem</a:t>
            </a:r>
            <a:r>
              <a:rPr lang="ar-SA" altLang="en-US" sz="3600" dirty="0">
                <a:ea typeface="ＭＳ Ｐゴシック" panose="020B0600070205080204" pitchFamily="34" charset="-128"/>
              </a:rPr>
              <a:t> 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marL="800100" lvl="1" indent="-342900" algn="r" rtl="1">
              <a:lnSpc>
                <a:spcPct val="80000"/>
              </a:lnSpc>
              <a:spcBef>
                <a:spcPts val="1000"/>
              </a:spcBef>
              <a:buSzPct val="150000"/>
            </a:pPr>
            <a:r>
              <a:rPr lang="ar-SA" altLang="zh-TW" sz="3600" dirty="0" smtClean="0">
                <a:solidFill>
                  <a:srgbClr val="7030A0"/>
                </a:solidFill>
                <a:ea typeface="PMingLiU" pitchFamily="1" charset="-120"/>
              </a:rPr>
              <a:t>في </a:t>
            </a:r>
            <a:r>
              <a:rPr lang="ar-SA" altLang="zh-TW" sz="3600" dirty="0">
                <a:solidFill>
                  <a:srgbClr val="7030A0"/>
                </a:solidFill>
                <a:ea typeface="PMingLiU" pitchFamily="1" charset="-120"/>
              </a:rPr>
              <a:t>الإنتاج التجاري يتم استخدام طريقة </a:t>
            </a:r>
            <a:r>
              <a:rPr lang="ar-SA" altLang="zh-TW" sz="3600" b="1" dirty="0" smtClean="0">
                <a:solidFill>
                  <a:srgbClr val="7030A0"/>
                </a:solidFill>
                <a:ea typeface="PMingLiU" pitchFamily="1" charset="-120"/>
              </a:rPr>
              <a:t>الاكثار الدقيق </a:t>
            </a:r>
            <a:r>
              <a:rPr lang="ar-SA" altLang="zh-TW" sz="3600" dirty="0">
                <a:solidFill>
                  <a:srgbClr val="7030A0"/>
                </a:solidFill>
                <a:ea typeface="PMingLiU" pitchFamily="1" charset="-120"/>
              </a:rPr>
              <a:t>لإنتاج نبات كامل (يشمل المجموع الخضري والجذري) ويكون مطابق وراثيا مع نبات </a:t>
            </a:r>
            <a:r>
              <a:rPr lang="ar-SA" altLang="zh-TW" sz="3600" dirty="0" smtClean="0">
                <a:solidFill>
                  <a:srgbClr val="7030A0"/>
                </a:solidFill>
                <a:ea typeface="PMingLiU" pitchFamily="1" charset="-120"/>
              </a:rPr>
              <a:t>الام.</a:t>
            </a:r>
            <a:endParaRPr lang="en-US" altLang="zh-TW" sz="3600" dirty="0">
              <a:solidFill>
                <a:srgbClr val="7030A0"/>
              </a:solidFill>
              <a:ea typeface="PMingLiU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49660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837</TotalTime>
  <Words>395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Calibri</vt:lpstr>
      <vt:lpstr>Georgia</vt:lpstr>
      <vt:lpstr>PMingLiU</vt:lpstr>
      <vt:lpstr>Tahoma</vt:lpstr>
      <vt:lpstr>Times New Roman</vt:lpstr>
      <vt:lpstr>Trebuchet MS</vt:lpstr>
      <vt:lpstr>Webdings</vt:lpstr>
      <vt:lpstr>Wingdings</vt:lpstr>
      <vt:lpstr>Wingdings 2</vt:lpstr>
      <vt:lpstr>حضري</vt:lpstr>
      <vt:lpstr>   uses &amp;Terminology andDisadvantages of tissue culture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مصطلحات زراعة الانسجه                  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saleh alansi</dc:creator>
  <cp:lastModifiedBy>maha abanomai</cp:lastModifiedBy>
  <cp:revision>87</cp:revision>
  <dcterms:created xsi:type="dcterms:W3CDTF">2017-12-26T13:38:45Z</dcterms:created>
  <dcterms:modified xsi:type="dcterms:W3CDTF">2022-08-28T13:52:04Z</dcterms:modified>
</cp:coreProperties>
</file>