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51"/>
  </p:notesMasterIdLst>
  <p:sldIdLst>
    <p:sldId id="312" r:id="rId2"/>
    <p:sldId id="317" r:id="rId3"/>
    <p:sldId id="334" r:id="rId4"/>
    <p:sldId id="275" r:id="rId5"/>
    <p:sldId id="276" r:id="rId6"/>
    <p:sldId id="277" r:id="rId7"/>
    <p:sldId id="278" r:id="rId8"/>
    <p:sldId id="318" r:id="rId9"/>
    <p:sldId id="279" r:id="rId10"/>
    <p:sldId id="313" r:id="rId11"/>
    <p:sldId id="280" r:id="rId12"/>
    <p:sldId id="319" r:id="rId13"/>
    <p:sldId id="282" r:id="rId14"/>
    <p:sldId id="284" r:id="rId15"/>
    <p:sldId id="285" r:id="rId16"/>
    <p:sldId id="286" r:id="rId17"/>
    <p:sldId id="287" r:id="rId18"/>
    <p:sldId id="340" r:id="rId19"/>
    <p:sldId id="320" r:id="rId20"/>
    <p:sldId id="288" r:id="rId21"/>
    <p:sldId id="289" r:id="rId22"/>
    <p:sldId id="290" r:id="rId23"/>
    <p:sldId id="292" r:id="rId24"/>
    <p:sldId id="294" r:id="rId25"/>
    <p:sldId id="324" r:id="rId26"/>
    <p:sldId id="323" r:id="rId27"/>
    <p:sldId id="297" r:id="rId28"/>
    <p:sldId id="328" r:id="rId29"/>
    <p:sldId id="325" r:id="rId30"/>
    <p:sldId id="326" r:id="rId31"/>
    <p:sldId id="301" r:id="rId32"/>
    <p:sldId id="327" r:id="rId33"/>
    <p:sldId id="329" r:id="rId34"/>
    <p:sldId id="330" r:id="rId35"/>
    <p:sldId id="341" r:id="rId36"/>
    <p:sldId id="304" r:id="rId37"/>
    <p:sldId id="305" r:id="rId38"/>
    <p:sldId id="355" r:id="rId39"/>
    <p:sldId id="345" r:id="rId40"/>
    <p:sldId id="333" r:id="rId41"/>
    <p:sldId id="349" r:id="rId42"/>
    <p:sldId id="356" r:id="rId43"/>
    <p:sldId id="354" r:id="rId44"/>
    <p:sldId id="308" r:id="rId45"/>
    <p:sldId id="309" r:id="rId46"/>
    <p:sldId id="314" r:id="rId47"/>
    <p:sldId id="316" r:id="rId48"/>
    <p:sldId id="310" r:id="rId49"/>
    <p:sldId id="311" r:id="rId5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503" autoAdjust="0"/>
  </p:normalViewPr>
  <p:slideViewPr>
    <p:cSldViewPr>
      <p:cViewPr varScale="1">
        <p:scale>
          <a:sx n="77" d="100"/>
          <a:sy n="77" d="100"/>
        </p:scale>
        <p:origin x="26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92" y="-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D80654-52CB-4A3A-B17C-CAF4F95AAD59}"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F017A2B-412E-4617-995B-24182A90D73D}" type="slidenum">
              <a:rPr lang="en-AU"/>
              <a:pPr/>
              <a:t>1</a:t>
            </a:fld>
            <a:endParaRPr lang="en-AU"/>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noFill/>
          <a:ln/>
        </p:spPr>
        <p:txBody>
          <a:bodyPr/>
          <a:lstStyle/>
          <a:p>
            <a:pPr eaLnBrk="1" hangingPunct="1"/>
            <a:r>
              <a:rPr lang="en-US"/>
              <a:t>Lecture slides by Lawrie Brown for “Cryptography and Network Security”, 5/e, by William Stallings, Chapter 2 – “</a:t>
            </a:r>
            <a:r>
              <a:rPr lang="en-AU"/>
              <a:t>Classical Encryption Techniques</a:t>
            </a:r>
            <a:r>
              <a:rPr lang="en-US"/>
              <a:t>”.</a:t>
            </a:r>
            <a:endParaRPr lang="en-AU"/>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080D9A9-CEDB-46BE-AE47-5735BD6BA72E}" type="slidenum">
              <a:rPr lang="en-AU"/>
              <a:pPr/>
              <a:t>13</a:t>
            </a:fld>
            <a:endParaRPr lang="en-AU"/>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r>
              <a:rPr lang="en-US">
                <a:cs typeface="Arial" charset="0"/>
              </a:rPr>
              <a:t>A brute-force attack involves trying every possible key until an intelligible translation of the ciphertext into plaintext is obtained. On average, half of all possible keys must be tried to achieve success. Stallings Table 2.2 shows how much time is required to conduct a brute-force attack, for various common key sizes (DES is 56, AES is 128, Triple-DES is 168, plus general mono-alphabetic cipher), where either a single system or a million parallel systems, are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B2AD3A-9AFC-400C-8101-7D25DDF71225}" type="slidenum">
              <a:rPr lang="en-AU"/>
              <a:pPr/>
              <a:t>14</a:t>
            </a:fld>
            <a:endParaRPr lang="en-AU"/>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AU" dirty="0"/>
              <a:t>Substitution ciphers form the first of the fundamental building blocks. The core idea is to replace one basic unit (letter/byte) with another. Whilst the early Greeks described several substitution ciphers, the first attested use in military affairs of one was by Julius Caesar, described by him in </a:t>
            </a:r>
            <a:r>
              <a:rPr lang="en-AU" i="1" dirty="0"/>
              <a:t>Gallic Wars</a:t>
            </a:r>
            <a:r>
              <a:rPr lang="en-AU" dirty="0"/>
              <a:t> (cf. Kahn pp83-84). Still call any cipher using a simple letter shift a </a:t>
            </a:r>
            <a:r>
              <a:rPr lang="en-AU" b="1" dirty="0" err="1"/>
              <a:t>caesar</a:t>
            </a:r>
            <a:r>
              <a:rPr lang="en-AU" b="1" dirty="0"/>
              <a:t> cipher</a:t>
            </a:r>
            <a:r>
              <a:rPr lang="en-AU" dirty="0"/>
              <a:t>, not just those with shift 3. </a:t>
            </a:r>
          </a:p>
          <a:p>
            <a:pPr eaLnBrk="1" hangingPunct="1"/>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F1D417-D872-4AF3-BFA9-1E9F568C7DBD}" type="slidenum">
              <a:rPr lang="en-AU"/>
              <a:pPr/>
              <a:t>15</a:t>
            </a:fld>
            <a:endParaRPr lang="en-A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AU"/>
              <a:t>This mathematical description uses </a:t>
            </a:r>
            <a:r>
              <a:rPr lang="en-AU" b="1"/>
              <a:t>modulo (clock) arithmetic</a:t>
            </a:r>
            <a:r>
              <a:rPr lang="en-AU"/>
              <a:t>. Here, when you reach Z you go back to A and start again. Mod 26 implies that when you reach 26, you use 0 instead (ie the letter after Z, or 25 + 1 goes to A or 0). </a:t>
            </a:r>
          </a:p>
          <a:p>
            <a:pPr eaLnBrk="1" hangingPunct="1"/>
            <a:r>
              <a:rPr lang="en-AU"/>
              <a:t>Example: howdy (7,14,22,3,24) encrypted using key </a:t>
            </a:r>
            <a:r>
              <a:rPr lang="en-AU" i="1"/>
              <a:t>f </a:t>
            </a:r>
            <a:r>
              <a:rPr lang="en-AU"/>
              <a:t>(ie a shift of 5) is MTBID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701BB54-D7C6-4E6C-8A43-A686E391181F}" type="slidenum">
              <a:rPr lang="en-AU"/>
              <a:pPr/>
              <a:t>16</a:t>
            </a:fld>
            <a:endParaRPr lang="en-AU"/>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AU" dirty="0"/>
              <a:t>With a </a:t>
            </a:r>
            <a:r>
              <a:rPr lang="en-AU" dirty="0" err="1"/>
              <a:t>caesar</a:t>
            </a:r>
            <a:r>
              <a:rPr lang="en-AU" dirty="0"/>
              <a:t> cipher, there are only 26 possible keys, of which only 25 are of any use, since mapping A to A etc doesn't really obscure the message! Note this basic rule of cryptanalysis "check to ensure the cipher operator hasn't goofed and sent a plaintext message by mistake"! </a:t>
            </a:r>
          </a:p>
          <a:p>
            <a:pPr eaLnBrk="1" hangingPunct="1"/>
            <a:r>
              <a:rPr lang="en-AU" dirty="0"/>
              <a:t>Can try each of the keys (shifts) in turn, until can recognise the original message. </a:t>
            </a:r>
            <a:r>
              <a:rPr lang="en-US" dirty="0"/>
              <a:t>See Stallings Fig 2.3 for example of search.</a:t>
            </a:r>
            <a:endParaRPr lang="en-AU" dirty="0"/>
          </a:p>
          <a:p>
            <a:pPr eaLnBrk="1" hangingPunct="1"/>
            <a:r>
              <a:rPr lang="en-AU" dirty="0"/>
              <a:t>Note: as mentioned before, do need to be able to </a:t>
            </a:r>
            <a:r>
              <a:rPr lang="en-AU" b="1" dirty="0"/>
              <a:t>recognise</a:t>
            </a:r>
            <a:r>
              <a:rPr lang="en-AU" dirty="0"/>
              <a:t> when have an original message (</a:t>
            </a:r>
            <a:r>
              <a:rPr lang="en-AU" dirty="0" err="1"/>
              <a:t>ie</a:t>
            </a:r>
            <a:r>
              <a:rPr lang="en-AU" dirty="0"/>
              <a:t> is it English or whatever). Usually easy for humans, hard for computers. Though if using say compressed data could be much harder.</a:t>
            </a:r>
          </a:p>
          <a:p>
            <a:pPr eaLnBrk="1" hangingPunct="1"/>
            <a:r>
              <a:rPr lang="en-AU" dirty="0"/>
              <a:t>Example "GCUA VQ DTGCM" when broken gives "easy to break", with a shift of 2 (key C).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85BDE5E-EF0F-4E91-8DC6-74859305B713}" type="slidenum">
              <a:rPr lang="en-AU"/>
              <a:pPr/>
              <a:t>17</a:t>
            </a:fld>
            <a:endParaRPr lang="en-AU"/>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cs typeface="Arial" charset="0"/>
              </a:rPr>
              <a:t>With only 25 possible keys, the Caesar cipher is far from secure. A dramatic increase in the key space can be achieved by allowing an arbitrary substitution, where the translation alphabet can be any permutation of the 26 alphabetic characters. A permutation of a finite set of elements S is an ordered sequence of all the elements of S, with each element appearing exactly once. In general, there are </a:t>
            </a:r>
            <a:r>
              <a:rPr lang="en-US" i="1" dirty="0">
                <a:cs typeface="Arial" charset="0"/>
              </a:rPr>
              <a:t>n</a:t>
            </a:r>
            <a:r>
              <a:rPr lang="en-US" dirty="0">
                <a:cs typeface="Arial" charset="0"/>
              </a:rPr>
              <a:t>! permutations of a set of </a:t>
            </a:r>
            <a:r>
              <a:rPr lang="en-US" i="1" dirty="0">
                <a:cs typeface="Arial" charset="0"/>
              </a:rPr>
              <a:t>n</a:t>
            </a:r>
            <a:r>
              <a:rPr lang="en-US" dirty="0">
                <a:cs typeface="Arial" charset="0"/>
              </a:rPr>
              <a:t> elements.</a:t>
            </a:r>
          </a:p>
          <a:p>
            <a:pPr eaLnBrk="1" hangingPunct="1"/>
            <a:r>
              <a:rPr lang="en-US" dirty="0">
                <a:cs typeface="Arial" charset="0"/>
              </a:rPr>
              <a:t>See text example of a translation alphabet, and an encrypted message using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7ECAC88-30EA-4BF2-8B5F-98FB02A3E9C8}" type="slidenum">
              <a:rPr lang="en-US" altLang="ko-KR"/>
              <a:pPr/>
              <a:t>18</a:t>
            </a:fld>
            <a:endParaRPr lang="en-US" altLang="ko-K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FCC7EF7-9EDB-4C42-AB37-A76EFE94FFC8}" type="slidenum">
              <a:rPr lang="en-US" altLang="ko-KR"/>
              <a:pPr/>
              <a:t>19</a:t>
            </a:fld>
            <a:endParaRPr lang="en-US" altLang="ko-K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EC9C7CF-C19A-4970-9B17-DA3005A660B0}" type="slidenum">
              <a:rPr lang="en-AU"/>
              <a:pPr/>
              <a:t>20</a:t>
            </a:fld>
            <a:endParaRPr lang="en-A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Note that even given the very large number of keys, being </a:t>
            </a:r>
            <a:r>
              <a:rPr lang="en-US" dirty="0">
                <a:latin typeface="Times-Roman" charset="0"/>
              </a:rPr>
              <a:t>10 orders of magnitude greater than the key space for DES,</a:t>
            </a:r>
            <a:r>
              <a:rPr lang="en-US" dirty="0"/>
              <a:t> the </a:t>
            </a:r>
            <a:r>
              <a:rPr lang="en-AU" dirty="0" err="1"/>
              <a:t>monoalphabetic</a:t>
            </a:r>
            <a:r>
              <a:rPr lang="en-AU" dirty="0"/>
              <a:t> substitution cipher is not secure, because it does not sufficiently obscure the underlying language characteristics.</a:t>
            </a:r>
          </a:p>
          <a:p>
            <a:pPr eaLnBrk="1" hangingPunct="1"/>
            <a:endParaRPr lang="en-AU" dirty="0"/>
          </a:p>
          <a:p>
            <a:pPr algn="just" eaLnBrk="1" hangingPunct="1"/>
            <a:r>
              <a:rPr lang="en-US" altLang="ko-KR" sz="1200" b="0" i="0" baseline="0" dirty="0">
                <a:latin typeface="Malgun Gothic" pitchFamily="34" charset="-127"/>
                <a:ea typeface="Malgun Gothic" pitchFamily="34" charset="-127"/>
              </a:rPr>
              <a:t>The size of the key space</a:t>
            </a:r>
          </a:p>
          <a:p>
            <a:pPr algn="just" eaLnBrk="1" hangingPunct="1"/>
            <a:r>
              <a:rPr lang="en-US" altLang="ko-KR" sz="1200" b="0" i="0" baseline="0" dirty="0">
                <a:latin typeface="Malgun Gothic" pitchFamily="34" charset="-127"/>
                <a:ea typeface="Malgun Gothic" pitchFamily="34" charset="-127"/>
              </a:rPr>
              <a:t>	 	for </a:t>
            </a:r>
            <a:r>
              <a:rPr lang="en-US" altLang="ko-KR" sz="1200" b="0" i="0" baseline="0" dirty="0" err="1">
                <a:latin typeface="Malgun Gothic" pitchFamily="34" charset="-127"/>
                <a:ea typeface="Malgun Gothic" pitchFamily="34" charset="-127"/>
              </a:rPr>
              <a:t>monoalphabetic</a:t>
            </a:r>
            <a:r>
              <a:rPr lang="en-US" altLang="ko-KR" sz="1200" b="0" i="0" baseline="0" dirty="0">
                <a:latin typeface="Malgun Gothic" pitchFamily="34" charset="-127"/>
                <a:ea typeface="Malgun Gothic" pitchFamily="34" charset="-127"/>
              </a:rPr>
              <a:t> substitution cipher</a:t>
            </a:r>
          </a:p>
          <a:p>
            <a:pPr algn="just" eaLnBrk="1" hangingPunct="1"/>
            <a:r>
              <a:rPr lang="en-US" altLang="ko-KR" sz="1200" b="0" i="0" baseline="0" dirty="0">
                <a:latin typeface="Malgun Gothic" pitchFamily="34" charset="-127"/>
                <a:ea typeface="Malgun Gothic" pitchFamily="34" charset="-127"/>
              </a:rPr>
              <a:t>  	is 26! (almost 4x10</a:t>
            </a:r>
            <a:r>
              <a:rPr lang="en-US" altLang="ko-KR" sz="1200" b="0" i="0" baseline="30000" dirty="0">
                <a:latin typeface="Malgun Gothic" pitchFamily="34" charset="-127"/>
                <a:ea typeface="Malgun Gothic" pitchFamily="34" charset="-127"/>
              </a:rPr>
              <a:t>26</a:t>
            </a:r>
            <a:r>
              <a:rPr lang="en-US" altLang="ko-KR" sz="1200" b="0" i="0" baseline="0" dirty="0">
                <a:latin typeface="Malgun Gothic" pitchFamily="34" charset="-127"/>
                <a:ea typeface="Malgun Gothic" pitchFamily="34" charset="-127"/>
              </a:rPr>
              <a:t>).</a:t>
            </a:r>
          </a:p>
          <a:p>
            <a:pPr algn="just" eaLnBrk="1" hangingPunct="1"/>
            <a:r>
              <a:rPr lang="en-US" altLang="ko-KR" sz="1200" b="0" i="0" baseline="0" dirty="0">
                <a:latin typeface="Malgun Gothic" pitchFamily="34" charset="-127"/>
                <a:ea typeface="Malgun Gothic" pitchFamily="34" charset="-127"/>
              </a:rPr>
              <a:t>This makes a brute-force attack extremely difficult </a:t>
            </a:r>
          </a:p>
          <a:p>
            <a:pPr algn="just" eaLnBrk="1" hangingPunct="1"/>
            <a:r>
              <a:rPr lang="en-US" altLang="ko-KR" sz="1200" b="0" i="0" baseline="0" dirty="0">
                <a:latin typeface="Malgun Gothic" pitchFamily="34" charset="-127"/>
                <a:ea typeface="Malgun Gothic" pitchFamily="34" charset="-127"/>
              </a:rPr>
              <a:t>				even with a powerful computer.</a:t>
            </a:r>
          </a:p>
          <a:p>
            <a:pPr algn="just" eaLnBrk="1" hangingPunct="1"/>
            <a:endParaRPr lang="en-US" altLang="ko-KR" sz="1200" b="0" i="0" baseline="0" dirty="0">
              <a:latin typeface="Malgun Gothic" pitchFamily="34" charset="-127"/>
              <a:ea typeface="Malgun Gothic" pitchFamily="34" charset="-127"/>
            </a:endParaRPr>
          </a:p>
          <a:p>
            <a:pPr algn="just" eaLnBrk="1" hangingPunct="1"/>
            <a:r>
              <a:rPr lang="en-US" altLang="ko-KR" sz="1200" b="0" i="0" baseline="0" dirty="0">
                <a:latin typeface="Malgun Gothic" pitchFamily="34" charset="-127"/>
                <a:ea typeface="Malgun Gothic" pitchFamily="34" charset="-127"/>
              </a:rPr>
              <a:t>However, the ciphers do not change</a:t>
            </a:r>
          </a:p>
          <a:p>
            <a:pPr algn="just" eaLnBrk="1" hangingPunct="1"/>
            <a:r>
              <a:rPr lang="en-US" altLang="ko-KR" sz="1200" b="0" i="0" baseline="0" dirty="0">
                <a:latin typeface="Malgun Gothic" pitchFamily="34" charset="-127"/>
                <a:ea typeface="Malgun Gothic" pitchFamily="34" charset="-127"/>
              </a:rPr>
              <a:t>	 the frequency of characters in the </a:t>
            </a:r>
            <a:r>
              <a:rPr lang="en-US" altLang="ko-KR" sz="1200" b="0" i="0" baseline="0" dirty="0" err="1">
                <a:latin typeface="Malgun Gothic" pitchFamily="34" charset="-127"/>
                <a:ea typeface="Malgun Gothic" pitchFamily="34" charset="-127"/>
              </a:rPr>
              <a:t>ciphertext</a:t>
            </a:r>
            <a:r>
              <a:rPr lang="en-US" altLang="ko-KR" sz="1200" b="0" i="0" baseline="0" dirty="0">
                <a:latin typeface="Malgun Gothic" pitchFamily="34" charset="-127"/>
                <a:ea typeface="Malgun Gothic" pitchFamily="34" charset="-127"/>
              </a:rPr>
              <a:t>,</a:t>
            </a:r>
          </a:p>
          <a:p>
            <a:pPr algn="just" eaLnBrk="1" hangingPunct="1"/>
            <a:r>
              <a:rPr lang="en-US" altLang="ko-KR" sz="1200" b="0" i="0" baseline="0" dirty="0">
                <a:latin typeface="Malgun Gothic" pitchFamily="34" charset="-127"/>
                <a:ea typeface="Malgun Gothic" pitchFamily="34" charset="-127"/>
              </a:rPr>
              <a:t>    which makes the ciphers vulnerable to statistical attack. </a:t>
            </a: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ACED5B0-AA6A-48C7-8679-1B37F94A2F32}" type="slidenum">
              <a:rPr lang="en-AU"/>
              <a:pPr/>
              <a:t>21</a:t>
            </a:fld>
            <a:endParaRPr lang="en-AU"/>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AU"/>
              <a:t>As the example shows, we don't actually need all the letters in order to understand written English text. Here vowels were removed, but they're not the only redundancy. cf written Hebrew has no vowels for same reason. Are usually familiar with "party conversations", can hear one person speaking out of hubbub of many, again because of redundancy in aural language also. This redundancy is also the reason we can compress text files, the computer can derive a more compact encoding without losing any information. Basic idea is to count the relative frequencies of letters, and note the resulting pattern.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EF6B4BB-C5EA-4A5D-8DBF-23ED3907BB02}" type="slidenum">
              <a:rPr lang="en-AU"/>
              <a:pPr/>
              <a:t>22</a:t>
            </a:fld>
            <a:endParaRPr lang="en-A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solidFill>
                  <a:srgbClr val="000000"/>
                </a:solidFill>
                <a:cs typeface="Arial" charset="0"/>
              </a:rPr>
              <a:t>Note that all human languages have varying letter frequencies, though the number of letters and their frequencies varies. Stallings Figure 2.5 shows English letter frequencies. </a:t>
            </a:r>
            <a:r>
              <a:rPr lang="en-AU">
                <a:solidFill>
                  <a:srgbClr val="000000"/>
                </a:solidFill>
                <a:cs typeface="Arial" charset="0"/>
              </a:rPr>
              <a:t>Seberry &amp; Pieprzyk, </a:t>
            </a:r>
            <a:r>
              <a:rPr lang="en-US">
                <a:solidFill>
                  <a:srgbClr val="000000"/>
                </a:solidFill>
                <a:cs typeface="Arial" charset="0"/>
              </a:rPr>
              <a:t>"Cryptography - An Introduction to Computer Security", Prentice-Hall 1989, </a:t>
            </a:r>
            <a:r>
              <a:rPr lang="en-AU">
                <a:solidFill>
                  <a:srgbClr val="000000"/>
                </a:solidFill>
                <a:cs typeface="Arial" charset="0"/>
              </a:rPr>
              <a:t>Appendix A has letter frequency graphs for 20 languages (most European &amp; Japanese &amp; Malay). Also useful are tables of common </a:t>
            </a:r>
            <a:r>
              <a:rPr lang="en-US">
                <a:solidFill>
                  <a:srgbClr val="000000"/>
                </a:solidFill>
                <a:cs typeface="Arial" charset="0"/>
              </a:rPr>
              <a:t>two-letter combinations, known as digrams, and three-letter combinations, known as trigrams. </a:t>
            </a:r>
            <a:endParaRPr lang="en-AU">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396D0FE-2F41-4751-9FAA-A3C8AF14A619}" type="slidenum">
              <a:rPr lang="en-AU"/>
              <a:pPr/>
              <a:t>4</a:t>
            </a:fld>
            <a:endParaRPr lang="en-AU"/>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a:cs typeface="Arial" charset="0"/>
              </a:rPr>
              <a:t>Symmetric encryption, also referred to as conventional encryption or single-key encryption, was the only type of encryption in use prior to the development of public-key encryption in the 1970s. It remains by far the most widely used of the two types of encryption. </a:t>
            </a:r>
            <a:r>
              <a:rPr lang="en-AU">
                <a:cs typeface="Arial" charset="0"/>
              </a:rPr>
              <a:t>All traditional schemes are </a:t>
            </a:r>
            <a:r>
              <a:rPr lang="en-AU" b="1">
                <a:cs typeface="Arial" charset="0"/>
              </a:rPr>
              <a:t>symmetric</a:t>
            </a:r>
            <a:r>
              <a:rPr lang="en-AU">
                <a:cs typeface="Arial" charset="0"/>
              </a:rPr>
              <a:t> / </a:t>
            </a:r>
            <a:r>
              <a:rPr lang="en-AU" b="1">
                <a:cs typeface="Arial" charset="0"/>
              </a:rPr>
              <a:t>single key</a:t>
            </a:r>
            <a:r>
              <a:rPr lang="en-AU">
                <a:cs typeface="Arial" charset="0"/>
              </a:rPr>
              <a:t> / </a:t>
            </a:r>
            <a:r>
              <a:rPr lang="en-AU" b="1">
                <a:cs typeface="Arial" charset="0"/>
              </a:rPr>
              <a:t>private-key</a:t>
            </a:r>
            <a:r>
              <a:rPr lang="en-AU">
                <a:cs typeface="Arial" charset="0"/>
              </a:rPr>
              <a:t> encryption algorithms, with a </a:t>
            </a:r>
            <a:r>
              <a:rPr lang="en-AU" b="1">
                <a:cs typeface="Arial" charset="0"/>
              </a:rPr>
              <a:t>single key</a:t>
            </a:r>
            <a:r>
              <a:rPr lang="en-AU">
                <a:cs typeface="Arial" charset="0"/>
              </a:rPr>
              <a:t>, used for both encryption and decryption. Since both sender and receiver are equivalent, either can encrypt or decrypt messages using that common key.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B642771-CEDC-4352-A74D-BE323C66995F}" type="slidenum">
              <a:rPr lang="en-AU"/>
              <a:pPr/>
              <a:t>23</a:t>
            </a:fld>
            <a:endParaRPr lang="en-AU"/>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Illustrate the process with this example from the text in Stallings section 2.2. Comparing letter frequency breakdown with Figure 2.5, it seems likely that cipher letters P and Z are the equivalents of plain letters e and t, but it is not certain which is which. The letters S, U, O, M, and H are all of relatively high frequency and probably correspond to plain letters from the set {a, h, i, n, o, r, s}. The letters with the lowest frequencies (namely, A, B, G, Y, I, J) are likely included in the set {b, j, k, q, v, x, z}. A powerful tool is to look at the frequency of two-letter combinations, known as digrams. A table similar to Figure 2.5 could be drawn up showing the relative frequency of digrams. The most common such digram is th. In our ciphertext, the most common digram is ZW, which appears three times. So we make the correspondence of Z with t and W with h. Then, by our earlier hypothesis, we can equate P with e. Now notice that the sequence ZWP appears in the ciphertext, and we can translate that sequence as "the." This is the most frequent trigram (three- letter combination) in English, which seems to indicate that we are on the right track. Next, notice the sequence ZWSZ in the first line. We do not know that these four letters form a complete word, but if they do, it is of the form th_t. If so, S equates with a. Only four letters have been identified, but already we have quite a bit of the message. Continued analysis of frequencies plus trial and error should easily yield a solution from this point. The complete plaintext, with spaces added between words, is shown on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DDFAC1E-B8C5-4939-80BA-B7E234602D8E}" type="slidenum">
              <a:rPr lang="en-AU"/>
              <a:pPr/>
              <a:t>24</a:t>
            </a:fld>
            <a:endParaRPr lang="en-AU"/>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algn="l" rtl="0" eaLnBrk="1" hangingPunct="1">
              <a:defRPr/>
            </a:pPr>
            <a:r>
              <a:rPr lang="en-AU" dirty="0"/>
              <a:t>not even the large number of keys in a </a:t>
            </a:r>
            <a:r>
              <a:rPr lang="en-AU" dirty="0" err="1"/>
              <a:t>monoalphabetic</a:t>
            </a:r>
            <a:r>
              <a:rPr lang="en-AU" dirty="0"/>
              <a:t> cipher provides security </a:t>
            </a:r>
          </a:p>
          <a:p>
            <a:pPr algn="l" rtl="0" eaLnBrk="1" hangingPunct="1">
              <a:defRPr/>
            </a:pPr>
            <a:r>
              <a:rPr lang="en-AU" dirty="0"/>
              <a:t>one approach to improving security was to encrypt multiple letters </a:t>
            </a:r>
          </a:p>
          <a:p>
            <a:pPr eaLnBrk="1" hangingPunct="1"/>
            <a:endParaRPr lang="en-AU" dirty="0"/>
          </a:p>
          <a:p>
            <a:pPr eaLnBrk="1" hangingPunct="1"/>
            <a:endParaRPr lang="en-AU" dirty="0"/>
          </a:p>
          <a:p>
            <a:pPr eaLnBrk="1" hangingPunct="1"/>
            <a:r>
              <a:rPr lang="en-AU" dirty="0"/>
              <a:t>Consider ways to reduce the "</a:t>
            </a:r>
            <a:r>
              <a:rPr lang="en-AU" dirty="0" err="1"/>
              <a:t>spikyness</a:t>
            </a:r>
            <a:r>
              <a:rPr lang="en-AU" dirty="0"/>
              <a:t>" of natural language text, since if just map one letter always to another, the frequency distribution is just shuffled. One approach is to encrypt more than one letter at once. The </a:t>
            </a:r>
            <a:r>
              <a:rPr lang="en-AU" dirty="0" err="1"/>
              <a:t>Playfair</a:t>
            </a:r>
            <a:r>
              <a:rPr lang="en-AU" dirty="0"/>
              <a:t> cipher is an example of doing this, </a:t>
            </a:r>
            <a:r>
              <a:rPr lang="en-US" dirty="0"/>
              <a:t>treats </a:t>
            </a:r>
            <a:r>
              <a:rPr lang="en-US" dirty="0" err="1"/>
              <a:t>digrams</a:t>
            </a:r>
            <a:r>
              <a:rPr lang="en-US" dirty="0"/>
              <a:t> in the plaintext as single units and translates these units into </a:t>
            </a:r>
            <a:r>
              <a:rPr lang="en-US" dirty="0" err="1"/>
              <a:t>ciphertext</a:t>
            </a:r>
            <a:r>
              <a:rPr lang="en-US" dirty="0"/>
              <a:t> </a:t>
            </a:r>
            <a:r>
              <a:rPr lang="en-US" dirty="0" err="1"/>
              <a:t>digrams</a:t>
            </a:r>
            <a:r>
              <a:rPr lang="en-US" dirty="0"/>
              <a:t>.</a:t>
            </a:r>
            <a:endParaRPr lang="en-AU" dirty="0"/>
          </a:p>
          <a:p>
            <a:pPr eaLnBrk="1" hangingPunct="1"/>
            <a:endParaRPr lang="en-US" dirty="0">
              <a:cs typeface="Arial" charset="0"/>
            </a:endParaRPr>
          </a:p>
          <a:p>
            <a:pPr eaLnBrk="1" hangingPunct="1"/>
            <a:r>
              <a:rPr lang="en-US" dirty="0">
                <a:cs typeface="Arial" charset="0"/>
              </a:rPr>
              <a:t>The best-known multiple-letter encryption cipher is the </a:t>
            </a:r>
            <a:r>
              <a:rPr lang="en-US" dirty="0" err="1">
                <a:cs typeface="Arial" charset="0"/>
              </a:rPr>
              <a:t>Playfair</a:t>
            </a:r>
            <a:r>
              <a:rPr lang="en-US" dirty="0">
                <a:cs typeface="Arial" charset="0"/>
              </a:rPr>
              <a:t>, which treats </a:t>
            </a:r>
            <a:r>
              <a:rPr lang="en-US" dirty="0" err="1">
                <a:cs typeface="Arial" charset="0"/>
              </a:rPr>
              <a:t>digrams</a:t>
            </a:r>
            <a:r>
              <a:rPr lang="en-US" dirty="0">
                <a:cs typeface="Arial" charset="0"/>
              </a:rPr>
              <a:t> in the plaintext as single units and translates these units into </a:t>
            </a:r>
            <a:r>
              <a:rPr lang="en-US" dirty="0" err="1">
                <a:cs typeface="Arial" charset="0"/>
              </a:rPr>
              <a:t>ciphertext</a:t>
            </a:r>
            <a:r>
              <a:rPr lang="en-US" dirty="0">
                <a:cs typeface="Arial" charset="0"/>
              </a:rPr>
              <a:t> </a:t>
            </a:r>
            <a:r>
              <a:rPr lang="en-US" dirty="0" err="1">
                <a:cs typeface="Arial" charset="0"/>
              </a:rPr>
              <a:t>digrams</a:t>
            </a:r>
            <a:r>
              <a:rPr lang="en-US" dirty="0">
                <a:cs typeface="Arial" charset="0"/>
              </a:rPr>
              <a:t>. The </a:t>
            </a:r>
            <a:r>
              <a:rPr lang="en-US" dirty="0" err="1">
                <a:cs typeface="Arial" charset="0"/>
              </a:rPr>
              <a:t>Playfair</a:t>
            </a:r>
            <a:r>
              <a:rPr lang="en-US" dirty="0">
                <a:cs typeface="Arial" charset="0"/>
              </a:rPr>
              <a:t> algorithm is based on the use of a 5x5 matrix of letters constructed using a keyword.</a:t>
            </a:r>
            <a:r>
              <a:rPr lang="en-AU" dirty="0">
                <a:cs typeface="Arial" charset="0"/>
              </a:rPr>
              <a:t> The rules for filling in this 5x5 matrix are: L to R, top to bottom, first with keyword after duplicate letters have been removed, and then with the remain letters, with I/J used as a single letter. This example comes from Dorothy </a:t>
            </a:r>
            <a:r>
              <a:rPr lang="en-AU" dirty="0" err="1">
                <a:cs typeface="Arial" charset="0"/>
              </a:rPr>
              <a:t>Sayer's</a:t>
            </a:r>
            <a:r>
              <a:rPr lang="en-AU" dirty="0">
                <a:cs typeface="Arial" charset="0"/>
              </a:rPr>
              <a:t> book "Have His Carcase", in which Lord Peter </a:t>
            </a:r>
            <a:r>
              <a:rPr lang="en-AU" dirty="0" err="1">
                <a:cs typeface="Arial" charset="0"/>
              </a:rPr>
              <a:t>Wimsey</a:t>
            </a:r>
            <a:r>
              <a:rPr lang="en-AU" dirty="0">
                <a:cs typeface="Arial" charset="0"/>
              </a:rPr>
              <a:t> solves it, and describes the use of a probably word attack. </a:t>
            </a:r>
          </a:p>
          <a:p>
            <a:pPr eaLnBrk="1" hangingPunct="1"/>
            <a:endParaRPr lang="en-AU" dirty="0">
              <a:cs typeface="Arial" charset="0"/>
            </a:endParaRPr>
          </a:p>
          <a:p>
            <a:pPr marL="228600" indent="-228600" eaLnBrk="1" hangingPunct="1"/>
            <a:r>
              <a:rPr lang="en-US" dirty="0">
                <a:cs typeface="Arial" charset="0"/>
              </a:rPr>
              <a:t>Plaintext is encrypted two letters at a </a:t>
            </a:r>
            <a:r>
              <a:rPr lang="en-US" dirty="0" err="1">
                <a:cs typeface="Arial" charset="0"/>
              </a:rPr>
              <a:t>time,according</a:t>
            </a:r>
            <a:r>
              <a:rPr lang="en-US" dirty="0">
                <a:cs typeface="Arial" charset="0"/>
              </a:rPr>
              <a:t> to the rules as shown. </a:t>
            </a:r>
            <a:r>
              <a:rPr lang="en-AU" dirty="0">
                <a:cs typeface="Arial" charset="0"/>
              </a:rPr>
              <a:t>Note how you wrap from right side back to left, or from bottom back to top.</a:t>
            </a:r>
          </a:p>
          <a:p>
            <a:pPr marL="685800" lvl="1" indent="-228600" eaLnBrk="1" hangingPunct="1">
              <a:lnSpc>
                <a:spcPct val="80000"/>
              </a:lnSpc>
              <a:buFont typeface="Times" pitchFamily="-107" charset="0"/>
              <a:buAutoNum type="arabicPeriod"/>
            </a:pPr>
            <a:r>
              <a:rPr lang="en-AU" dirty="0">
                <a:ea typeface="ＭＳ Ｐゴシック" pitchFamily="-107" charset="-128"/>
                <a:cs typeface="Arial" charset="0"/>
              </a:rPr>
              <a:t> if a pair is a repeated letter, insert a filler like 'X',  </a:t>
            </a:r>
            <a:r>
              <a:rPr lang="en-AU" dirty="0" err="1">
                <a:ea typeface="ＭＳ Ｐゴシック" pitchFamily="-107" charset="-128"/>
                <a:cs typeface="Arial" charset="0"/>
              </a:rPr>
              <a:t>eg</a:t>
            </a:r>
            <a:r>
              <a:rPr lang="en-AU" dirty="0">
                <a:ea typeface="ＭＳ Ｐゴシック" pitchFamily="-107" charset="-128"/>
                <a:cs typeface="Arial" charset="0"/>
              </a:rPr>
              <a:t>. "balloon" encrypts as "</a:t>
            </a:r>
            <a:r>
              <a:rPr lang="en-AU" dirty="0" err="1">
                <a:ea typeface="ＭＳ Ｐゴシック" pitchFamily="-107" charset="-128"/>
                <a:cs typeface="Arial" charset="0"/>
              </a:rPr>
              <a:t>ba</a:t>
            </a:r>
            <a:r>
              <a:rPr lang="en-AU" dirty="0">
                <a:ea typeface="ＭＳ Ｐゴシック" pitchFamily="-107" charset="-128"/>
                <a:cs typeface="Arial" charset="0"/>
              </a:rPr>
              <a:t> lx lo on" </a:t>
            </a:r>
          </a:p>
          <a:p>
            <a:pPr marL="685800" lvl="1" indent="-228600" eaLnBrk="1" hangingPunct="1">
              <a:lnSpc>
                <a:spcPct val="80000"/>
              </a:lnSpc>
              <a:buFont typeface="Times" pitchFamily="-107" charset="0"/>
              <a:buAutoNum type="arabicPeriod"/>
            </a:pPr>
            <a:r>
              <a:rPr lang="en-AU" dirty="0">
                <a:ea typeface="ＭＳ Ｐゴシック" pitchFamily="-107" charset="-128"/>
                <a:cs typeface="Arial" charset="0"/>
              </a:rPr>
              <a:t> if both letters fall in the same row, replace each with letter to right (wrapping back to start from end),  </a:t>
            </a:r>
            <a:r>
              <a:rPr lang="en-AU" dirty="0" err="1">
                <a:ea typeface="ＭＳ Ｐゴシック" pitchFamily="-107" charset="-128"/>
                <a:cs typeface="Arial" charset="0"/>
              </a:rPr>
              <a:t>eg</a:t>
            </a:r>
            <a:r>
              <a:rPr lang="en-AU" dirty="0">
                <a:ea typeface="ＭＳ Ｐゴシック" pitchFamily="-107" charset="-128"/>
                <a:cs typeface="Arial" charset="0"/>
              </a:rPr>
              <a:t>. “</a:t>
            </a:r>
            <a:r>
              <a:rPr lang="en-AU" dirty="0" err="1">
                <a:ea typeface="ＭＳ Ｐゴシック" pitchFamily="-107" charset="-128"/>
                <a:cs typeface="Arial" charset="0"/>
              </a:rPr>
              <a:t>ar</a:t>
            </a:r>
            <a:r>
              <a:rPr lang="en-AU" dirty="0">
                <a:ea typeface="ＭＳ Ｐゴシック" pitchFamily="-107" charset="-128"/>
                <a:cs typeface="Arial" charset="0"/>
              </a:rPr>
              <a:t>" encrypts as "RM" </a:t>
            </a:r>
          </a:p>
          <a:p>
            <a:pPr marL="685800" lvl="1" indent="-228600" eaLnBrk="1" hangingPunct="1">
              <a:lnSpc>
                <a:spcPct val="80000"/>
              </a:lnSpc>
              <a:buFont typeface="Times" pitchFamily="-107" charset="0"/>
              <a:buAutoNum type="arabicPeriod"/>
            </a:pPr>
            <a:r>
              <a:rPr lang="en-AU" dirty="0">
                <a:ea typeface="ＭＳ Ｐゴシック" pitchFamily="-107" charset="-128"/>
                <a:cs typeface="Arial" charset="0"/>
              </a:rPr>
              <a:t> if both letters fall in the same column, replace each with the letter below it (again wrapping to top from bottom), </a:t>
            </a:r>
            <a:r>
              <a:rPr lang="en-AU" dirty="0" err="1">
                <a:ea typeface="ＭＳ Ｐゴシック" pitchFamily="-107" charset="-128"/>
                <a:cs typeface="Arial" charset="0"/>
              </a:rPr>
              <a:t>eg</a:t>
            </a:r>
            <a:r>
              <a:rPr lang="en-AU" dirty="0">
                <a:ea typeface="ＭＳ Ｐゴシック" pitchFamily="-107" charset="-128"/>
                <a:cs typeface="Arial" charset="0"/>
              </a:rPr>
              <a:t>. “mu" encrypts to "CM" </a:t>
            </a:r>
          </a:p>
          <a:p>
            <a:pPr marL="685800" lvl="1" indent="-228600" eaLnBrk="1" hangingPunct="1">
              <a:lnSpc>
                <a:spcPct val="80000"/>
              </a:lnSpc>
              <a:buFont typeface="Times" pitchFamily="-107" charset="0"/>
              <a:buAutoNum type="arabicPeriod"/>
            </a:pPr>
            <a:r>
              <a:rPr lang="en-AU" dirty="0">
                <a:ea typeface="ＭＳ Ｐゴシック" pitchFamily="-107" charset="-128"/>
                <a:cs typeface="Arial" charset="0"/>
              </a:rPr>
              <a:t> otherwise each letter is replaced by the one in its row in the column of the other letter of the pair, </a:t>
            </a:r>
            <a:r>
              <a:rPr lang="en-AU" dirty="0" err="1">
                <a:ea typeface="ＭＳ Ｐゴシック" pitchFamily="-107" charset="-128"/>
                <a:cs typeface="Arial" charset="0"/>
              </a:rPr>
              <a:t>eg</a:t>
            </a:r>
            <a:r>
              <a:rPr lang="en-AU" dirty="0">
                <a:ea typeface="ＭＳ Ｐゴシック" pitchFamily="-107" charset="-128"/>
                <a:cs typeface="Arial" charset="0"/>
              </a:rPr>
              <a:t>. “</a:t>
            </a:r>
            <a:r>
              <a:rPr lang="en-AU" dirty="0" err="1">
                <a:ea typeface="ＭＳ Ｐゴシック" pitchFamily="-107" charset="-128"/>
                <a:cs typeface="Arial" charset="0"/>
              </a:rPr>
              <a:t>hs</a:t>
            </a:r>
            <a:r>
              <a:rPr lang="en-AU" dirty="0">
                <a:ea typeface="ＭＳ Ｐゴシック" pitchFamily="-107" charset="-128"/>
                <a:cs typeface="Arial" charset="0"/>
              </a:rPr>
              <a:t>" encrypts to "BP", and “ea" to "IM" or "JM" (as desired) </a:t>
            </a:r>
          </a:p>
          <a:p>
            <a:pPr marL="228600" indent="-228600" eaLnBrk="1" hangingPunct="1"/>
            <a:r>
              <a:rPr lang="en-AU" dirty="0">
                <a:cs typeface="Arial" charset="0"/>
              </a:rPr>
              <a:t> Decrypting of course works exactly in reverse. Can see this by working the example pairs shown, backwards. </a:t>
            </a:r>
          </a:p>
          <a:p>
            <a:pPr eaLnBrk="1" hangingPunct="1"/>
            <a:endParaRPr lang="en-AU"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3831F51-0699-4A83-A2FD-6BC9563FBAFD}" type="slidenum">
              <a:rPr lang="en-US" altLang="ko-KR"/>
              <a:pPr/>
              <a:t>25</a:t>
            </a:fld>
            <a:endParaRPr lang="en-US" altLang="ko-K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rtl="0" eaLnBrk="1" hangingPunct="1">
              <a:lnSpc>
                <a:spcPct val="90000"/>
              </a:lnSpc>
              <a:defRPr/>
            </a:pPr>
            <a:r>
              <a:rPr lang="en-AU" sz="2800" dirty="0"/>
              <a:t>security much improved over </a:t>
            </a:r>
            <a:r>
              <a:rPr lang="en-AU" sz="2800" dirty="0" err="1"/>
              <a:t>monoalphabetic</a:t>
            </a:r>
            <a:endParaRPr lang="en-AU" sz="2800" dirty="0"/>
          </a:p>
          <a:p>
            <a:pPr algn="l" rtl="0" eaLnBrk="1" hangingPunct="1">
              <a:lnSpc>
                <a:spcPct val="90000"/>
              </a:lnSpc>
              <a:defRPr/>
            </a:pPr>
            <a:r>
              <a:rPr lang="en-AU" sz="2800" dirty="0"/>
              <a:t>since have 26 x 26 = 676 </a:t>
            </a:r>
            <a:r>
              <a:rPr lang="en-AU" sz="2800" dirty="0" err="1"/>
              <a:t>digrams</a:t>
            </a:r>
            <a:r>
              <a:rPr lang="en-AU" sz="2800" dirty="0"/>
              <a:t> </a:t>
            </a:r>
          </a:p>
          <a:p>
            <a:pPr algn="l" rtl="0" eaLnBrk="1" hangingPunct="1">
              <a:lnSpc>
                <a:spcPct val="90000"/>
              </a:lnSpc>
              <a:defRPr/>
            </a:pPr>
            <a:r>
              <a:rPr lang="en-AU" sz="2800" dirty="0"/>
              <a:t>would need a 676 entry frequency table to analyse (verses 26 for a </a:t>
            </a:r>
            <a:r>
              <a:rPr lang="en-AU" sz="2800" dirty="0" err="1"/>
              <a:t>monoalphabetic</a:t>
            </a:r>
            <a:r>
              <a:rPr lang="en-AU" sz="2800" dirty="0"/>
              <a:t>) </a:t>
            </a:r>
          </a:p>
          <a:p>
            <a:pPr algn="l" rtl="0" eaLnBrk="1" hangingPunct="1">
              <a:lnSpc>
                <a:spcPct val="90000"/>
              </a:lnSpc>
              <a:defRPr/>
            </a:pPr>
            <a:r>
              <a:rPr lang="en-AU" sz="2800" dirty="0"/>
              <a:t>and correspondingly more </a:t>
            </a:r>
            <a:r>
              <a:rPr lang="en-AU" sz="2800" dirty="0" err="1"/>
              <a:t>ciphertext</a:t>
            </a:r>
            <a:r>
              <a:rPr lang="en-AU" sz="2800" dirty="0"/>
              <a:t> </a:t>
            </a:r>
          </a:p>
          <a:p>
            <a:pPr algn="l" rtl="0" eaLnBrk="1" hangingPunct="1">
              <a:lnSpc>
                <a:spcPct val="90000"/>
              </a:lnSpc>
              <a:defRPr/>
            </a:pPr>
            <a:r>
              <a:rPr lang="en-AU" sz="2800" dirty="0"/>
              <a:t>was widely used for many years</a:t>
            </a:r>
          </a:p>
          <a:p>
            <a:pPr lvl="1" algn="l" rtl="0" eaLnBrk="1" hangingPunct="1">
              <a:lnSpc>
                <a:spcPct val="90000"/>
              </a:lnSpc>
              <a:defRPr/>
            </a:pPr>
            <a:r>
              <a:rPr lang="en-AU" sz="2400" dirty="0" err="1">
                <a:ea typeface="ＭＳ Ｐゴシック" pitchFamily="-107" charset="-128"/>
              </a:rPr>
              <a:t>eg</a:t>
            </a:r>
            <a:r>
              <a:rPr lang="en-AU" sz="2400" dirty="0">
                <a:ea typeface="ＭＳ Ｐゴシック" pitchFamily="-107" charset="-128"/>
              </a:rPr>
              <a:t>. by US &amp; British military in WW1</a:t>
            </a:r>
          </a:p>
          <a:p>
            <a:pPr algn="l" rtl="0" eaLnBrk="1" hangingPunct="1">
              <a:lnSpc>
                <a:spcPct val="90000"/>
              </a:lnSpc>
              <a:defRPr/>
            </a:pPr>
            <a:r>
              <a:rPr lang="en-AU" sz="2800" dirty="0"/>
              <a:t>it </a:t>
            </a:r>
            <a:r>
              <a:rPr lang="en-AU" sz="2800" b="1" dirty="0"/>
              <a:t>can</a:t>
            </a:r>
            <a:r>
              <a:rPr lang="en-AU" sz="2800" dirty="0"/>
              <a:t> be broken, given a few hundred letters </a:t>
            </a:r>
          </a:p>
          <a:p>
            <a:pPr algn="l" rtl="0" eaLnBrk="1" hangingPunct="1">
              <a:lnSpc>
                <a:spcPct val="90000"/>
              </a:lnSpc>
              <a:defRPr/>
            </a:pPr>
            <a:r>
              <a:rPr lang="en-AU" sz="2800" dirty="0"/>
              <a:t>since still has much of plaintext structure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cs typeface="Arial" charset="0"/>
              </a:rPr>
              <a:t>The </a:t>
            </a:r>
            <a:r>
              <a:rPr lang="en-US" dirty="0" err="1">
                <a:cs typeface="Arial" charset="0"/>
              </a:rPr>
              <a:t>Playfair</a:t>
            </a:r>
            <a:r>
              <a:rPr lang="en-US" dirty="0">
                <a:cs typeface="Arial" charset="0"/>
              </a:rPr>
              <a:t> cipher is a great advance over simple </a:t>
            </a:r>
            <a:r>
              <a:rPr lang="en-US" dirty="0" err="1">
                <a:cs typeface="Arial" charset="0"/>
              </a:rPr>
              <a:t>monoalphabetic</a:t>
            </a:r>
            <a:r>
              <a:rPr lang="en-US" dirty="0">
                <a:cs typeface="Arial" charset="0"/>
              </a:rPr>
              <a:t> ciphers, since there are 26*26=676 </a:t>
            </a:r>
            <a:r>
              <a:rPr lang="en-US" dirty="0" err="1">
                <a:cs typeface="Arial" charset="0"/>
              </a:rPr>
              <a:t>digrams</a:t>
            </a:r>
            <a:r>
              <a:rPr lang="en-US" dirty="0">
                <a:cs typeface="Arial" charset="0"/>
              </a:rPr>
              <a:t> (</a:t>
            </a:r>
            <a:r>
              <a:rPr lang="en-US" dirty="0" err="1">
                <a:cs typeface="Arial" charset="0"/>
              </a:rPr>
              <a:t>vs</a:t>
            </a:r>
            <a:r>
              <a:rPr lang="en-US" dirty="0">
                <a:cs typeface="Arial" charset="0"/>
              </a:rPr>
              <a:t> 26 letters), so that identification of individual </a:t>
            </a:r>
            <a:r>
              <a:rPr lang="en-US" dirty="0" err="1">
                <a:cs typeface="Arial" charset="0"/>
              </a:rPr>
              <a:t>digrams</a:t>
            </a:r>
            <a:r>
              <a:rPr lang="en-US" dirty="0">
                <a:cs typeface="Arial" charset="0"/>
              </a:rPr>
              <a:t> is more difficult. </a:t>
            </a:r>
            <a:r>
              <a:rPr lang="en-US" dirty="0" err="1">
                <a:cs typeface="Arial" charset="0"/>
              </a:rPr>
              <a:t>Also,the</a:t>
            </a:r>
            <a:r>
              <a:rPr lang="en-US" dirty="0">
                <a:cs typeface="Arial" charset="0"/>
              </a:rPr>
              <a:t> relative frequencies of individual letters exhibit a much greater range than that of </a:t>
            </a:r>
            <a:r>
              <a:rPr lang="en-US" dirty="0" err="1">
                <a:cs typeface="Arial" charset="0"/>
              </a:rPr>
              <a:t>digrams</a:t>
            </a:r>
            <a:r>
              <a:rPr lang="en-US" dirty="0">
                <a:cs typeface="Arial" charset="0"/>
              </a:rPr>
              <a:t>, making frequency analysis much more difficult. The </a:t>
            </a:r>
            <a:r>
              <a:rPr lang="en-US" dirty="0" err="1">
                <a:cs typeface="Arial" charset="0"/>
              </a:rPr>
              <a:t>Playfair</a:t>
            </a:r>
            <a:r>
              <a:rPr lang="en-US" dirty="0">
                <a:cs typeface="Arial" charset="0"/>
              </a:rPr>
              <a:t> cipher was for a long time considered unbreakable. It was used as the standard field system by the British Army in World War I and still enjoyed considerable use by the </a:t>
            </a:r>
            <a:r>
              <a:rPr lang="en-US" dirty="0" err="1">
                <a:cs typeface="Arial" charset="0"/>
              </a:rPr>
              <a:t>U.S.Army</a:t>
            </a:r>
            <a:r>
              <a:rPr lang="en-US" dirty="0">
                <a:cs typeface="Arial" charset="0"/>
              </a:rPr>
              <a:t> and other Allied forces during World War II. Despite this level of confidence in its security, the </a:t>
            </a:r>
            <a:r>
              <a:rPr lang="en-US" dirty="0" err="1">
                <a:cs typeface="Arial" charset="0"/>
              </a:rPr>
              <a:t>Playfair</a:t>
            </a:r>
            <a:r>
              <a:rPr lang="en-US" dirty="0">
                <a:cs typeface="Arial" charset="0"/>
              </a:rPr>
              <a:t> cipher is relatively easy to break because it still leaves much of the structure of the plaintext language intact. A few hundred letters of </a:t>
            </a:r>
            <a:r>
              <a:rPr lang="en-US" dirty="0" err="1">
                <a:cs typeface="Arial" charset="0"/>
              </a:rPr>
              <a:t>ciphertext</a:t>
            </a:r>
            <a:r>
              <a:rPr lang="en-US" dirty="0">
                <a:cs typeface="Arial" charset="0"/>
              </a:rPr>
              <a:t> are generally sufficient.</a:t>
            </a:r>
          </a:p>
          <a:p>
            <a:endParaRPr lang="ar-SA" dirty="0"/>
          </a:p>
        </p:txBody>
      </p:sp>
      <p:sp>
        <p:nvSpPr>
          <p:cNvPr id="4" name="Slide Number Placeholder 3"/>
          <p:cNvSpPr>
            <a:spLocks noGrp="1"/>
          </p:cNvSpPr>
          <p:nvPr>
            <p:ph type="sldNum" sz="quarter" idx="10"/>
          </p:nvPr>
        </p:nvSpPr>
        <p:spPr/>
        <p:txBody>
          <a:bodyPr/>
          <a:lstStyle/>
          <a:p>
            <a:fld id="{3FD80654-52CB-4A3A-B17C-CAF4F95AAD59}" type="slidenum">
              <a:rPr lang="en-AU" smtClean="0"/>
              <a:pPr/>
              <a:t>26</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F47673E-458D-458C-8D21-CD7FA935FE05}" type="slidenum">
              <a:rPr lang="en-AU"/>
              <a:pPr/>
              <a:t>27</a:t>
            </a:fld>
            <a:endParaRPr lang="en-A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AU" dirty="0">
                <a:cs typeface="Arial" charset="0"/>
              </a:rPr>
              <a:t>One approach to reducing the "</a:t>
            </a:r>
            <a:r>
              <a:rPr lang="en-AU" dirty="0" err="1">
                <a:cs typeface="Arial" charset="0"/>
              </a:rPr>
              <a:t>spikyness</a:t>
            </a:r>
            <a:r>
              <a:rPr lang="en-AU" dirty="0">
                <a:cs typeface="Arial" charset="0"/>
              </a:rPr>
              <a:t>" of natural language text is used the </a:t>
            </a:r>
            <a:r>
              <a:rPr lang="en-AU" dirty="0" err="1">
                <a:cs typeface="Arial" charset="0"/>
              </a:rPr>
              <a:t>Playfair</a:t>
            </a:r>
            <a:r>
              <a:rPr lang="en-AU" dirty="0">
                <a:cs typeface="Arial" charset="0"/>
              </a:rPr>
              <a:t> cipher which encrypts more than one letter at once. We now consider the other alternative, using multiple cipher alphabets in turn. This gives the attacker more work, since many alphabets need to be guessed and because the frequency distribution is more complex, since the same plaintext letter could be replaced by several </a:t>
            </a:r>
            <a:r>
              <a:rPr lang="en-AU" dirty="0" err="1">
                <a:cs typeface="Arial" charset="0"/>
              </a:rPr>
              <a:t>ciphertext</a:t>
            </a:r>
            <a:r>
              <a:rPr lang="en-AU" dirty="0">
                <a:cs typeface="Arial" charset="0"/>
              </a:rPr>
              <a:t> letters, depending on which alphabet is used. </a:t>
            </a:r>
            <a:r>
              <a:rPr lang="en-US" dirty="0">
                <a:cs typeface="Arial" charset="0"/>
              </a:rPr>
              <a:t>The general name for this approach is a </a:t>
            </a:r>
            <a:r>
              <a:rPr lang="en-US" dirty="0" err="1">
                <a:cs typeface="Arial" charset="0"/>
              </a:rPr>
              <a:t>polyalphabetic</a:t>
            </a:r>
            <a:r>
              <a:rPr lang="en-US" dirty="0">
                <a:cs typeface="Arial" charset="0"/>
              </a:rPr>
              <a:t> substitution cipher. All these techniques have the following features in common: </a:t>
            </a:r>
          </a:p>
          <a:p>
            <a:pPr eaLnBrk="1" hangingPunct="1">
              <a:buFont typeface="Calibri" pitchFamily="-107" charset="0"/>
              <a:buAutoNum type="arabicPeriod"/>
            </a:pPr>
            <a:r>
              <a:rPr lang="en-US" dirty="0">
                <a:cs typeface="Arial" charset="0"/>
              </a:rPr>
              <a:t> A set of related </a:t>
            </a:r>
            <a:r>
              <a:rPr lang="en-US" dirty="0" err="1">
                <a:cs typeface="Arial" charset="0"/>
              </a:rPr>
              <a:t>monoalphabetic</a:t>
            </a:r>
            <a:r>
              <a:rPr lang="en-US" dirty="0">
                <a:cs typeface="Arial" charset="0"/>
              </a:rPr>
              <a:t> substitution rules is used. </a:t>
            </a:r>
          </a:p>
          <a:p>
            <a:pPr eaLnBrk="1" hangingPunct="1">
              <a:buFont typeface="Calibri" pitchFamily="-107" charset="0"/>
              <a:buAutoNum type="arabicPeriod"/>
            </a:pPr>
            <a:r>
              <a:rPr lang="en-US" dirty="0">
                <a:cs typeface="Arial" charset="0"/>
              </a:rPr>
              <a:t> A key determines which particular rule is chosen for a given transformation. </a:t>
            </a:r>
            <a:endParaRPr lang="en-AU"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4FB8C72D-B153-41EA-809A-D47DC5EF9EA8}" type="slidenum">
              <a:rPr lang="en-AU" smtClean="0"/>
              <a:pPr/>
              <a:t>28</a:t>
            </a:fld>
            <a:endParaRPr lang="en-AU"/>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C328095-27C3-4AA6-ACF1-3B7C245367A9}" type="slidenum">
              <a:rPr lang="en-US" altLang="ko-KR"/>
              <a:pPr/>
              <a:t>29</a:t>
            </a:fld>
            <a:endParaRPr lang="en-US" altLang="ko-K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D37C524-3580-46FF-B276-A1BB88220C7A}" type="slidenum">
              <a:rPr lang="en-US" altLang="ko-KR"/>
              <a:pPr/>
              <a:t>30</a:t>
            </a:fld>
            <a:endParaRPr lang="en-US" altLang="ko-K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C1680DE-A6C7-4BEA-81C4-4815017998E0}" type="slidenum">
              <a:rPr lang="en-AU"/>
              <a:pPr/>
              <a:t>31</a:t>
            </a:fld>
            <a:endParaRPr lang="en-A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t>The </a:t>
            </a:r>
            <a:r>
              <a:rPr lang="en-AU" dirty="0" err="1"/>
              <a:t>Vigenère</a:t>
            </a:r>
            <a:r>
              <a:rPr lang="en-AU" dirty="0"/>
              <a:t> &amp; related </a:t>
            </a:r>
            <a:r>
              <a:rPr lang="en-AU" dirty="0" err="1"/>
              <a:t>polyalphabetic</a:t>
            </a:r>
            <a:r>
              <a:rPr lang="en-AU" dirty="0"/>
              <a:t> ciphers still do not completely obscure the underlying language characteristics. </a:t>
            </a:r>
            <a:r>
              <a:rPr lang="en-US" dirty="0"/>
              <a:t>The strength of this cipher is that there are multiple </a:t>
            </a:r>
            <a:r>
              <a:rPr lang="en-US" dirty="0" err="1"/>
              <a:t>ciphertext</a:t>
            </a:r>
            <a:r>
              <a:rPr lang="en-US" dirty="0"/>
              <a:t> letters for each plaintext letter, one for each unique letter of the keyword. Thus, the letter frequency information is obscured. However, not all knowledge of the plaintext structure is lost. </a:t>
            </a:r>
            <a:r>
              <a:rPr lang="en-AU" dirty="0"/>
              <a:t>The key to breaking them is to identify the number of translation alphabets, and then attack each separately. </a:t>
            </a:r>
            <a:r>
              <a:rPr lang="en-US" dirty="0"/>
              <a:t>If a </a:t>
            </a:r>
            <a:r>
              <a:rPr lang="en-US" dirty="0" err="1"/>
              <a:t>monoalphabetic</a:t>
            </a:r>
            <a:r>
              <a:rPr lang="en-US" dirty="0"/>
              <a:t> substitution is used, then the statistical properties of the </a:t>
            </a:r>
            <a:r>
              <a:rPr lang="en-US" dirty="0" err="1"/>
              <a:t>ciphertext</a:t>
            </a:r>
            <a:r>
              <a:rPr lang="en-US" dirty="0"/>
              <a:t> should be the same as that of the language of the plaintext. If, on the other hand, a </a:t>
            </a:r>
            <a:r>
              <a:rPr lang="en-US" dirty="0" err="1"/>
              <a:t>Vigenère</a:t>
            </a:r>
            <a:r>
              <a:rPr lang="en-US" dirty="0"/>
              <a:t> cipher is suspected, then progress depends on determining the length of the keyword. </a:t>
            </a:r>
          </a:p>
          <a:p>
            <a:pPr eaLnBrk="1" hangingPunct="1"/>
            <a:endParaRPr lang="en-US" dirty="0"/>
          </a:p>
          <a:p>
            <a:pPr eaLnBrk="1" hangingPunct="1"/>
            <a:endParaRPr lang="en-US" dirty="0"/>
          </a:p>
          <a:p>
            <a:pPr eaLnBrk="1" hangingPunct="1"/>
            <a:endParaRPr lang="en-US" dirty="0"/>
          </a:p>
          <a:p>
            <a:pPr eaLnBrk="1" hangingPunct="1"/>
            <a:r>
              <a:rPr lang="en-AU" dirty="0"/>
              <a:t>For some centuries the </a:t>
            </a:r>
            <a:r>
              <a:rPr lang="en-AU" dirty="0" err="1"/>
              <a:t>Vigenère</a:t>
            </a:r>
            <a:r>
              <a:rPr lang="en-AU" dirty="0"/>
              <a:t> cipher was </a:t>
            </a:r>
            <a:r>
              <a:rPr lang="en-AU" i="1" dirty="0"/>
              <a:t>le </a:t>
            </a:r>
            <a:r>
              <a:rPr lang="en-AU" i="1" dirty="0" err="1"/>
              <a:t>chiffre</a:t>
            </a:r>
            <a:r>
              <a:rPr lang="en-AU" i="1" dirty="0"/>
              <a:t> </a:t>
            </a:r>
            <a:r>
              <a:rPr lang="en-AU" i="1" dirty="0" err="1"/>
              <a:t>indéchiffrable</a:t>
            </a:r>
            <a:r>
              <a:rPr lang="en-AU" dirty="0"/>
              <a:t> (the unbreakable cipher). As a result of a challenge, it was broken by Charles Babbage (the inventor of the computer) in 1854 but kept secret (possibly because of the Crimean War - not the first time governments have kept advances to themselves!). The method was independently reinvented by a Prussian, Friedrich </a:t>
            </a:r>
            <a:r>
              <a:rPr lang="en-AU" dirty="0" err="1"/>
              <a:t>Kasiski</a:t>
            </a:r>
            <a:r>
              <a:rPr lang="en-AU" dirty="0"/>
              <a:t>, who published the attack now named after him in 1863. However lack of major advances meant that various </a:t>
            </a:r>
            <a:r>
              <a:rPr lang="en-AU" dirty="0" err="1"/>
              <a:t>polyalphabetic</a:t>
            </a:r>
            <a:r>
              <a:rPr lang="en-AU" dirty="0"/>
              <a:t> substitution ciphers were used into the 20C. One very famous incident was the breaking of the Zimmermann telegram in WW1 which resulted in the USA entering the war. </a:t>
            </a:r>
            <a:r>
              <a:rPr lang="en-US" dirty="0"/>
              <a:t>The important is that if two identical sequences of plaintext letters occur at a distance that is an integer multiple of the keyword length, they will generate identical </a:t>
            </a:r>
            <a:r>
              <a:rPr lang="en-US" dirty="0" err="1"/>
              <a:t>ciphertext</a:t>
            </a:r>
            <a:r>
              <a:rPr lang="en-US" dirty="0"/>
              <a:t> sequences. </a:t>
            </a:r>
            <a:endParaRPr lang="en-AU" dirty="0"/>
          </a:p>
          <a:p>
            <a:pPr eaLnBrk="1" hangingPunct="1"/>
            <a:r>
              <a:rPr lang="en-AU" dirty="0"/>
              <a:t>In general the approach is to find a number of duplicated sequences, collect all their distances apart, look for common factors, remembering that some will be random flukes and need to be discarded. Now have a series of </a:t>
            </a:r>
            <a:r>
              <a:rPr lang="en-AU" dirty="0" err="1"/>
              <a:t>monoalphabetic</a:t>
            </a:r>
            <a:r>
              <a:rPr lang="en-AU" dirty="0"/>
              <a:t> ciphers, each with original language letter frequency characteristics. Can attack these in turn to break the cipher.</a:t>
            </a:r>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9166665-5235-4EB9-9C94-8F280FDABBAD}" type="slidenum">
              <a:rPr lang="en-US" altLang="ko-KR"/>
              <a:pPr/>
              <a:t>33</a:t>
            </a:fld>
            <a:endParaRPr lang="en-US" altLang="ko-K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0600D06-2199-4856-A265-B6ACAC1E3D1F}" type="slidenum">
              <a:rPr lang="en-AU"/>
              <a:pPr/>
              <a:t>5</a:t>
            </a:fld>
            <a:endParaRPr lang="en-A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AU" dirty="0"/>
              <a:t>Briefly review some terminology used throughout the course.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0AF92AC-B231-48E8-9607-DFC7B6683AAC}" type="slidenum">
              <a:rPr lang="en-US" altLang="ko-KR"/>
              <a:pPr/>
              <a:t>34</a:t>
            </a:fld>
            <a:endParaRPr lang="en-US" altLang="ko-K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6231F58-962A-4738-A569-E521A5F7BB79}" type="slidenum">
              <a:rPr lang="en-AU"/>
              <a:pPr/>
              <a:t>36</a:t>
            </a:fld>
            <a:endParaRPr lang="en-AU"/>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marL="228600" indent="-228600" eaLnBrk="1" hangingPunct="1"/>
            <a:r>
              <a:rPr lang="en-US">
                <a:cs typeface="Arial" charset="0"/>
              </a:rPr>
              <a:t>The One-Time Pad is an evolution of the Vernham cipher. An Army Signal Corp officer, Joseph Mauborgne, proposed an improvement using a random key that was truly as long as the message, with no repetitions, which thus totally obscures the original message. It produces random output that bears no statistical relationship to the plaintext. Because the ciphertext contains no information whatsoever about the plaintext, there is simply no way to break the code, since any plaintext can be mapped to any ciphertext given some key. </a:t>
            </a:r>
          </a:p>
          <a:p>
            <a:pPr marL="228600" indent="-228600" eaLnBrk="1" hangingPunct="1"/>
            <a:r>
              <a:rPr lang="en-US">
                <a:cs typeface="Arial" charset="0"/>
              </a:rPr>
              <a:t>The one-time pad offers complete security but, in practice, has two fundamental difficulties: </a:t>
            </a:r>
          </a:p>
          <a:p>
            <a:pPr marL="228600" indent="-228600" eaLnBrk="1" hangingPunct="1">
              <a:buFont typeface="Calibri" pitchFamily="-107" charset="0"/>
              <a:buAutoNum type="arabicPeriod"/>
            </a:pPr>
            <a:r>
              <a:rPr lang="en-US">
                <a:cs typeface="Arial" charset="0"/>
              </a:rPr>
              <a:t>There is the practical problem of making large quantities of random keys. </a:t>
            </a:r>
          </a:p>
          <a:p>
            <a:pPr marL="228600" indent="-228600" eaLnBrk="1" hangingPunct="1">
              <a:buFont typeface="Calibri" pitchFamily="-107" charset="0"/>
              <a:buAutoNum type="arabicPeriod"/>
            </a:pPr>
            <a:r>
              <a:rPr lang="en-US">
                <a:cs typeface="Arial" charset="0"/>
              </a:rPr>
              <a:t>And the problem of key distribution and protection, where for every message to be sent, a key of equal length is needed by both sender and receiver.</a:t>
            </a:r>
          </a:p>
          <a:p>
            <a:pPr marL="228600" indent="-228600" eaLnBrk="1" hangingPunct="1">
              <a:buFont typeface="Times" pitchFamily="-107" charset="0"/>
              <a:buNone/>
            </a:pPr>
            <a:r>
              <a:rPr lang="en-US">
                <a:cs typeface="Arial" charset="0"/>
              </a:rPr>
              <a:t>Because of these difficulties, the one-time pad is of limited utility, and is useful primarily for low-bandwidth channels requiring very high security. The one-time pad is the only cryptosystem that exhibits what is referred to as </a:t>
            </a:r>
            <a:r>
              <a:rPr lang="en-US" i="1">
                <a:cs typeface="Arial" charset="0"/>
              </a:rPr>
              <a:t>perfect secrecy.</a:t>
            </a:r>
            <a:endParaRPr lang="en-AU">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17D592B-B26E-40CF-8943-67E9927CAFFD}" type="slidenum">
              <a:rPr lang="en-AU"/>
              <a:pPr/>
              <a:t>37</a:t>
            </a:fld>
            <a:endParaRPr lang="en-AU"/>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cs typeface="Arial" charset="0"/>
              </a:rPr>
              <a:t>All the techniques examined so far involve the substitution of a ciphertext symbol for a plaintext symbol. A very different kind of mapping is achieved by performing some sort of permutation on the plaintext letters. This technique is referred to as a transposition cipher, and </a:t>
            </a:r>
            <a:r>
              <a:rPr lang="en-AU">
                <a:cs typeface="Arial" charset="0"/>
              </a:rPr>
              <a:t>form the second basic building block of ciphers. The core idea is to rearrange the order of basic units (letters/bytes/bits) without altering their actual values.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E2D27B6-A6DC-4C08-B8F4-199C90BD467D}" type="slidenum">
              <a:rPr lang="en-US" altLang="ko-KR"/>
              <a:pPr/>
              <a:t>38</a:t>
            </a:fld>
            <a:endParaRPr lang="en-US" altLang="ko-K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4C1B434-75EA-40C5-99E6-73A702FCFC04}" type="slidenum">
              <a:rPr lang="en-US" altLang="ko-KR"/>
              <a:pPr/>
              <a:t>39</a:t>
            </a:fld>
            <a:endParaRPr lang="en-US" altLang="ko-K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E998573-370D-4F31-8426-48F52DF14961}" type="slidenum">
              <a:rPr lang="en-AU" smtClean="0"/>
              <a:pPr/>
              <a:t>40</a:t>
            </a:fld>
            <a:endParaRPr lang="en-AU"/>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cs typeface="Arial" charset="0"/>
              </a:rPr>
              <a:t>A more complex transposition cipher is to write the message in a rectangle, row by row, and read the message off shuffling the order of the columns in each row. The order of the columns then becomes the key to the algorithm. In the example shown, the key is 4312567, that is use column 4 first, then column3, then 1 etc (as shown in the Column Out row).</a:t>
            </a:r>
          </a:p>
          <a:p>
            <a:pPr eaLnBrk="1" hangingPunct="1"/>
            <a:r>
              <a:rPr lang="en-US" dirty="0">
                <a:cs typeface="Arial" charset="0"/>
              </a:rPr>
              <a:t>A pure transposition cipher is easily recognized because it has the same letter frequencies as the original plaintext. For the type of columnar transposition just shown, cryptanalysis is fairly straightforward and involves laying out the </a:t>
            </a:r>
            <a:r>
              <a:rPr lang="en-US" dirty="0" err="1">
                <a:cs typeface="Arial" charset="0"/>
              </a:rPr>
              <a:t>ciphertext</a:t>
            </a:r>
            <a:r>
              <a:rPr lang="en-US" dirty="0">
                <a:cs typeface="Arial" charset="0"/>
              </a:rPr>
              <a:t> in a matrix and playing around with column positions. </a:t>
            </a:r>
            <a:r>
              <a:rPr lang="en-US" dirty="0" err="1">
                <a:cs typeface="Arial" charset="0"/>
              </a:rPr>
              <a:t>Digram</a:t>
            </a:r>
            <a:r>
              <a:rPr lang="en-US" dirty="0">
                <a:cs typeface="Arial" charset="0"/>
              </a:rPr>
              <a:t> and trigram frequency tables can be useful.</a:t>
            </a:r>
          </a:p>
          <a:p>
            <a:pPr eaLnBrk="1" hangingPunct="1">
              <a:spcBef>
                <a:spcPct val="0"/>
              </a:spcBef>
            </a:pPr>
            <a:endParaRPr lang="ar-SA" dirty="0">
              <a:latin typeface="Times-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F434BFCF-474C-4F6B-92A6-A5B045F90FCE}" type="slidenum">
              <a:rPr lang="en-US" altLang="ko-KR"/>
              <a:pPr/>
              <a:t>41</a:t>
            </a:fld>
            <a:endParaRPr lang="en-US" altLang="ko-K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684485B-DE60-43ED-8EC5-64FF0A38A055}" type="slidenum">
              <a:rPr lang="en-US" altLang="ko-KR"/>
              <a:pPr/>
              <a:t>43</a:t>
            </a:fld>
            <a:endParaRPr lang="en-US" altLang="ko-K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ko-KR" altLang="ko-K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D1D8732-72FD-4C06-B14F-A015286E7B88}" type="slidenum">
              <a:rPr lang="en-AU"/>
              <a:pPr/>
              <a:t>44</a:t>
            </a:fld>
            <a:endParaRPr lang="en-AU"/>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solidFill>
                  <a:srgbClr val="000000"/>
                </a:solidFill>
                <a:cs typeface="Arial" charset="0"/>
              </a:rPr>
              <a:t>Have seen that ciphers based on just substitutions or transpositions are not secure, and can be attacked because they do not sufficient obscure the underlying language structure</a:t>
            </a:r>
          </a:p>
          <a:p>
            <a:pPr eaLnBrk="1" hangingPunct="1"/>
            <a:r>
              <a:rPr lang="en-US">
                <a:solidFill>
                  <a:srgbClr val="000000"/>
                </a:solidFill>
                <a:cs typeface="Arial" charset="0"/>
              </a:rPr>
              <a:t>So consider using several ciphers in succession to make harder.</a:t>
            </a:r>
          </a:p>
          <a:p>
            <a:pPr eaLnBrk="1" hangingPunct="1"/>
            <a:r>
              <a:rPr lang="en-US">
                <a:solidFill>
                  <a:srgbClr val="000000"/>
                </a:solidFill>
                <a:cs typeface="Arial" charset="0"/>
              </a:rPr>
              <a:t>A substitution followed by a transposition is known as a Product Cipher, and makes a new much more secure cipher, and forms the bridge to modern ciphers.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BD52DA1-6685-4F56-A8BB-4C11AA128C5E}" type="slidenum">
              <a:rPr lang="en-AU"/>
              <a:pPr/>
              <a:t>45</a:t>
            </a:fld>
            <a:endParaRPr lang="en-AU"/>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a:solidFill>
                  <a:srgbClr val="000000"/>
                </a:solidFill>
                <a:cs typeface="Arial" charset="0"/>
              </a:rPr>
              <a:t>The next major advance in ciphers required use of mechanical cipher machines which enabled to use of complex varying substitutions.</a:t>
            </a:r>
          </a:p>
          <a:p>
            <a:pPr eaLnBrk="1" hangingPunct="1"/>
            <a:r>
              <a:rPr lang="en-US" dirty="0">
                <a:solidFill>
                  <a:srgbClr val="000000"/>
                </a:solidFill>
                <a:cs typeface="Arial" charset="0"/>
              </a:rPr>
              <a:t>A rotor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a:t>
            </a:r>
            <a:r>
              <a:rPr lang="en-US" dirty="0" err="1">
                <a:solidFill>
                  <a:srgbClr val="000000"/>
                </a:solidFill>
                <a:cs typeface="Arial" charset="0"/>
              </a:rPr>
              <a:t>monoalphabetic</a:t>
            </a:r>
            <a:r>
              <a:rPr lang="en-US" dirty="0">
                <a:solidFill>
                  <a:srgbClr val="000000"/>
                </a:solidFill>
                <a:cs typeface="Arial" charset="0"/>
              </a:rPr>
              <a:t> substitution. After each input key is depressed, the cylinder rotates one position, so that the internal connections are shifted accordingly. The power of the rotor machine is in the use of multiple cylinders, in which the output pins of one cylinder are connected to the input pins of the next, and with the cylinders rotating like an “odometer”, leading to a very large number of substitution alphabets being used, </a:t>
            </a:r>
            <a:r>
              <a:rPr lang="en-US" dirty="0" err="1">
                <a:solidFill>
                  <a:srgbClr val="000000"/>
                </a:solidFill>
                <a:cs typeface="Arial" charset="0"/>
              </a:rPr>
              <a:t>eg</a:t>
            </a:r>
            <a:r>
              <a:rPr lang="en-US" dirty="0">
                <a:solidFill>
                  <a:srgbClr val="000000"/>
                </a:solidFill>
                <a:cs typeface="Arial" charset="0"/>
              </a:rPr>
              <a:t> with 3 cylinders have 26</a:t>
            </a:r>
            <a:r>
              <a:rPr lang="en-US" baseline="30000" dirty="0">
                <a:solidFill>
                  <a:srgbClr val="000000"/>
                </a:solidFill>
                <a:cs typeface="Arial" charset="0"/>
              </a:rPr>
              <a:t>3</a:t>
            </a:r>
            <a:r>
              <a:rPr lang="en-US" dirty="0">
                <a:solidFill>
                  <a:srgbClr val="000000"/>
                </a:solidFill>
                <a:cs typeface="Arial" charset="0"/>
              </a:rPr>
              <a:t>=17576 alphabets used.</a:t>
            </a:r>
          </a:p>
          <a:p>
            <a:pPr eaLnBrk="1" hangingPunct="1"/>
            <a:r>
              <a:rPr lang="en-US" dirty="0">
                <a:solidFill>
                  <a:srgbClr val="000000"/>
                </a:solidFill>
                <a:cs typeface="Arial" charset="0"/>
              </a:rPr>
              <a:t>They were extensively used in world war 2, and the history of their use and analysis is one of the great stories from WW2.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897E859-143A-4A48-AF42-1DBAAFB306A8}" type="slidenum">
              <a:rPr lang="en-AU"/>
              <a:pPr/>
              <a:t>6</a:t>
            </a:fld>
            <a:endParaRPr lang="en-AU"/>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a:t>Detail the five ingredients of the symmetric cipher model, shown in Stallings Figure 2.1:</a:t>
            </a:r>
          </a:p>
          <a:p>
            <a:pPr eaLnBrk="1" hangingPunct="1">
              <a:buFontTx/>
              <a:buChar char="•"/>
            </a:pPr>
            <a:r>
              <a:rPr lang="en-US" dirty="0"/>
              <a:t> plaintext - original message</a:t>
            </a:r>
          </a:p>
          <a:p>
            <a:pPr eaLnBrk="1" hangingPunct="1">
              <a:buFontTx/>
              <a:buChar char="•"/>
            </a:pPr>
            <a:r>
              <a:rPr lang="en-US" dirty="0"/>
              <a:t> encryption algorithm – performs substitutions/transformations on plaintext</a:t>
            </a:r>
          </a:p>
          <a:p>
            <a:pPr eaLnBrk="1" hangingPunct="1">
              <a:buFontTx/>
              <a:buChar char="•"/>
            </a:pPr>
            <a:r>
              <a:rPr lang="en-US" dirty="0"/>
              <a:t> secret key – control exact substitutions/transformations used in encryption algorithm</a:t>
            </a:r>
          </a:p>
          <a:p>
            <a:pPr eaLnBrk="1" hangingPunct="1">
              <a:buFontTx/>
              <a:buChar char="•"/>
            </a:pPr>
            <a:r>
              <a:rPr lang="en-US" dirty="0"/>
              <a:t> </a:t>
            </a:r>
            <a:r>
              <a:rPr lang="en-US" dirty="0" err="1"/>
              <a:t>ciphertext</a:t>
            </a:r>
            <a:r>
              <a:rPr lang="en-US" dirty="0"/>
              <a:t> - scrambled message</a:t>
            </a:r>
          </a:p>
          <a:p>
            <a:pPr eaLnBrk="1" hangingPunct="1">
              <a:buFontTx/>
              <a:buChar char="•"/>
            </a:pPr>
            <a:r>
              <a:rPr lang="en-US" dirty="0"/>
              <a:t> decryption algorithm – inverse of encryption algorithm</a:t>
            </a:r>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C7AA361-C417-411D-BD73-E1C429D5EB79}" type="slidenum">
              <a:rPr lang="en-AU"/>
              <a:pPr/>
              <a:t>46</a:t>
            </a:fld>
            <a:endParaRPr lang="en-AU"/>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noFill/>
          <a:ln/>
        </p:spPr>
        <p:txBody>
          <a:bodyPr/>
          <a:lstStyle/>
          <a:p>
            <a:pPr eaLnBrk="1" hangingPunct="1"/>
            <a:r>
              <a:rPr lang="en-US">
                <a:solidFill>
                  <a:srgbClr val="000000"/>
                </a:solidFill>
                <a:cs typeface="Arial" charset="0"/>
              </a:rPr>
              <a:t>This photo of an Allied </a:t>
            </a:r>
            <a:r>
              <a:rPr lang="en-US" i="1">
                <a:solidFill>
                  <a:srgbClr val="000000"/>
                </a:solidFill>
                <a:cs typeface="Arial" charset="0"/>
              </a:rPr>
              <a:t>Hagelin </a:t>
            </a:r>
            <a:r>
              <a:rPr lang="en-US">
                <a:solidFill>
                  <a:srgbClr val="000000"/>
                </a:solidFill>
                <a:cs typeface="Arial" charset="0"/>
              </a:rPr>
              <a:t>machine was taken by Lawrie Brown at Eurocrypt'93 in Norway. Note pen for scale, and the rotating cipher wheels near the front.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a:ln/>
        </p:spPr>
      </p:sp>
      <p:sp>
        <p:nvSpPr>
          <p:cNvPr id="97283" name="Notes Placeholder 2"/>
          <p:cNvSpPr>
            <a:spLocks noGrp="1"/>
          </p:cNvSpPr>
          <p:nvPr>
            <p:ph type="body" idx="1"/>
          </p:nvPr>
        </p:nvSpPr>
        <p:spPr>
          <a:noFill/>
          <a:ln/>
        </p:spPr>
        <p:txBody>
          <a:bodyPr/>
          <a:lstStyle/>
          <a:p>
            <a:pPr eaLnBrk="1" hangingPunct="1">
              <a:lnSpc>
                <a:spcPct val="90000"/>
              </a:lnSpc>
            </a:pPr>
            <a:r>
              <a:rPr lang="en-US"/>
              <a:t>The basic principle of the rotor machine is illustrated in Figure 2.8. The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If an operator depresses the key for the letter A, an electric signal is applied to the first pin of the first cylinder and flows through the internal connection to the twenty-fifth output pin.  Consider a machine with a single cylinder. After each input key is depressed, the cylinder rotates one position, so that the internal connections are shifted accordingly. Thus, a different monoalphabetic substitution cipher is defined. After 26 letters of plaintext, the cylinder would be back to the initial position. Thus, we have a polyalphabetic substitution algorithm with a period of 26. </a:t>
            </a:r>
          </a:p>
          <a:p>
            <a:pPr eaLnBrk="1" hangingPunct="1">
              <a:lnSpc>
                <a:spcPct val="90000"/>
              </a:lnSpc>
            </a:pPr>
            <a:r>
              <a:rPr lang="en-US"/>
              <a:t>A single-cylinder system is trivial and does not present a formidable cryptanalytic task. The power of the rotor machine is in the use of multiple cylinders, in which the output pins of one cylinder are connected to the input pins of the next. Figure 2.8 shows a three-cylinder system. With multiple cylinders, the one closest to the operator input rotates one pin position with each keystroke. The right half of Figure 2.8 shows the system's configuration after a single keystroke. For every complete rotation of the inner cylinder, the middle cylinder rotates one pin position. Finally, for every complete rotation of the middle cylinder, the outer cylinder rotates one pin position. The result is that there are 26 " 26 " 26 = 17,576 different substitution alphabets used before the system repeats. </a:t>
            </a:r>
          </a:p>
        </p:txBody>
      </p:sp>
      <p:sp>
        <p:nvSpPr>
          <p:cNvPr id="97284" name="Slide Number Placeholder 3"/>
          <p:cNvSpPr>
            <a:spLocks noGrp="1"/>
          </p:cNvSpPr>
          <p:nvPr>
            <p:ph type="sldNum" sz="quarter" idx="5"/>
          </p:nvPr>
        </p:nvSpPr>
        <p:spPr>
          <a:noFill/>
        </p:spPr>
        <p:txBody>
          <a:bodyPr/>
          <a:lstStyle/>
          <a:p>
            <a:fld id="{AD18996A-3CD9-452A-9F4E-BC7A1C569F54}" type="slidenum">
              <a:rPr lang="en-AU"/>
              <a:pPr/>
              <a:t>47</a:t>
            </a:fld>
            <a:endParaRPr lang="en-A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3F6452E-D52A-4CE1-95B3-701F6C08554D}" type="slidenum">
              <a:rPr lang="en-AU"/>
              <a:pPr/>
              <a:t>48</a:t>
            </a:fld>
            <a:endParaRPr lang="en-AU"/>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AU">
                <a:cs typeface="Arial" charset="0"/>
              </a:rPr>
              <a:t>Steganography is </a:t>
            </a:r>
            <a:r>
              <a:rPr lang="en-US">
                <a:cs typeface="Arial" charset="0"/>
              </a:rPr>
              <a:t>an alternative to encryption which hides the very existence of a message by some means. There are a large range of techniques for doing this.</a:t>
            </a:r>
          </a:p>
          <a:p>
            <a:pPr eaLnBrk="1" hangingPunct="1"/>
            <a:r>
              <a:rPr lang="en-US">
                <a:cs typeface="Arial" charset="0"/>
              </a:rPr>
              <a:t>Steganography has a number of drawbacks when compared to encryption. It requires a lot of overhead to hide a relatively few bits of information.</a:t>
            </a:r>
          </a:p>
          <a:p>
            <a:pPr eaLnBrk="1" hangingPunct="1"/>
            <a:r>
              <a:rPr lang="en-US">
                <a:cs typeface="Arial" charset="0"/>
              </a:rPr>
              <a:t>Also, once the system is discovered, it becomes virtually worthless, although a message can be first encrypted and then hidden using steganography. The advantage of steganography is that it can be employed by parties who have something to lose should the fact of their secret communication (not necessarily the content) be discovered. </a:t>
            </a:r>
          </a:p>
          <a:p>
            <a:pPr eaLnBrk="1" hangingPunct="1"/>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C5D5EAC-D64C-4529-A98C-652804AE5896}" type="slidenum">
              <a:rPr lang="en-AU"/>
              <a:pPr/>
              <a:t>49</a:t>
            </a:fld>
            <a:endParaRPr lang="en-AU"/>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t>Chapter 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C2C9FC9-A581-4B43-8156-AF8D01BD60F9}" type="slidenum">
              <a:rPr lang="en-AU"/>
              <a:pPr/>
              <a:t>7</a:t>
            </a:fld>
            <a:endParaRPr lang="en-A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a:cs typeface="Arial" charset="0"/>
              </a:rPr>
              <a:t>There are two requirements for secure use of conventional encryption that mean we assume that it is impractical to decrypt a message on the basis of the cipher- text plus knowledge of the encryption/decryption algorithm, and hence do not need to keep the algorithm secret; rather we only need to keep the key secret. This feature of symmetric encryption is what makes it feasible for widespread use. It allows easy distribution of s/w and h/w implementations.</a:t>
            </a:r>
          </a:p>
          <a:p>
            <a:pPr eaLnBrk="1" hangingPunct="1"/>
            <a:r>
              <a:rPr lang="en-US">
                <a:cs typeface="Arial" charset="0"/>
              </a:rPr>
              <a:t>Can take a closer look at the essential elements of a symmetric encryption scheme: mathematically it can be considered a pair of functions with: plaintext X, ciphertext Y, key K, encryption algorithm E, decryption algorithm D. The intended receiver, in possession of the key, is able to invert the transformation. An opponent, observing Y but not having access to K or X, may attempt to recover X or K.</a:t>
            </a:r>
          </a:p>
          <a:p>
            <a:pPr eaLnBrk="1" hangingPunct="1"/>
            <a:endParaRPr lang="en-A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B281C14-3CEF-40C8-844C-4E9F3D37A9CA}" type="slidenum">
              <a:rPr lang="en-AU"/>
              <a:pPr/>
              <a:t>9</a:t>
            </a:fld>
            <a:endParaRPr lang="en-AU"/>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r>
              <a:rPr lang="en-US">
                <a:latin typeface="Times-Roman" charset="0"/>
              </a:rPr>
              <a:t>Cryptographic systems can be characterized along these three independent dimensions.</a:t>
            </a:r>
          </a:p>
          <a:p>
            <a:pPr eaLnBrk="1" hangingPunct="1">
              <a:buFontTx/>
              <a:buAutoNum type="arabicPeriod"/>
            </a:pPr>
            <a:r>
              <a:rPr lang="en-US" b="1"/>
              <a:t>The type of operations used for transforming plaintext to ciphertext</a:t>
            </a:r>
            <a:r>
              <a:rPr lang="en-US"/>
              <a:t>. All encryption algorithms are based on two general principles: substitution, in which each element in the plaintext (bit, letter, group of bits or letters) is mapped into another element, and transposition, in which elements in the plaintext are rearranged. The fundamental requirement is that no information be lost (that is, that all operations are reversible). Most systems, referred to as product systems, involve multiple stages of substitutions and transpositions.  </a:t>
            </a:r>
          </a:p>
          <a:p>
            <a:pPr eaLnBrk="1" hangingPunct="1">
              <a:buFontTx/>
              <a:buAutoNum type="arabicPeriod"/>
            </a:pPr>
            <a:r>
              <a:rPr lang="en-US" b="1"/>
              <a:t>The number of keys used</a:t>
            </a:r>
            <a:r>
              <a:rPr lang="en-US"/>
              <a:t>. If both sender and receiver use the same key, the system is referred to as symmetric, single-key, secret-key, or conventional encryption. If the sender and receiver use different keys, the system is referred to as asymmetric, two-key, or public-key encryption.  </a:t>
            </a:r>
          </a:p>
          <a:p>
            <a:pPr eaLnBrk="1" hangingPunct="1">
              <a:buFontTx/>
              <a:buAutoNum type="arabicPeriod"/>
            </a:pPr>
            <a:r>
              <a:rPr lang="en-US" b="1"/>
              <a:t>The way in which the plaintext is processed</a:t>
            </a:r>
            <a:r>
              <a:rPr lang="en-US"/>
              <a:t>. A block cipher processes the input one block of elements at a time, producing an output block for each input block. A stream cipher processes the input elements continuously, producing output one element at a time, as it goes along. </a:t>
            </a:r>
            <a:endParaRPr lang="en-US">
              <a:latin typeface="Times-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144E319-7943-4ED5-885F-3FF4526F9F62}" type="slidenum">
              <a:rPr lang="en-AU"/>
              <a:pPr/>
              <a:t>10</a:t>
            </a:fld>
            <a:endParaRPr lang="en-AU"/>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r>
              <a:rPr lang="en-US" dirty="0">
                <a:cs typeface="Arial" charset="0"/>
              </a:rPr>
              <a:t>Typically objective is to recover the key in use rather then simply to recover the plaintext of a single </a:t>
            </a:r>
            <a:r>
              <a:rPr lang="en-US" dirty="0" err="1">
                <a:cs typeface="Arial" charset="0"/>
              </a:rPr>
              <a:t>ciphertext</a:t>
            </a:r>
            <a:r>
              <a:rPr lang="en-US" dirty="0">
                <a:cs typeface="Arial" charset="0"/>
              </a:rPr>
              <a:t>. There are two general approaches:</a:t>
            </a:r>
          </a:p>
          <a:p>
            <a:pPr eaLnBrk="1" hangingPunct="1">
              <a:buFontTx/>
              <a:buChar char="•"/>
            </a:pPr>
            <a:r>
              <a:rPr lang="en-US" dirty="0">
                <a:cs typeface="Arial" charset="0"/>
              </a:rPr>
              <a:t> </a:t>
            </a:r>
            <a:r>
              <a:rPr lang="en-US" b="1" dirty="0">
                <a:cs typeface="Arial" charset="0"/>
              </a:rPr>
              <a:t>Cryptanalysis: </a:t>
            </a:r>
            <a:r>
              <a:rPr lang="en-US" dirty="0">
                <a:cs typeface="Arial" charset="0"/>
              </a:rPr>
              <a:t>relies on the nature of the algorithm plus perhaps some knowledge of the general characteristics of the plaintext or even some sample plaintext- </a:t>
            </a:r>
            <a:r>
              <a:rPr lang="en-US" dirty="0" err="1">
                <a:cs typeface="Arial" charset="0"/>
              </a:rPr>
              <a:t>ciphertext</a:t>
            </a:r>
            <a:r>
              <a:rPr lang="en-US" dirty="0">
                <a:cs typeface="Arial" charset="0"/>
              </a:rPr>
              <a:t> pairs. This type of attack exploits the characteristics of the algorithm to attempt to deduce a specific plaintext or to deduce the key being used.</a:t>
            </a:r>
          </a:p>
          <a:p>
            <a:pPr eaLnBrk="1" hangingPunct="1">
              <a:buFontTx/>
              <a:buChar char="•"/>
            </a:pPr>
            <a:r>
              <a:rPr lang="en-US" dirty="0">
                <a:cs typeface="Arial" charset="0"/>
              </a:rPr>
              <a:t> </a:t>
            </a:r>
            <a:r>
              <a:rPr lang="en-US" b="1" dirty="0">
                <a:cs typeface="Arial" charset="0"/>
              </a:rPr>
              <a:t>Brute-force attacks </a:t>
            </a:r>
            <a:r>
              <a:rPr lang="en-US" dirty="0">
                <a:cs typeface="Arial" charset="0"/>
              </a:rPr>
              <a:t>try every possible key on a piece of </a:t>
            </a:r>
            <a:r>
              <a:rPr lang="en-US" dirty="0" err="1">
                <a:cs typeface="Arial" charset="0"/>
              </a:rPr>
              <a:t>ciphertext</a:t>
            </a:r>
            <a:r>
              <a:rPr lang="en-US" dirty="0">
                <a:cs typeface="Arial" charset="0"/>
              </a:rPr>
              <a:t> until an intelligible translation into plaintext is obtained. On </a:t>
            </a:r>
            <a:r>
              <a:rPr lang="en-US" dirty="0" err="1">
                <a:cs typeface="Arial" charset="0"/>
              </a:rPr>
              <a:t>average,half</a:t>
            </a:r>
            <a:r>
              <a:rPr lang="en-US" dirty="0">
                <a:cs typeface="Arial" charset="0"/>
              </a:rPr>
              <a:t> of all possible keys must be tried to achieve success. </a:t>
            </a:r>
          </a:p>
          <a:p>
            <a:pPr eaLnBrk="1" hangingPunct="1"/>
            <a:r>
              <a:rPr lang="en-US" dirty="0">
                <a:cs typeface="Arial" charset="0"/>
              </a:rPr>
              <a:t>If either type of attack succeeds in deducing the key, the effect is catastrophic: All future and past messages encrypted with that key are compromised.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0A0A59D-05EB-4A7B-8FCB-35CADA3398DE}" type="slidenum">
              <a:rPr lang="en-AU"/>
              <a:pPr/>
              <a:t>11</a:t>
            </a:fld>
            <a:endParaRPr lang="en-AU"/>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pPr eaLnBrk="1" hangingPunct="1"/>
            <a:r>
              <a:rPr lang="en-US" dirty="0">
                <a:cs typeface="Arial" charset="0"/>
              </a:rPr>
              <a:t>Stallings Table 2.1 summarizes the various types of cryptanalytic attacks, based on the amount of information known to the cryptanalyst, from least to most. The most difficult problem is presented when all that is available is the </a:t>
            </a:r>
            <a:r>
              <a:rPr lang="en-US" dirty="0" err="1">
                <a:cs typeface="Arial" charset="0"/>
              </a:rPr>
              <a:t>ciphertext</a:t>
            </a:r>
            <a:r>
              <a:rPr lang="en-US" dirty="0">
                <a:cs typeface="Arial" charset="0"/>
              </a:rPr>
              <a:t> only. In some cases, not even the encryption algorithm is known, but in general we can assume that the opponent does know the algorithm used for encryption. Then with increasing information have the other attacks. Generally, an encryption algorithm is designed to withstand a known-plaintext attack.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cs typeface="Arial" charset="0"/>
              </a:rPr>
              <a:t>Two more definitions are worthy of note. An encryption scheme is unconditionally secure if the </a:t>
            </a:r>
            <a:r>
              <a:rPr lang="en-US" dirty="0" err="1">
                <a:cs typeface="Arial" charset="0"/>
              </a:rPr>
              <a:t>ciphertext</a:t>
            </a:r>
            <a:r>
              <a:rPr lang="en-US" dirty="0">
                <a:cs typeface="Arial" charset="0"/>
              </a:rPr>
              <a:t> generated by the scheme does not contain enough information to determine uniquely the corresponding plaintext, no matter how much </a:t>
            </a:r>
            <a:r>
              <a:rPr lang="en-US" dirty="0" err="1">
                <a:cs typeface="Arial" charset="0"/>
              </a:rPr>
              <a:t>ciphertext</a:t>
            </a:r>
            <a:r>
              <a:rPr lang="en-US" dirty="0">
                <a:cs typeface="Arial" charset="0"/>
              </a:rPr>
              <a:t> is available. An encryption scheme is said to be computationally secure if either the cost of breaking the cipher exceeds the value of the encrypted information, or the time required to break the cipher exceeds the useful lifetime of the information.</a:t>
            </a:r>
            <a:r>
              <a:rPr lang="en-AU" dirty="0">
                <a:cs typeface="Arial" charset="0"/>
              </a:rPr>
              <a:t> Unconditional security would be nice, but the only known such cipher is the </a:t>
            </a:r>
            <a:r>
              <a:rPr lang="en-AU" b="1" dirty="0">
                <a:cs typeface="Arial" charset="0"/>
              </a:rPr>
              <a:t>one-time pad</a:t>
            </a:r>
            <a:r>
              <a:rPr lang="en-AU" dirty="0">
                <a:cs typeface="Arial" charset="0"/>
              </a:rPr>
              <a:t> (later). </a:t>
            </a:r>
          </a:p>
          <a:p>
            <a:pPr eaLnBrk="1" hangingPunct="1"/>
            <a:r>
              <a:rPr lang="en-AU" dirty="0">
                <a:cs typeface="Arial" charset="0"/>
              </a:rPr>
              <a:t>For all reasonable encryption algorithms, we have to assume computational security where it either takes too long, or is too expensive, to bother breaking the cipher. </a:t>
            </a:r>
          </a:p>
          <a:p>
            <a:endParaRPr lang="ar-SA" dirty="0"/>
          </a:p>
        </p:txBody>
      </p:sp>
      <p:sp>
        <p:nvSpPr>
          <p:cNvPr id="4" name="Slide Number Placeholder 3"/>
          <p:cNvSpPr>
            <a:spLocks noGrp="1"/>
          </p:cNvSpPr>
          <p:nvPr>
            <p:ph type="sldNum" sz="quarter" idx="10"/>
          </p:nvPr>
        </p:nvSpPr>
        <p:spPr/>
        <p:txBody>
          <a:bodyPr/>
          <a:lstStyle/>
          <a:p>
            <a:fld id="{3FD80654-52CB-4A3A-B17C-CAF4F95AAD59}" type="slidenum">
              <a:rPr lang="en-AU" smtClean="0"/>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84323" name="Rectangle 3"/>
          <p:cNvSpPr>
            <a:spLocks noGrp="1" noChangeArrowheads="1"/>
          </p:cNvSpPr>
          <p:nvPr>
            <p:ph type="ctrTitle" sz="quarter"/>
          </p:nvPr>
        </p:nvSpPr>
        <p:spPr>
          <a:xfrm>
            <a:off x="381000" y="2286000"/>
            <a:ext cx="7772400" cy="1143000"/>
          </a:xfrm>
        </p:spPr>
        <p:txBody>
          <a:bodyPr/>
          <a:lstStyle>
            <a:lvl1pPr>
              <a:defRPr/>
            </a:lvl1pPr>
          </a:lstStyle>
          <a:p>
            <a:r>
              <a:rPr lang="en-US"/>
              <a:t>Click to edit Master title style</a:t>
            </a:r>
            <a:endParaRPr lang="en-GB"/>
          </a:p>
        </p:txBody>
      </p:sp>
      <p:sp>
        <p:nvSpPr>
          <p:cNvPr id="18432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endParaRPr lang="en-GB"/>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CFC92B21-C933-4DAE-9645-8DF374A943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2F7DDDC0-5D49-449F-B374-1D2A3394BA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FFD7ACC9-F5CA-45A0-A012-83FD30FB7E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20EE1E1D-88F5-4978-A834-ACE0B28138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126F59BA-FF1B-4E54-BBA4-4540FC8966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12617A06-0ABE-4084-84D2-10D668F054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697C4E9-117F-4F37-B11D-E0D5960F66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6C5B3F22-33CC-485E-A41E-9401ECD821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2A9D0AFB-F48F-4824-A12A-954BE5E66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F901B13D-7D3F-4989-8258-F83D1E1FDC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94552146-ABE4-4101-9754-16B3FC45E3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3315"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endParaRPr lang="en-GB"/>
          </a:p>
        </p:txBody>
      </p:sp>
      <p:sp>
        <p:nvSpPr>
          <p:cNvPr id="13316"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330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40F6B537-90DB-4D0C-88D3-CCA1E7918F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1" eaLnBrk="1" fontAlgn="base" hangingPunct="1">
        <a:spcBef>
          <a:spcPct val="0"/>
        </a:spcBef>
        <a:spcAft>
          <a:spcPct val="0"/>
        </a:spcAft>
        <a:defRPr sz="3200">
          <a:solidFill>
            <a:schemeClr val="tx2"/>
          </a:solidFill>
          <a:latin typeface="+mj-lt"/>
          <a:ea typeface="ＭＳ Ｐゴシック" charset="0"/>
          <a:cs typeface="+mj-cs"/>
        </a:defRPr>
      </a:lvl1pPr>
      <a:lvl2pPr algn="l" rtl="1" eaLnBrk="1" fontAlgn="base" hangingPunct="1">
        <a:spcBef>
          <a:spcPct val="0"/>
        </a:spcBef>
        <a:spcAft>
          <a:spcPct val="0"/>
        </a:spcAft>
        <a:defRPr sz="3200">
          <a:solidFill>
            <a:schemeClr val="tx2"/>
          </a:solidFill>
          <a:latin typeface="Times New Roman" pitchFamily="18" charset="0"/>
          <a:ea typeface="ＭＳ Ｐゴシック" charset="0"/>
        </a:defRPr>
      </a:lvl2pPr>
      <a:lvl3pPr algn="l" rtl="1" eaLnBrk="1" fontAlgn="base" hangingPunct="1">
        <a:spcBef>
          <a:spcPct val="0"/>
        </a:spcBef>
        <a:spcAft>
          <a:spcPct val="0"/>
        </a:spcAft>
        <a:defRPr sz="3200">
          <a:solidFill>
            <a:schemeClr val="tx2"/>
          </a:solidFill>
          <a:latin typeface="Times New Roman" pitchFamily="18" charset="0"/>
          <a:ea typeface="ＭＳ Ｐゴシック" charset="0"/>
        </a:defRPr>
      </a:lvl3pPr>
      <a:lvl4pPr algn="l" rtl="1" eaLnBrk="1" fontAlgn="base" hangingPunct="1">
        <a:spcBef>
          <a:spcPct val="0"/>
        </a:spcBef>
        <a:spcAft>
          <a:spcPct val="0"/>
        </a:spcAft>
        <a:defRPr sz="3200">
          <a:solidFill>
            <a:schemeClr val="tx2"/>
          </a:solidFill>
          <a:latin typeface="Times New Roman" pitchFamily="18" charset="0"/>
          <a:ea typeface="ＭＳ Ｐゴシック" charset="0"/>
        </a:defRPr>
      </a:lvl4pPr>
      <a:lvl5pPr algn="l" rtl="1" eaLnBrk="1" fontAlgn="base" hangingPunct="1">
        <a:spcBef>
          <a:spcPct val="0"/>
        </a:spcBef>
        <a:spcAft>
          <a:spcPct val="0"/>
        </a:spcAft>
        <a:defRPr sz="3200">
          <a:solidFill>
            <a:schemeClr val="tx2"/>
          </a:solidFill>
          <a:latin typeface="Times New Roman" pitchFamily="18" charset="0"/>
          <a:ea typeface="ＭＳ Ｐゴシック" charset="0"/>
        </a:defRPr>
      </a:lvl5pPr>
      <a:lvl6pPr marL="457200" algn="l" rtl="1" eaLnBrk="1" fontAlgn="base" hangingPunct="1">
        <a:spcBef>
          <a:spcPct val="0"/>
        </a:spcBef>
        <a:spcAft>
          <a:spcPct val="0"/>
        </a:spcAft>
        <a:defRPr sz="3200">
          <a:solidFill>
            <a:schemeClr val="tx2"/>
          </a:solidFill>
          <a:latin typeface="Times New Roman" pitchFamily="18" charset="0"/>
        </a:defRPr>
      </a:lvl6pPr>
      <a:lvl7pPr marL="914400" algn="l" rtl="1" eaLnBrk="1" fontAlgn="base" hangingPunct="1">
        <a:spcBef>
          <a:spcPct val="0"/>
        </a:spcBef>
        <a:spcAft>
          <a:spcPct val="0"/>
        </a:spcAft>
        <a:defRPr sz="3200">
          <a:solidFill>
            <a:schemeClr val="tx2"/>
          </a:solidFill>
          <a:latin typeface="Times New Roman" pitchFamily="18" charset="0"/>
        </a:defRPr>
      </a:lvl7pPr>
      <a:lvl8pPr marL="1371600" algn="l" rtl="1" eaLnBrk="1" fontAlgn="base" hangingPunct="1">
        <a:spcBef>
          <a:spcPct val="0"/>
        </a:spcBef>
        <a:spcAft>
          <a:spcPct val="0"/>
        </a:spcAft>
        <a:defRPr sz="3200">
          <a:solidFill>
            <a:schemeClr val="tx2"/>
          </a:solidFill>
          <a:latin typeface="Times New Roman" pitchFamily="18" charset="0"/>
        </a:defRPr>
      </a:lvl8pPr>
      <a:lvl9pPr marL="1828800" algn="l" rtl="1"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r" rtl="1" eaLnBrk="1" fontAlgn="base" hangingPunct="1">
        <a:spcBef>
          <a:spcPct val="20000"/>
        </a:spcBef>
        <a:spcAft>
          <a:spcPct val="0"/>
        </a:spcAft>
        <a:buClr>
          <a:schemeClr val="accent2"/>
        </a:buClr>
        <a:buSzPct val="75000"/>
        <a:buFont typeface="Monotype Sorts" charset="2"/>
        <a:buChar char="u"/>
        <a:defRPr sz="2800">
          <a:solidFill>
            <a:schemeClr val="tx1"/>
          </a:solidFill>
          <a:latin typeface="+mn-lt"/>
          <a:ea typeface="ＭＳ Ｐゴシック" charset="0"/>
          <a:cs typeface="+mn-cs"/>
        </a:defRPr>
      </a:lvl1pPr>
      <a:lvl2pPr marL="742950" indent="-285750" algn="r" rtl="1" eaLnBrk="1" fontAlgn="base" hangingPunct="1">
        <a:spcBef>
          <a:spcPct val="20000"/>
        </a:spcBef>
        <a:spcAft>
          <a:spcPct val="0"/>
        </a:spcAft>
        <a:buClr>
          <a:schemeClr val="tx1"/>
        </a:buClr>
        <a:buChar char="–"/>
        <a:defRPr sz="2800">
          <a:solidFill>
            <a:schemeClr val="tx1"/>
          </a:solidFill>
          <a:latin typeface="+mn-lt"/>
          <a:ea typeface="ＭＳ Ｐゴシック" charset="0"/>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3pPr>
      <a:lvl4pPr marL="1600200" indent="-228600" algn="r" rtl="1" eaLnBrk="1" fontAlgn="base" hangingPunct="1">
        <a:spcBef>
          <a:spcPct val="20000"/>
        </a:spcBef>
        <a:spcAft>
          <a:spcPct val="0"/>
        </a:spcAft>
        <a:buClr>
          <a:schemeClr val="accent2"/>
        </a:buClr>
        <a:buSzPct val="65000"/>
        <a:buFont typeface="Monotype Sorts" charset="2"/>
        <a:buChar char="u"/>
        <a:defRPr sz="2000">
          <a:solidFill>
            <a:schemeClr val="tx1"/>
          </a:solidFill>
          <a:latin typeface="+mn-lt"/>
          <a:ea typeface="ＭＳ Ｐゴシック" charset="0"/>
        </a:defRPr>
      </a:lvl4pPr>
      <a:lvl5pPr marL="20574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r" rtl="1" eaLnBrk="1" fontAlgn="base" hangingPunct="1">
        <a:spcBef>
          <a:spcPct val="20000"/>
        </a:spcBef>
        <a:spcAft>
          <a:spcPct val="0"/>
        </a:spcAft>
        <a:buClr>
          <a:schemeClr val="tx1"/>
        </a:buClr>
        <a:buChar char="–"/>
        <a:defRPr sz="2000">
          <a:solidFill>
            <a:schemeClr val="tx1"/>
          </a:solidFill>
          <a:latin typeface="+mn-lt"/>
        </a:defRPr>
      </a:lvl6pPr>
      <a:lvl7pPr marL="2971800" indent="-228600" algn="r" rtl="1" eaLnBrk="1" fontAlgn="base" hangingPunct="1">
        <a:spcBef>
          <a:spcPct val="20000"/>
        </a:spcBef>
        <a:spcAft>
          <a:spcPct val="0"/>
        </a:spcAft>
        <a:buClr>
          <a:schemeClr val="tx1"/>
        </a:buClr>
        <a:buChar char="–"/>
        <a:defRPr sz="2000">
          <a:solidFill>
            <a:schemeClr val="tx1"/>
          </a:solidFill>
          <a:latin typeface="+mn-lt"/>
        </a:defRPr>
      </a:lvl7pPr>
      <a:lvl8pPr marL="3429000" indent="-228600" algn="r" rtl="1" eaLnBrk="1" fontAlgn="base" hangingPunct="1">
        <a:spcBef>
          <a:spcPct val="20000"/>
        </a:spcBef>
        <a:spcAft>
          <a:spcPct val="0"/>
        </a:spcAft>
        <a:buClr>
          <a:schemeClr val="tx1"/>
        </a:buClr>
        <a:buChar char="–"/>
        <a:defRPr sz="2000">
          <a:solidFill>
            <a:schemeClr val="tx1"/>
          </a:solidFill>
          <a:latin typeface="+mn-lt"/>
        </a:defRPr>
      </a:lvl8pPr>
      <a:lvl9pPr marL="3886200" indent="-228600" algn="r" rtl="1"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838200" y="457200"/>
            <a:ext cx="7848600" cy="2765425"/>
          </a:xfrm>
        </p:spPr>
        <p:txBody>
          <a:bodyPr/>
          <a:lstStyle/>
          <a:p>
            <a:pPr eaLnBrk="1" hangingPunct="1"/>
            <a:r>
              <a:rPr lang="en-US"/>
              <a:t>Cryptography and Network Security</a:t>
            </a:r>
            <a:br>
              <a:rPr lang="en-US"/>
            </a:br>
            <a:r>
              <a:rPr lang="en-US"/>
              <a:t>Chapter 2</a:t>
            </a:r>
            <a:endParaRPr lang="en-AU"/>
          </a:p>
        </p:txBody>
      </p:sp>
      <p:sp>
        <p:nvSpPr>
          <p:cNvPr id="109571" name="Rectangle 3"/>
          <p:cNvSpPr>
            <a:spLocks noGrp="1" noChangeArrowheads="1"/>
          </p:cNvSpPr>
          <p:nvPr>
            <p:ph type="subTitle" sz="quarter" idx="1"/>
          </p:nvPr>
        </p:nvSpPr>
        <p:spPr>
          <a:xfrm>
            <a:off x="1371600" y="3657600"/>
            <a:ext cx="6400800" cy="2671763"/>
          </a:xfrm>
        </p:spPr>
        <p:txBody>
          <a:bodyPr/>
          <a:lstStyle/>
          <a:p>
            <a:pPr eaLnBrk="1" hangingPunct="1">
              <a:buFont typeface="Wingdings" pitchFamily="-107" charset="2"/>
              <a:buNone/>
            </a:pPr>
            <a:r>
              <a:rPr lang="en-US"/>
              <a:t>Fifth Edition</a:t>
            </a:r>
          </a:p>
          <a:p>
            <a:pPr eaLnBrk="1" hangingPunct="1">
              <a:buFont typeface="Wingdings" pitchFamily="-107" charset="2"/>
              <a:buNone/>
            </a:pPr>
            <a:r>
              <a:rPr lang="en-US"/>
              <a:t>by William Stallings	</a:t>
            </a:r>
          </a:p>
          <a:p>
            <a:pPr eaLnBrk="1" hangingPunct="1">
              <a:buFont typeface="Wingdings" pitchFamily="-107" charset="2"/>
              <a:buNone/>
            </a:pPr>
            <a:endParaRPr lang="en-US"/>
          </a:p>
          <a:p>
            <a:pPr eaLnBrk="1" hangingPunct="1">
              <a:buFont typeface="Wingdings" pitchFamily="-107" charset="2"/>
              <a:buNone/>
            </a:pPr>
            <a:r>
              <a:rPr lang="en-US"/>
              <a:t>Lecture slides by Lawrie Brown</a:t>
            </a:r>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a:t>Cryptanalysis</a:t>
            </a:r>
            <a:endParaRPr lang="en-AU"/>
          </a:p>
        </p:txBody>
      </p:sp>
      <p:sp>
        <p:nvSpPr>
          <p:cNvPr id="1027" name="Rectangle 3"/>
          <p:cNvSpPr>
            <a:spLocks noGrp="1" noChangeArrowheads="1"/>
          </p:cNvSpPr>
          <p:nvPr>
            <p:ph idx="1"/>
          </p:nvPr>
        </p:nvSpPr>
        <p:spPr/>
        <p:txBody>
          <a:bodyPr/>
          <a:lstStyle/>
          <a:p>
            <a:pPr algn="l" rtl="0"/>
            <a:r>
              <a:rPr lang="en-US" dirty="0"/>
              <a:t>Objective of attacker: recover key (not just message)</a:t>
            </a:r>
          </a:p>
          <a:p>
            <a:pPr algn="l" rtl="0"/>
            <a:r>
              <a:rPr lang="en-US" dirty="0"/>
              <a:t>Approaches of attacker:</a:t>
            </a:r>
          </a:p>
          <a:p>
            <a:pPr lvl="1" algn="l" rtl="0"/>
            <a:r>
              <a:rPr lang="en-US" sz="2400" dirty="0">
                <a:solidFill>
                  <a:srgbClr val="FF0000"/>
                </a:solidFill>
              </a:rPr>
              <a:t>Cryptanalysis</a:t>
            </a:r>
            <a:r>
              <a:rPr lang="en-US" sz="2400" dirty="0"/>
              <a:t> Exploit characteristics of algorithm to deduce plaintext or key</a:t>
            </a:r>
          </a:p>
          <a:p>
            <a:pPr lvl="1" algn="l" rtl="0"/>
            <a:r>
              <a:rPr lang="en-US" sz="2400" dirty="0">
                <a:solidFill>
                  <a:srgbClr val="FF0000"/>
                </a:solidFill>
              </a:rPr>
              <a:t>Brute-force attack </a:t>
            </a:r>
            <a:r>
              <a:rPr lang="en-US" sz="2400" dirty="0"/>
              <a:t>Try every possible key on </a:t>
            </a:r>
            <a:r>
              <a:rPr lang="en-US" sz="2400" dirty="0" err="1"/>
              <a:t>ciphertext</a:t>
            </a:r>
            <a:r>
              <a:rPr lang="en-US" sz="2400" dirty="0"/>
              <a:t> until intelligible translation into plaintext obtained</a:t>
            </a:r>
          </a:p>
          <a:p>
            <a:pPr algn="l" rtl="0"/>
            <a:r>
              <a:rPr lang="en-US" dirty="0"/>
              <a:t>If either attack finds key, all future/past messages are compromised</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Cryptanalytic Attacks</a:t>
            </a:r>
            <a:endParaRPr lang="en-AU" dirty="0"/>
          </a:p>
        </p:txBody>
      </p:sp>
      <p:sp>
        <p:nvSpPr>
          <p:cNvPr id="55299" name="Rectangle 3"/>
          <p:cNvSpPr>
            <a:spLocks noGrp="1" noChangeArrowheads="1"/>
          </p:cNvSpPr>
          <p:nvPr>
            <p:ph idx="1"/>
          </p:nvPr>
        </p:nvSpPr>
        <p:spPr>
          <a:xfrm>
            <a:off x="468313" y="1556792"/>
            <a:ext cx="8229600" cy="5301208"/>
          </a:xfrm>
        </p:spPr>
        <p:txBody>
          <a:bodyPr/>
          <a:lstStyle/>
          <a:p>
            <a:pPr algn="l" rtl="0" eaLnBrk="1" hangingPunct="1">
              <a:lnSpc>
                <a:spcPct val="90000"/>
              </a:lnSpc>
              <a:defRPr/>
            </a:pPr>
            <a:r>
              <a:rPr lang="en-AU" b="1" dirty="0" err="1"/>
              <a:t>ciphertext</a:t>
            </a:r>
            <a:r>
              <a:rPr lang="en-AU" b="1" dirty="0"/>
              <a:t> only</a:t>
            </a:r>
            <a:r>
              <a:rPr lang="en-AU" dirty="0"/>
              <a:t> </a:t>
            </a:r>
          </a:p>
          <a:p>
            <a:pPr lvl="1" algn="l" rtl="0" eaLnBrk="1" hangingPunct="1">
              <a:lnSpc>
                <a:spcPct val="90000"/>
              </a:lnSpc>
              <a:defRPr/>
            </a:pPr>
            <a:r>
              <a:rPr lang="en-AU" dirty="0">
                <a:ea typeface="ＭＳ Ｐゴシック" pitchFamily="-107" charset="-128"/>
              </a:rPr>
              <a:t>only know algorithm &amp; </a:t>
            </a:r>
            <a:r>
              <a:rPr lang="en-AU" dirty="0" err="1">
                <a:ea typeface="ＭＳ Ｐゴシック" pitchFamily="-107" charset="-128"/>
              </a:rPr>
              <a:t>ciphertext</a:t>
            </a:r>
            <a:r>
              <a:rPr lang="en-AU" dirty="0">
                <a:ea typeface="ＭＳ Ｐゴシック" pitchFamily="-107" charset="-128"/>
              </a:rPr>
              <a:t>, is statistical, know or can identify plaintext </a:t>
            </a:r>
          </a:p>
          <a:p>
            <a:pPr algn="l" rtl="0" eaLnBrk="1" hangingPunct="1">
              <a:lnSpc>
                <a:spcPct val="90000"/>
              </a:lnSpc>
              <a:defRPr/>
            </a:pPr>
            <a:r>
              <a:rPr lang="en-AU" b="1" dirty="0"/>
              <a:t>known plaintext</a:t>
            </a:r>
            <a:r>
              <a:rPr lang="en-AU" dirty="0"/>
              <a:t> </a:t>
            </a:r>
          </a:p>
          <a:p>
            <a:pPr lvl="1" algn="l" rtl="0" eaLnBrk="1" hangingPunct="1">
              <a:lnSpc>
                <a:spcPct val="90000"/>
              </a:lnSpc>
              <a:defRPr/>
            </a:pPr>
            <a:r>
              <a:rPr lang="en-AU" dirty="0">
                <a:ea typeface="ＭＳ Ｐゴシック" pitchFamily="-107" charset="-128"/>
              </a:rPr>
              <a:t>know/suspect plaintext &amp; </a:t>
            </a:r>
            <a:r>
              <a:rPr lang="en-AU" dirty="0" err="1">
                <a:ea typeface="ＭＳ Ｐゴシック" pitchFamily="-107" charset="-128"/>
              </a:rPr>
              <a:t>ciphertext</a:t>
            </a:r>
            <a:endParaRPr lang="en-AU" dirty="0">
              <a:ea typeface="ＭＳ Ｐゴシック" pitchFamily="-107" charset="-128"/>
            </a:endParaRPr>
          </a:p>
          <a:p>
            <a:pPr algn="l" rtl="0" eaLnBrk="1" hangingPunct="1">
              <a:lnSpc>
                <a:spcPct val="90000"/>
              </a:lnSpc>
              <a:defRPr/>
            </a:pPr>
            <a:r>
              <a:rPr lang="en-AU" b="1" dirty="0"/>
              <a:t>chosen plaintext</a:t>
            </a:r>
            <a:r>
              <a:rPr lang="en-AU" dirty="0"/>
              <a:t> </a:t>
            </a:r>
          </a:p>
          <a:p>
            <a:pPr lvl="1" algn="l" rtl="0" eaLnBrk="1" hangingPunct="1">
              <a:lnSpc>
                <a:spcPct val="90000"/>
              </a:lnSpc>
              <a:defRPr/>
            </a:pPr>
            <a:r>
              <a:rPr lang="en-AU" dirty="0">
                <a:ea typeface="ＭＳ Ｐゴシック" pitchFamily="-107" charset="-128"/>
              </a:rPr>
              <a:t>select plaintext and obtain </a:t>
            </a:r>
            <a:r>
              <a:rPr lang="en-AU" dirty="0" err="1">
                <a:ea typeface="ＭＳ Ｐゴシック" pitchFamily="-107" charset="-128"/>
              </a:rPr>
              <a:t>ciphertext</a:t>
            </a:r>
            <a:endParaRPr lang="en-AU" dirty="0">
              <a:ea typeface="ＭＳ Ｐゴシック" pitchFamily="-107" charset="-128"/>
            </a:endParaRPr>
          </a:p>
          <a:p>
            <a:pPr algn="l" rtl="0" eaLnBrk="1" hangingPunct="1">
              <a:lnSpc>
                <a:spcPct val="90000"/>
              </a:lnSpc>
              <a:defRPr/>
            </a:pPr>
            <a:r>
              <a:rPr lang="en-AU" b="1" dirty="0"/>
              <a:t>chosen </a:t>
            </a:r>
            <a:r>
              <a:rPr lang="en-AU" b="1" dirty="0" err="1"/>
              <a:t>ciphertext</a:t>
            </a:r>
            <a:r>
              <a:rPr lang="en-AU" dirty="0"/>
              <a:t> </a:t>
            </a:r>
          </a:p>
          <a:p>
            <a:pPr lvl="1" algn="l" rtl="0" eaLnBrk="1" hangingPunct="1">
              <a:lnSpc>
                <a:spcPct val="90000"/>
              </a:lnSpc>
              <a:defRPr/>
            </a:pPr>
            <a:r>
              <a:rPr lang="en-AU" dirty="0">
                <a:ea typeface="ＭＳ Ｐゴシック" pitchFamily="-107" charset="-128"/>
              </a:rPr>
              <a:t>select </a:t>
            </a:r>
            <a:r>
              <a:rPr lang="en-AU" dirty="0" err="1">
                <a:ea typeface="ＭＳ Ｐゴシック" pitchFamily="-107" charset="-128"/>
              </a:rPr>
              <a:t>ciphertext</a:t>
            </a:r>
            <a:r>
              <a:rPr lang="en-AU" dirty="0">
                <a:ea typeface="ＭＳ Ｐゴシック" pitchFamily="-107" charset="-128"/>
              </a:rPr>
              <a:t> and obtain plaintext</a:t>
            </a:r>
          </a:p>
          <a:p>
            <a:pPr algn="l" rtl="0" eaLnBrk="1" hangingPunct="1">
              <a:lnSpc>
                <a:spcPct val="90000"/>
              </a:lnSpc>
              <a:defRPr/>
            </a:pPr>
            <a:r>
              <a:rPr lang="en-AU" b="1" dirty="0"/>
              <a:t>chosen text</a:t>
            </a:r>
            <a:r>
              <a:rPr lang="en-AU" dirty="0"/>
              <a:t> </a:t>
            </a:r>
          </a:p>
          <a:p>
            <a:pPr lvl="1" algn="l" rtl="0" eaLnBrk="1" hangingPunct="1">
              <a:lnSpc>
                <a:spcPct val="90000"/>
              </a:lnSpc>
              <a:defRPr/>
            </a:pPr>
            <a:r>
              <a:rPr lang="en-AU" dirty="0">
                <a:ea typeface="ＭＳ Ｐゴシック" pitchFamily="-107" charset="-128"/>
              </a:rPr>
              <a:t>select plaintext or </a:t>
            </a:r>
            <a:r>
              <a:rPr lang="en-AU" dirty="0" err="1">
                <a:ea typeface="ＭＳ Ｐゴシック" pitchFamily="-107" charset="-128"/>
              </a:rPr>
              <a:t>ciphertext</a:t>
            </a:r>
            <a:r>
              <a:rPr lang="en-AU" dirty="0">
                <a:ea typeface="ＭＳ Ｐゴシック" pitchFamily="-107" charset="-128"/>
              </a:rPr>
              <a:t> to en/decrypt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Security</a:t>
            </a:r>
            <a:endParaRPr lang="ar-SA" dirty="0"/>
          </a:p>
        </p:txBody>
      </p:sp>
      <p:sp>
        <p:nvSpPr>
          <p:cNvPr id="3" name="Content Placeholder 2"/>
          <p:cNvSpPr>
            <a:spLocks noGrp="1"/>
          </p:cNvSpPr>
          <p:nvPr>
            <p:ph idx="1"/>
          </p:nvPr>
        </p:nvSpPr>
        <p:spPr>
          <a:xfrm>
            <a:off x="251520" y="1556792"/>
            <a:ext cx="8511480" cy="4752528"/>
          </a:xfrm>
        </p:spPr>
        <p:txBody>
          <a:bodyPr/>
          <a:lstStyle/>
          <a:p>
            <a:pPr algn="l" rtl="0"/>
            <a:r>
              <a:rPr lang="en-US" dirty="0">
                <a:solidFill>
                  <a:schemeClr val="accent4">
                    <a:lumMod val="50000"/>
                    <a:lumOff val="50000"/>
                  </a:schemeClr>
                </a:solidFill>
              </a:rPr>
              <a:t>Unconditionally Secure</a:t>
            </a:r>
          </a:p>
          <a:p>
            <a:pPr lvl="1" algn="l" rtl="0"/>
            <a:r>
              <a:rPr lang="en-US" sz="2400" dirty="0" err="1"/>
              <a:t>Ciphertext</a:t>
            </a:r>
            <a:r>
              <a:rPr lang="en-US" sz="2400" dirty="0"/>
              <a:t> does not contained enough information to derive plaintext or key</a:t>
            </a:r>
          </a:p>
          <a:p>
            <a:pPr lvl="1" algn="l" rtl="0"/>
            <a:r>
              <a:rPr lang="en-US" sz="2400" dirty="0">
                <a:solidFill>
                  <a:srgbClr val="FF0000"/>
                </a:solidFill>
              </a:rPr>
              <a:t> One-time pad </a:t>
            </a:r>
            <a:r>
              <a:rPr lang="en-US" sz="2400" dirty="0"/>
              <a:t>is only unconditionally secure cipher (but not very practical)</a:t>
            </a:r>
          </a:p>
          <a:p>
            <a:pPr algn="l" rtl="0"/>
            <a:r>
              <a:rPr lang="en-US" dirty="0">
                <a:solidFill>
                  <a:schemeClr val="accent4">
                    <a:lumMod val="50000"/>
                    <a:lumOff val="50000"/>
                  </a:schemeClr>
                </a:solidFill>
              </a:rPr>
              <a:t>Computationally Secure</a:t>
            </a:r>
          </a:p>
          <a:p>
            <a:pPr lvl="1" algn="l" rtl="0"/>
            <a:r>
              <a:rPr lang="en-US" sz="2400" dirty="0"/>
              <a:t>If either:</a:t>
            </a:r>
          </a:p>
          <a:p>
            <a:pPr lvl="2" algn="l" rtl="0"/>
            <a:r>
              <a:rPr lang="en-US" dirty="0"/>
              <a:t>Cost of breaking cipher exceeds value of encrypted information</a:t>
            </a:r>
          </a:p>
          <a:p>
            <a:pPr lvl="2" algn="l" rtl="0"/>
            <a:r>
              <a:rPr lang="en-US" dirty="0"/>
              <a:t>Time required to break cipher exceeds useful lifetime of encrypted information</a:t>
            </a:r>
          </a:p>
          <a:p>
            <a:pPr lvl="1" algn="l" rtl="0"/>
            <a:r>
              <a:rPr lang="en-US" sz="2400" dirty="0"/>
              <a:t>Hard to estimate value/lifetime of some information</a:t>
            </a:r>
          </a:p>
          <a:p>
            <a:pPr lvl="1" algn="l" rtl="0"/>
            <a:r>
              <a:rPr lang="en-US" sz="2400" dirty="0"/>
              <a:t>Hard to estimate how much effort needed to break cipher</a:t>
            </a:r>
            <a:endParaRPr lang="ar-SA"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Brute Force Search</a:t>
            </a:r>
            <a:endParaRPr lang="en-AU"/>
          </a:p>
        </p:txBody>
      </p:sp>
      <p:sp>
        <p:nvSpPr>
          <p:cNvPr id="58371" name="Rectangle 3"/>
          <p:cNvSpPr>
            <a:spLocks noGrp="1" noChangeArrowheads="1"/>
          </p:cNvSpPr>
          <p:nvPr>
            <p:ph idx="1"/>
          </p:nvPr>
        </p:nvSpPr>
        <p:spPr>
          <a:xfrm>
            <a:off x="457200" y="1676400"/>
            <a:ext cx="8229600" cy="1828800"/>
          </a:xfrm>
        </p:spPr>
        <p:txBody>
          <a:bodyPr/>
          <a:lstStyle/>
          <a:p>
            <a:pPr algn="l" rtl="0" eaLnBrk="1" hangingPunct="1">
              <a:lnSpc>
                <a:spcPct val="90000"/>
              </a:lnSpc>
            </a:pPr>
            <a:r>
              <a:rPr lang="en-AU" sz="2800" dirty="0"/>
              <a:t>always possible to simply try every key </a:t>
            </a:r>
          </a:p>
          <a:p>
            <a:pPr algn="l" rtl="0" eaLnBrk="1" hangingPunct="1">
              <a:lnSpc>
                <a:spcPct val="90000"/>
              </a:lnSpc>
            </a:pPr>
            <a:r>
              <a:rPr lang="en-AU" sz="2800" dirty="0"/>
              <a:t>most basic attack, proportional to key size </a:t>
            </a:r>
          </a:p>
          <a:p>
            <a:pPr algn="l" rtl="0" eaLnBrk="1" hangingPunct="1">
              <a:lnSpc>
                <a:spcPct val="90000"/>
              </a:lnSpc>
            </a:pPr>
            <a:r>
              <a:rPr lang="en-AU" sz="2800" dirty="0"/>
              <a:t>assume either know / recognise plaintext</a:t>
            </a:r>
          </a:p>
          <a:p>
            <a:pPr algn="ctr" rtl="0" eaLnBrk="1" hangingPunct="1">
              <a:lnSpc>
                <a:spcPct val="90000"/>
              </a:lnSpc>
            </a:pPr>
            <a:endParaRPr lang="en-US" sz="2800" b="1" dirty="0">
              <a:effectLst/>
              <a:latin typeface="Times" pitchFamily="-107" charset="0"/>
            </a:endParaRPr>
          </a:p>
          <a:p>
            <a:pPr algn="l" rtl="0" eaLnBrk="1" hangingPunct="1">
              <a:lnSpc>
                <a:spcPct val="90000"/>
              </a:lnSpc>
            </a:pPr>
            <a:endParaRPr lang="en-US" sz="2800" dirty="0">
              <a:effectLst/>
              <a:latin typeface="Times" pitchFamily="-107" charset="0"/>
            </a:endParaRPr>
          </a:p>
          <a:p>
            <a:pPr algn="l" rtl="0" eaLnBrk="1" hangingPunct="1">
              <a:lnSpc>
                <a:spcPct val="90000"/>
              </a:lnSpc>
            </a:pPr>
            <a:endParaRPr lang="en-AU" sz="2800" dirty="0"/>
          </a:p>
          <a:p>
            <a:pPr algn="l" rtl="0" eaLnBrk="1" hangingPunct="1">
              <a:lnSpc>
                <a:spcPct val="90000"/>
              </a:lnSpc>
              <a:buFont typeface="Wingdings" pitchFamily="-107" charset="2"/>
              <a:buNone/>
            </a:pPr>
            <a:endParaRPr lang="en-AU" sz="2800" dirty="0"/>
          </a:p>
          <a:p>
            <a:pPr algn="l" rtl="0" eaLnBrk="1" hangingPunct="1">
              <a:lnSpc>
                <a:spcPct val="90000"/>
              </a:lnSpc>
            </a:pPr>
            <a:endParaRPr lang="en-AU" sz="2800" dirty="0"/>
          </a:p>
          <a:p>
            <a:pPr algn="l" rtl="0" eaLnBrk="1" hangingPunct="1">
              <a:lnSpc>
                <a:spcPct val="90000"/>
              </a:lnSpc>
            </a:pPr>
            <a:endParaRPr lang="en-AU" sz="2800" dirty="0"/>
          </a:p>
        </p:txBody>
      </p:sp>
      <p:graphicFrame>
        <p:nvGraphicFramePr>
          <p:cNvPr id="58505" name="Group 137"/>
          <p:cNvGraphicFramePr>
            <a:graphicFrameLocks noGrp="1"/>
          </p:cNvGraphicFramePr>
          <p:nvPr/>
        </p:nvGraphicFramePr>
        <p:xfrm>
          <a:off x="539552" y="3140968"/>
          <a:ext cx="8077200" cy="2786700"/>
        </p:xfrm>
        <a:graphic>
          <a:graphicData uri="http://schemas.openxmlformats.org/drawingml/2006/table">
            <a:tbl>
              <a:tblPr/>
              <a:tblGrid>
                <a:gridCol w="1504950">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216150">
                  <a:extLst>
                    <a:ext uri="{9D8B030D-6E8A-4147-A177-3AD203B41FA5}">
                      <a16:colId xmlns:a16="http://schemas.microsoft.com/office/drawing/2014/main" val="20003"/>
                    </a:ext>
                  </a:extLst>
                </a:gridCol>
              </a:tblGrid>
              <a:tr h="231775">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dirty="0">
                          <a:ln>
                            <a:noFill/>
                          </a:ln>
                          <a:solidFill>
                            <a:schemeClr val="tx1"/>
                          </a:solidFill>
                          <a:effectLst/>
                          <a:latin typeface="Times" pitchFamily="-107" charset="0"/>
                          <a:ea typeface="ＭＳ Ｐゴシック" pitchFamily="-107" charset="-128"/>
                        </a:rPr>
                        <a:t>Key Size (bits)</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107" charset="-128"/>
                        </a:rPr>
                        <a:t>Number of Alternative Keys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107" charset="-128"/>
                        </a:rPr>
                        <a:t>Time required at 1 decryption/µs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107" charset="-128"/>
                        </a:rPr>
                        <a:t>Time required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6</a:t>
                      </a:r>
                      <a:r>
                        <a:rPr kumimoji="0" lang="en-US" sz="1400" b="1" i="0" u="none" strike="noStrike" cap="none" normalizeH="0" baseline="0">
                          <a:ln>
                            <a:noFill/>
                          </a:ln>
                          <a:solidFill>
                            <a:schemeClr val="tx1"/>
                          </a:solidFill>
                          <a:effectLst/>
                          <a:latin typeface="Times" pitchFamily="-107" charset="0"/>
                          <a:ea typeface="ＭＳ Ｐゴシック" pitchFamily="-107" charset="-128"/>
                        </a:rPr>
                        <a:t> decryptions/µs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32</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dirty="0">
                          <a:ln>
                            <a:noFill/>
                          </a:ln>
                          <a:solidFill>
                            <a:schemeClr val="tx1"/>
                          </a:solidFill>
                          <a:effectLst/>
                          <a:latin typeface="Times" pitchFamily="-107" charset="0"/>
                          <a:ea typeface="ＭＳ Ｐゴシック" pitchFamily="-107" charset="-128"/>
                        </a:rPr>
                        <a:t>32</a:t>
                      </a: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  = 4.3 </a:t>
                      </a:r>
                      <a:r>
                        <a:rPr kumimoji="0" lang="en-US" sz="1400" b="0" i="0" u="none" strike="noStrike" cap="none" normalizeH="0" baseline="0" dirty="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dirty="0">
                          <a:ln>
                            <a:noFill/>
                          </a:ln>
                          <a:solidFill>
                            <a:schemeClr val="tx1"/>
                          </a:solidFill>
                          <a:effectLst/>
                          <a:latin typeface="Times" pitchFamily="-107" charset="0"/>
                          <a:ea typeface="ＭＳ Ｐゴシック" pitchFamily="-107" charset="-128"/>
                        </a:rPr>
                        <a:t>9</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31</a:t>
                      </a:r>
                      <a:r>
                        <a:rPr kumimoji="0" lang="en-US" sz="1400" b="0" i="0" u="none" strike="noStrike" cap="none" normalizeH="0" baseline="0">
                          <a:ln>
                            <a:noFill/>
                          </a:ln>
                          <a:solidFill>
                            <a:schemeClr val="tx1"/>
                          </a:solidFill>
                          <a:effectLst/>
                          <a:latin typeface="Times" pitchFamily="-107" charset="0"/>
                          <a:ea typeface="ＭＳ Ｐゴシック" pitchFamily="-107" charset="-128"/>
                        </a:rPr>
                        <a:t> µs	= 35.8 minutes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2.15 milliseconds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56</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56</a:t>
                      </a:r>
                      <a:r>
                        <a:rPr kumimoji="0" lang="en-US" sz="1400" b="0" i="0" u="none" strike="noStrike" cap="none" normalizeH="0" baseline="0">
                          <a:ln>
                            <a:noFill/>
                          </a:ln>
                          <a:solidFill>
                            <a:schemeClr val="tx1"/>
                          </a:solidFill>
                          <a:effectLst/>
                          <a:latin typeface="Times" pitchFamily="-107" charset="0"/>
                          <a:ea typeface="ＭＳ Ｐゴシック" pitchFamily="-107" charset="-128"/>
                        </a:rPr>
                        <a:t>  = 7.2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16</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55</a:t>
                      </a:r>
                      <a:r>
                        <a:rPr kumimoji="0" lang="en-US" sz="1400" b="0" i="0" u="none" strike="noStrike" cap="none" normalizeH="0" baseline="0">
                          <a:ln>
                            <a:noFill/>
                          </a:ln>
                          <a:solidFill>
                            <a:schemeClr val="tx1"/>
                          </a:solidFill>
                          <a:effectLst/>
                          <a:latin typeface="Times" pitchFamily="-107" charset="0"/>
                          <a:ea typeface="ＭＳ Ｐゴシック" pitchFamily="-107" charset="-128"/>
                        </a:rPr>
                        <a:t> µs	= 1142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10.01 hours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128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128</a:t>
                      </a:r>
                      <a:r>
                        <a:rPr kumimoji="0" lang="en-US" sz="1400" b="0" i="0" u="none" strike="noStrike" cap="none" normalizeH="0" baseline="0">
                          <a:ln>
                            <a:noFill/>
                          </a:ln>
                          <a:solidFill>
                            <a:schemeClr val="tx1"/>
                          </a:solidFill>
                          <a:effectLst/>
                          <a:latin typeface="Times" pitchFamily="-107" charset="0"/>
                          <a:ea typeface="ＭＳ Ｐゴシック" pitchFamily="-107" charset="-128"/>
                        </a:rPr>
                        <a:t>  = 3.4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38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127</a:t>
                      </a:r>
                      <a:r>
                        <a:rPr kumimoji="0" lang="en-US" sz="1400" b="0" i="0" u="none" strike="noStrike" cap="none" normalizeH="0" baseline="0">
                          <a:ln>
                            <a:noFill/>
                          </a:ln>
                          <a:solidFill>
                            <a:schemeClr val="tx1"/>
                          </a:solidFill>
                          <a:effectLst/>
                          <a:latin typeface="Times" pitchFamily="-107" charset="0"/>
                          <a:ea typeface="ＭＳ Ｐゴシック" pitchFamily="-107" charset="-128"/>
                        </a:rPr>
                        <a:t> µs	= 5.4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24</a:t>
                      </a:r>
                      <a:r>
                        <a:rPr kumimoji="0" lang="en-US" sz="1400" b="0" i="0" u="none" strike="noStrike" cap="none" normalizeH="0" baseline="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5.4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18</a:t>
                      </a:r>
                      <a:r>
                        <a:rPr kumimoji="0" lang="en-US" sz="1400" b="0" i="0" u="none" strike="noStrike" cap="none" normalizeH="0" baseline="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168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168</a:t>
                      </a:r>
                      <a:r>
                        <a:rPr kumimoji="0" lang="en-US" sz="1400" b="0" i="0" u="none" strike="noStrike" cap="none" normalizeH="0" baseline="0">
                          <a:ln>
                            <a:noFill/>
                          </a:ln>
                          <a:solidFill>
                            <a:schemeClr val="tx1"/>
                          </a:solidFill>
                          <a:effectLst/>
                          <a:latin typeface="Times" pitchFamily="-107" charset="0"/>
                          <a:ea typeface="ＭＳ Ｐゴシック" pitchFamily="-107" charset="-128"/>
                        </a:rPr>
                        <a:t>  = 3.7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50</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167</a:t>
                      </a:r>
                      <a:r>
                        <a:rPr kumimoji="0" lang="en-US" sz="1400" b="0" i="0" u="none" strike="noStrike" cap="none" normalizeH="0" baseline="0">
                          <a:ln>
                            <a:noFill/>
                          </a:ln>
                          <a:solidFill>
                            <a:schemeClr val="tx1"/>
                          </a:solidFill>
                          <a:effectLst/>
                          <a:latin typeface="Times" pitchFamily="-107" charset="0"/>
                          <a:ea typeface="ＭＳ Ｐゴシック" pitchFamily="-107" charset="-128"/>
                        </a:rPr>
                        <a:t> µs	= 5.9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36</a:t>
                      </a:r>
                      <a:r>
                        <a:rPr kumimoji="0" lang="en-US" sz="1400" b="0" i="0" u="none" strike="noStrike" cap="none" normalizeH="0" baseline="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5.9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30</a:t>
                      </a:r>
                      <a:r>
                        <a:rPr kumimoji="0" lang="en-US" sz="1400" b="0" i="0" u="none" strike="noStrike" cap="none" normalizeH="0" baseline="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4038">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26 characters (permutation)</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26! = 4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26</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107" charset="-128"/>
                        </a:rPr>
                        <a:t>2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26</a:t>
                      </a:r>
                      <a:r>
                        <a:rPr kumimoji="0" lang="en-US" sz="1400" b="0" i="0" u="none" strike="noStrike" cap="none" normalizeH="0" baseline="0">
                          <a:ln>
                            <a:noFill/>
                          </a:ln>
                          <a:solidFill>
                            <a:schemeClr val="tx1"/>
                          </a:solidFill>
                          <a:effectLst/>
                          <a:latin typeface="Times" pitchFamily="-107" charset="0"/>
                          <a:ea typeface="ＭＳ Ｐゴシック" pitchFamily="-107" charset="-128"/>
                        </a:rPr>
                        <a:t> µs	= 6.4 </a:t>
                      </a:r>
                      <a:r>
                        <a:rPr kumimoji="0" lang="en-US" sz="1400" b="0" i="0" u="none" strike="noStrike" cap="none" normalizeH="0" baseline="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107" charset="-128"/>
                        </a:rPr>
                        <a:t>12</a:t>
                      </a:r>
                      <a:r>
                        <a:rPr kumimoji="0" lang="en-US" sz="1400" b="0" i="0" u="none" strike="noStrike" cap="none" normalizeH="0" baseline="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6.4 </a:t>
                      </a:r>
                      <a:r>
                        <a:rPr kumimoji="0" lang="en-US" sz="1400" b="0" i="0" u="none" strike="noStrike" cap="none" normalizeH="0" baseline="0" dirty="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dirty="0">
                          <a:ln>
                            <a:noFill/>
                          </a:ln>
                          <a:solidFill>
                            <a:schemeClr val="tx1"/>
                          </a:solidFill>
                          <a:effectLst/>
                          <a:latin typeface="Times" pitchFamily="-107" charset="0"/>
                          <a:ea typeface="ＭＳ Ｐゴシック" pitchFamily="-107" charset="-128"/>
                        </a:rPr>
                        <a:t>6</a:t>
                      </a:r>
                      <a:r>
                        <a:rPr kumimoji="0" lang="en-US" sz="1400" b="0" i="0" u="none" strike="noStrike" cap="none" normalizeH="0" baseline="0" dirty="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4"/>
          <p:cNvSpPr/>
          <p:nvPr/>
        </p:nvSpPr>
        <p:spPr>
          <a:xfrm>
            <a:off x="1547664" y="6021288"/>
            <a:ext cx="5832648" cy="369332"/>
          </a:xfrm>
          <a:prstGeom prst="rect">
            <a:avLst/>
          </a:prstGeom>
        </p:spPr>
        <p:txBody>
          <a:bodyPr wrap="square">
            <a:spAutoFit/>
          </a:bodyPr>
          <a:lstStyle/>
          <a:p>
            <a:r>
              <a:rPr lang="en-US" dirty="0"/>
              <a:t>On average, number of guesses is half the key space</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dirty="0"/>
              <a:t>Substitution Ciphers  - </a:t>
            </a:r>
            <a:r>
              <a:rPr lang="en-AU" dirty="0"/>
              <a:t>Caesar Cipher</a:t>
            </a:r>
          </a:p>
        </p:txBody>
      </p:sp>
      <p:sp>
        <p:nvSpPr>
          <p:cNvPr id="64515" name="Rectangle 3"/>
          <p:cNvSpPr>
            <a:spLocks noGrp="1" noChangeArrowheads="1"/>
          </p:cNvSpPr>
          <p:nvPr>
            <p:ph idx="1"/>
          </p:nvPr>
        </p:nvSpPr>
        <p:spPr/>
        <p:txBody>
          <a:bodyPr/>
          <a:lstStyle/>
          <a:p>
            <a:pPr algn="l" rtl="0" eaLnBrk="1" hangingPunct="1">
              <a:lnSpc>
                <a:spcPct val="90000"/>
              </a:lnSpc>
            </a:pPr>
            <a:r>
              <a:rPr lang="en-AU" dirty="0"/>
              <a:t>earliest known substitution cipher</a:t>
            </a:r>
          </a:p>
          <a:p>
            <a:pPr algn="l" rtl="0" eaLnBrk="1" hangingPunct="1">
              <a:lnSpc>
                <a:spcPct val="90000"/>
              </a:lnSpc>
            </a:pPr>
            <a:r>
              <a:rPr lang="en-AU" dirty="0"/>
              <a:t>replaces each letter by 3rd letter on</a:t>
            </a:r>
          </a:p>
          <a:p>
            <a:pPr algn="l" rtl="0" eaLnBrk="1" hangingPunct="1">
              <a:lnSpc>
                <a:spcPct val="90000"/>
              </a:lnSpc>
            </a:pPr>
            <a:r>
              <a:rPr lang="en-US" dirty="0"/>
              <a:t>example:</a:t>
            </a:r>
          </a:p>
          <a:p>
            <a:pPr lvl="1" algn="l" rtl="0" eaLnBrk="1" hangingPunct="1">
              <a:lnSpc>
                <a:spcPct val="90000"/>
              </a:lnSpc>
              <a:buFont typeface="Wingdings" pitchFamily="-107" charset="2"/>
              <a:buNone/>
            </a:pPr>
            <a:r>
              <a:rPr lang="en-AU" dirty="0">
                <a:latin typeface="Courier" pitchFamily="-107" charset="0"/>
                <a:ea typeface="ＭＳ Ｐゴシック" pitchFamily="-107" charset="-128"/>
              </a:rPr>
              <a:t>meet me after the toga party</a:t>
            </a:r>
          </a:p>
          <a:p>
            <a:pPr lvl="1" algn="l" rtl="0" eaLnBrk="1" hangingPunct="1">
              <a:lnSpc>
                <a:spcPct val="90000"/>
              </a:lnSpc>
              <a:buFont typeface="Wingdings" pitchFamily="-107" charset="2"/>
              <a:buNone/>
            </a:pPr>
            <a:r>
              <a:rPr lang="en-AU" dirty="0">
                <a:latin typeface="Courier" pitchFamily="-107" charset="0"/>
                <a:ea typeface="ＭＳ Ｐゴシック" pitchFamily="-107" charset="-128"/>
              </a:rPr>
              <a:t>PHHW PH DIWHU WKH WRJD SDUWB</a:t>
            </a:r>
          </a:p>
          <a:p>
            <a:pPr eaLnBrk="1" hangingPunct="1">
              <a:lnSpc>
                <a:spcPct val="90000"/>
              </a:lnSpc>
            </a:pPr>
            <a:endParaRPr lang="en-AU" dirty="0">
              <a:latin typeface="Courier New"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61683410"/>
              </p:ext>
            </p:extLst>
          </p:nvPr>
        </p:nvGraphicFramePr>
        <p:xfrm>
          <a:off x="1403648" y="4509120"/>
          <a:ext cx="6552728" cy="741680"/>
        </p:xfrm>
        <a:graphic>
          <a:graphicData uri="http://schemas.openxmlformats.org/drawingml/2006/table">
            <a:tbl>
              <a:tblPr firstRow="1" bandRow="1">
                <a:tableStyleId>{10A1B5D5-9B99-4C35-A422-299274C87663}</a:tableStyleId>
              </a:tblPr>
              <a:tblGrid>
                <a:gridCol w="245727">
                  <a:extLst>
                    <a:ext uri="{9D8B030D-6E8A-4147-A177-3AD203B41FA5}">
                      <a16:colId xmlns:a16="http://schemas.microsoft.com/office/drawing/2014/main" val="20000"/>
                    </a:ext>
                  </a:extLst>
                </a:gridCol>
                <a:gridCol w="258329">
                  <a:extLst>
                    <a:ext uri="{9D8B030D-6E8A-4147-A177-3AD203B41FA5}">
                      <a16:colId xmlns:a16="http://schemas.microsoft.com/office/drawing/2014/main" val="20001"/>
                    </a:ext>
                  </a:extLst>
                </a:gridCol>
                <a:gridCol w="252028">
                  <a:extLst>
                    <a:ext uri="{9D8B030D-6E8A-4147-A177-3AD203B41FA5}">
                      <a16:colId xmlns:a16="http://schemas.microsoft.com/office/drawing/2014/main" val="20002"/>
                    </a:ext>
                  </a:extLst>
                </a:gridCol>
                <a:gridCol w="252028">
                  <a:extLst>
                    <a:ext uri="{9D8B030D-6E8A-4147-A177-3AD203B41FA5}">
                      <a16:colId xmlns:a16="http://schemas.microsoft.com/office/drawing/2014/main" val="20003"/>
                    </a:ext>
                  </a:extLst>
                </a:gridCol>
                <a:gridCol w="252028">
                  <a:extLst>
                    <a:ext uri="{9D8B030D-6E8A-4147-A177-3AD203B41FA5}">
                      <a16:colId xmlns:a16="http://schemas.microsoft.com/office/drawing/2014/main" val="20004"/>
                    </a:ext>
                  </a:extLst>
                </a:gridCol>
                <a:gridCol w="252028">
                  <a:extLst>
                    <a:ext uri="{9D8B030D-6E8A-4147-A177-3AD203B41FA5}">
                      <a16:colId xmlns:a16="http://schemas.microsoft.com/office/drawing/2014/main" val="20005"/>
                    </a:ext>
                  </a:extLst>
                </a:gridCol>
                <a:gridCol w="252028">
                  <a:extLst>
                    <a:ext uri="{9D8B030D-6E8A-4147-A177-3AD203B41FA5}">
                      <a16:colId xmlns:a16="http://schemas.microsoft.com/office/drawing/2014/main" val="20006"/>
                    </a:ext>
                  </a:extLst>
                </a:gridCol>
                <a:gridCol w="252028">
                  <a:extLst>
                    <a:ext uri="{9D8B030D-6E8A-4147-A177-3AD203B41FA5}">
                      <a16:colId xmlns:a16="http://schemas.microsoft.com/office/drawing/2014/main" val="20007"/>
                    </a:ext>
                  </a:extLst>
                </a:gridCol>
                <a:gridCol w="252028">
                  <a:extLst>
                    <a:ext uri="{9D8B030D-6E8A-4147-A177-3AD203B41FA5}">
                      <a16:colId xmlns:a16="http://schemas.microsoft.com/office/drawing/2014/main" val="20008"/>
                    </a:ext>
                  </a:extLst>
                </a:gridCol>
                <a:gridCol w="252028">
                  <a:extLst>
                    <a:ext uri="{9D8B030D-6E8A-4147-A177-3AD203B41FA5}">
                      <a16:colId xmlns:a16="http://schemas.microsoft.com/office/drawing/2014/main" val="20009"/>
                    </a:ext>
                  </a:extLst>
                </a:gridCol>
                <a:gridCol w="252028">
                  <a:extLst>
                    <a:ext uri="{9D8B030D-6E8A-4147-A177-3AD203B41FA5}">
                      <a16:colId xmlns:a16="http://schemas.microsoft.com/office/drawing/2014/main" val="20010"/>
                    </a:ext>
                  </a:extLst>
                </a:gridCol>
                <a:gridCol w="252028">
                  <a:extLst>
                    <a:ext uri="{9D8B030D-6E8A-4147-A177-3AD203B41FA5}">
                      <a16:colId xmlns:a16="http://schemas.microsoft.com/office/drawing/2014/main" val="20011"/>
                    </a:ext>
                  </a:extLst>
                </a:gridCol>
                <a:gridCol w="252028">
                  <a:extLst>
                    <a:ext uri="{9D8B030D-6E8A-4147-A177-3AD203B41FA5}">
                      <a16:colId xmlns:a16="http://schemas.microsoft.com/office/drawing/2014/main" val="20012"/>
                    </a:ext>
                  </a:extLst>
                </a:gridCol>
                <a:gridCol w="252028">
                  <a:extLst>
                    <a:ext uri="{9D8B030D-6E8A-4147-A177-3AD203B41FA5}">
                      <a16:colId xmlns:a16="http://schemas.microsoft.com/office/drawing/2014/main" val="20013"/>
                    </a:ext>
                  </a:extLst>
                </a:gridCol>
                <a:gridCol w="252028">
                  <a:extLst>
                    <a:ext uri="{9D8B030D-6E8A-4147-A177-3AD203B41FA5}">
                      <a16:colId xmlns:a16="http://schemas.microsoft.com/office/drawing/2014/main" val="20014"/>
                    </a:ext>
                  </a:extLst>
                </a:gridCol>
                <a:gridCol w="252028">
                  <a:extLst>
                    <a:ext uri="{9D8B030D-6E8A-4147-A177-3AD203B41FA5}">
                      <a16:colId xmlns:a16="http://schemas.microsoft.com/office/drawing/2014/main" val="20015"/>
                    </a:ext>
                  </a:extLst>
                </a:gridCol>
                <a:gridCol w="252028">
                  <a:extLst>
                    <a:ext uri="{9D8B030D-6E8A-4147-A177-3AD203B41FA5}">
                      <a16:colId xmlns:a16="http://schemas.microsoft.com/office/drawing/2014/main" val="20016"/>
                    </a:ext>
                  </a:extLst>
                </a:gridCol>
                <a:gridCol w="252028">
                  <a:extLst>
                    <a:ext uri="{9D8B030D-6E8A-4147-A177-3AD203B41FA5}">
                      <a16:colId xmlns:a16="http://schemas.microsoft.com/office/drawing/2014/main" val="20017"/>
                    </a:ext>
                  </a:extLst>
                </a:gridCol>
                <a:gridCol w="252028">
                  <a:extLst>
                    <a:ext uri="{9D8B030D-6E8A-4147-A177-3AD203B41FA5}">
                      <a16:colId xmlns:a16="http://schemas.microsoft.com/office/drawing/2014/main" val="20018"/>
                    </a:ext>
                  </a:extLst>
                </a:gridCol>
                <a:gridCol w="252028">
                  <a:extLst>
                    <a:ext uri="{9D8B030D-6E8A-4147-A177-3AD203B41FA5}">
                      <a16:colId xmlns:a16="http://schemas.microsoft.com/office/drawing/2014/main" val="20019"/>
                    </a:ext>
                  </a:extLst>
                </a:gridCol>
                <a:gridCol w="252028">
                  <a:extLst>
                    <a:ext uri="{9D8B030D-6E8A-4147-A177-3AD203B41FA5}">
                      <a16:colId xmlns:a16="http://schemas.microsoft.com/office/drawing/2014/main" val="20020"/>
                    </a:ext>
                  </a:extLst>
                </a:gridCol>
                <a:gridCol w="252028">
                  <a:extLst>
                    <a:ext uri="{9D8B030D-6E8A-4147-A177-3AD203B41FA5}">
                      <a16:colId xmlns:a16="http://schemas.microsoft.com/office/drawing/2014/main" val="20021"/>
                    </a:ext>
                  </a:extLst>
                </a:gridCol>
                <a:gridCol w="252028">
                  <a:extLst>
                    <a:ext uri="{9D8B030D-6E8A-4147-A177-3AD203B41FA5}">
                      <a16:colId xmlns:a16="http://schemas.microsoft.com/office/drawing/2014/main" val="20022"/>
                    </a:ext>
                  </a:extLst>
                </a:gridCol>
                <a:gridCol w="252028">
                  <a:extLst>
                    <a:ext uri="{9D8B030D-6E8A-4147-A177-3AD203B41FA5}">
                      <a16:colId xmlns:a16="http://schemas.microsoft.com/office/drawing/2014/main" val="20023"/>
                    </a:ext>
                  </a:extLst>
                </a:gridCol>
                <a:gridCol w="252028">
                  <a:extLst>
                    <a:ext uri="{9D8B030D-6E8A-4147-A177-3AD203B41FA5}">
                      <a16:colId xmlns:a16="http://schemas.microsoft.com/office/drawing/2014/main" val="20024"/>
                    </a:ext>
                  </a:extLst>
                </a:gridCol>
                <a:gridCol w="252028">
                  <a:extLst>
                    <a:ext uri="{9D8B030D-6E8A-4147-A177-3AD203B41FA5}">
                      <a16:colId xmlns:a16="http://schemas.microsoft.com/office/drawing/2014/main" val="20025"/>
                    </a:ext>
                  </a:extLst>
                </a:gridCol>
              </a:tblGrid>
              <a:tr h="370840">
                <a:tc>
                  <a:txBody>
                    <a:bodyPr/>
                    <a:lstStyle/>
                    <a:p>
                      <a:pPr algn="ctr"/>
                      <a:r>
                        <a:rPr lang="en-US" sz="1600" dirty="0"/>
                        <a:t>A</a:t>
                      </a:r>
                    </a:p>
                  </a:txBody>
                  <a:tcPr/>
                </a:tc>
                <a:tc>
                  <a:txBody>
                    <a:bodyPr/>
                    <a:lstStyle/>
                    <a:p>
                      <a:pPr algn="ctr"/>
                      <a:r>
                        <a:rPr lang="en-US" sz="1600" dirty="0"/>
                        <a:t>B</a:t>
                      </a:r>
                    </a:p>
                  </a:txBody>
                  <a:tcPr/>
                </a:tc>
                <a:tc>
                  <a:txBody>
                    <a:bodyPr/>
                    <a:lstStyle/>
                    <a:p>
                      <a:pPr algn="ctr"/>
                      <a:r>
                        <a:rPr lang="en-US" sz="1600" dirty="0"/>
                        <a:t>C</a:t>
                      </a:r>
                    </a:p>
                  </a:txBody>
                  <a:tcPr/>
                </a:tc>
                <a:tc>
                  <a:txBody>
                    <a:bodyPr/>
                    <a:lstStyle/>
                    <a:p>
                      <a:pPr algn="ctr"/>
                      <a:r>
                        <a:rPr lang="en-US" sz="1600" dirty="0"/>
                        <a:t>D</a:t>
                      </a:r>
                    </a:p>
                  </a:txBody>
                  <a:tcPr/>
                </a:tc>
                <a:tc>
                  <a:txBody>
                    <a:bodyPr/>
                    <a:lstStyle/>
                    <a:p>
                      <a:pPr algn="ctr"/>
                      <a:r>
                        <a:rPr lang="en-US" sz="1600" dirty="0"/>
                        <a:t>E</a:t>
                      </a:r>
                    </a:p>
                  </a:txBody>
                  <a:tcPr/>
                </a:tc>
                <a:tc>
                  <a:txBody>
                    <a:bodyPr/>
                    <a:lstStyle/>
                    <a:p>
                      <a:pPr algn="ctr"/>
                      <a:r>
                        <a:rPr lang="en-US" sz="1600" dirty="0"/>
                        <a:t>F</a:t>
                      </a:r>
                    </a:p>
                  </a:txBody>
                  <a:tcPr/>
                </a:tc>
                <a:tc>
                  <a:txBody>
                    <a:bodyPr/>
                    <a:lstStyle/>
                    <a:p>
                      <a:pPr algn="ctr"/>
                      <a:r>
                        <a:rPr lang="en-US" sz="1600" dirty="0"/>
                        <a:t>G</a:t>
                      </a:r>
                    </a:p>
                  </a:txBody>
                  <a:tcPr/>
                </a:tc>
                <a:tc>
                  <a:txBody>
                    <a:bodyPr/>
                    <a:lstStyle/>
                    <a:p>
                      <a:pPr algn="ctr"/>
                      <a:r>
                        <a:rPr lang="en-US" sz="1600" dirty="0"/>
                        <a:t>H</a:t>
                      </a:r>
                    </a:p>
                  </a:txBody>
                  <a:tcPr/>
                </a:tc>
                <a:tc>
                  <a:txBody>
                    <a:bodyPr/>
                    <a:lstStyle/>
                    <a:p>
                      <a:pPr algn="ctr"/>
                      <a:r>
                        <a:rPr lang="en-US" sz="1600" dirty="0"/>
                        <a:t>I</a:t>
                      </a:r>
                    </a:p>
                  </a:txBody>
                  <a:tcPr/>
                </a:tc>
                <a:tc>
                  <a:txBody>
                    <a:bodyPr/>
                    <a:lstStyle/>
                    <a:p>
                      <a:pPr algn="ctr"/>
                      <a:r>
                        <a:rPr lang="en-US" sz="1600" dirty="0"/>
                        <a:t>J</a:t>
                      </a:r>
                    </a:p>
                  </a:txBody>
                  <a:tcPr/>
                </a:tc>
                <a:tc>
                  <a:txBody>
                    <a:bodyPr/>
                    <a:lstStyle/>
                    <a:p>
                      <a:pPr algn="ctr"/>
                      <a:r>
                        <a:rPr lang="en-US" sz="1600" dirty="0"/>
                        <a:t>K</a:t>
                      </a:r>
                    </a:p>
                  </a:txBody>
                  <a:tcPr/>
                </a:tc>
                <a:tc>
                  <a:txBody>
                    <a:bodyPr/>
                    <a:lstStyle/>
                    <a:p>
                      <a:pPr algn="ctr"/>
                      <a:r>
                        <a:rPr lang="en-US" sz="1600" dirty="0"/>
                        <a:t>L</a:t>
                      </a:r>
                    </a:p>
                  </a:txBody>
                  <a:tcPr/>
                </a:tc>
                <a:tc>
                  <a:txBody>
                    <a:bodyPr/>
                    <a:lstStyle/>
                    <a:p>
                      <a:pPr algn="ctr"/>
                      <a:r>
                        <a:rPr lang="en-US" sz="1600" dirty="0"/>
                        <a:t>M</a:t>
                      </a:r>
                    </a:p>
                  </a:txBody>
                  <a:tcPr/>
                </a:tc>
                <a:tc>
                  <a:txBody>
                    <a:bodyPr/>
                    <a:lstStyle/>
                    <a:p>
                      <a:pPr algn="ctr"/>
                      <a:r>
                        <a:rPr lang="en-US" sz="1600" dirty="0"/>
                        <a:t>N</a:t>
                      </a:r>
                    </a:p>
                  </a:txBody>
                  <a:tcPr/>
                </a:tc>
                <a:tc>
                  <a:txBody>
                    <a:bodyPr/>
                    <a:lstStyle/>
                    <a:p>
                      <a:pPr algn="ctr"/>
                      <a:r>
                        <a:rPr lang="en-US" sz="1600" dirty="0"/>
                        <a:t>O</a:t>
                      </a:r>
                    </a:p>
                  </a:txBody>
                  <a:tcPr/>
                </a:tc>
                <a:tc>
                  <a:txBody>
                    <a:bodyPr/>
                    <a:lstStyle/>
                    <a:p>
                      <a:pPr algn="ctr"/>
                      <a:r>
                        <a:rPr lang="en-US" sz="1600" dirty="0"/>
                        <a:t>P</a:t>
                      </a:r>
                    </a:p>
                  </a:txBody>
                  <a:tcPr/>
                </a:tc>
                <a:tc>
                  <a:txBody>
                    <a:bodyPr/>
                    <a:lstStyle/>
                    <a:p>
                      <a:pPr algn="ctr"/>
                      <a:r>
                        <a:rPr lang="en-US" sz="1600" dirty="0"/>
                        <a:t>Q</a:t>
                      </a:r>
                    </a:p>
                  </a:txBody>
                  <a:tcPr/>
                </a:tc>
                <a:tc>
                  <a:txBody>
                    <a:bodyPr/>
                    <a:lstStyle/>
                    <a:p>
                      <a:pPr algn="ctr"/>
                      <a:r>
                        <a:rPr lang="en-US" sz="1600" dirty="0"/>
                        <a:t>R</a:t>
                      </a:r>
                    </a:p>
                  </a:txBody>
                  <a:tcPr/>
                </a:tc>
                <a:tc>
                  <a:txBody>
                    <a:bodyPr/>
                    <a:lstStyle/>
                    <a:p>
                      <a:pPr algn="ctr"/>
                      <a:r>
                        <a:rPr lang="en-US" sz="1600" dirty="0"/>
                        <a:t>S</a:t>
                      </a:r>
                    </a:p>
                  </a:txBody>
                  <a:tcPr/>
                </a:tc>
                <a:tc>
                  <a:txBody>
                    <a:bodyPr/>
                    <a:lstStyle/>
                    <a:p>
                      <a:pPr algn="ctr"/>
                      <a:r>
                        <a:rPr lang="en-US" sz="1600" dirty="0"/>
                        <a:t>T</a:t>
                      </a:r>
                    </a:p>
                  </a:txBody>
                  <a:tcPr/>
                </a:tc>
                <a:tc>
                  <a:txBody>
                    <a:bodyPr/>
                    <a:lstStyle/>
                    <a:p>
                      <a:pPr algn="ctr"/>
                      <a:r>
                        <a:rPr lang="en-US" sz="1600" dirty="0"/>
                        <a:t>U</a:t>
                      </a:r>
                    </a:p>
                  </a:txBody>
                  <a:tcPr/>
                </a:tc>
                <a:tc>
                  <a:txBody>
                    <a:bodyPr/>
                    <a:lstStyle/>
                    <a:p>
                      <a:pPr algn="ctr"/>
                      <a:r>
                        <a:rPr lang="en-US" sz="1600" dirty="0"/>
                        <a:t>V</a:t>
                      </a:r>
                    </a:p>
                  </a:txBody>
                  <a:tcPr/>
                </a:tc>
                <a:tc>
                  <a:txBody>
                    <a:bodyPr/>
                    <a:lstStyle/>
                    <a:p>
                      <a:pPr algn="ctr"/>
                      <a:r>
                        <a:rPr lang="en-US" sz="1600" dirty="0"/>
                        <a:t>W</a:t>
                      </a:r>
                    </a:p>
                  </a:txBody>
                  <a:tcPr/>
                </a:tc>
                <a:tc>
                  <a:txBody>
                    <a:bodyPr/>
                    <a:lstStyle/>
                    <a:p>
                      <a:pPr algn="ctr"/>
                      <a:r>
                        <a:rPr lang="en-US" sz="1600" dirty="0"/>
                        <a:t>X</a:t>
                      </a:r>
                    </a:p>
                  </a:txBody>
                  <a:tcPr/>
                </a:tc>
                <a:tc>
                  <a:txBody>
                    <a:bodyPr/>
                    <a:lstStyle/>
                    <a:p>
                      <a:pPr algn="ctr"/>
                      <a:r>
                        <a:rPr lang="en-US" sz="1600" dirty="0"/>
                        <a:t>Y</a:t>
                      </a:r>
                    </a:p>
                  </a:txBody>
                  <a:tcPr/>
                </a:tc>
                <a:tc>
                  <a:txBody>
                    <a:bodyPr/>
                    <a:lstStyle/>
                    <a:p>
                      <a:pPr algn="ctr"/>
                      <a:r>
                        <a:rPr lang="en-US" sz="1600" dirty="0"/>
                        <a:t>Z</a:t>
                      </a:r>
                    </a:p>
                  </a:txBody>
                  <a:tcPr/>
                </a:tc>
                <a:extLst>
                  <a:ext uri="{0D108BD9-81ED-4DB2-BD59-A6C34878D82A}">
                    <a16:rowId xmlns:a16="http://schemas.microsoft.com/office/drawing/2014/main" val="10000"/>
                  </a:ext>
                </a:extLst>
              </a:tr>
              <a:tr h="370840">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tc>
                  <a:txBody>
                    <a:bodyPr/>
                    <a:lstStyle/>
                    <a:p>
                      <a:pPr algn="ctr"/>
                      <a:r>
                        <a:rPr lang="en-US" dirty="0"/>
                        <a:t>H</a:t>
                      </a:r>
                    </a:p>
                  </a:txBody>
                  <a:tcPr/>
                </a:tc>
                <a:tc>
                  <a:txBody>
                    <a:bodyPr/>
                    <a:lstStyle/>
                    <a:p>
                      <a:pPr algn="ctr"/>
                      <a:r>
                        <a:rPr lang="en-US" dirty="0"/>
                        <a:t>I</a:t>
                      </a:r>
                    </a:p>
                  </a:txBody>
                  <a:tcPr/>
                </a:tc>
                <a:tc>
                  <a:txBody>
                    <a:bodyPr/>
                    <a:lstStyle/>
                    <a:p>
                      <a:pPr algn="ctr"/>
                      <a:r>
                        <a:rPr lang="en-US" dirty="0"/>
                        <a:t>J</a:t>
                      </a:r>
                    </a:p>
                  </a:txBody>
                  <a:tcPr/>
                </a:tc>
                <a:tc>
                  <a:txBody>
                    <a:bodyPr/>
                    <a:lstStyle/>
                    <a:p>
                      <a:pPr algn="ctr"/>
                      <a:r>
                        <a:rPr lang="en-US" dirty="0"/>
                        <a:t>K</a:t>
                      </a:r>
                    </a:p>
                  </a:txBody>
                  <a:tcPr/>
                </a:tc>
                <a:tc>
                  <a:txBody>
                    <a:bodyPr/>
                    <a:lstStyle/>
                    <a:p>
                      <a:pPr algn="ctr"/>
                      <a:r>
                        <a:rPr lang="en-US" dirty="0"/>
                        <a:t>L</a:t>
                      </a:r>
                    </a:p>
                  </a:txBody>
                  <a:tcPr/>
                </a:tc>
                <a:tc>
                  <a:txBody>
                    <a:bodyPr/>
                    <a:lstStyle/>
                    <a:p>
                      <a:pPr algn="ctr"/>
                      <a:r>
                        <a:rPr lang="en-US" dirty="0"/>
                        <a:t>M</a:t>
                      </a:r>
                    </a:p>
                  </a:txBody>
                  <a:tcPr/>
                </a:tc>
                <a:tc>
                  <a:txBody>
                    <a:bodyPr/>
                    <a:lstStyle/>
                    <a:p>
                      <a:pPr algn="ctr"/>
                      <a:r>
                        <a:rPr lang="en-US" dirty="0"/>
                        <a:t>N</a:t>
                      </a:r>
                    </a:p>
                  </a:txBody>
                  <a:tcPr/>
                </a:tc>
                <a:tc>
                  <a:txBody>
                    <a:bodyPr/>
                    <a:lstStyle/>
                    <a:p>
                      <a:pPr algn="ctr"/>
                      <a:r>
                        <a:rPr lang="en-US" dirty="0"/>
                        <a:t>O</a:t>
                      </a:r>
                    </a:p>
                  </a:txBody>
                  <a:tcPr/>
                </a:tc>
                <a:tc>
                  <a:txBody>
                    <a:bodyPr/>
                    <a:lstStyle/>
                    <a:p>
                      <a:pPr algn="ctr"/>
                      <a:r>
                        <a:rPr lang="en-US" dirty="0"/>
                        <a:t>P</a:t>
                      </a:r>
                    </a:p>
                  </a:txBody>
                  <a:tcPr/>
                </a:tc>
                <a:tc>
                  <a:txBody>
                    <a:bodyPr/>
                    <a:lstStyle/>
                    <a:p>
                      <a:pPr algn="ctr"/>
                      <a:r>
                        <a:rPr lang="en-US" dirty="0"/>
                        <a:t>Q</a:t>
                      </a:r>
                    </a:p>
                  </a:txBody>
                  <a:tcPr/>
                </a:tc>
                <a:tc>
                  <a:txBody>
                    <a:bodyPr/>
                    <a:lstStyle/>
                    <a:p>
                      <a:pPr algn="ctr"/>
                      <a:r>
                        <a:rPr lang="en-US" dirty="0"/>
                        <a:t>R</a:t>
                      </a:r>
                    </a:p>
                  </a:txBody>
                  <a:tcPr/>
                </a:tc>
                <a:tc>
                  <a:txBody>
                    <a:bodyPr/>
                    <a:lstStyle/>
                    <a:p>
                      <a:pPr algn="ctr"/>
                      <a:r>
                        <a:rPr lang="en-US" dirty="0"/>
                        <a:t>S</a:t>
                      </a:r>
                    </a:p>
                  </a:txBody>
                  <a:tcPr/>
                </a:tc>
                <a:tc>
                  <a:txBody>
                    <a:bodyPr/>
                    <a:lstStyle/>
                    <a:p>
                      <a:pPr algn="ctr"/>
                      <a:r>
                        <a:rPr lang="en-US" dirty="0"/>
                        <a:t>T</a:t>
                      </a:r>
                    </a:p>
                  </a:txBody>
                  <a:tcPr/>
                </a:tc>
                <a:tc>
                  <a:txBody>
                    <a:bodyPr/>
                    <a:lstStyle/>
                    <a:p>
                      <a:pPr algn="ctr"/>
                      <a:r>
                        <a:rPr lang="en-US" dirty="0"/>
                        <a:t>U</a:t>
                      </a:r>
                    </a:p>
                  </a:txBody>
                  <a:tcPr/>
                </a:tc>
                <a:tc>
                  <a:txBody>
                    <a:bodyPr/>
                    <a:lstStyle/>
                    <a:p>
                      <a:pPr algn="ctr"/>
                      <a:r>
                        <a:rPr lang="en-US" dirty="0"/>
                        <a:t>V</a:t>
                      </a:r>
                    </a:p>
                  </a:txBody>
                  <a:tcPr/>
                </a:tc>
                <a:tc>
                  <a:txBody>
                    <a:bodyPr/>
                    <a:lstStyle/>
                    <a:p>
                      <a:pPr algn="ctr"/>
                      <a:r>
                        <a:rPr lang="en-US" dirty="0"/>
                        <a:t>W</a:t>
                      </a:r>
                    </a:p>
                  </a:txBody>
                  <a:tcPr/>
                </a:tc>
                <a:tc>
                  <a:txBody>
                    <a:bodyPr/>
                    <a:lstStyle/>
                    <a:p>
                      <a:pPr algn="ctr"/>
                      <a:r>
                        <a:rPr lang="en-US" dirty="0"/>
                        <a:t>X</a:t>
                      </a:r>
                    </a:p>
                  </a:txBody>
                  <a:tcPr/>
                </a:tc>
                <a:tc>
                  <a:txBody>
                    <a:bodyPr/>
                    <a:lstStyle/>
                    <a:p>
                      <a:pPr algn="ctr"/>
                      <a:r>
                        <a:rPr lang="en-US" dirty="0"/>
                        <a:t>Y</a:t>
                      </a:r>
                    </a:p>
                  </a:txBody>
                  <a:tcPr/>
                </a:tc>
                <a:tc>
                  <a:txBody>
                    <a:bodyPr/>
                    <a:lstStyle/>
                    <a:p>
                      <a:pPr algn="ctr"/>
                      <a:r>
                        <a:rPr lang="en-US" dirty="0"/>
                        <a:t>Z</a:t>
                      </a:r>
                    </a:p>
                  </a:txBody>
                  <a:tcPr/>
                </a:tc>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a:t>Caesar Cipher</a:t>
            </a:r>
          </a:p>
        </p:txBody>
      </p:sp>
      <p:sp>
        <p:nvSpPr>
          <p:cNvPr id="66563" name="Rectangle 3"/>
          <p:cNvSpPr>
            <a:spLocks noGrp="1" noChangeArrowheads="1"/>
          </p:cNvSpPr>
          <p:nvPr>
            <p:ph idx="1"/>
          </p:nvPr>
        </p:nvSpPr>
        <p:spPr>
          <a:xfrm>
            <a:off x="251520" y="1700808"/>
            <a:ext cx="8439472" cy="4114800"/>
          </a:xfrm>
        </p:spPr>
        <p:txBody>
          <a:bodyPr/>
          <a:lstStyle/>
          <a:p>
            <a:pPr algn="l" rtl="0"/>
            <a:r>
              <a:rPr lang="en-US" sz="2400" dirty="0" err="1">
                <a:solidFill>
                  <a:srgbClr val="FF0000"/>
                </a:solidFill>
              </a:rPr>
              <a:t>Generalised</a:t>
            </a:r>
            <a:r>
              <a:rPr lang="en-US" sz="2400" dirty="0">
                <a:solidFill>
                  <a:srgbClr val="FF0000"/>
                </a:solidFill>
              </a:rPr>
              <a:t> Caesar Cipher</a:t>
            </a:r>
          </a:p>
          <a:p>
            <a:pPr lvl="1" algn="l" rtl="0"/>
            <a:r>
              <a:rPr lang="en-US" sz="2400" dirty="0"/>
              <a:t>Allow shift by k positions </a:t>
            </a:r>
          </a:p>
          <a:p>
            <a:pPr lvl="1" algn="l" rtl="0"/>
            <a:r>
              <a:rPr lang="en-US" sz="2400" dirty="0"/>
              <a:t>Assume each letter assigned number (a = 0, b = 1, . . . )</a:t>
            </a:r>
            <a:endParaRPr lang="en-US" dirty="0"/>
          </a:p>
          <a:p>
            <a:pPr marL="118872" indent="0">
              <a:buNone/>
            </a:pPr>
            <a:endParaRPr lang="en-US" dirty="0"/>
          </a:p>
          <a:p>
            <a:pPr lvl="1" algn="l" rtl="0" eaLnBrk="1" hangingPunct="1">
              <a:buFont typeface="Wingdings" pitchFamily="-107" charset="2"/>
              <a:buNone/>
            </a:pPr>
            <a:endParaRPr lang="en-AU" sz="1400" dirty="0">
              <a:latin typeface="Courier" pitchFamily="-107" charset="0"/>
              <a:ea typeface="ＭＳ Ｐゴシック" pitchFamily="-107" charset="-128"/>
            </a:endParaRPr>
          </a:p>
          <a:p>
            <a:pPr lvl="1" algn="l" rtl="0"/>
            <a:r>
              <a:rPr lang="en-US" dirty="0"/>
              <a:t>then have Caesar cipher as:</a:t>
            </a:r>
          </a:p>
          <a:p>
            <a:pPr lvl="2" algn="l" rtl="0">
              <a:buFont typeface="Wingdings" pitchFamily="-107" charset="2"/>
              <a:buNone/>
            </a:pPr>
            <a:r>
              <a:rPr lang="en-AU" sz="2400" i="1" dirty="0">
                <a:ea typeface="ＭＳ Ｐゴシック" pitchFamily="-107" charset="-128"/>
              </a:rPr>
              <a:t>c </a:t>
            </a:r>
            <a:r>
              <a:rPr lang="en-AU" sz="2400" dirty="0">
                <a:ea typeface="ＭＳ Ｐゴシック" pitchFamily="-107" charset="-128"/>
              </a:rPr>
              <a:t>= E(k, </a:t>
            </a:r>
            <a:r>
              <a:rPr lang="en-AU" sz="2400" i="1" dirty="0">
                <a:ea typeface="ＭＳ Ｐゴシック" pitchFamily="-107" charset="-128"/>
              </a:rPr>
              <a:t>p</a:t>
            </a:r>
            <a:r>
              <a:rPr lang="en-AU" sz="2400" dirty="0">
                <a:ea typeface="ＭＳ Ｐゴシック" pitchFamily="-107" charset="-128"/>
              </a:rPr>
              <a:t>) = (</a:t>
            </a:r>
            <a:r>
              <a:rPr lang="en-AU" sz="2400" i="1" dirty="0">
                <a:ea typeface="ＭＳ Ｐゴシック" pitchFamily="-107" charset="-128"/>
              </a:rPr>
              <a:t>p </a:t>
            </a:r>
            <a:r>
              <a:rPr lang="en-AU" sz="2400" dirty="0">
                <a:ea typeface="ＭＳ Ｐゴシック" pitchFamily="-107" charset="-128"/>
              </a:rPr>
              <a:t>+ </a:t>
            </a:r>
            <a:r>
              <a:rPr lang="en-AU" sz="2400" i="1" dirty="0">
                <a:ea typeface="ＭＳ Ｐゴシック" pitchFamily="-107" charset="-128"/>
              </a:rPr>
              <a:t>k</a:t>
            </a:r>
            <a:r>
              <a:rPr lang="en-AU" sz="2400" dirty="0">
                <a:ea typeface="ＭＳ Ｐゴシック" pitchFamily="-107" charset="-128"/>
              </a:rPr>
              <a:t>) mod (26)</a:t>
            </a:r>
          </a:p>
          <a:p>
            <a:pPr lvl="2" algn="l" rtl="0">
              <a:buNone/>
            </a:pPr>
            <a:r>
              <a:rPr lang="en-US" sz="1400" dirty="0">
                <a:solidFill>
                  <a:srgbClr val="00B050"/>
                </a:solidFill>
              </a:rPr>
              <a:t>(plain letter index + key) mod (total number of letters)</a:t>
            </a:r>
            <a:endParaRPr lang="en-AU" sz="1400" dirty="0">
              <a:ea typeface="ＭＳ Ｐゴシック" pitchFamily="-107" charset="-128"/>
            </a:endParaRPr>
          </a:p>
          <a:p>
            <a:pPr lvl="2" algn="l" rtl="0">
              <a:buFont typeface="Wingdings" pitchFamily="-107" charset="2"/>
              <a:buNone/>
            </a:pPr>
            <a:r>
              <a:rPr lang="en-AU" sz="2400" i="1" dirty="0">
                <a:ea typeface="ＭＳ Ｐゴシック" pitchFamily="-107" charset="-128"/>
              </a:rPr>
              <a:t>p </a:t>
            </a:r>
            <a:r>
              <a:rPr lang="en-AU" sz="2400" dirty="0">
                <a:ea typeface="ＭＳ Ｐゴシック" pitchFamily="-107" charset="-128"/>
              </a:rPr>
              <a:t>= D(k, c) = (c – </a:t>
            </a:r>
            <a:r>
              <a:rPr lang="en-AU" sz="2400" i="1" dirty="0">
                <a:ea typeface="ＭＳ Ｐゴシック" pitchFamily="-107" charset="-128"/>
              </a:rPr>
              <a:t>k</a:t>
            </a:r>
            <a:r>
              <a:rPr lang="en-AU" sz="2400" dirty="0">
                <a:ea typeface="ＭＳ Ｐゴシック" pitchFamily="-107" charset="-128"/>
              </a:rPr>
              <a:t>) mod (26)</a:t>
            </a:r>
            <a:endParaRPr lang="en-AU" sz="1050" dirty="0">
              <a:latin typeface="Courier New" pitchFamily="-107" charset="0"/>
              <a:ea typeface="ＭＳ Ｐゴシック" pitchFamily="-107" charset="-128"/>
            </a:endParaRPr>
          </a:p>
          <a:p>
            <a:pPr lvl="2" algn="l" rtl="0">
              <a:buFont typeface="Wingdings" pitchFamily="-107" charset="2"/>
              <a:buNone/>
            </a:pPr>
            <a:r>
              <a:rPr lang="en-US" sz="1400" dirty="0">
                <a:solidFill>
                  <a:srgbClr val="00B050"/>
                </a:solidFill>
              </a:rPr>
              <a:t>(</a:t>
            </a:r>
            <a:r>
              <a:rPr lang="en-US" sz="1400" dirty="0" err="1">
                <a:solidFill>
                  <a:srgbClr val="00B050"/>
                </a:solidFill>
              </a:rPr>
              <a:t>ciper</a:t>
            </a:r>
            <a:r>
              <a:rPr lang="en-US" sz="1400" dirty="0">
                <a:solidFill>
                  <a:srgbClr val="00B050"/>
                </a:solidFill>
              </a:rPr>
              <a:t> letter index - key) mod (total number of letters)</a:t>
            </a:r>
            <a:endParaRPr lang="en-AU" sz="1400" dirty="0">
              <a:solidFill>
                <a:srgbClr val="00B050"/>
              </a:solidFill>
              <a:latin typeface="Courier New"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5502197"/>
              </p:ext>
            </p:extLst>
          </p:nvPr>
        </p:nvGraphicFramePr>
        <p:xfrm>
          <a:off x="467544" y="3068960"/>
          <a:ext cx="8382008" cy="741680"/>
        </p:xfrm>
        <a:graphic>
          <a:graphicData uri="http://schemas.openxmlformats.org/drawingml/2006/table">
            <a:tbl>
              <a:tblPr firstRow="1" bandRow="1">
                <a:tableStyleId>{21E4AEA4-8DFA-4A89-87EB-49C32662AFE0}</a:tableStyleId>
              </a:tblPr>
              <a:tblGrid>
                <a:gridCol w="314324">
                  <a:extLst>
                    <a:ext uri="{9D8B030D-6E8A-4147-A177-3AD203B41FA5}">
                      <a16:colId xmlns:a16="http://schemas.microsoft.com/office/drawing/2014/main" val="20000"/>
                    </a:ext>
                  </a:extLst>
                </a:gridCol>
                <a:gridCol w="330445">
                  <a:extLst>
                    <a:ext uri="{9D8B030D-6E8A-4147-A177-3AD203B41FA5}">
                      <a16:colId xmlns:a16="http://schemas.microsoft.com/office/drawing/2014/main" val="20001"/>
                    </a:ext>
                  </a:extLst>
                </a:gridCol>
                <a:gridCol w="322385">
                  <a:extLst>
                    <a:ext uri="{9D8B030D-6E8A-4147-A177-3AD203B41FA5}">
                      <a16:colId xmlns:a16="http://schemas.microsoft.com/office/drawing/2014/main" val="20002"/>
                    </a:ext>
                  </a:extLst>
                </a:gridCol>
                <a:gridCol w="322385">
                  <a:extLst>
                    <a:ext uri="{9D8B030D-6E8A-4147-A177-3AD203B41FA5}">
                      <a16:colId xmlns:a16="http://schemas.microsoft.com/office/drawing/2014/main" val="20003"/>
                    </a:ext>
                  </a:extLst>
                </a:gridCol>
                <a:gridCol w="322385">
                  <a:extLst>
                    <a:ext uri="{9D8B030D-6E8A-4147-A177-3AD203B41FA5}">
                      <a16:colId xmlns:a16="http://schemas.microsoft.com/office/drawing/2014/main" val="20004"/>
                    </a:ext>
                  </a:extLst>
                </a:gridCol>
                <a:gridCol w="322385">
                  <a:extLst>
                    <a:ext uri="{9D8B030D-6E8A-4147-A177-3AD203B41FA5}">
                      <a16:colId xmlns:a16="http://schemas.microsoft.com/office/drawing/2014/main" val="20005"/>
                    </a:ext>
                  </a:extLst>
                </a:gridCol>
                <a:gridCol w="322385">
                  <a:extLst>
                    <a:ext uri="{9D8B030D-6E8A-4147-A177-3AD203B41FA5}">
                      <a16:colId xmlns:a16="http://schemas.microsoft.com/office/drawing/2014/main" val="20006"/>
                    </a:ext>
                  </a:extLst>
                </a:gridCol>
                <a:gridCol w="322385">
                  <a:extLst>
                    <a:ext uri="{9D8B030D-6E8A-4147-A177-3AD203B41FA5}">
                      <a16:colId xmlns:a16="http://schemas.microsoft.com/office/drawing/2014/main" val="20007"/>
                    </a:ext>
                  </a:extLst>
                </a:gridCol>
                <a:gridCol w="322385">
                  <a:extLst>
                    <a:ext uri="{9D8B030D-6E8A-4147-A177-3AD203B41FA5}">
                      <a16:colId xmlns:a16="http://schemas.microsoft.com/office/drawing/2014/main" val="20008"/>
                    </a:ext>
                  </a:extLst>
                </a:gridCol>
                <a:gridCol w="322385">
                  <a:extLst>
                    <a:ext uri="{9D8B030D-6E8A-4147-A177-3AD203B41FA5}">
                      <a16:colId xmlns:a16="http://schemas.microsoft.com/office/drawing/2014/main" val="20009"/>
                    </a:ext>
                  </a:extLst>
                </a:gridCol>
                <a:gridCol w="338497">
                  <a:extLst>
                    <a:ext uri="{9D8B030D-6E8A-4147-A177-3AD203B41FA5}">
                      <a16:colId xmlns:a16="http://schemas.microsoft.com/office/drawing/2014/main" val="20010"/>
                    </a:ext>
                  </a:extLst>
                </a:gridCol>
                <a:gridCol w="306272">
                  <a:extLst>
                    <a:ext uri="{9D8B030D-6E8A-4147-A177-3AD203B41FA5}">
                      <a16:colId xmlns:a16="http://schemas.microsoft.com/office/drawing/2014/main" val="20011"/>
                    </a:ext>
                  </a:extLst>
                </a:gridCol>
                <a:gridCol w="322385">
                  <a:extLst>
                    <a:ext uri="{9D8B030D-6E8A-4147-A177-3AD203B41FA5}">
                      <a16:colId xmlns:a16="http://schemas.microsoft.com/office/drawing/2014/main" val="20012"/>
                    </a:ext>
                  </a:extLst>
                </a:gridCol>
                <a:gridCol w="322385">
                  <a:extLst>
                    <a:ext uri="{9D8B030D-6E8A-4147-A177-3AD203B41FA5}">
                      <a16:colId xmlns:a16="http://schemas.microsoft.com/office/drawing/2014/main" val="20013"/>
                    </a:ext>
                  </a:extLst>
                </a:gridCol>
                <a:gridCol w="322385">
                  <a:extLst>
                    <a:ext uri="{9D8B030D-6E8A-4147-A177-3AD203B41FA5}">
                      <a16:colId xmlns:a16="http://schemas.microsoft.com/office/drawing/2014/main" val="20014"/>
                    </a:ext>
                  </a:extLst>
                </a:gridCol>
                <a:gridCol w="322385">
                  <a:extLst>
                    <a:ext uri="{9D8B030D-6E8A-4147-A177-3AD203B41FA5}">
                      <a16:colId xmlns:a16="http://schemas.microsoft.com/office/drawing/2014/main" val="20015"/>
                    </a:ext>
                  </a:extLst>
                </a:gridCol>
                <a:gridCol w="322385">
                  <a:extLst>
                    <a:ext uri="{9D8B030D-6E8A-4147-A177-3AD203B41FA5}">
                      <a16:colId xmlns:a16="http://schemas.microsoft.com/office/drawing/2014/main" val="20016"/>
                    </a:ext>
                  </a:extLst>
                </a:gridCol>
                <a:gridCol w="322385">
                  <a:extLst>
                    <a:ext uri="{9D8B030D-6E8A-4147-A177-3AD203B41FA5}">
                      <a16:colId xmlns:a16="http://schemas.microsoft.com/office/drawing/2014/main" val="20017"/>
                    </a:ext>
                  </a:extLst>
                </a:gridCol>
                <a:gridCol w="322385">
                  <a:extLst>
                    <a:ext uri="{9D8B030D-6E8A-4147-A177-3AD203B41FA5}">
                      <a16:colId xmlns:a16="http://schemas.microsoft.com/office/drawing/2014/main" val="20018"/>
                    </a:ext>
                  </a:extLst>
                </a:gridCol>
                <a:gridCol w="322385">
                  <a:extLst>
                    <a:ext uri="{9D8B030D-6E8A-4147-A177-3AD203B41FA5}">
                      <a16:colId xmlns:a16="http://schemas.microsoft.com/office/drawing/2014/main" val="20019"/>
                    </a:ext>
                  </a:extLst>
                </a:gridCol>
                <a:gridCol w="322385">
                  <a:extLst>
                    <a:ext uri="{9D8B030D-6E8A-4147-A177-3AD203B41FA5}">
                      <a16:colId xmlns:a16="http://schemas.microsoft.com/office/drawing/2014/main" val="20020"/>
                    </a:ext>
                  </a:extLst>
                </a:gridCol>
                <a:gridCol w="322385">
                  <a:extLst>
                    <a:ext uri="{9D8B030D-6E8A-4147-A177-3AD203B41FA5}">
                      <a16:colId xmlns:a16="http://schemas.microsoft.com/office/drawing/2014/main" val="20021"/>
                    </a:ext>
                  </a:extLst>
                </a:gridCol>
                <a:gridCol w="322385">
                  <a:extLst>
                    <a:ext uri="{9D8B030D-6E8A-4147-A177-3AD203B41FA5}">
                      <a16:colId xmlns:a16="http://schemas.microsoft.com/office/drawing/2014/main" val="20022"/>
                    </a:ext>
                  </a:extLst>
                </a:gridCol>
                <a:gridCol w="322385">
                  <a:extLst>
                    <a:ext uri="{9D8B030D-6E8A-4147-A177-3AD203B41FA5}">
                      <a16:colId xmlns:a16="http://schemas.microsoft.com/office/drawing/2014/main" val="20023"/>
                    </a:ext>
                  </a:extLst>
                </a:gridCol>
                <a:gridCol w="322385">
                  <a:extLst>
                    <a:ext uri="{9D8B030D-6E8A-4147-A177-3AD203B41FA5}">
                      <a16:colId xmlns:a16="http://schemas.microsoft.com/office/drawing/2014/main" val="20024"/>
                    </a:ext>
                  </a:extLst>
                </a:gridCol>
                <a:gridCol w="322385">
                  <a:extLst>
                    <a:ext uri="{9D8B030D-6E8A-4147-A177-3AD203B41FA5}">
                      <a16:colId xmlns:a16="http://schemas.microsoft.com/office/drawing/2014/main" val="20025"/>
                    </a:ext>
                  </a:extLst>
                </a:gridCol>
              </a:tblGrid>
              <a:tr h="370840">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tc>
                  <a:txBody>
                    <a:bodyPr/>
                    <a:lstStyle/>
                    <a:p>
                      <a:pPr algn="ctr"/>
                      <a:r>
                        <a:rPr lang="en-US" dirty="0"/>
                        <a:t>H</a:t>
                      </a:r>
                    </a:p>
                  </a:txBody>
                  <a:tcPr/>
                </a:tc>
                <a:tc>
                  <a:txBody>
                    <a:bodyPr/>
                    <a:lstStyle/>
                    <a:p>
                      <a:pPr algn="ctr"/>
                      <a:r>
                        <a:rPr lang="en-US" dirty="0"/>
                        <a:t>I</a:t>
                      </a:r>
                    </a:p>
                  </a:txBody>
                  <a:tcPr/>
                </a:tc>
                <a:tc>
                  <a:txBody>
                    <a:bodyPr/>
                    <a:lstStyle/>
                    <a:p>
                      <a:pPr algn="ctr"/>
                      <a:r>
                        <a:rPr lang="en-US" dirty="0"/>
                        <a:t>J</a:t>
                      </a:r>
                    </a:p>
                  </a:txBody>
                  <a:tcPr/>
                </a:tc>
                <a:tc>
                  <a:txBody>
                    <a:bodyPr/>
                    <a:lstStyle/>
                    <a:p>
                      <a:pPr algn="ctr"/>
                      <a:r>
                        <a:rPr lang="en-US" dirty="0"/>
                        <a:t>K</a:t>
                      </a:r>
                    </a:p>
                  </a:txBody>
                  <a:tcPr/>
                </a:tc>
                <a:tc>
                  <a:txBody>
                    <a:bodyPr/>
                    <a:lstStyle/>
                    <a:p>
                      <a:pPr algn="ctr"/>
                      <a:r>
                        <a:rPr lang="en-US" dirty="0"/>
                        <a:t>L</a:t>
                      </a:r>
                    </a:p>
                  </a:txBody>
                  <a:tcPr/>
                </a:tc>
                <a:tc>
                  <a:txBody>
                    <a:bodyPr/>
                    <a:lstStyle/>
                    <a:p>
                      <a:pPr algn="ctr"/>
                      <a:r>
                        <a:rPr lang="en-US" dirty="0"/>
                        <a:t>M</a:t>
                      </a:r>
                    </a:p>
                  </a:txBody>
                  <a:tcPr/>
                </a:tc>
                <a:tc>
                  <a:txBody>
                    <a:bodyPr/>
                    <a:lstStyle/>
                    <a:p>
                      <a:pPr algn="ctr"/>
                      <a:r>
                        <a:rPr lang="en-US" dirty="0"/>
                        <a:t>N</a:t>
                      </a:r>
                    </a:p>
                  </a:txBody>
                  <a:tcPr/>
                </a:tc>
                <a:tc>
                  <a:txBody>
                    <a:bodyPr/>
                    <a:lstStyle/>
                    <a:p>
                      <a:pPr algn="ctr"/>
                      <a:r>
                        <a:rPr lang="en-US" dirty="0"/>
                        <a:t>O</a:t>
                      </a:r>
                    </a:p>
                  </a:txBody>
                  <a:tcPr/>
                </a:tc>
                <a:tc>
                  <a:txBody>
                    <a:bodyPr/>
                    <a:lstStyle/>
                    <a:p>
                      <a:pPr algn="ctr"/>
                      <a:r>
                        <a:rPr lang="en-US" dirty="0"/>
                        <a:t>P</a:t>
                      </a:r>
                    </a:p>
                  </a:txBody>
                  <a:tcPr/>
                </a:tc>
                <a:tc>
                  <a:txBody>
                    <a:bodyPr/>
                    <a:lstStyle/>
                    <a:p>
                      <a:pPr algn="ctr"/>
                      <a:r>
                        <a:rPr lang="en-US" dirty="0"/>
                        <a:t>Q</a:t>
                      </a:r>
                    </a:p>
                  </a:txBody>
                  <a:tcPr/>
                </a:tc>
                <a:tc>
                  <a:txBody>
                    <a:bodyPr/>
                    <a:lstStyle/>
                    <a:p>
                      <a:pPr algn="ctr"/>
                      <a:r>
                        <a:rPr lang="en-US" dirty="0"/>
                        <a:t>R</a:t>
                      </a:r>
                    </a:p>
                  </a:txBody>
                  <a:tcPr/>
                </a:tc>
                <a:tc>
                  <a:txBody>
                    <a:bodyPr/>
                    <a:lstStyle/>
                    <a:p>
                      <a:pPr algn="ctr"/>
                      <a:r>
                        <a:rPr lang="en-US" dirty="0"/>
                        <a:t>S</a:t>
                      </a:r>
                    </a:p>
                  </a:txBody>
                  <a:tcPr/>
                </a:tc>
                <a:tc>
                  <a:txBody>
                    <a:bodyPr/>
                    <a:lstStyle/>
                    <a:p>
                      <a:pPr algn="ctr"/>
                      <a:r>
                        <a:rPr lang="en-US" dirty="0"/>
                        <a:t>T</a:t>
                      </a:r>
                    </a:p>
                  </a:txBody>
                  <a:tcPr/>
                </a:tc>
                <a:tc>
                  <a:txBody>
                    <a:bodyPr/>
                    <a:lstStyle/>
                    <a:p>
                      <a:pPr algn="ctr"/>
                      <a:r>
                        <a:rPr lang="en-US" dirty="0"/>
                        <a:t>U</a:t>
                      </a:r>
                    </a:p>
                  </a:txBody>
                  <a:tcPr/>
                </a:tc>
                <a:tc>
                  <a:txBody>
                    <a:bodyPr/>
                    <a:lstStyle/>
                    <a:p>
                      <a:pPr algn="ctr"/>
                      <a:r>
                        <a:rPr lang="en-US" dirty="0"/>
                        <a:t>V</a:t>
                      </a:r>
                    </a:p>
                  </a:txBody>
                  <a:tcPr/>
                </a:tc>
                <a:tc>
                  <a:txBody>
                    <a:bodyPr/>
                    <a:lstStyle/>
                    <a:p>
                      <a:pPr algn="ctr"/>
                      <a:r>
                        <a:rPr lang="en-US" dirty="0"/>
                        <a:t>W</a:t>
                      </a:r>
                    </a:p>
                  </a:txBody>
                  <a:tcPr/>
                </a:tc>
                <a:tc>
                  <a:txBody>
                    <a:bodyPr/>
                    <a:lstStyle/>
                    <a:p>
                      <a:pPr algn="ctr"/>
                      <a:r>
                        <a:rPr lang="en-US" dirty="0"/>
                        <a:t>X</a:t>
                      </a:r>
                    </a:p>
                  </a:txBody>
                  <a:tcPr/>
                </a:tc>
                <a:tc>
                  <a:txBody>
                    <a:bodyPr/>
                    <a:lstStyle/>
                    <a:p>
                      <a:pPr algn="ctr"/>
                      <a:r>
                        <a:rPr lang="en-US" dirty="0"/>
                        <a:t>Y</a:t>
                      </a:r>
                    </a:p>
                  </a:txBody>
                  <a:tcPr/>
                </a:tc>
                <a:tc>
                  <a:txBody>
                    <a:bodyPr/>
                    <a:lstStyle/>
                    <a:p>
                      <a:pPr algn="ctr"/>
                      <a:r>
                        <a:rPr lang="en-US" dirty="0"/>
                        <a:t>Z</a:t>
                      </a:r>
                    </a:p>
                  </a:txBody>
                  <a:tcPr/>
                </a:tc>
                <a:extLst>
                  <a:ext uri="{0D108BD9-81ED-4DB2-BD59-A6C34878D82A}">
                    <a16:rowId xmlns:a16="http://schemas.microsoft.com/office/drawing/2014/main" val="10000"/>
                  </a:ext>
                </a:extLst>
              </a:tr>
              <a:tr h="370840">
                <a:tc>
                  <a:txBody>
                    <a:bodyPr/>
                    <a:lstStyle/>
                    <a:p>
                      <a:pPr algn="ctr" rtl="0"/>
                      <a:r>
                        <a:rPr lang="en-US" sz="900" b="1" dirty="0"/>
                        <a:t>0</a:t>
                      </a:r>
                    </a:p>
                  </a:txBody>
                  <a:tcPr/>
                </a:tc>
                <a:tc>
                  <a:txBody>
                    <a:bodyPr/>
                    <a:lstStyle/>
                    <a:p>
                      <a:pPr algn="ctr" rtl="0"/>
                      <a:r>
                        <a:rPr lang="en-US" sz="900" b="1" dirty="0"/>
                        <a:t>1</a:t>
                      </a:r>
                    </a:p>
                  </a:txBody>
                  <a:tcPr/>
                </a:tc>
                <a:tc>
                  <a:txBody>
                    <a:bodyPr/>
                    <a:lstStyle/>
                    <a:p>
                      <a:pPr algn="ctr" rtl="0"/>
                      <a:r>
                        <a:rPr lang="en-US" sz="900" b="1" dirty="0"/>
                        <a:t>2</a:t>
                      </a:r>
                    </a:p>
                  </a:txBody>
                  <a:tcPr/>
                </a:tc>
                <a:tc>
                  <a:txBody>
                    <a:bodyPr/>
                    <a:lstStyle/>
                    <a:p>
                      <a:pPr algn="ctr" rtl="0"/>
                      <a:r>
                        <a:rPr lang="en-US" sz="900" b="1" dirty="0"/>
                        <a:t>3</a:t>
                      </a:r>
                    </a:p>
                  </a:txBody>
                  <a:tcPr/>
                </a:tc>
                <a:tc>
                  <a:txBody>
                    <a:bodyPr/>
                    <a:lstStyle/>
                    <a:p>
                      <a:pPr algn="ctr" rtl="0"/>
                      <a:r>
                        <a:rPr lang="en-US" sz="900" b="1" dirty="0"/>
                        <a:t>4</a:t>
                      </a:r>
                    </a:p>
                  </a:txBody>
                  <a:tcPr/>
                </a:tc>
                <a:tc>
                  <a:txBody>
                    <a:bodyPr/>
                    <a:lstStyle/>
                    <a:p>
                      <a:pPr algn="ctr" rtl="0"/>
                      <a:r>
                        <a:rPr lang="en-US" sz="900" b="1" dirty="0"/>
                        <a:t>5</a:t>
                      </a:r>
                    </a:p>
                  </a:txBody>
                  <a:tcPr/>
                </a:tc>
                <a:tc>
                  <a:txBody>
                    <a:bodyPr/>
                    <a:lstStyle/>
                    <a:p>
                      <a:pPr algn="ctr" rtl="0"/>
                      <a:r>
                        <a:rPr lang="en-US" sz="900" b="1" dirty="0"/>
                        <a:t>6</a:t>
                      </a:r>
                    </a:p>
                  </a:txBody>
                  <a:tcPr/>
                </a:tc>
                <a:tc>
                  <a:txBody>
                    <a:bodyPr/>
                    <a:lstStyle/>
                    <a:p>
                      <a:pPr algn="ctr" rtl="0"/>
                      <a:r>
                        <a:rPr lang="en-US" sz="900" b="1" dirty="0"/>
                        <a:t>7</a:t>
                      </a:r>
                    </a:p>
                  </a:txBody>
                  <a:tcPr/>
                </a:tc>
                <a:tc>
                  <a:txBody>
                    <a:bodyPr/>
                    <a:lstStyle/>
                    <a:p>
                      <a:pPr algn="ctr" rtl="0"/>
                      <a:r>
                        <a:rPr lang="en-US" sz="900" b="1" dirty="0"/>
                        <a:t>8</a:t>
                      </a:r>
                    </a:p>
                  </a:txBody>
                  <a:tcPr/>
                </a:tc>
                <a:tc>
                  <a:txBody>
                    <a:bodyPr/>
                    <a:lstStyle/>
                    <a:p>
                      <a:pPr algn="ctr" rtl="0"/>
                      <a:r>
                        <a:rPr lang="en-US" sz="900" b="1" dirty="0"/>
                        <a:t>9</a:t>
                      </a:r>
                    </a:p>
                  </a:txBody>
                  <a:tcPr/>
                </a:tc>
                <a:tc>
                  <a:txBody>
                    <a:bodyPr/>
                    <a:lstStyle/>
                    <a:p>
                      <a:pPr algn="ctr" rtl="0"/>
                      <a:r>
                        <a:rPr lang="en-US" sz="900" b="1" dirty="0"/>
                        <a:t>10</a:t>
                      </a:r>
                    </a:p>
                  </a:txBody>
                  <a:tcPr/>
                </a:tc>
                <a:tc>
                  <a:txBody>
                    <a:bodyPr/>
                    <a:lstStyle/>
                    <a:p>
                      <a:pPr algn="ctr" rtl="0"/>
                      <a:r>
                        <a:rPr lang="en-US" sz="900" b="1" dirty="0"/>
                        <a:t>11</a:t>
                      </a:r>
                    </a:p>
                  </a:txBody>
                  <a:tcPr/>
                </a:tc>
                <a:tc>
                  <a:txBody>
                    <a:bodyPr/>
                    <a:lstStyle/>
                    <a:p>
                      <a:pPr algn="ctr" rtl="0"/>
                      <a:r>
                        <a:rPr lang="en-US" sz="900" b="1" dirty="0"/>
                        <a:t>12</a:t>
                      </a:r>
                    </a:p>
                  </a:txBody>
                  <a:tcPr/>
                </a:tc>
                <a:tc>
                  <a:txBody>
                    <a:bodyPr/>
                    <a:lstStyle/>
                    <a:p>
                      <a:pPr algn="ctr" rtl="0"/>
                      <a:r>
                        <a:rPr lang="en-US" sz="900" b="1" dirty="0"/>
                        <a:t>13</a:t>
                      </a:r>
                    </a:p>
                  </a:txBody>
                  <a:tcPr/>
                </a:tc>
                <a:tc>
                  <a:txBody>
                    <a:bodyPr/>
                    <a:lstStyle/>
                    <a:p>
                      <a:pPr algn="ctr" rtl="0"/>
                      <a:r>
                        <a:rPr lang="en-US" sz="900" b="1" dirty="0"/>
                        <a:t>14</a:t>
                      </a:r>
                    </a:p>
                  </a:txBody>
                  <a:tcPr/>
                </a:tc>
                <a:tc>
                  <a:txBody>
                    <a:bodyPr/>
                    <a:lstStyle/>
                    <a:p>
                      <a:pPr algn="ctr" rtl="0"/>
                      <a:r>
                        <a:rPr lang="en-US" sz="900" b="1" dirty="0"/>
                        <a:t>15</a:t>
                      </a:r>
                    </a:p>
                  </a:txBody>
                  <a:tcPr/>
                </a:tc>
                <a:tc>
                  <a:txBody>
                    <a:bodyPr/>
                    <a:lstStyle/>
                    <a:p>
                      <a:pPr algn="ctr" rtl="0"/>
                      <a:r>
                        <a:rPr lang="en-US" sz="900" b="1" dirty="0"/>
                        <a:t>16</a:t>
                      </a:r>
                    </a:p>
                  </a:txBody>
                  <a:tcPr/>
                </a:tc>
                <a:tc>
                  <a:txBody>
                    <a:bodyPr/>
                    <a:lstStyle/>
                    <a:p>
                      <a:pPr algn="ctr" rtl="0"/>
                      <a:r>
                        <a:rPr lang="en-US" sz="900" b="1" dirty="0"/>
                        <a:t>17</a:t>
                      </a:r>
                    </a:p>
                  </a:txBody>
                  <a:tcPr/>
                </a:tc>
                <a:tc>
                  <a:txBody>
                    <a:bodyPr/>
                    <a:lstStyle/>
                    <a:p>
                      <a:pPr algn="ctr" rtl="0"/>
                      <a:r>
                        <a:rPr lang="en-US" sz="900" b="1" dirty="0"/>
                        <a:t>18</a:t>
                      </a:r>
                    </a:p>
                  </a:txBody>
                  <a:tcPr/>
                </a:tc>
                <a:tc>
                  <a:txBody>
                    <a:bodyPr/>
                    <a:lstStyle/>
                    <a:p>
                      <a:pPr algn="ctr" rtl="0"/>
                      <a:r>
                        <a:rPr lang="en-US" sz="900" b="1" dirty="0"/>
                        <a:t>19</a:t>
                      </a:r>
                    </a:p>
                  </a:txBody>
                  <a:tcPr/>
                </a:tc>
                <a:tc>
                  <a:txBody>
                    <a:bodyPr/>
                    <a:lstStyle/>
                    <a:p>
                      <a:pPr algn="ctr" rtl="0"/>
                      <a:r>
                        <a:rPr lang="en-US" sz="900" b="1" dirty="0"/>
                        <a:t>20</a:t>
                      </a:r>
                    </a:p>
                  </a:txBody>
                  <a:tcPr/>
                </a:tc>
                <a:tc>
                  <a:txBody>
                    <a:bodyPr/>
                    <a:lstStyle/>
                    <a:p>
                      <a:pPr algn="ctr" rtl="0"/>
                      <a:r>
                        <a:rPr lang="en-US" sz="900" b="1" dirty="0"/>
                        <a:t>21</a:t>
                      </a:r>
                    </a:p>
                  </a:txBody>
                  <a:tcPr/>
                </a:tc>
                <a:tc>
                  <a:txBody>
                    <a:bodyPr/>
                    <a:lstStyle/>
                    <a:p>
                      <a:pPr algn="ctr" rtl="0"/>
                      <a:r>
                        <a:rPr lang="en-US" sz="900" b="1" dirty="0"/>
                        <a:t>22</a:t>
                      </a:r>
                    </a:p>
                  </a:txBody>
                  <a:tcPr/>
                </a:tc>
                <a:tc>
                  <a:txBody>
                    <a:bodyPr/>
                    <a:lstStyle/>
                    <a:p>
                      <a:pPr algn="ctr" rtl="0"/>
                      <a:r>
                        <a:rPr lang="en-US" sz="900" b="1" dirty="0"/>
                        <a:t>23</a:t>
                      </a:r>
                    </a:p>
                  </a:txBody>
                  <a:tcPr/>
                </a:tc>
                <a:tc>
                  <a:txBody>
                    <a:bodyPr/>
                    <a:lstStyle/>
                    <a:p>
                      <a:pPr algn="ctr" rtl="0"/>
                      <a:r>
                        <a:rPr lang="en-US" sz="900" b="1" dirty="0"/>
                        <a:t>24</a:t>
                      </a:r>
                    </a:p>
                  </a:txBody>
                  <a:tcPr/>
                </a:tc>
                <a:tc>
                  <a:txBody>
                    <a:bodyPr/>
                    <a:lstStyle/>
                    <a:p>
                      <a:pPr algn="ctr" rtl="0"/>
                      <a:r>
                        <a:rPr lang="en-US" sz="900" b="1" dirty="0"/>
                        <a:t>25</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AU" dirty="0"/>
              <a:t>Security of Caesar Cipher </a:t>
            </a:r>
          </a:p>
        </p:txBody>
      </p:sp>
      <p:sp>
        <p:nvSpPr>
          <p:cNvPr id="68611" name="Rectangle 3"/>
          <p:cNvSpPr>
            <a:spLocks noGrp="1" noChangeArrowheads="1"/>
          </p:cNvSpPr>
          <p:nvPr>
            <p:ph idx="1"/>
          </p:nvPr>
        </p:nvSpPr>
        <p:spPr/>
        <p:txBody>
          <a:bodyPr/>
          <a:lstStyle/>
          <a:p>
            <a:pPr algn="l" rtl="0"/>
            <a:r>
              <a:rPr lang="en-AU" sz="2400" dirty="0"/>
              <a:t>Key space:  {0, 1, ..., 25} </a:t>
            </a:r>
            <a:endParaRPr lang="en-US" sz="2400" dirty="0"/>
          </a:p>
          <a:p>
            <a:pPr algn="l" rtl="0"/>
            <a:r>
              <a:rPr lang="en-US" sz="2400" dirty="0"/>
              <a:t>Brute force attack</a:t>
            </a:r>
          </a:p>
          <a:p>
            <a:pPr lvl="1" algn="l" rtl="0"/>
            <a:r>
              <a:rPr lang="en-US" sz="2000" dirty="0"/>
              <a:t>Try all 26 keys, e.g. k = 1, k = 2, . . .</a:t>
            </a:r>
          </a:p>
          <a:p>
            <a:pPr lvl="1" algn="l" rtl="0"/>
            <a:r>
              <a:rPr lang="en-US" sz="2000" dirty="0"/>
              <a:t> Plaintext should be </a:t>
            </a:r>
            <a:r>
              <a:rPr lang="en-US" sz="2000" dirty="0" err="1"/>
              <a:t>recognised</a:t>
            </a:r>
            <a:endParaRPr lang="en-US" sz="2000" dirty="0"/>
          </a:p>
          <a:p>
            <a:pPr algn="l" rtl="0"/>
            <a:endParaRPr lang="en-US" sz="2000" dirty="0"/>
          </a:p>
          <a:p>
            <a:pPr algn="l" rtl="0"/>
            <a:r>
              <a:rPr lang="en-US" sz="2400" dirty="0"/>
              <a:t>How to improve against brute force?</a:t>
            </a:r>
          </a:p>
          <a:p>
            <a:pPr lvl="1" algn="l" rtl="0"/>
            <a:r>
              <a:rPr lang="en-US" sz="2000" dirty="0"/>
              <a:t>Hide the encryption/decryption algorithm: </a:t>
            </a:r>
            <a:r>
              <a:rPr lang="en-US" sz="2000" dirty="0">
                <a:solidFill>
                  <a:srgbClr val="FF0000"/>
                </a:solidFill>
              </a:rPr>
              <a:t>Not practical</a:t>
            </a:r>
          </a:p>
          <a:p>
            <a:pPr lvl="1" algn="l" rtl="0"/>
            <a:r>
              <a:rPr lang="en-US" sz="2000" dirty="0"/>
              <a:t>Compress, use different language: </a:t>
            </a:r>
            <a:r>
              <a:rPr lang="en-US" sz="2000" dirty="0">
                <a:solidFill>
                  <a:srgbClr val="FF0000"/>
                </a:solidFill>
              </a:rPr>
              <a:t>Limited options</a:t>
            </a:r>
          </a:p>
          <a:p>
            <a:pPr lvl="1" algn="l" rtl="0"/>
            <a:r>
              <a:rPr lang="en-US" sz="2000" dirty="0"/>
              <a:t>Increase the number of keys</a:t>
            </a:r>
            <a:endParaRPr lang="en-A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AU" dirty="0" err="1"/>
              <a:t>Monoalphabetic</a:t>
            </a:r>
            <a:r>
              <a:rPr lang="en-AU" dirty="0"/>
              <a:t> Cipher</a:t>
            </a:r>
          </a:p>
        </p:txBody>
      </p:sp>
      <p:sp>
        <p:nvSpPr>
          <p:cNvPr id="70659" name="Rectangle 3"/>
          <p:cNvSpPr>
            <a:spLocks noGrp="1" noChangeArrowheads="1"/>
          </p:cNvSpPr>
          <p:nvPr>
            <p:ph idx="1"/>
          </p:nvPr>
        </p:nvSpPr>
        <p:spPr>
          <a:xfrm>
            <a:off x="395536" y="1700808"/>
            <a:ext cx="8304014" cy="4608512"/>
          </a:xfrm>
        </p:spPr>
        <p:txBody>
          <a:bodyPr/>
          <a:lstStyle/>
          <a:p>
            <a:pPr algn="l" rtl="0"/>
            <a:r>
              <a:rPr lang="en-US" sz="2400" dirty="0"/>
              <a:t>use a single alphabet for both plaintext and </a:t>
            </a:r>
            <a:r>
              <a:rPr lang="en-US" sz="2400" dirty="0" err="1"/>
              <a:t>ciphertext</a:t>
            </a:r>
            <a:endParaRPr lang="en-US" sz="2400" dirty="0"/>
          </a:p>
          <a:p>
            <a:pPr algn="l" rtl="0"/>
            <a:r>
              <a:rPr lang="en-US" sz="2400" dirty="0"/>
              <a:t>Arbitrary substitution: one element maps to any other element</a:t>
            </a:r>
          </a:p>
          <a:p>
            <a:pPr algn="l" rtl="0"/>
            <a:r>
              <a:rPr lang="en-US" sz="2400" dirty="0"/>
              <a:t>n element alphabet allows n! permutations or keys</a:t>
            </a:r>
          </a:p>
          <a:p>
            <a:pPr algn="l" rtl="0"/>
            <a:r>
              <a:rPr lang="en-US" sz="2400" dirty="0"/>
              <a:t>Example:</a:t>
            </a:r>
          </a:p>
          <a:p>
            <a:pPr lvl="1" algn="l" rtl="0"/>
            <a:r>
              <a:rPr lang="pl-PL" sz="2400" b="1" dirty="0">
                <a:latin typeface="Arial Narrow" pitchFamily="34" charset="0"/>
              </a:rPr>
              <a:t>Plain :</a:t>
            </a:r>
            <a:r>
              <a:rPr lang="en-US" sz="2400" b="1" dirty="0">
                <a:latin typeface="Arial Narrow" pitchFamily="34" charset="0"/>
              </a:rPr>
              <a:t>   </a:t>
            </a:r>
            <a:r>
              <a:rPr lang="pl-PL" sz="2400" b="1" dirty="0">
                <a:latin typeface="Arial Narrow" pitchFamily="34" charset="0"/>
              </a:rPr>
              <a:t>a b </a:t>
            </a:r>
            <a:r>
              <a:rPr lang="en-US" sz="2400" b="1" dirty="0">
                <a:latin typeface="Arial Narrow" pitchFamily="34" charset="0"/>
              </a:rPr>
              <a:t> </a:t>
            </a:r>
            <a:r>
              <a:rPr lang="pl-PL" sz="2400" b="1" dirty="0">
                <a:latin typeface="Arial Narrow" pitchFamily="34" charset="0"/>
              </a:rPr>
              <a:t>c </a:t>
            </a:r>
            <a:r>
              <a:rPr lang="en-US" sz="2400" b="1" dirty="0">
                <a:latin typeface="Arial Narrow" pitchFamily="34" charset="0"/>
              </a:rPr>
              <a:t> </a:t>
            </a:r>
            <a:r>
              <a:rPr lang="pl-PL" sz="2400" b="1" dirty="0">
                <a:latin typeface="Arial Narrow" pitchFamily="34" charset="0"/>
              </a:rPr>
              <a:t>d</a:t>
            </a:r>
            <a:r>
              <a:rPr lang="en-US" sz="2400" b="1" dirty="0">
                <a:latin typeface="Arial Narrow" pitchFamily="34" charset="0"/>
              </a:rPr>
              <a:t> </a:t>
            </a:r>
            <a:r>
              <a:rPr lang="pl-PL" sz="2400" b="1" dirty="0">
                <a:latin typeface="Arial Narrow" pitchFamily="34" charset="0"/>
              </a:rPr>
              <a:t>e ... w x y z</a:t>
            </a:r>
          </a:p>
          <a:p>
            <a:pPr lvl="1" algn="l" rtl="0"/>
            <a:r>
              <a:rPr lang="pl-PL" sz="2400" b="1" dirty="0">
                <a:latin typeface="Arial Narrow" pitchFamily="34" charset="0"/>
              </a:rPr>
              <a:t>Cipher:</a:t>
            </a:r>
            <a:r>
              <a:rPr lang="en-US" sz="2400" b="1" dirty="0">
                <a:latin typeface="Arial Narrow" pitchFamily="34" charset="0"/>
              </a:rPr>
              <a:t> </a:t>
            </a:r>
            <a:r>
              <a:rPr lang="pl-PL" sz="2400" b="1" dirty="0">
                <a:latin typeface="Arial Narrow" pitchFamily="34" charset="0"/>
              </a:rPr>
              <a:t>D Z G</a:t>
            </a:r>
            <a:r>
              <a:rPr lang="en-US" sz="2400" b="1" dirty="0">
                <a:latin typeface="Arial Narrow" pitchFamily="34" charset="0"/>
              </a:rPr>
              <a:t> </a:t>
            </a:r>
            <a:r>
              <a:rPr lang="pl-PL" sz="2400" b="1" dirty="0">
                <a:latin typeface="Arial Narrow" pitchFamily="34" charset="0"/>
              </a:rPr>
              <a:t> L</a:t>
            </a:r>
            <a:r>
              <a:rPr lang="en-US" sz="2400" b="1" dirty="0">
                <a:latin typeface="Arial Narrow" pitchFamily="34" charset="0"/>
              </a:rPr>
              <a:t> </a:t>
            </a:r>
            <a:r>
              <a:rPr lang="pl-PL" sz="2400" b="1" dirty="0">
                <a:latin typeface="Arial Narrow" pitchFamily="34" charset="0"/>
              </a:rPr>
              <a:t>S ...</a:t>
            </a:r>
            <a:r>
              <a:rPr lang="en-US" sz="2400" b="1" dirty="0">
                <a:latin typeface="Arial Narrow" pitchFamily="34" charset="0"/>
              </a:rPr>
              <a:t> </a:t>
            </a:r>
            <a:r>
              <a:rPr lang="pl-PL" sz="2400" b="1" dirty="0">
                <a:latin typeface="Arial Narrow" pitchFamily="34" charset="0"/>
              </a:rPr>
              <a:t>B T F Q</a:t>
            </a:r>
          </a:p>
          <a:p>
            <a:pPr algn="l" rtl="0"/>
            <a:r>
              <a:rPr lang="en-US" sz="2400" dirty="0"/>
              <a:t> Try brute force . . .</a:t>
            </a:r>
          </a:p>
          <a:p>
            <a:pPr lvl="1" algn="l" rtl="0"/>
            <a:r>
              <a:rPr lang="en-US" sz="2400" dirty="0"/>
              <a:t>Caesar cipher: 26 keys</a:t>
            </a:r>
          </a:p>
          <a:p>
            <a:pPr lvl="1" algn="l" rtl="0"/>
            <a:r>
              <a:rPr lang="en-US" sz="2400" dirty="0" err="1"/>
              <a:t>Monoalphabetic</a:t>
            </a:r>
            <a:r>
              <a:rPr lang="en-US" sz="2400" dirty="0"/>
              <a:t> (English alphabet): </a:t>
            </a:r>
            <a:r>
              <a:rPr lang="en-AU" sz="2400" dirty="0"/>
              <a:t>26! = 4 x 10</a:t>
            </a:r>
            <a:r>
              <a:rPr lang="en-AU" sz="2400" baseline="30000" dirty="0"/>
              <a:t>26</a:t>
            </a:r>
            <a:r>
              <a:rPr lang="en-AU" sz="2400" dirty="0"/>
              <a:t> keys </a:t>
            </a:r>
          </a:p>
          <a:p>
            <a:pPr lvl="1" algn="l" rtl="0"/>
            <a:endParaRPr lang="en-AU" sz="2000" dirty="0">
              <a:latin typeface="Courier" pitchFamily="-107" charset="0"/>
              <a:ea typeface="ＭＳ Ｐゴシック" pitchFamily="-107" charset="-128"/>
              <a:cs typeface="+mn-cs"/>
            </a:endParaRPr>
          </a:p>
          <a:p>
            <a:pPr algn="l" rtl="0" eaLnBrk="1" hangingPunct="1">
              <a:lnSpc>
                <a:spcPct val="90000"/>
              </a:lnSpc>
            </a:pPr>
            <a:endParaRPr lang="en-AU" sz="2800" dirty="0"/>
          </a:p>
        </p:txBody>
      </p:sp>
      <p:sp>
        <p:nvSpPr>
          <p:cNvPr id="4" name="슬라이드 번호 개체 틀 1"/>
          <p:cNvSpPr>
            <a:spLocks noGrp="1"/>
          </p:cNvSpPr>
          <p:nvPr>
            <p:ph type="sldNum" sz="quarter" idx="10"/>
          </p:nvPr>
        </p:nvSpPr>
        <p:spPr>
          <a:xfrm>
            <a:off x="6858000" y="6172200"/>
            <a:ext cx="1905000" cy="457200"/>
          </a:xfrm>
          <a:noFill/>
        </p:spPr>
        <p:txBody>
          <a:bodyPr/>
          <a:lstStyle/>
          <a:p>
            <a:r>
              <a:rPr lang="en-US" altLang="ko-KR"/>
              <a:t>3.</a:t>
            </a:r>
            <a:fld id="{328C4C12-C7E5-49A3-8CD6-412729B43330}" type="slidenum">
              <a:rPr lang="en-US" altLang="ko-KR"/>
              <a:pPr/>
              <a:t>17</a:t>
            </a:fld>
            <a:endParaRPr lang="en-US" altLang="ko-K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err="1"/>
              <a:t>Monoalphabetic</a:t>
            </a:r>
            <a:r>
              <a:rPr lang="en-AU" dirty="0"/>
              <a:t> Cipher example</a:t>
            </a:r>
            <a:endParaRPr lang="ar-SA" dirty="0"/>
          </a:p>
        </p:txBody>
      </p:sp>
      <p:sp>
        <p:nvSpPr>
          <p:cNvPr id="36866" name="슬라이드 번호 개체 틀 1"/>
          <p:cNvSpPr>
            <a:spLocks noGrp="1"/>
          </p:cNvSpPr>
          <p:nvPr>
            <p:ph type="sldNum" sz="quarter" idx="10"/>
          </p:nvPr>
        </p:nvSpPr>
        <p:spPr>
          <a:noFill/>
        </p:spPr>
        <p:txBody>
          <a:bodyPr/>
          <a:lstStyle/>
          <a:p>
            <a:r>
              <a:rPr lang="en-US" altLang="ko-KR"/>
              <a:t>3.</a:t>
            </a:r>
            <a:fld id="{5723AEB9-3006-491C-A6C1-30BF0A520212}" type="slidenum">
              <a:rPr lang="en-US" altLang="ko-KR"/>
              <a:pPr/>
              <a:t>18</a:t>
            </a:fld>
            <a:endParaRPr lang="en-US" altLang="ko-KR"/>
          </a:p>
        </p:txBody>
      </p:sp>
      <p:sp>
        <p:nvSpPr>
          <p:cNvPr id="36874" name="Rectangle 10"/>
          <p:cNvSpPr>
            <a:spLocks noChangeArrowheads="1"/>
          </p:cNvSpPr>
          <p:nvPr/>
        </p:nvSpPr>
        <p:spPr bwMode="auto">
          <a:xfrm>
            <a:off x="304800" y="1565702"/>
            <a:ext cx="8839200" cy="830997"/>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We can use the key in the below </a:t>
            </a:r>
            <a:r>
              <a:rPr lang="en-US" altLang="ko-KR" sz="2400" b="0" i="0" baseline="0" dirty="0">
                <a:ea typeface="Malgun Gothic" pitchFamily="34" charset="-127"/>
                <a:cs typeface="Times New Roman" pitchFamily="18" charset="0"/>
              </a:rPr>
              <a:t>Figure </a:t>
            </a:r>
            <a:r>
              <a:rPr lang="en-US" altLang="ko-KR" sz="2400" b="0" i="0" baseline="0" dirty="0">
                <a:latin typeface="Malgun Gothic" pitchFamily="34" charset="-127"/>
                <a:ea typeface="Malgun Gothic" pitchFamily="34" charset="-127"/>
              </a:rPr>
              <a:t>to encrypt the message</a:t>
            </a:r>
          </a:p>
        </p:txBody>
      </p:sp>
      <p:sp>
        <p:nvSpPr>
          <p:cNvPr id="36876" name="Rectangle 13"/>
          <p:cNvSpPr>
            <a:spLocks noChangeArrowheads="1"/>
          </p:cNvSpPr>
          <p:nvPr/>
        </p:nvSpPr>
        <p:spPr bwMode="auto">
          <a:xfrm>
            <a:off x="304800" y="30480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The ciphertext is</a:t>
            </a:r>
          </a:p>
        </p:txBody>
      </p:sp>
      <p:pic>
        <p:nvPicPr>
          <p:cNvPr id="36877" name="Picture 15"/>
          <p:cNvPicPr>
            <a:picLocks noChangeAspect="1" noChangeArrowheads="1"/>
          </p:cNvPicPr>
          <p:nvPr/>
        </p:nvPicPr>
        <p:blipFill>
          <a:blip r:embed="rId3"/>
          <a:srcRect/>
          <a:stretch>
            <a:fillRect/>
          </a:stretch>
        </p:blipFill>
        <p:spPr bwMode="auto">
          <a:xfrm>
            <a:off x="1143000" y="2362200"/>
            <a:ext cx="7185025" cy="485775"/>
          </a:xfrm>
          <a:prstGeom prst="rect">
            <a:avLst/>
          </a:prstGeom>
          <a:noFill/>
          <a:ln w="9525">
            <a:noFill/>
            <a:miter lim="800000"/>
            <a:headEnd/>
            <a:tailEnd/>
          </a:ln>
        </p:spPr>
      </p:pic>
      <p:pic>
        <p:nvPicPr>
          <p:cNvPr id="36878" name="Picture 16"/>
          <p:cNvPicPr>
            <a:picLocks noChangeAspect="1" noChangeArrowheads="1"/>
          </p:cNvPicPr>
          <p:nvPr/>
        </p:nvPicPr>
        <p:blipFill>
          <a:blip r:embed="rId4"/>
          <a:srcRect/>
          <a:stretch>
            <a:fillRect/>
          </a:stretch>
        </p:blipFill>
        <p:spPr bwMode="auto">
          <a:xfrm>
            <a:off x="685800" y="3733800"/>
            <a:ext cx="8007350" cy="368300"/>
          </a:xfrm>
          <a:prstGeom prst="rect">
            <a:avLst/>
          </a:prstGeom>
          <a:noFill/>
          <a:ln w="9525">
            <a:noFill/>
            <a:miter lim="800000"/>
            <a:headEnd/>
            <a:tailEnd/>
          </a:ln>
        </p:spPr>
      </p:pic>
      <p:pic>
        <p:nvPicPr>
          <p:cNvPr id="36880" name="Picture 16"/>
          <p:cNvPicPr>
            <a:picLocks noChangeAspect="1" noChangeArrowheads="1"/>
          </p:cNvPicPr>
          <p:nvPr/>
        </p:nvPicPr>
        <p:blipFill>
          <a:blip r:embed="rId5"/>
          <a:srcRect/>
          <a:stretch>
            <a:fillRect/>
          </a:stretch>
        </p:blipFill>
        <p:spPr bwMode="auto">
          <a:xfrm>
            <a:off x="152400" y="5257800"/>
            <a:ext cx="8775700" cy="6635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ltLang="ko-KR" dirty="0"/>
              <a:t>Examples of  </a:t>
            </a:r>
            <a:r>
              <a:rPr lang="en-US" altLang="ko-KR" dirty="0" err="1"/>
              <a:t>Monoalphabetic</a:t>
            </a:r>
            <a:r>
              <a:rPr lang="en-US" altLang="ko-KR" dirty="0"/>
              <a:t> Ciphers</a:t>
            </a:r>
            <a:endParaRPr lang="ar-SA" altLang="ko-KR" kern="1200" dirty="0" err="1"/>
          </a:p>
        </p:txBody>
      </p:sp>
      <p:sp>
        <p:nvSpPr>
          <p:cNvPr id="18442" name="Rectangle 10"/>
          <p:cNvSpPr>
            <a:spLocks noChangeArrowheads="1"/>
          </p:cNvSpPr>
          <p:nvPr/>
        </p:nvSpPr>
        <p:spPr bwMode="auto">
          <a:xfrm>
            <a:off x="228600" y="2041996"/>
            <a:ext cx="8763000" cy="1200150"/>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following shows a plaintext and its corresponding </a:t>
            </a:r>
            <a:r>
              <a:rPr lang="en-US" altLang="ko-KR" sz="2400" b="0" i="0" baseline="0" dirty="0" err="1">
                <a:latin typeface="Malgun Gothic" pitchFamily="34" charset="-127"/>
                <a:ea typeface="Malgun Gothic" pitchFamily="34" charset="-127"/>
              </a:rPr>
              <a:t>ciphertext</a:t>
            </a:r>
            <a:r>
              <a:rPr lang="en-US" altLang="ko-KR" sz="2400" b="0" i="0" baseline="0" dirty="0">
                <a:latin typeface="Malgun Gothic" pitchFamily="34" charset="-127"/>
                <a:ea typeface="Malgun Gothic" pitchFamily="34" charset="-127"/>
              </a:rPr>
              <a:t>.    The cipher is probably </a:t>
            </a:r>
            <a:r>
              <a:rPr lang="en-US" altLang="ko-KR" sz="2400" b="0" i="0" baseline="0" dirty="0" err="1">
                <a:latin typeface="Malgun Gothic" pitchFamily="34" charset="-127"/>
                <a:ea typeface="Malgun Gothic" pitchFamily="34" charset="-127"/>
              </a:rPr>
              <a:t>monoalphabetic</a:t>
            </a:r>
            <a:endParaRPr lang="en-US" altLang="ko-KR" sz="2400" b="0" i="0" baseline="0" dirty="0">
              <a:latin typeface="Malgun Gothic" pitchFamily="34" charset="-127"/>
              <a:ea typeface="Malgun Gothic" pitchFamily="34" charset="-127"/>
            </a:endParaRPr>
          </a:p>
          <a:p>
            <a:pPr eaLnBrk="1" hangingPunct="1"/>
            <a:r>
              <a:rPr lang="en-US" altLang="ko-KR" sz="2400" b="0" i="0" baseline="0" dirty="0">
                <a:latin typeface="Malgun Gothic" pitchFamily="34" charset="-127"/>
                <a:ea typeface="Malgun Gothic" pitchFamily="34" charset="-127"/>
              </a:rPr>
              <a:t> because both </a:t>
            </a:r>
            <a:r>
              <a:rPr lang="en-US" altLang="ko-KR" sz="2400" b="0" baseline="0" dirty="0">
                <a:ea typeface="Malgun Gothic" pitchFamily="34" charset="-127"/>
                <a:cs typeface="Times New Roman" pitchFamily="18" charset="0"/>
              </a:rPr>
              <a:t>l</a:t>
            </a:r>
            <a:r>
              <a:rPr lang="en-US" altLang="ko-KR" sz="2400" b="0" i="0" baseline="0" dirty="0">
                <a:ea typeface="Malgun Gothic" pitchFamily="34" charset="-127"/>
                <a:cs typeface="Times New Roman" pitchFamily="18" charset="0"/>
              </a:rPr>
              <a:t>’</a:t>
            </a:r>
            <a:r>
              <a:rPr lang="en-US" altLang="ko-KR" sz="2400" b="0" i="0" baseline="0" dirty="0">
                <a:latin typeface="Malgun Gothic" pitchFamily="34" charset="-127"/>
                <a:ea typeface="Malgun Gothic" pitchFamily="34" charset="-127"/>
              </a:rPr>
              <a:t>s are encrypted as </a:t>
            </a:r>
            <a:r>
              <a:rPr lang="en-US" altLang="ko-KR" sz="2400" b="0" baseline="0" dirty="0">
                <a:ea typeface="Malgun Gothic" pitchFamily="34" charset="-127"/>
              </a:rPr>
              <a:t>O</a:t>
            </a:r>
            <a:r>
              <a:rPr lang="en-US" altLang="ko-KR" sz="2400" b="0" i="0" baseline="0" dirty="0">
                <a:latin typeface="Malgun Gothic" pitchFamily="34" charset="-127"/>
                <a:ea typeface="Malgun Gothic" pitchFamily="34" charset="-127"/>
              </a:rPr>
              <a:t>’s.</a:t>
            </a:r>
          </a:p>
        </p:txBody>
      </p:sp>
      <p:sp>
        <p:nvSpPr>
          <p:cNvPr id="18443" name="Text Box 18"/>
          <p:cNvSpPr txBox="1">
            <a:spLocks noChangeArrowheads="1"/>
          </p:cNvSpPr>
          <p:nvPr/>
        </p:nvSpPr>
        <p:spPr bwMode="auto">
          <a:xfrm>
            <a:off x="228600" y="1508596"/>
            <a:ext cx="1383712" cy="461665"/>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a:t>
            </a:r>
            <a:endParaRPr lang="en-US" altLang="ko-KR" sz="2000" baseline="0" dirty="0">
              <a:solidFill>
                <a:srgbClr val="7030A0"/>
              </a:solidFill>
              <a:ea typeface="Gulim" pitchFamily="34" charset="-127"/>
            </a:endParaRPr>
          </a:p>
        </p:txBody>
      </p:sp>
      <p:sp>
        <p:nvSpPr>
          <p:cNvPr id="18444" name="Rectangle 21"/>
          <p:cNvSpPr>
            <a:spLocks noChangeArrowheads="1"/>
          </p:cNvSpPr>
          <p:nvPr/>
        </p:nvSpPr>
        <p:spPr bwMode="auto">
          <a:xfrm>
            <a:off x="152400" y="4893146"/>
            <a:ext cx="8839200" cy="1200150"/>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following shows a plaintext and its corresponding </a:t>
            </a:r>
            <a:r>
              <a:rPr lang="en-US" altLang="ko-KR" sz="2400" b="0" i="0" baseline="0" dirty="0" err="1">
                <a:latin typeface="Malgun Gothic" pitchFamily="34" charset="-127"/>
                <a:ea typeface="Malgun Gothic" pitchFamily="34" charset="-127"/>
              </a:rPr>
              <a:t>ciphertext</a:t>
            </a:r>
            <a:r>
              <a:rPr lang="en-US" altLang="ko-KR" sz="2400" b="0" i="0" baseline="0" dirty="0">
                <a:latin typeface="Malgun Gothic" pitchFamily="34" charset="-127"/>
                <a:ea typeface="Malgun Gothic" pitchFamily="34" charset="-127"/>
              </a:rPr>
              <a:t>.    The cipher is not </a:t>
            </a:r>
            <a:r>
              <a:rPr lang="en-US" altLang="ko-KR" sz="2400" b="0" i="0" baseline="0" dirty="0" err="1">
                <a:latin typeface="Malgun Gothic" pitchFamily="34" charset="-127"/>
                <a:ea typeface="Malgun Gothic" pitchFamily="34" charset="-127"/>
              </a:rPr>
              <a:t>monoalphabetic</a:t>
            </a:r>
            <a:r>
              <a:rPr lang="en-US" altLang="ko-KR" sz="2400" b="0" i="0" baseline="0" dirty="0">
                <a:latin typeface="Malgun Gothic" pitchFamily="34" charset="-127"/>
                <a:ea typeface="Malgun Gothic" pitchFamily="34" charset="-127"/>
              </a:rPr>
              <a:t> </a:t>
            </a:r>
          </a:p>
          <a:p>
            <a:pPr eaLnBrk="1" hangingPunct="1"/>
            <a:r>
              <a:rPr lang="en-US" altLang="ko-KR" sz="2400" b="0" i="0" baseline="0" dirty="0">
                <a:latin typeface="Malgun Gothic" pitchFamily="34" charset="-127"/>
                <a:ea typeface="Malgun Gothic" pitchFamily="34" charset="-127"/>
              </a:rPr>
              <a:t>   because each </a:t>
            </a:r>
            <a:r>
              <a:rPr lang="en-US" altLang="ko-KR" sz="2400" b="0" baseline="0" dirty="0">
                <a:ea typeface="Malgun Gothic" pitchFamily="34" charset="-127"/>
                <a:cs typeface="Times New Roman" pitchFamily="18" charset="0"/>
              </a:rPr>
              <a:t>l</a:t>
            </a:r>
            <a:r>
              <a:rPr lang="en-US" altLang="ko-KR" sz="2400" b="0" i="0" baseline="0" dirty="0">
                <a:latin typeface="Malgun Gothic" pitchFamily="34" charset="-127"/>
                <a:ea typeface="Malgun Gothic" pitchFamily="34" charset="-127"/>
              </a:rPr>
              <a:t> (el) is encrypted by a different character. </a:t>
            </a:r>
          </a:p>
        </p:txBody>
      </p:sp>
      <p:sp>
        <p:nvSpPr>
          <p:cNvPr id="18445" name="Text Box 22"/>
          <p:cNvSpPr txBox="1">
            <a:spLocks noChangeArrowheads="1"/>
          </p:cNvSpPr>
          <p:nvPr/>
        </p:nvSpPr>
        <p:spPr bwMode="auto">
          <a:xfrm>
            <a:off x="152400" y="4327996"/>
            <a:ext cx="1383712" cy="461665"/>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a:t>
            </a:r>
            <a:endParaRPr lang="en-US" altLang="ko-KR" sz="2000" baseline="0" dirty="0">
              <a:solidFill>
                <a:srgbClr val="7030A0"/>
              </a:solidFill>
              <a:ea typeface="Gulim" pitchFamily="34" charset="-127"/>
            </a:endParaRPr>
          </a:p>
        </p:txBody>
      </p:sp>
      <p:grpSp>
        <p:nvGrpSpPr>
          <p:cNvPr id="2" name="Group 21"/>
          <p:cNvGrpSpPr>
            <a:grpSpLocks noChangeAspect="1"/>
          </p:cNvGrpSpPr>
          <p:nvPr/>
        </p:nvGrpSpPr>
        <p:grpSpPr bwMode="auto">
          <a:xfrm>
            <a:off x="1619672" y="3717032"/>
            <a:ext cx="5262563" cy="639763"/>
            <a:chOff x="1056" y="1968"/>
            <a:chExt cx="3315" cy="403"/>
          </a:xfrm>
        </p:grpSpPr>
        <p:sp>
          <p:nvSpPr>
            <p:cNvPr id="18449" name="AutoShape 20"/>
            <p:cNvSpPr>
              <a:spLocks noChangeAspect="1" noChangeArrowheads="1" noTextEdit="1"/>
            </p:cNvSpPr>
            <p:nvPr/>
          </p:nvSpPr>
          <p:spPr bwMode="auto">
            <a:xfrm>
              <a:off x="1056" y="1968"/>
              <a:ext cx="3312" cy="400"/>
            </a:xfrm>
            <a:prstGeom prst="rect">
              <a:avLst/>
            </a:prstGeom>
            <a:noFill/>
            <a:ln w="9525">
              <a:noFill/>
              <a:miter lim="800000"/>
              <a:headEnd/>
              <a:tailEnd/>
            </a:ln>
          </p:spPr>
          <p:txBody>
            <a:bodyPr/>
            <a:lstStyle/>
            <a:p>
              <a:endParaRPr lang="ar-SA"/>
            </a:p>
          </p:txBody>
        </p:sp>
        <p:pic>
          <p:nvPicPr>
            <p:cNvPr id="18450" name="Picture 22"/>
            <p:cNvPicPr>
              <a:picLocks noChangeAspect="1" noChangeArrowheads="1"/>
            </p:cNvPicPr>
            <p:nvPr/>
          </p:nvPicPr>
          <p:blipFill>
            <a:blip r:embed="rId3"/>
            <a:srcRect/>
            <a:stretch>
              <a:fillRect/>
            </a:stretch>
          </p:blipFill>
          <p:spPr bwMode="auto">
            <a:xfrm>
              <a:off x="1056" y="1968"/>
              <a:ext cx="3315" cy="403"/>
            </a:xfrm>
            <a:prstGeom prst="rect">
              <a:avLst/>
            </a:prstGeom>
            <a:noFill/>
            <a:ln w="9525">
              <a:noFill/>
              <a:miter lim="800000"/>
              <a:headEnd/>
              <a:tailEnd/>
            </a:ln>
          </p:spPr>
        </p:pic>
      </p:grpSp>
      <p:pic>
        <p:nvPicPr>
          <p:cNvPr id="18448" name="Picture 24" descr="C:\Documents and Settings\jje\바탕 화면\[무제].jpg"/>
          <p:cNvPicPr>
            <a:picLocks noChangeAspect="1" noChangeArrowheads="1"/>
          </p:cNvPicPr>
          <p:nvPr/>
        </p:nvPicPr>
        <p:blipFill>
          <a:blip r:embed="rId4"/>
          <a:srcRect/>
          <a:stretch>
            <a:fillRect/>
          </a:stretch>
        </p:blipFill>
        <p:spPr bwMode="auto">
          <a:xfrm>
            <a:off x="1547664" y="6093296"/>
            <a:ext cx="5535612" cy="476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ar-SA" dirty="0"/>
          </a:p>
        </p:txBody>
      </p:sp>
      <p:sp>
        <p:nvSpPr>
          <p:cNvPr id="3" name="Content Placeholder 2"/>
          <p:cNvSpPr>
            <a:spLocks noGrp="1"/>
          </p:cNvSpPr>
          <p:nvPr>
            <p:ph idx="1"/>
          </p:nvPr>
        </p:nvSpPr>
        <p:spPr/>
        <p:txBody>
          <a:bodyPr/>
          <a:lstStyle/>
          <a:p>
            <a:pPr algn="l" rtl="0"/>
            <a:r>
              <a:rPr lang="en-US" dirty="0"/>
              <a:t>Symmetric Cipher Model</a:t>
            </a:r>
          </a:p>
          <a:p>
            <a:pPr algn="l" rtl="0"/>
            <a:r>
              <a:rPr lang="en-US" dirty="0"/>
              <a:t>Substitution Techniques</a:t>
            </a:r>
          </a:p>
          <a:p>
            <a:pPr algn="l" rtl="0"/>
            <a:r>
              <a:rPr lang="en-US" dirty="0"/>
              <a:t>Transposition Techniques</a:t>
            </a:r>
          </a:p>
          <a:p>
            <a:pPr algn="l" rtl="0"/>
            <a:r>
              <a:rPr lang="en-US" dirty="0"/>
              <a:t>Rotor Machines</a:t>
            </a:r>
          </a:p>
          <a:p>
            <a:pPr algn="l" rtl="0"/>
            <a:r>
              <a:rPr lang="en-US" dirty="0" err="1"/>
              <a:t>Steganography</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AU"/>
              <a:t>Monoalphabetic Cipher Security</a:t>
            </a:r>
          </a:p>
        </p:txBody>
      </p:sp>
      <p:sp>
        <p:nvSpPr>
          <p:cNvPr id="71683" name="Rectangle 3"/>
          <p:cNvSpPr>
            <a:spLocks noGrp="1" noChangeArrowheads="1"/>
          </p:cNvSpPr>
          <p:nvPr>
            <p:ph idx="1"/>
          </p:nvPr>
        </p:nvSpPr>
        <p:spPr/>
        <p:txBody>
          <a:bodyPr/>
          <a:lstStyle/>
          <a:p>
            <a:pPr algn="l" rtl="0" eaLnBrk="1" hangingPunct="1"/>
            <a:r>
              <a:rPr lang="en-AU" dirty="0"/>
              <a:t>now have a total of 26! = 4 x 10</a:t>
            </a:r>
            <a:r>
              <a:rPr lang="en-AU" baseline="30000" dirty="0"/>
              <a:t>26</a:t>
            </a:r>
            <a:r>
              <a:rPr lang="en-AU" dirty="0"/>
              <a:t> keys </a:t>
            </a:r>
          </a:p>
          <a:p>
            <a:pPr algn="l" rtl="0">
              <a:lnSpc>
                <a:spcPct val="120000"/>
              </a:lnSpc>
            </a:pPr>
            <a:r>
              <a:rPr lang="en-AU" dirty="0"/>
              <a:t>With so many keys, it is secure against brute-force attacks.</a:t>
            </a:r>
          </a:p>
          <a:p>
            <a:pPr algn="l" rtl="0">
              <a:lnSpc>
                <a:spcPct val="120000"/>
              </a:lnSpc>
            </a:pPr>
            <a:r>
              <a:rPr lang="en-AU" dirty="0"/>
              <a:t>But not secure against some cryptanalytic attacks.</a:t>
            </a:r>
          </a:p>
          <a:p>
            <a:pPr algn="l" rtl="0">
              <a:lnSpc>
                <a:spcPct val="120000"/>
              </a:lnSpc>
            </a:pPr>
            <a:r>
              <a:rPr lang="en-US" dirty="0"/>
              <a:t>Problem is language characteristics.</a:t>
            </a:r>
          </a:p>
          <a:p>
            <a:pPr algn="l" rtl="0" eaLnBrk="1" hangingPunct="1"/>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sz="4000" dirty="0"/>
              <a:t>Attacks on </a:t>
            </a:r>
            <a:r>
              <a:rPr lang="en-US" sz="4000" dirty="0" err="1"/>
              <a:t>Monoalphabetic</a:t>
            </a:r>
            <a:r>
              <a:rPr lang="en-US" sz="4000" dirty="0"/>
              <a:t> Ciphers</a:t>
            </a:r>
            <a:endParaRPr lang="en-AU" sz="4000" dirty="0"/>
          </a:p>
        </p:txBody>
      </p:sp>
      <p:sp>
        <p:nvSpPr>
          <p:cNvPr id="72707" name="Rectangle 3"/>
          <p:cNvSpPr>
            <a:spLocks noGrp="1" noChangeArrowheads="1"/>
          </p:cNvSpPr>
          <p:nvPr>
            <p:ph idx="1"/>
          </p:nvPr>
        </p:nvSpPr>
        <p:spPr>
          <a:xfrm>
            <a:off x="323528" y="1628800"/>
            <a:ext cx="7727950" cy="4114800"/>
          </a:xfrm>
        </p:spPr>
        <p:txBody>
          <a:bodyPr/>
          <a:lstStyle/>
          <a:p>
            <a:pPr algn="l" rtl="0"/>
            <a:r>
              <a:rPr lang="en-US" sz="2400" dirty="0"/>
              <a:t>Exploit the regularities of the language</a:t>
            </a:r>
          </a:p>
          <a:p>
            <a:pPr lvl="1" algn="l" rtl="0"/>
            <a:r>
              <a:rPr lang="en-US" sz="2400" dirty="0"/>
              <a:t>Frequency of letters, </a:t>
            </a:r>
            <a:r>
              <a:rPr lang="en-US" sz="2400" dirty="0" err="1"/>
              <a:t>digrams</a:t>
            </a:r>
            <a:r>
              <a:rPr lang="en-US" sz="2400" dirty="0"/>
              <a:t>, trigrams</a:t>
            </a:r>
          </a:p>
          <a:p>
            <a:pPr lvl="1" algn="l" rtl="0"/>
            <a:endParaRPr lang="en-US" sz="2400" dirty="0"/>
          </a:p>
          <a:p>
            <a:pPr lvl="1" algn="l" rtl="0"/>
            <a:endParaRPr lang="en-US" sz="2400" dirty="0"/>
          </a:p>
          <a:p>
            <a:pPr lvl="1" algn="l" rtl="0"/>
            <a:endParaRPr lang="en-US" sz="2400" dirty="0"/>
          </a:p>
          <a:p>
            <a:pPr lvl="1" algn="l" rtl="0"/>
            <a:r>
              <a:rPr lang="en-US" sz="2400" dirty="0"/>
              <a:t>Expected words</a:t>
            </a:r>
          </a:p>
          <a:p>
            <a:pPr algn="l" rtl="0"/>
            <a:r>
              <a:rPr lang="en-US" sz="2400" dirty="0"/>
              <a:t>Fundamental problem with </a:t>
            </a:r>
            <a:r>
              <a:rPr lang="en-US" sz="2400" dirty="0" err="1"/>
              <a:t>monoalphabetic</a:t>
            </a:r>
            <a:r>
              <a:rPr lang="en-US" sz="2400" dirty="0"/>
              <a:t> ciphers</a:t>
            </a:r>
          </a:p>
          <a:p>
            <a:pPr lvl="1" algn="l" rtl="0"/>
            <a:r>
              <a:rPr lang="en-US" sz="2400" dirty="0" err="1"/>
              <a:t>Ciphertext</a:t>
            </a:r>
            <a:r>
              <a:rPr lang="en-US" sz="2400" dirty="0"/>
              <a:t> reflects the frequency data of original plaintext</a:t>
            </a:r>
          </a:p>
          <a:p>
            <a:pPr lvl="1" algn="l" rtl="0"/>
            <a:r>
              <a:rPr lang="en-US" sz="2400" dirty="0"/>
              <a:t>Solution 1: encrypt multiple letters of plaintext</a:t>
            </a:r>
          </a:p>
          <a:p>
            <a:pPr lvl="1" algn="l" rtl="0"/>
            <a:r>
              <a:rPr lang="en-US" sz="2400" dirty="0"/>
              <a:t>Solution 2: use multiple cipher alphabets</a:t>
            </a:r>
            <a:endParaRPr lang="ar-SA" sz="2400" dirty="0"/>
          </a:p>
          <a:p>
            <a:endParaRPr lang="en-AU" sz="2400" dirty="0"/>
          </a:p>
        </p:txBody>
      </p:sp>
      <p:pic>
        <p:nvPicPr>
          <p:cNvPr id="5" name="Picture 18"/>
          <p:cNvPicPr>
            <a:picLocks noChangeAspect="1" noChangeArrowheads="1"/>
          </p:cNvPicPr>
          <p:nvPr/>
        </p:nvPicPr>
        <p:blipFill>
          <a:blip r:embed="rId3"/>
          <a:srcRect/>
          <a:stretch>
            <a:fillRect/>
          </a:stretch>
        </p:blipFill>
        <p:spPr bwMode="auto">
          <a:xfrm>
            <a:off x="971600" y="2564904"/>
            <a:ext cx="7696200" cy="13303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139825"/>
          </a:xfrm>
        </p:spPr>
        <p:txBody>
          <a:bodyPr/>
          <a:lstStyle/>
          <a:p>
            <a:pPr eaLnBrk="1" hangingPunct="1">
              <a:defRPr/>
            </a:pPr>
            <a:r>
              <a:rPr lang="en-AU"/>
              <a:t>English Letter Frequencies</a:t>
            </a:r>
          </a:p>
        </p:txBody>
      </p:sp>
      <p:pic>
        <p:nvPicPr>
          <p:cNvPr id="51203" name="Picture 6"/>
          <p:cNvPicPr>
            <a:picLocks noChangeAspect="1"/>
          </p:cNvPicPr>
          <p:nvPr/>
        </p:nvPicPr>
        <p:blipFill>
          <a:blip r:embed="rId3"/>
          <a:srcRect/>
          <a:stretch>
            <a:fillRect/>
          </a:stretch>
        </p:blipFill>
        <p:spPr bwMode="auto">
          <a:xfrm>
            <a:off x="609600" y="1143000"/>
            <a:ext cx="7759700" cy="5549900"/>
          </a:xfrm>
          <a:prstGeom prst="rect">
            <a:avLst/>
          </a:prstGeom>
          <a:noFill/>
          <a:ln w="9525">
            <a:noFill/>
            <a:miter lim="800000"/>
            <a:headEnd/>
            <a:tailEnd/>
          </a:ln>
        </p:spPr>
      </p:pic>
      <p:sp>
        <p:nvSpPr>
          <p:cNvPr id="4" name="Rectangle 3"/>
          <p:cNvSpPr/>
          <p:nvPr/>
        </p:nvSpPr>
        <p:spPr>
          <a:xfrm>
            <a:off x="2699792" y="1268760"/>
            <a:ext cx="5400600"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AU" sz="2000" dirty="0" err="1"/>
              <a:t>eg</a:t>
            </a:r>
            <a:r>
              <a:rPr lang="en-AU" sz="2000" dirty="0"/>
              <a:t> "</a:t>
            </a:r>
            <a:r>
              <a:rPr lang="en-AU" sz="2000" dirty="0" err="1"/>
              <a:t>th</a:t>
            </a:r>
            <a:r>
              <a:rPr lang="en-AU" sz="2000" dirty="0"/>
              <a:t> </a:t>
            </a:r>
            <a:r>
              <a:rPr lang="en-AU" sz="2000" dirty="0" err="1"/>
              <a:t>lrd</a:t>
            </a:r>
            <a:r>
              <a:rPr lang="en-AU" sz="2000" dirty="0"/>
              <a:t> s m </a:t>
            </a:r>
            <a:r>
              <a:rPr lang="en-AU" sz="2000" dirty="0" err="1"/>
              <a:t>shphrd</a:t>
            </a:r>
            <a:r>
              <a:rPr lang="en-AU" sz="2000" dirty="0"/>
              <a:t> </a:t>
            </a:r>
            <a:r>
              <a:rPr lang="en-AU" sz="2000" dirty="0" err="1"/>
              <a:t>shll</a:t>
            </a:r>
            <a:r>
              <a:rPr lang="en-AU" sz="2000" dirty="0"/>
              <a:t> </a:t>
            </a:r>
            <a:r>
              <a:rPr lang="en-AU" sz="2000" dirty="0" err="1"/>
              <a:t>nt</a:t>
            </a:r>
            <a:r>
              <a:rPr lang="en-AU" sz="2000" dirty="0"/>
              <a:t> </a:t>
            </a:r>
            <a:r>
              <a:rPr lang="en-AU" sz="2000" dirty="0" err="1"/>
              <a:t>wnt</a:t>
            </a:r>
            <a:r>
              <a:rPr lang="en-AU" sz="2000" dirty="0"/>
              <a:t>" </a:t>
            </a:r>
          </a:p>
          <a:p>
            <a:pPr>
              <a:defRPr/>
            </a:pPr>
            <a:r>
              <a:rPr lang="en-AU" sz="2000" dirty="0"/>
              <a:t>letters are not equally commonly used </a:t>
            </a:r>
          </a:p>
          <a:p>
            <a:pPr>
              <a:defRPr/>
            </a:pPr>
            <a:r>
              <a:rPr lang="en-AU" sz="2000" dirty="0"/>
              <a:t>in English E is by far the most common letter </a:t>
            </a:r>
          </a:p>
          <a:p>
            <a:pPr lvl="1">
              <a:defRPr/>
            </a:pPr>
            <a:r>
              <a:rPr lang="en-AU" dirty="0"/>
              <a:t>followed by T,R,N,I,O,A,S </a:t>
            </a:r>
          </a:p>
          <a:p>
            <a:pPr>
              <a:defRPr/>
            </a:pPr>
            <a:r>
              <a:rPr lang="en-AU" sz="2000" dirty="0"/>
              <a:t>other letters like Z,J,K,Q,X are fairly rare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a:t>Example Cryptanalysis</a:t>
            </a:r>
            <a:endParaRPr lang="en-AU" dirty="0"/>
          </a:p>
        </p:txBody>
      </p:sp>
      <p:sp>
        <p:nvSpPr>
          <p:cNvPr id="78851" name="Rectangle 3"/>
          <p:cNvSpPr>
            <a:spLocks noGrp="1" noChangeArrowheads="1"/>
          </p:cNvSpPr>
          <p:nvPr>
            <p:ph idx="1"/>
          </p:nvPr>
        </p:nvSpPr>
        <p:spPr/>
        <p:txBody>
          <a:bodyPr/>
          <a:lstStyle/>
          <a:p>
            <a:pPr algn="l" rtl="0" eaLnBrk="1" hangingPunct="1">
              <a:lnSpc>
                <a:spcPct val="90000"/>
              </a:lnSpc>
            </a:pPr>
            <a:r>
              <a:rPr lang="en-US" sz="2800" dirty="0"/>
              <a:t>given </a:t>
            </a:r>
            <a:r>
              <a:rPr lang="en-US" sz="2800" dirty="0" err="1"/>
              <a:t>ciphertext</a:t>
            </a:r>
            <a:r>
              <a:rPr lang="en-US" sz="2800" dirty="0"/>
              <a:t>:</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UZQSOVUOHXMOPVGPOZPEVSGZWSZOPFPESXUDBMETSXAIZ</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VUEPHZHMDZSHZOWSFPAPPDTSVPQUZWYMXUZUHSX</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EPYEPOPDZSZUFPOMBZWPFUPZHMDJUDTMOHMQ</a:t>
            </a:r>
            <a:endParaRPr lang="en-US" sz="2400" dirty="0">
              <a:ea typeface="ＭＳ Ｐゴシック" pitchFamily="-107" charset="-128"/>
            </a:endParaRPr>
          </a:p>
          <a:p>
            <a:pPr algn="l" rtl="0" eaLnBrk="1" hangingPunct="1">
              <a:lnSpc>
                <a:spcPct val="90000"/>
              </a:lnSpc>
            </a:pPr>
            <a:r>
              <a:rPr lang="en-US" sz="2800" dirty="0"/>
              <a:t>count relative letter frequencies (see text)</a:t>
            </a:r>
          </a:p>
          <a:p>
            <a:pPr algn="l" rtl="0" eaLnBrk="1" hangingPunct="1">
              <a:lnSpc>
                <a:spcPct val="90000"/>
              </a:lnSpc>
            </a:pPr>
            <a:r>
              <a:rPr lang="en-US" sz="2800" dirty="0"/>
              <a:t>guess P &amp; Z are e and t</a:t>
            </a:r>
          </a:p>
          <a:p>
            <a:pPr algn="l" rtl="0" eaLnBrk="1" hangingPunct="1">
              <a:lnSpc>
                <a:spcPct val="90000"/>
              </a:lnSpc>
            </a:pPr>
            <a:r>
              <a:rPr lang="en-US" sz="2800" dirty="0"/>
              <a:t>guess ZW is </a:t>
            </a:r>
            <a:r>
              <a:rPr lang="en-US" sz="2800" dirty="0" err="1"/>
              <a:t>th</a:t>
            </a:r>
            <a:r>
              <a:rPr lang="en-US" sz="2800" dirty="0"/>
              <a:t> and hence ZWP is the</a:t>
            </a:r>
          </a:p>
          <a:p>
            <a:pPr algn="l" rtl="0" eaLnBrk="1" hangingPunct="1">
              <a:lnSpc>
                <a:spcPct val="90000"/>
              </a:lnSpc>
            </a:pPr>
            <a:r>
              <a:rPr lang="en-US" sz="2800" dirty="0"/>
              <a:t>proceeding with trial and error finally get:</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it was disclosed yesterday that several informal but</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direct contacts have been made with political</a:t>
            </a:r>
          </a:p>
          <a:p>
            <a:pPr lvl="1" algn="l" rtl="0" eaLnBrk="1" hangingPunct="1">
              <a:lnSpc>
                <a:spcPct val="90000"/>
              </a:lnSpc>
              <a:buFont typeface="Wingdings" pitchFamily="-107" charset="2"/>
              <a:buNone/>
            </a:pPr>
            <a:r>
              <a:rPr lang="en-AU" sz="1800" dirty="0">
                <a:latin typeface="Courier New" pitchFamily="-107" charset="0"/>
                <a:ea typeface="ＭＳ Ｐゴシック" pitchFamily="-107" charset="-128"/>
              </a:rPr>
              <a:t>representatives of the </a:t>
            </a:r>
            <a:r>
              <a:rPr lang="en-AU" sz="1800" dirty="0" err="1">
                <a:latin typeface="Courier New" pitchFamily="-107" charset="0"/>
                <a:ea typeface="ＭＳ Ｐゴシック" pitchFamily="-107" charset="-128"/>
              </a:rPr>
              <a:t>viet</a:t>
            </a:r>
            <a:r>
              <a:rPr lang="en-AU" sz="1800" dirty="0">
                <a:latin typeface="Courier New" pitchFamily="-107" charset="0"/>
                <a:ea typeface="ＭＳ Ｐゴシック" pitchFamily="-107" charset="-128"/>
              </a:rPr>
              <a:t> cong in </a:t>
            </a:r>
            <a:r>
              <a:rPr lang="en-AU" sz="1800" dirty="0" err="1">
                <a:latin typeface="Courier New" pitchFamily="-107" charset="0"/>
                <a:ea typeface="ＭＳ Ｐゴシック" pitchFamily="-107" charset="-128"/>
              </a:rPr>
              <a:t>moscow</a:t>
            </a:r>
            <a:endParaRPr lang="en-AU" sz="1800" dirty="0">
              <a:latin typeface="Courier New" pitchFamily="-107" charset="0"/>
              <a:ea typeface="ＭＳ Ｐゴシック" pitchFamily="-107" charset="-128"/>
            </a:endParaRPr>
          </a:p>
          <a:p>
            <a:pPr lvl="1" algn="l" rtl="0" eaLnBrk="1" hangingPunct="1">
              <a:lnSpc>
                <a:spcPct val="90000"/>
              </a:lnSpc>
              <a:buFont typeface="Wingdings" pitchFamily="-107" charset="2"/>
              <a:buNone/>
            </a:pPr>
            <a:endParaRPr lang="en-AU" sz="1800" dirty="0">
              <a:latin typeface="Courier New" pitchFamily="-107" charset="0"/>
              <a:ea typeface="ＭＳ Ｐゴシック" pitchFamily="-107" charset="-128"/>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AU" dirty="0" err="1"/>
              <a:t>Playfair</a:t>
            </a:r>
            <a:r>
              <a:rPr lang="en-AU" dirty="0"/>
              <a:t> Cipher</a:t>
            </a:r>
          </a:p>
        </p:txBody>
      </p:sp>
      <p:sp>
        <p:nvSpPr>
          <p:cNvPr id="80899" name="Rectangle 3"/>
          <p:cNvSpPr>
            <a:spLocks noGrp="1" noChangeArrowheads="1"/>
          </p:cNvSpPr>
          <p:nvPr>
            <p:ph idx="1"/>
          </p:nvPr>
        </p:nvSpPr>
        <p:spPr>
          <a:xfrm>
            <a:off x="457200" y="1676400"/>
            <a:ext cx="8229600" cy="2667000"/>
          </a:xfrm>
        </p:spPr>
        <p:txBody>
          <a:bodyPr/>
          <a:lstStyle/>
          <a:p>
            <a:pPr marL="457200" indent="-457200" algn="l" rtl="0"/>
            <a:r>
              <a:rPr lang="en-US" sz="1800" b="1" dirty="0" err="1"/>
              <a:t>Initialisation</a:t>
            </a:r>
            <a:endParaRPr lang="en-US" sz="1800" b="1" dirty="0"/>
          </a:p>
          <a:p>
            <a:pPr marL="857250" lvl="1" indent="-457200" algn="l" rtl="0">
              <a:buFont typeface="+mj-lt"/>
              <a:buAutoNum type="arabicPeriod"/>
            </a:pPr>
            <a:r>
              <a:rPr lang="en-US" sz="1800" dirty="0"/>
              <a:t>Create 5x5 matrix and write keyword (row by row) </a:t>
            </a:r>
          </a:p>
          <a:p>
            <a:pPr marL="1257300" lvl="2" indent="-457200" algn="l" rtl="0"/>
            <a:r>
              <a:rPr lang="en-AU" sz="1800" dirty="0" err="1"/>
              <a:t>eg</a:t>
            </a:r>
            <a:r>
              <a:rPr lang="en-AU" sz="1800" dirty="0"/>
              <a:t>. using the keyword MONARCHY</a:t>
            </a:r>
            <a:endParaRPr lang="en-US" sz="1800" dirty="0"/>
          </a:p>
          <a:p>
            <a:pPr marL="857250" lvl="1" indent="-457200" algn="l" rtl="0">
              <a:buFont typeface="+mj-lt"/>
              <a:buAutoNum type="arabicPeriod"/>
            </a:pPr>
            <a:r>
              <a:rPr lang="en-US" sz="1800" dirty="0"/>
              <a:t>Fill out remainder with alphabet, not repeating any</a:t>
            </a:r>
          </a:p>
          <a:p>
            <a:pPr marL="857250" lvl="1" indent="-457200" algn="l" rtl="0">
              <a:buFont typeface="+mj-lt"/>
              <a:buAutoNum type="arabicPeriod"/>
            </a:pPr>
            <a:r>
              <a:rPr lang="en-US" sz="1800" dirty="0"/>
              <a:t>letters</a:t>
            </a:r>
          </a:p>
          <a:p>
            <a:pPr marL="857250" lvl="1" indent="-457200" algn="l" rtl="0">
              <a:buFont typeface="+mj-lt"/>
              <a:buAutoNum type="arabicPeriod"/>
            </a:pPr>
            <a:r>
              <a:rPr lang="en-US" sz="1800" dirty="0"/>
              <a:t>Special: Treat I and J as same letter</a:t>
            </a:r>
            <a:r>
              <a:rPr lang="en-AU" sz="1800" dirty="0"/>
              <a:t>a</a:t>
            </a:r>
          </a:p>
          <a:p>
            <a:pPr algn="l" rtl="0" eaLnBrk="1" hangingPunct="1">
              <a:defRPr/>
            </a:pPr>
            <a:endParaRPr lang="en-AU" sz="1800" dirty="0"/>
          </a:p>
          <a:p>
            <a:pPr algn="l" rtl="0"/>
            <a:r>
              <a:rPr lang="en-US" sz="1800" b="1" dirty="0"/>
              <a:t>Encryption</a:t>
            </a:r>
          </a:p>
          <a:p>
            <a:pPr marL="971550" lvl="1" indent="-514350" algn="l" rtl="0">
              <a:buFont typeface="+mj-lt"/>
              <a:buAutoNum type="arabicPeriod"/>
            </a:pPr>
            <a:r>
              <a:rPr lang="en-US" sz="1800" dirty="0"/>
              <a:t>Operate on pair of letters (</a:t>
            </a:r>
            <a:r>
              <a:rPr lang="en-US" sz="1800" dirty="0" err="1"/>
              <a:t>digram</a:t>
            </a:r>
            <a:r>
              <a:rPr lang="en-US" sz="1800" dirty="0"/>
              <a:t>) at a time</a:t>
            </a:r>
          </a:p>
          <a:p>
            <a:pPr marL="971550" lvl="1" indent="-514350" algn="l" rtl="0">
              <a:buFont typeface="+mj-lt"/>
              <a:buAutoNum type="arabicPeriod"/>
            </a:pPr>
            <a:r>
              <a:rPr lang="en-US" sz="1800" dirty="0"/>
              <a:t>Special: if </a:t>
            </a:r>
            <a:r>
              <a:rPr lang="en-US" sz="1800" dirty="0" err="1"/>
              <a:t>digram</a:t>
            </a:r>
            <a:r>
              <a:rPr lang="en-US" sz="1800" dirty="0"/>
              <a:t> with same letters, separate by special letter (e.g. x)</a:t>
            </a:r>
          </a:p>
          <a:p>
            <a:pPr marL="971550" lvl="1" indent="-514350" algn="l" rtl="0">
              <a:buFont typeface="+mj-lt"/>
              <a:buAutoNum type="arabicPeriod"/>
            </a:pPr>
            <a:r>
              <a:rPr lang="en-US" sz="1800" dirty="0"/>
              <a:t>Plaintext in same row: replace with letters to right</a:t>
            </a:r>
          </a:p>
          <a:p>
            <a:pPr marL="971550" lvl="1" indent="-514350" algn="l" rtl="0">
              <a:buFont typeface="+mj-lt"/>
              <a:buAutoNum type="arabicPeriod"/>
            </a:pPr>
            <a:r>
              <a:rPr lang="en-US" sz="1800" dirty="0"/>
              <a:t>Plaintext in same column: replace with letters below</a:t>
            </a:r>
          </a:p>
          <a:p>
            <a:pPr marL="971550" lvl="1" indent="-514350" algn="l" rtl="0">
              <a:buFont typeface="+mj-lt"/>
              <a:buAutoNum type="arabicPeriod"/>
            </a:pPr>
            <a:r>
              <a:rPr lang="en-US" sz="1800" dirty="0"/>
              <a:t>Else, replace by letter in same row as it and same column as other plaintext letter</a:t>
            </a:r>
            <a:endParaRPr lang="en-AU" sz="1800" dirty="0">
              <a:ea typeface="ＭＳ Ｐゴシック" pitchFamily="-107" charset="-128"/>
            </a:endParaRPr>
          </a:p>
          <a:p>
            <a:pPr algn="l" rtl="0" eaLnBrk="1" hangingPunct="1">
              <a:defRPr/>
            </a:pPr>
            <a:endParaRPr lang="en-AU" sz="1800" dirty="0"/>
          </a:p>
        </p:txBody>
      </p:sp>
      <p:graphicFrame>
        <p:nvGraphicFramePr>
          <p:cNvPr id="80947" name="Group 51"/>
          <p:cNvGraphicFramePr>
            <a:graphicFrameLocks noGrp="1"/>
          </p:cNvGraphicFramePr>
          <p:nvPr/>
        </p:nvGraphicFramePr>
        <p:xfrm>
          <a:off x="6588224" y="2492896"/>
          <a:ext cx="2326707" cy="1981200"/>
        </p:xfrm>
        <a:graphic>
          <a:graphicData uri="http://schemas.openxmlformats.org/drawingml/2006/table">
            <a:tbl>
              <a:tblPr/>
              <a:tblGrid>
                <a:gridCol w="465967">
                  <a:extLst>
                    <a:ext uri="{9D8B030D-6E8A-4147-A177-3AD203B41FA5}">
                      <a16:colId xmlns:a16="http://schemas.microsoft.com/office/drawing/2014/main" val="20000"/>
                    </a:ext>
                  </a:extLst>
                </a:gridCol>
                <a:gridCol w="464403">
                  <a:extLst>
                    <a:ext uri="{9D8B030D-6E8A-4147-A177-3AD203B41FA5}">
                      <a16:colId xmlns:a16="http://schemas.microsoft.com/office/drawing/2014/main" val="20001"/>
                    </a:ext>
                  </a:extLst>
                </a:gridCol>
                <a:gridCol w="448767">
                  <a:extLst>
                    <a:ext uri="{9D8B030D-6E8A-4147-A177-3AD203B41FA5}">
                      <a16:colId xmlns:a16="http://schemas.microsoft.com/office/drawing/2014/main" val="20002"/>
                    </a:ext>
                  </a:extLst>
                </a:gridCol>
                <a:gridCol w="481603">
                  <a:extLst>
                    <a:ext uri="{9D8B030D-6E8A-4147-A177-3AD203B41FA5}">
                      <a16:colId xmlns:a16="http://schemas.microsoft.com/office/drawing/2014/main" val="20003"/>
                    </a:ext>
                  </a:extLst>
                </a:gridCol>
                <a:gridCol w="465967">
                  <a:extLst>
                    <a:ext uri="{9D8B030D-6E8A-4147-A177-3AD203B41FA5}">
                      <a16:colId xmlns:a16="http://schemas.microsoft.com/office/drawing/2014/main" val="20004"/>
                    </a:ext>
                  </a:extLst>
                </a:gridCol>
              </a:tblGrid>
              <a:tr h="338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38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38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338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386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rtl="0"/>
            <a:r>
              <a:rPr lang="en-AU" dirty="0" err="1"/>
              <a:t>Playfair</a:t>
            </a:r>
            <a:r>
              <a:rPr lang="en-AU" dirty="0"/>
              <a:t> Cipher</a:t>
            </a:r>
            <a:r>
              <a:rPr lang="ar-SA" dirty="0"/>
              <a:t> </a:t>
            </a:r>
            <a:r>
              <a:rPr lang="en-US" dirty="0"/>
              <a:t> example</a:t>
            </a:r>
            <a:endParaRPr lang="ar-SA" dirty="0"/>
          </a:p>
        </p:txBody>
      </p:sp>
      <p:sp>
        <p:nvSpPr>
          <p:cNvPr id="41986" name="슬라이드 번호 개체 틀 1"/>
          <p:cNvSpPr>
            <a:spLocks noGrp="1"/>
          </p:cNvSpPr>
          <p:nvPr>
            <p:ph type="sldNum" sz="quarter" idx="10"/>
          </p:nvPr>
        </p:nvSpPr>
        <p:spPr>
          <a:noFill/>
        </p:spPr>
        <p:txBody>
          <a:bodyPr/>
          <a:lstStyle/>
          <a:p>
            <a:r>
              <a:rPr lang="en-US" altLang="ko-KR"/>
              <a:t>3.</a:t>
            </a:r>
            <a:fld id="{76A68D0D-A73E-4311-B1EE-D55F0DAF81D1}" type="slidenum">
              <a:rPr lang="en-US" altLang="ko-KR"/>
              <a:pPr/>
              <a:t>25</a:t>
            </a:fld>
            <a:endParaRPr lang="en-US" altLang="ko-KR"/>
          </a:p>
        </p:txBody>
      </p:sp>
      <p:pic>
        <p:nvPicPr>
          <p:cNvPr id="41995" name="Picture 13"/>
          <p:cNvPicPr>
            <a:picLocks noChangeAspect="1" noChangeArrowheads="1"/>
          </p:cNvPicPr>
          <p:nvPr/>
        </p:nvPicPr>
        <p:blipFill>
          <a:blip r:embed="rId3"/>
          <a:srcRect/>
          <a:stretch>
            <a:fillRect/>
          </a:stretch>
        </p:blipFill>
        <p:spPr bwMode="auto">
          <a:xfrm>
            <a:off x="2514600" y="2209800"/>
            <a:ext cx="3883025" cy="1905000"/>
          </a:xfrm>
          <a:prstGeom prst="rect">
            <a:avLst/>
          </a:prstGeom>
          <a:noFill/>
          <a:ln w="9525">
            <a:noFill/>
            <a:miter lim="800000"/>
            <a:headEnd/>
            <a:tailEnd/>
          </a:ln>
        </p:spPr>
      </p:pic>
      <p:sp>
        <p:nvSpPr>
          <p:cNvPr id="41996" name="Text Box 14"/>
          <p:cNvSpPr txBox="1">
            <a:spLocks noChangeArrowheads="1"/>
          </p:cNvSpPr>
          <p:nvPr/>
        </p:nvSpPr>
        <p:spPr bwMode="auto">
          <a:xfrm>
            <a:off x="304800" y="1676400"/>
            <a:ext cx="5666936" cy="400110"/>
          </a:xfrm>
          <a:prstGeom prst="rect">
            <a:avLst/>
          </a:prstGeom>
          <a:noFill/>
          <a:ln w="9525">
            <a:noFill/>
            <a:miter lim="800000"/>
            <a:headEnd/>
            <a:tailEnd/>
          </a:ln>
        </p:spPr>
        <p:txBody>
          <a:bodyPr wrap="none">
            <a:spAutoFit/>
          </a:bodyPr>
          <a:lstStyle/>
          <a:p>
            <a:r>
              <a:rPr lang="en-US" altLang="ko-KR" sz="2000" baseline="0" dirty="0">
                <a:ea typeface="Gulim" pitchFamily="34" charset="-127"/>
              </a:rPr>
              <a:t>An example of a secret key in the </a:t>
            </a:r>
            <a:r>
              <a:rPr lang="en-US" altLang="ko-KR" sz="2000" baseline="0" dirty="0" err="1">
                <a:ea typeface="Gulim" pitchFamily="34" charset="-127"/>
              </a:rPr>
              <a:t>Playfair</a:t>
            </a:r>
            <a:r>
              <a:rPr lang="en-US" altLang="ko-KR" sz="2000" baseline="0" dirty="0">
                <a:ea typeface="Gulim" pitchFamily="34" charset="-127"/>
              </a:rPr>
              <a:t> cipher</a:t>
            </a:r>
          </a:p>
        </p:txBody>
      </p:sp>
      <p:sp>
        <p:nvSpPr>
          <p:cNvPr id="41997" name="Rectangle 15"/>
          <p:cNvSpPr>
            <a:spLocks noChangeArrowheads="1"/>
          </p:cNvSpPr>
          <p:nvPr/>
        </p:nvSpPr>
        <p:spPr bwMode="auto">
          <a:xfrm>
            <a:off x="228600" y="4800600"/>
            <a:ext cx="8763000" cy="830263"/>
          </a:xfrm>
          <a:prstGeom prst="rect">
            <a:avLst/>
          </a:prstGeom>
          <a:noFill/>
          <a:ln w="9525">
            <a:noFill/>
            <a:miter lim="800000"/>
            <a:headEnd/>
            <a:tailEnd/>
          </a:ln>
        </p:spPr>
        <p:txBody>
          <a:bodyPr anchor="ctr">
            <a:spAutoFit/>
          </a:bodyPr>
          <a:lstStyle/>
          <a:p>
            <a:pPr eaLnBrk="1" hangingPunct="1"/>
            <a:r>
              <a:rPr lang="en-US" altLang="ko-KR" sz="2400" b="0" i="0" baseline="0">
                <a:latin typeface="Malgun Gothic" pitchFamily="34" charset="-127"/>
                <a:ea typeface="Malgun Gothic" pitchFamily="34" charset="-127"/>
              </a:rPr>
              <a:t>Let us encrypt the plaintext “</a:t>
            </a:r>
            <a:r>
              <a:rPr lang="en-US" altLang="ko-KR" sz="2400" i="0" baseline="0">
                <a:latin typeface="Malgun Gothic" pitchFamily="34" charset="-127"/>
                <a:ea typeface="Malgun Gothic" pitchFamily="34" charset="-127"/>
              </a:rPr>
              <a:t>hello</a:t>
            </a:r>
            <a:r>
              <a:rPr lang="en-US" altLang="ko-KR" sz="2400" b="0" i="0" baseline="0">
                <a:latin typeface="Malgun Gothic" pitchFamily="34" charset="-127"/>
                <a:ea typeface="Malgun Gothic" pitchFamily="34" charset="-127"/>
              </a:rPr>
              <a:t>” </a:t>
            </a:r>
          </a:p>
          <a:p>
            <a:pPr eaLnBrk="1" hangingPunct="1"/>
            <a:r>
              <a:rPr lang="en-US" altLang="ko-KR" sz="2400" b="0" i="0" baseline="0">
                <a:latin typeface="Malgun Gothic" pitchFamily="34" charset="-127"/>
                <a:ea typeface="Malgun Gothic" pitchFamily="34" charset="-127"/>
              </a:rPr>
              <a:t>				using the key in </a:t>
            </a:r>
            <a:r>
              <a:rPr lang="en-US" altLang="ko-KR" sz="2400" b="0" i="0" baseline="0">
                <a:ea typeface="Malgun Gothic" pitchFamily="34" charset="-127"/>
                <a:cs typeface="Times New Roman" pitchFamily="18" charset="0"/>
              </a:rPr>
              <a:t>Figure 3.13</a:t>
            </a:r>
            <a:r>
              <a:rPr lang="en-US" altLang="ko-KR" sz="2400" b="0" i="0" baseline="0">
                <a:latin typeface="Malgun Gothic" pitchFamily="34" charset="-127"/>
                <a:ea typeface="Malgun Gothic" pitchFamily="34" charset="-127"/>
              </a:rPr>
              <a:t>. </a:t>
            </a:r>
          </a:p>
        </p:txBody>
      </p:sp>
      <p:pic>
        <p:nvPicPr>
          <p:cNvPr id="41998" name="Picture 16"/>
          <p:cNvPicPr>
            <a:picLocks noChangeAspect="1" noChangeArrowheads="1"/>
          </p:cNvPicPr>
          <p:nvPr/>
        </p:nvPicPr>
        <p:blipFill>
          <a:blip r:embed="rId4"/>
          <a:srcRect/>
          <a:stretch>
            <a:fillRect/>
          </a:stretch>
        </p:blipFill>
        <p:spPr bwMode="auto">
          <a:xfrm>
            <a:off x="1376363" y="5791200"/>
            <a:ext cx="6413500" cy="762000"/>
          </a:xfrm>
          <a:prstGeom prst="rect">
            <a:avLst/>
          </a:prstGeom>
          <a:noFill/>
          <a:ln w="9525">
            <a:noFill/>
            <a:miter lim="800000"/>
            <a:headEnd/>
            <a:tailEnd/>
          </a:ln>
        </p:spPr>
      </p:pic>
      <p:sp>
        <p:nvSpPr>
          <p:cNvPr id="41999" name="Text Box 17"/>
          <p:cNvSpPr txBox="1">
            <a:spLocks noChangeArrowheads="1"/>
          </p:cNvSpPr>
          <p:nvPr/>
        </p:nvSpPr>
        <p:spPr bwMode="auto">
          <a:xfrm>
            <a:off x="228600" y="4267200"/>
            <a:ext cx="1383712" cy="461665"/>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a:t>
            </a:r>
            <a:endParaRPr lang="en-US" altLang="ko-KR" sz="2000" baseline="0" dirty="0">
              <a:solidFill>
                <a:srgbClr val="7030A0"/>
              </a:solidFill>
              <a:ea typeface="Gulim" pitchFamily="34" charset="-127"/>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Security of </a:t>
            </a:r>
            <a:r>
              <a:rPr lang="en-AU" dirty="0" err="1"/>
              <a:t>Playfair</a:t>
            </a:r>
            <a:r>
              <a:rPr lang="en-AU" dirty="0"/>
              <a:t> Cipher</a:t>
            </a:r>
            <a:endParaRPr lang="ar-SA" dirty="0"/>
          </a:p>
        </p:txBody>
      </p:sp>
      <p:sp>
        <p:nvSpPr>
          <p:cNvPr id="3" name="Content Placeholder 2"/>
          <p:cNvSpPr>
            <a:spLocks noGrp="1"/>
          </p:cNvSpPr>
          <p:nvPr>
            <p:ph idx="1"/>
          </p:nvPr>
        </p:nvSpPr>
        <p:spPr/>
        <p:txBody>
          <a:bodyPr/>
          <a:lstStyle/>
          <a:p>
            <a:pPr algn="l" rtl="0"/>
            <a:endParaRPr lang="en-US" dirty="0"/>
          </a:p>
          <a:p>
            <a:pPr algn="ctr" rtl="0">
              <a:buNone/>
            </a:pPr>
            <a:r>
              <a:rPr lang="en-US" dirty="0">
                <a:solidFill>
                  <a:srgbClr val="FF0000"/>
                </a:solidFill>
              </a:rPr>
              <a:t>Is it Breakable?</a:t>
            </a:r>
          </a:p>
          <a:p>
            <a:pPr algn="l" rtl="0"/>
            <a:r>
              <a:rPr lang="en-US" sz="2400" dirty="0"/>
              <a:t>Better than </a:t>
            </a:r>
            <a:r>
              <a:rPr lang="en-US" sz="2400" dirty="0" err="1"/>
              <a:t>monoalphabetic</a:t>
            </a:r>
            <a:r>
              <a:rPr lang="en-US" sz="2400" dirty="0"/>
              <a:t>: </a:t>
            </a:r>
          </a:p>
          <a:p>
            <a:pPr lvl="1" algn="l" rtl="0"/>
            <a:r>
              <a:rPr lang="en-US" sz="2400" dirty="0"/>
              <a:t>relative frequency of </a:t>
            </a:r>
            <a:r>
              <a:rPr lang="en-US" sz="2400" dirty="0" err="1"/>
              <a:t>digrams</a:t>
            </a:r>
            <a:endParaRPr lang="en-US" sz="2400" dirty="0"/>
          </a:p>
          <a:p>
            <a:pPr lvl="1" algn="l" rtl="0"/>
            <a:r>
              <a:rPr lang="en-US" sz="2400" dirty="0"/>
              <a:t> much less than of individual letters</a:t>
            </a:r>
          </a:p>
          <a:p>
            <a:pPr algn="l" rtl="0">
              <a:buNone/>
            </a:pPr>
            <a:endParaRPr lang="en-US" sz="2400" dirty="0"/>
          </a:p>
          <a:p>
            <a:pPr algn="l" rtl="0"/>
            <a:r>
              <a:rPr lang="en-US" sz="2400" dirty="0"/>
              <a:t>But relatively easy (</a:t>
            </a:r>
            <a:r>
              <a:rPr lang="en-US" sz="2400" dirty="0" err="1"/>
              <a:t>digrams</a:t>
            </a:r>
            <a:r>
              <a:rPr lang="en-US" sz="2400" dirty="0"/>
              <a:t>, trigrams, expected words)</a:t>
            </a: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AU"/>
              <a:t>Polyalphabetic Ciphers</a:t>
            </a:r>
          </a:p>
        </p:txBody>
      </p:sp>
      <p:sp>
        <p:nvSpPr>
          <p:cNvPr id="87043" name="Rectangle 3"/>
          <p:cNvSpPr>
            <a:spLocks noGrp="1" noChangeArrowheads="1"/>
          </p:cNvSpPr>
          <p:nvPr>
            <p:ph idx="1"/>
          </p:nvPr>
        </p:nvSpPr>
        <p:spPr/>
        <p:txBody>
          <a:bodyPr/>
          <a:lstStyle/>
          <a:p>
            <a:pPr algn="l" rtl="0" eaLnBrk="1" hangingPunct="1">
              <a:defRPr/>
            </a:pPr>
            <a:r>
              <a:rPr lang="en-AU" sz="2800" b="1" dirty="0" err="1"/>
              <a:t>polyalphabetic</a:t>
            </a:r>
            <a:r>
              <a:rPr lang="en-AU" sz="2800" b="1" dirty="0"/>
              <a:t> substitution ciphers</a:t>
            </a:r>
            <a:r>
              <a:rPr lang="en-AU" sz="2800" dirty="0"/>
              <a:t> </a:t>
            </a:r>
          </a:p>
          <a:p>
            <a:pPr lvl="1" algn="l" rtl="0"/>
            <a:r>
              <a:rPr lang="en-AU" sz="2000" dirty="0"/>
              <a:t>A sequence of </a:t>
            </a:r>
            <a:r>
              <a:rPr lang="en-AU" sz="2000" dirty="0" err="1"/>
              <a:t>monoalphabetic</a:t>
            </a:r>
            <a:r>
              <a:rPr lang="en-AU" sz="2000" dirty="0"/>
              <a:t> ciphers (M</a:t>
            </a:r>
            <a:r>
              <a:rPr lang="en-AU" sz="2000" baseline="-25000" dirty="0"/>
              <a:t>1</a:t>
            </a:r>
            <a:r>
              <a:rPr lang="en-AU" sz="2000" dirty="0"/>
              <a:t>, M</a:t>
            </a:r>
            <a:r>
              <a:rPr lang="en-AU" sz="2000" baseline="-25000" dirty="0"/>
              <a:t>2</a:t>
            </a:r>
            <a:r>
              <a:rPr lang="en-AU" sz="2000" dirty="0"/>
              <a:t>, M</a:t>
            </a:r>
            <a:r>
              <a:rPr lang="en-AU" sz="2000" baseline="-25000" dirty="0"/>
              <a:t>3</a:t>
            </a:r>
            <a:r>
              <a:rPr lang="en-AU" sz="2000" dirty="0"/>
              <a:t>, ..., M</a:t>
            </a:r>
            <a:r>
              <a:rPr lang="en-AU" sz="2000" baseline="-25000" dirty="0"/>
              <a:t>k</a:t>
            </a:r>
            <a:r>
              <a:rPr lang="en-AU" sz="2000" dirty="0"/>
              <a:t>) is used in turn to encrypt letters.</a:t>
            </a:r>
          </a:p>
          <a:p>
            <a:pPr lvl="1" algn="l" rtl="0"/>
            <a:r>
              <a:rPr lang="en-AU" sz="2000" dirty="0"/>
              <a:t>A key determines which sequence of ciphers to use.</a:t>
            </a:r>
          </a:p>
          <a:p>
            <a:pPr lvl="1" algn="l" rtl="0"/>
            <a:r>
              <a:rPr lang="en-AU" sz="2000" dirty="0"/>
              <a:t>Each plaintext letter has multiple corresponding </a:t>
            </a:r>
            <a:r>
              <a:rPr lang="en-AU" sz="2000" dirty="0" err="1"/>
              <a:t>ciphertext</a:t>
            </a:r>
            <a:r>
              <a:rPr lang="en-AU" sz="2000" dirty="0"/>
              <a:t> letters.</a:t>
            </a:r>
          </a:p>
          <a:p>
            <a:pPr lvl="1" algn="l" rtl="0"/>
            <a:r>
              <a:rPr lang="en-AU" sz="2000" dirty="0"/>
              <a:t>This makes cryptanalysis harder since the letter frequency distribution will be flatter</a:t>
            </a:r>
            <a:r>
              <a:rPr lang="en-AU" dirty="0"/>
              <a:t>. </a:t>
            </a:r>
          </a:p>
          <a:p>
            <a:pPr algn="l" rtl="0"/>
            <a:r>
              <a:rPr lang="en-US" dirty="0"/>
              <a:t>Examples:</a:t>
            </a:r>
          </a:p>
          <a:p>
            <a:pPr lvl="1" algn="l" rtl="0"/>
            <a:r>
              <a:rPr lang="en-US" sz="2000" dirty="0" err="1"/>
              <a:t>Vigenere</a:t>
            </a:r>
            <a:r>
              <a:rPr lang="en-US" sz="2000" dirty="0"/>
              <a:t> cipher</a:t>
            </a:r>
          </a:p>
          <a:p>
            <a:pPr lvl="1" algn="l" rtl="0"/>
            <a:r>
              <a:rPr lang="en-US" sz="2000" dirty="0" err="1"/>
              <a:t>Vernam</a:t>
            </a:r>
            <a:r>
              <a:rPr lang="en-US" sz="2000" dirty="0"/>
              <a:t> cipher ( see the text book) </a:t>
            </a:r>
          </a:p>
          <a:p>
            <a:pPr lvl="1" algn="l" rtl="0"/>
            <a:r>
              <a:rPr lang="en-US" sz="2000" dirty="0"/>
              <a:t>One time pad</a:t>
            </a:r>
            <a:endParaRPr lang="en-A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AU"/>
              <a:t>Vigenère Cipher</a:t>
            </a:r>
          </a:p>
        </p:txBody>
      </p:sp>
      <p:sp>
        <p:nvSpPr>
          <p:cNvPr id="89091" name="Rectangle 3"/>
          <p:cNvSpPr>
            <a:spLocks noGrp="1" noChangeArrowheads="1"/>
          </p:cNvSpPr>
          <p:nvPr>
            <p:ph type="body" idx="1"/>
          </p:nvPr>
        </p:nvSpPr>
        <p:spPr/>
        <p:txBody>
          <a:bodyPr rtlCol="0">
            <a:normAutofit/>
          </a:bodyPr>
          <a:lstStyle/>
          <a:p>
            <a:pPr algn="l" rtl="0" eaLnBrk="1" fontAlgn="auto" hangingPunct="1">
              <a:spcAft>
                <a:spcPts val="0"/>
              </a:spcAft>
              <a:defRPr/>
            </a:pPr>
            <a:r>
              <a:rPr lang="en-AU" dirty="0"/>
              <a:t>Simplest polyalphabetic substitution cipher</a:t>
            </a:r>
          </a:p>
          <a:p>
            <a:pPr algn="l" rtl="0" eaLnBrk="1" fontAlgn="auto" hangingPunct="1">
              <a:spcAft>
                <a:spcPts val="0"/>
              </a:spcAft>
              <a:defRPr/>
            </a:pPr>
            <a:r>
              <a:rPr lang="en-AU" dirty="0"/>
              <a:t>Consider the set of all Caesar ciphers: </a:t>
            </a:r>
          </a:p>
          <a:p>
            <a:pPr algn="l" rtl="0" eaLnBrk="1" fontAlgn="auto" hangingPunct="1">
              <a:spcAft>
                <a:spcPts val="0"/>
              </a:spcAft>
              <a:buFont typeface="Arial" pitchFamily="34" charset="0"/>
              <a:buNone/>
              <a:defRPr/>
            </a:pPr>
            <a:r>
              <a:rPr lang="en-AU" dirty="0"/>
              <a:t>              { C</a:t>
            </a:r>
            <a:r>
              <a:rPr lang="en-AU" baseline="-25000" dirty="0"/>
              <a:t>a</a:t>
            </a:r>
            <a:r>
              <a:rPr lang="en-AU" dirty="0"/>
              <a:t>, </a:t>
            </a:r>
            <a:r>
              <a:rPr lang="en-AU" dirty="0" err="1"/>
              <a:t>C</a:t>
            </a:r>
            <a:r>
              <a:rPr lang="en-AU" baseline="-25000" dirty="0" err="1"/>
              <a:t>b</a:t>
            </a:r>
            <a:r>
              <a:rPr lang="en-AU" dirty="0"/>
              <a:t>, C</a:t>
            </a:r>
            <a:r>
              <a:rPr lang="en-AU" baseline="-25000" dirty="0"/>
              <a:t>c</a:t>
            </a:r>
            <a:r>
              <a:rPr lang="en-AU" dirty="0"/>
              <a:t>, ..., </a:t>
            </a:r>
            <a:r>
              <a:rPr lang="en-AU" dirty="0" err="1"/>
              <a:t>C</a:t>
            </a:r>
            <a:r>
              <a:rPr lang="en-AU" baseline="-25000" dirty="0" err="1"/>
              <a:t>z</a:t>
            </a:r>
            <a:r>
              <a:rPr lang="en-AU" dirty="0"/>
              <a:t> }</a:t>
            </a:r>
          </a:p>
          <a:p>
            <a:pPr algn="l" rtl="0" eaLnBrk="1" fontAlgn="auto" hangingPunct="1">
              <a:spcAft>
                <a:spcPts val="0"/>
              </a:spcAft>
              <a:defRPr/>
            </a:pPr>
            <a:r>
              <a:rPr lang="en-AU" dirty="0"/>
              <a:t>Key: e.g. </a:t>
            </a:r>
            <a:r>
              <a:rPr lang="en-AU" dirty="0">
                <a:solidFill>
                  <a:srgbClr val="FF0000"/>
                </a:solidFill>
              </a:rPr>
              <a:t>security</a:t>
            </a:r>
          </a:p>
          <a:p>
            <a:pPr algn="l" rtl="0" eaLnBrk="1" fontAlgn="auto" hangingPunct="1">
              <a:spcAft>
                <a:spcPts val="0"/>
              </a:spcAft>
              <a:defRPr/>
            </a:pPr>
            <a:r>
              <a:rPr lang="en-AU" dirty="0"/>
              <a:t>Encrypt each letter using </a:t>
            </a:r>
            <a:r>
              <a:rPr lang="en-AU" sz="2400" dirty="0"/>
              <a:t>C</a:t>
            </a:r>
            <a:r>
              <a:rPr lang="en-AU" sz="2400" baseline="-25000" dirty="0">
                <a:solidFill>
                  <a:srgbClr val="FF0000"/>
                </a:solidFill>
              </a:rPr>
              <a:t>s</a:t>
            </a:r>
            <a:r>
              <a:rPr lang="en-AU" sz="2400" dirty="0"/>
              <a:t>, C</a:t>
            </a:r>
            <a:r>
              <a:rPr lang="en-AU" sz="2400" baseline="-25000" dirty="0">
                <a:solidFill>
                  <a:srgbClr val="FF0000"/>
                </a:solidFill>
              </a:rPr>
              <a:t>e</a:t>
            </a:r>
            <a:r>
              <a:rPr lang="en-AU" sz="2400" dirty="0"/>
              <a:t>, C</a:t>
            </a:r>
            <a:r>
              <a:rPr lang="en-AU" sz="2400" baseline="-25000" dirty="0">
                <a:solidFill>
                  <a:srgbClr val="FF0000"/>
                </a:solidFill>
              </a:rPr>
              <a:t>c</a:t>
            </a:r>
            <a:r>
              <a:rPr lang="en-AU" sz="2400" dirty="0"/>
              <a:t>, C</a:t>
            </a:r>
            <a:r>
              <a:rPr lang="en-AU" sz="2400" baseline="-25000" dirty="0">
                <a:solidFill>
                  <a:srgbClr val="FF0000"/>
                </a:solidFill>
              </a:rPr>
              <a:t>u</a:t>
            </a:r>
            <a:r>
              <a:rPr lang="en-AU" sz="2400" dirty="0"/>
              <a:t>,</a:t>
            </a:r>
            <a:r>
              <a:rPr lang="en-AU" sz="2400" baseline="-25000" dirty="0"/>
              <a:t> </a:t>
            </a:r>
            <a:r>
              <a:rPr lang="en-AU" sz="2400" dirty="0"/>
              <a:t>C</a:t>
            </a:r>
            <a:r>
              <a:rPr lang="en-AU" sz="2400" baseline="-25000" dirty="0">
                <a:solidFill>
                  <a:srgbClr val="FF0000"/>
                </a:solidFill>
              </a:rPr>
              <a:t>r</a:t>
            </a:r>
            <a:r>
              <a:rPr lang="en-AU" sz="2400" dirty="0"/>
              <a:t>, C</a:t>
            </a:r>
            <a:r>
              <a:rPr lang="en-AU" sz="2400" baseline="-25000" dirty="0">
                <a:solidFill>
                  <a:srgbClr val="FF0000"/>
                </a:solidFill>
              </a:rPr>
              <a:t>i</a:t>
            </a:r>
            <a:r>
              <a:rPr lang="en-AU" sz="2400" dirty="0"/>
              <a:t>, C</a:t>
            </a:r>
            <a:r>
              <a:rPr lang="en-AU" sz="2400" baseline="-25000" dirty="0">
                <a:solidFill>
                  <a:srgbClr val="FF0000"/>
                </a:solidFill>
              </a:rPr>
              <a:t>t</a:t>
            </a:r>
            <a:r>
              <a:rPr lang="en-AU" sz="2400" dirty="0"/>
              <a:t>, C</a:t>
            </a:r>
            <a:r>
              <a:rPr lang="en-AU" sz="2400" baseline="-25000" dirty="0">
                <a:solidFill>
                  <a:srgbClr val="FF0000"/>
                </a:solidFill>
              </a:rPr>
              <a:t>y</a:t>
            </a:r>
            <a:r>
              <a:rPr lang="en-AU" dirty="0"/>
              <a:t> in turn. </a:t>
            </a:r>
          </a:p>
          <a:p>
            <a:pPr algn="l" rtl="0" eaLnBrk="1" fontAlgn="auto" hangingPunct="1">
              <a:spcAft>
                <a:spcPts val="0"/>
              </a:spcAft>
              <a:defRPr/>
            </a:pPr>
            <a:r>
              <a:rPr lang="en-AU" dirty="0"/>
              <a:t>Repeat from start after C</a:t>
            </a:r>
            <a:r>
              <a:rPr lang="en-AU" baseline="-25000" dirty="0"/>
              <a:t>y</a:t>
            </a:r>
            <a:r>
              <a:rPr lang="en-AU" dirty="0"/>
              <a:t>. </a:t>
            </a:r>
          </a:p>
          <a:p>
            <a:pPr algn="l" rtl="0" eaLnBrk="1" fontAlgn="auto" hangingPunct="1">
              <a:spcAft>
                <a:spcPts val="0"/>
              </a:spcAft>
              <a:defRPr/>
            </a:pPr>
            <a:r>
              <a:rPr lang="en-AU" dirty="0"/>
              <a:t>Decryption simply works in reverse. </a:t>
            </a:r>
          </a:p>
        </p:txBody>
      </p:sp>
      <p:sp>
        <p:nvSpPr>
          <p:cNvPr id="40964"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A558A5D2-E228-41C3-B5C3-B6AA73012EE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lvl="1" rtl="0"/>
            <a:r>
              <a:rPr lang="en-US" dirty="0" err="1"/>
              <a:t>Vigenere</a:t>
            </a:r>
            <a:r>
              <a:rPr lang="en-US" dirty="0"/>
              <a:t> cipher example</a:t>
            </a:r>
            <a:endParaRPr lang="ar-SA" sz="4000" dirty="0"/>
          </a:p>
        </p:txBody>
      </p:sp>
      <p:sp>
        <p:nvSpPr>
          <p:cNvPr id="44034" name="슬라이드 번호 개체 틀 1"/>
          <p:cNvSpPr>
            <a:spLocks noGrp="1"/>
          </p:cNvSpPr>
          <p:nvPr>
            <p:ph type="sldNum" sz="quarter" idx="10"/>
          </p:nvPr>
        </p:nvSpPr>
        <p:spPr>
          <a:noFill/>
        </p:spPr>
        <p:txBody>
          <a:bodyPr/>
          <a:lstStyle/>
          <a:p>
            <a:r>
              <a:rPr lang="en-US" altLang="ko-KR"/>
              <a:t>3.</a:t>
            </a:r>
            <a:fld id="{3FBF5A04-6765-4A9B-AD18-C4266427D5D9}" type="slidenum">
              <a:rPr lang="en-US" altLang="ko-KR"/>
              <a:pPr/>
              <a:t>29</a:t>
            </a:fld>
            <a:endParaRPr lang="en-US" altLang="ko-KR"/>
          </a:p>
        </p:txBody>
      </p:sp>
      <p:pic>
        <p:nvPicPr>
          <p:cNvPr id="44043" name="Picture 14"/>
          <p:cNvPicPr>
            <a:picLocks noChangeAspect="1" noChangeArrowheads="1"/>
          </p:cNvPicPr>
          <p:nvPr/>
        </p:nvPicPr>
        <p:blipFill>
          <a:blip r:embed="rId3"/>
          <a:srcRect/>
          <a:stretch>
            <a:fillRect/>
          </a:stretch>
        </p:blipFill>
        <p:spPr bwMode="auto">
          <a:xfrm>
            <a:off x="152400" y="1828800"/>
            <a:ext cx="8866188" cy="838200"/>
          </a:xfrm>
          <a:prstGeom prst="rect">
            <a:avLst/>
          </a:prstGeom>
          <a:noFill/>
          <a:ln w="9525">
            <a:noFill/>
            <a:miter lim="800000"/>
            <a:headEnd/>
            <a:tailEnd/>
          </a:ln>
        </p:spPr>
      </p:pic>
      <p:sp>
        <p:nvSpPr>
          <p:cNvPr id="44044" name="Rectangle 15"/>
          <p:cNvSpPr>
            <a:spLocks noChangeArrowheads="1"/>
          </p:cNvSpPr>
          <p:nvPr/>
        </p:nvSpPr>
        <p:spPr bwMode="auto">
          <a:xfrm>
            <a:off x="228600" y="3200400"/>
            <a:ext cx="8686800" cy="1570038"/>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cs typeface="Times New Roman" pitchFamily="18" charset="0"/>
              </a:rPr>
              <a:t>Note that the </a:t>
            </a:r>
            <a:r>
              <a:rPr lang="en-US" altLang="ko-KR" sz="2400" b="0" i="0" baseline="0" dirty="0" err="1">
                <a:latin typeface="Malgun Gothic" pitchFamily="34" charset="-127"/>
                <a:ea typeface="Malgun Gothic" pitchFamily="34" charset="-127"/>
                <a:cs typeface="Times New Roman" pitchFamily="18" charset="0"/>
              </a:rPr>
              <a:t>Vigenere</a:t>
            </a:r>
            <a:r>
              <a:rPr lang="en-US" altLang="ko-KR" sz="2400" b="0" i="0" baseline="0" dirty="0">
                <a:latin typeface="Malgun Gothic" pitchFamily="34" charset="-127"/>
                <a:ea typeface="Malgun Gothic" pitchFamily="34" charset="-127"/>
                <a:cs typeface="Times New Roman" pitchFamily="18" charset="0"/>
              </a:rPr>
              <a:t> key stream does not depend </a:t>
            </a:r>
          </a:p>
          <a:p>
            <a:pPr eaLnBrk="1" hangingPunct="1"/>
            <a:r>
              <a:rPr lang="en-US" altLang="ko-KR" sz="2400" b="0" i="0" baseline="0" dirty="0">
                <a:latin typeface="Malgun Gothic" pitchFamily="34" charset="-127"/>
                <a:ea typeface="Malgun Gothic" pitchFamily="34" charset="-127"/>
                <a:cs typeface="Times New Roman" pitchFamily="18" charset="0"/>
              </a:rPr>
              <a:t>on the plaintext characters; </a:t>
            </a:r>
          </a:p>
          <a:p>
            <a:pPr eaLnBrk="1" hangingPunct="1"/>
            <a:r>
              <a:rPr lang="en-US" altLang="ko-KR" sz="2400" b="0" i="0" baseline="0" dirty="0">
                <a:latin typeface="Malgun Gothic" pitchFamily="34" charset="-127"/>
                <a:ea typeface="Malgun Gothic" pitchFamily="34" charset="-127"/>
                <a:cs typeface="Times New Roman" pitchFamily="18" charset="0"/>
              </a:rPr>
              <a:t>it depends only on the </a:t>
            </a:r>
            <a:r>
              <a:rPr lang="en-US" altLang="ko-KR" sz="2400" b="0" i="0" baseline="0" dirty="0">
                <a:solidFill>
                  <a:schemeClr val="accent6">
                    <a:lumMod val="60000"/>
                    <a:lumOff val="40000"/>
                  </a:schemeClr>
                </a:solidFill>
                <a:latin typeface="Malgun Gothic" pitchFamily="34" charset="-127"/>
                <a:ea typeface="Malgun Gothic" pitchFamily="34" charset="-127"/>
                <a:cs typeface="Times New Roman" pitchFamily="18" charset="0"/>
              </a:rPr>
              <a:t>position of the character</a:t>
            </a:r>
            <a:r>
              <a:rPr lang="en-US" altLang="ko-KR" sz="2400" b="0" i="0" dirty="0">
                <a:latin typeface="Malgun Gothic" pitchFamily="34" charset="-127"/>
                <a:ea typeface="Malgun Gothic" pitchFamily="34" charset="-127"/>
                <a:cs typeface="Times New Roman" pitchFamily="18" charset="0"/>
              </a:rPr>
              <a:t> </a:t>
            </a:r>
            <a:r>
              <a:rPr lang="en-US" altLang="ko-KR" sz="2400" b="0" i="0" baseline="0" dirty="0">
                <a:latin typeface="Malgun Gothic" pitchFamily="34" charset="-127"/>
                <a:ea typeface="Malgun Gothic" pitchFamily="34" charset="-127"/>
                <a:cs typeface="Times New Roman" pitchFamily="18" charset="0"/>
              </a:rPr>
              <a:t>in the plaintext.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Ciphers</a:t>
            </a:r>
          </a:p>
        </p:txBody>
      </p:sp>
      <p:sp>
        <p:nvSpPr>
          <p:cNvPr id="11267" name="Content Placeholder 2"/>
          <p:cNvSpPr>
            <a:spLocks noGrp="1"/>
          </p:cNvSpPr>
          <p:nvPr>
            <p:ph idx="1"/>
          </p:nvPr>
        </p:nvSpPr>
        <p:spPr>
          <a:xfrm>
            <a:off x="381000" y="1600200"/>
            <a:ext cx="8229600" cy="4525963"/>
          </a:xfrm>
        </p:spPr>
        <p:txBody>
          <a:bodyPr/>
          <a:lstStyle/>
          <a:p>
            <a:pPr algn="l" rtl="0" eaLnBrk="1" hangingPunct="1">
              <a:lnSpc>
                <a:spcPct val="90000"/>
              </a:lnSpc>
            </a:pPr>
            <a:r>
              <a:rPr lang="en-US" sz="3000" dirty="0">
                <a:solidFill>
                  <a:srgbClr val="C00000"/>
                </a:solidFill>
              </a:rPr>
              <a:t>Symmetric cipher: </a:t>
            </a:r>
            <a:r>
              <a:rPr lang="en-US" sz="3000" dirty="0"/>
              <a:t>same key used for encryption and decryption</a:t>
            </a:r>
          </a:p>
          <a:p>
            <a:pPr lvl="1" algn="l" rtl="0" eaLnBrk="1" hangingPunct="1">
              <a:lnSpc>
                <a:spcPct val="140000"/>
              </a:lnSpc>
            </a:pPr>
            <a:r>
              <a:rPr lang="en-US" sz="2600" dirty="0">
                <a:solidFill>
                  <a:srgbClr val="C00000"/>
                </a:solidFill>
              </a:rPr>
              <a:t>Block cipher: </a:t>
            </a:r>
            <a:r>
              <a:rPr lang="en-US" sz="2600" dirty="0"/>
              <a:t>encrypts a block of plaintext at a time (typically 64 or 128 bits)</a:t>
            </a:r>
          </a:p>
          <a:p>
            <a:pPr lvl="1" algn="l" rtl="0" eaLnBrk="1" hangingPunct="1">
              <a:lnSpc>
                <a:spcPct val="140000"/>
              </a:lnSpc>
            </a:pPr>
            <a:r>
              <a:rPr lang="en-US" sz="2600" dirty="0">
                <a:solidFill>
                  <a:srgbClr val="C00000"/>
                </a:solidFill>
              </a:rPr>
              <a:t>Stream cipher: </a:t>
            </a:r>
            <a:r>
              <a:rPr lang="en-US" sz="2600" dirty="0"/>
              <a:t>encrypts data one bit or one byte at a time</a:t>
            </a:r>
          </a:p>
          <a:p>
            <a:pPr algn="l" rtl="0" eaLnBrk="1" hangingPunct="1">
              <a:lnSpc>
                <a:spcPct val="90000"/>
              </a:lnSpc>
            </a:pPr>
            <a:endParaRPr lang="en-US" sz="900" dirty="0"/>
          </a:p>
          <a:p>
            <a:pPr algn="l" rtl="0" eaLnBrk="1" hangingPunct="1">
              <a:lnSpc>
                <a:spcPct val="90000"/>
              </a:lnSpc>
            </a:pPr>
            <a:r>
              <a:rPr lang="en-US" sz="3000" dirty="0">
                <a:solidFill>
                  <a:srgbClr val="C00000"/>
                </a:solidFill>
              </a:rPr>
              <a:t>Asymmetric cipher:  </a:t>
            </a:r>
            <a:r>
              <a:rPr lang="en-US" sz="3000" dirty="0"/>
              <a:t>different keys used for encryption and decryption</a:t>
            </a:r>
          </a:p>
          <a:p>
            <a:pPr lvl="1" algn="l" rtl="0" eaLnBrk="1" hangingPunct="1">
              <a:lnSpc>
                <a:spcPct val="140000"/>
              </a:lnSpc>
              <a:buFont typeface="Arial" pitchFamily="34" charset="0"/>
              <a:buNone/>
            </a:pPr>
            <a:endParaRPr lang="en-US" sz="2600" dirty="0">
              <a:solidFill>
                <a:srgbClr val="C00000"/>
              </a:solidFill>
            </a:endParaRPr>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8B94B30-3528-46D6-95D7-32971BCFCFF8}"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err="1"/>
              <a:t>Vigenere</a:t>
            </a:r>
            <a:r>
              <a:rPr lang="en-US" dirty="0"/>
              <a:t> cipher example</a:t>
            </a:r>
            <a:endParaRPr lang="ar-SA" dirty="0"/>
          </a:p>
        </p:txBody>
      </p:sp>
      <p:sp>
        <p:nvSpPr>
          <p:cNvPr id="45058" name="슬라이드 번호 개체 틀 1"/>
          <p:cNvSpPr>
            <a:spLocks noGrp="1"/>
          </p:cNvSpPr>
          <p:nvPr>
            <p:ph type="sldNum" sz="quarter" idx="10"/>
          </p:nvPr>
        </p:nvSpPr>
        <p:spPr>
          <a:noFill/>
        </p:spPr>
        <p:txBody>
          <a:bodyPr/>
          <a:lstStyle/>
          <a:p>
            <a:r>
              <a:rPr lang="en-US" altLang="ko-KR"/>
              <a:t>3.</a:t>
            </a:r>
            <a:fld id="{36DB5499-6615-4914-9E59-D3B06C133435}" type="slidenum">
              <a:rPr lang="en-US" altLang="ko-KR"/>
              <a:pPr/>
              <a:t>30</a:t>
            </a:fld>
            <a:endParaRPr lang="en-US" altLang="ko-KR"/>
          </a:p>
        </p:txBody>
      </p:sp>
      <p:sp>
        <p:nvSpPr>
          <p:cNvPr id="45066" name="Rectangle 10"/>
          <p:cNvSpPr>
            <a:spLocks noChangeArrowheads="1"/>
          </p:cNvSpPr>
          <p:nvPr/>
        </p:nvSpPr>
        <p:spPr bwMode="auto">
          <a:xfrm>
            <a:off x="152400" y="2230864"/>
            <a:ext cx="8839200" cy="830997"/>
          </a:xfrm>
          <a:prstGeom prst="rect">
            <a:avLst/>
          </a:prstGeom>
          <a:noFill/>
          <a:ln w="9525">
            <a:noFill/>
            <a:miter lim="800000"/>
            <a:headEnd/>
            <a:tailEnd/>
          </a:ln>
        </p:spPr>
        <p:txBody>
          <a:bodyPr anchor="ctr">
            <a:spAutoFit/>
          </a:bodyPr>
          <a:lstStyle/>
          <a:p>
            <a:pPr eaLnBrk="1" hangingPunct="1"/>
            <a:r>
              <a:rPr lang="en-US" altLang="ko-KR" sz="2400" b="0" i="0" baseline="0" dirty="0">
                <a:latin typeface="+mn-lt"/>
                <a:ea typeface="Malgun Gothic" pitchFamily="34" charset="-127"/>
              </a:rPr>
              <a:t>Encrypt the message </a:t>
            </a:r>
            <a:r>
              <a:rPr lang="en-US" altLang="ko-KR" sz="2400" b="0" i="0" dirty="0">
                <a:latin typeface="+mn-lt"/>
                <a:ea typeface="Malgun Gothic" pitchFamily="34" charset="-127"/>
              </a:rPr>
              <a:t> </a:t>
            </a:r>
            <a:r>
              <a:rPr lang="en-US" altLang="ko-KR" sz="2400" b="0" i="0" baseline="0" dirty="0">
                <a:solidFill>
                  <a:schemeClr val="bg1">
                    <a:lumMod val="10000"/>
                  </a:schemeClr>
                </a:solidFill>
                <a:latin typeface="+mn-lt"/>
                <a:ea typeface="Malgun Gothic" pitchFamily="34" charset="-127"/>
              </a:rPr>
              <a:t>“</a:t>
            </a:r>
            <a:r>
              <a:rPr lang="en-US" altLang="ko-KR" sz="2400" i="0" baseline="0" dirty="0">
                <a:solidFill>
                  <a:srgbClr val="FF0000"/>
                </a:solidFill>
                <a:latin typeface="+mn-lt"/>
                <a:ea typeface="Malgun Gothic" pitchFamily="34" charset="-127"/>
              </a:rPr>
              <a:t>She is listening</a:t>
            </a:r>
            <a:r>
              <a:rPr lang="en-US" altLang="ko-KR" sz="2400" b="0" i="0" baseline="0" dirty="0">
                <a:solidFill>
                  <a:schemeClr val="bg1">
                    <a:lumMod val="10000"/>
                  </a:schemeClr>
                </a:solidFill>
                <a:latin typeface="+mn-lt"/>
                <a:ea typeface="Malgun Gothic" pitchFamily="34" charset="-127"/>
              </a:rPr>
              <a:t>”</a:t>
            </a:r>
            <a:r>
              <a:rPr lang="en-US" altLang="ko-KR" sz="2400" b="0" i="0" dirty="0">
                <a:latin typeface="+mn-lt"/>
                <a:ea typeface="Malgun Gothic" pitchFamily="34" charset="-127"/>
              </a:rPr>
              <a:t> , </a:t>
            </a:r>
            <a:r>
              <a:rPr lang="en-US" altLang="ko-KR" sz="2400" b="0" i="0" baseline="0" dirty="0">
                <a:latin typeface="+mn-lt"/>
                <a:ea typeface="Malgun Gothic" pitchFamily="34" charset="-127"/>
              </a:rPr>
              <a:t>using the 6-character keyword “</a:t>
            </a:r>
            <a:r>
              <a:rPr lang="en-US" altLang="ko-KR" sz="2400" i="0" baseline="0" dirty="0">
                <a:solidFill>
                  <a:srgbClr val="FF0000"/>
                </a:solidFill>
                <a:latin typeface="+mn-lt"/>
                <a:ea typeface="Malgun Gothic" pitchFamily="34" charset="-127"/>
              </a:rPr>
              <a:t>PASCAL</a:t>
            </a:r>
            <a:r>
              <a:rPr lang="en-US" altLang="ko-KR" sz="2400" b="0" i="0" baseline="0" dirty="0">
                <a:latin typeface="+mn-lt"/>
                <a:ea typeface="Malgun Gothic" pitchFamily="34" charset="-127"/>
              </a:rPr>
              <a:t>”. </a:t>
            </a:r>
          </a:p>
        </p:txBody>
      </p:sp>
      <p:pic>
        <p:nvPicPr>
          <p:cNvPr id="45068" name="Picture 13"/>
          <p:cNvPicPr>
            <a:picLocks noChangeAspect="1" noChangeArrowheads="1"/>
          </p:cNvPicPr>
          <p:nvPr/>
        </p:nvPicPr>
        <p:blipFill>
          <a:blip r:embed="rId3"/>
          <a:srcRect/>
          <a:stretch>
            <a:fillRect/>
          </a:stretch>
        </p:blipFill>
        <p:spPr bwMode="auto">
          <a:xfrm>
            <a:off x="304800" y="3886200"/>
            <a:ext cx="8524875" cy="20955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Security of </a:t>
            </a:r>
            <a:r>
              <a:rPr lang="en-AU" dirty="0" err="1"/>
              <a:t>Vigenère</a:t>
            </a:r>
            <a:r>
              <a:rPr lang="en-AU" dirty="0"/>
              <a:t> Ciphers</a:t>
            </a:r>
          </a:p>
        </p:txBody>
      </p:sp>
      <p:sp>
        <p:nvSpPr>
          <p:cNvPr id="93187" name="Rectangle 3"/>
          <p:cNvSpPr>
            <a:spLocks noGrp="1" noChangeArrowheads="1"/>
          </p:cNvSpPr>
          <p:nvPr>
            <p:ph idx="1"/>
          </p:nvPr>
        </p:nvSpPr>
        <p:spPr>
          <a:xfrm>
            <a:off x="251520" y="1988840"/>
            <a:ext cx="8259960" cy="4608512"/>
          </a:xfrm>
        </p:spPr>
        <p:txBody>
          <a:bodyPr/>
          <a:lstStyle/>
          <a:p>
            <a:pPr algn="ctr" rtl="0">
              <a:spcAft>
                <a:spcPts val="1000"/>
              </a:spcAft>
              <a:buNone/>
            </a:pPr>
            <a:r>
              <a:rPr lang="en-US" sz="2000" dirty="0">
                <a:solidFill>
                  <a:schemeClr val="accent6">
                    <a:lumMod val="60000"/>
                    <a:lumOff val="40000"/>
                  </a:schemeClr>
                </a:solidFill>
              </a:rPr>
              <a:t>Is it Breakable?</a:t>
            </a:r>
            <a:endParaRPr lang="en-US" altLang="ko-KR" sz="2000" dirty="0">
              <a:solidFill>
                <a:schemeClr val="accent6">
                  <a:lumMod val="60000"/>
                  <a:lumOff val="40000"/>
                </a:schemeClr>
              </a:solidFill>
              <a:ea typeface="Malgun Gothic" pitchFamily="34" charset="-127"/>
            </a:endParaRPr>
          </a:p>
          <a:p>
            <a:pPr algn="just" rtl="0">
              <a:spcAft>
                <a:spcPts val="1000"/>
              </a:spcAft>
            </a:pPr>
            <a:r>
              <a:rPr lang="en-US" altLang="ko-KR" sz="2000" dirty="0">
                <a:ea typeface="Malgun Gothic" pitchFamily="34" charset="-127"/>
              </a:rPr>
              <a:t>Yes , </a:t>
            </a:r>
            <a:r>
              <a:rPr lang="en-US" altLang="ko-KR" sz="2000" dirty="0" err="1">
                <a:ea typeface="Malgun Gothic" pitchFamily="34" charset="-127"/>
              </a:rPr>
              <a:t>Vigenere</a:t>
            </a:r>
            <a:r>
              <a:rPr lang="en-US" altLang="ko-KR" sz="2000" dirty="0">
                <a:ea typeface="Malgun Gothic" pitchFamily="34" charset="-127"/>
              </a:rPr>
              <a:t> ciphers, like all </a:t>
            </a:r>
            <a:r>
              <a:rPr lang="en-US" altLang="ko-KR" sz="2000" dirty="0" err="1">
                <a:ea typeface="Malgun Gothic" pitchFamily="34" charset="-127"/>
              </a:rPr>
              <a:t>polyalphabetic</a:t>
            </a:r>
            <a:r>
              <a:rPr lang="en-US" altLang="ko-KR" sz="2000" dirty="0">
                <a:ea typeface="Malgun Gothic" pitchFamily="34" charset="-127"/>
              </a:rPr>
              <a:t> ciphers, do not preserve the frequency of the characters.</a:t>
            </a:r>
          </a:p>
          <a:p>
            <a:pPr algn="just" rtl="0">
              <a:spcAft>
                <a:spcPts val="1000"/>
              </a:spcAft>
            </a:pPr>
            <a:endParaRPr lang="en-US" altLang="ko-KR" sz="2000" dirty="0">
              <a:ea typeface="Malgun Gothic" pitchFamily="34" charset="-127"/>
            </a:endParaRPr>
          </a:p>
        </p:txBody>
      </p:sp>
      <p:sp>
        <p:nvSpPr>
          <p:cNvPr id="4" name="Rectangle 3"/>
          <p:cNvSpPr/>
          <p:nvPr/>
        </p:nvSpPr>
        <p:spPr>
          <a:xfrm>
            <a:off x="1835696" y="3284984"/>
            <a:ext cx="5463547" cy="400110"/>
          </a:xfrm>
          <a:prstGeom prst="rect">
            <a:avLst/>
          </a:prstGeom>
        </p:spPr>
        <p:txBody>
          <a:bodyPr wrap="none">
            <a:spAutoFit/>
          </a:bodyPr>
          <a:lstStyle/>
          <a:p>
            <a:r>
              <a:rPr lang="en-US" sz="2000" b="1" dirty="0"/>
              <a:t>Weakness is repeating, structured keyword</a:t>
            </a:r>
            <a:endParaRPr lang="ar-SA"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ea typeface="Malgun Gothic" pitchFamily="34" charset="-127"/>
              </a:rPr>
              <a:t>The cryptanalysis of </a:t>
            </a:r>
            <a:r>
              <a:rPr lang="en-AU" dirty="0" err="1"/>
              <a:t>Vigenère</a:t>
            </a:r>
            <a:r>
              <a:rPr lang="en-AU" dirty="0"/>
              <a:t> Ciphers</a:t>
            </a:r>
            <a:endParaRPr lang="ar-SA" dirty="0"/>
          </a:p>
        </p:txBody>
      </p:sp>
      <p:sp>
        <p:nvSpPr>
          <p:cNvPr id="3" name="Content Placeholder 2"/>
          <p:cNvSpPr>
            <a:spLocks noGrp="1"/>
          </p:cNvSpPr>
          <p:nvPr>
            <p:ph idx="1"/>
          </p:nvPr>
        </p:nvSpPr>
        <p:spPr/>
        <p:txBody>
          <a:bodyPr/>
          <a:lstStyle/>
          <a:p>
            <a:pPr algn="just" rtl="0">
              <a:spcAft>
                <a:spcPts val="1000"/>
              </a:spcAft>
            </a:pPr>
            <a:r>
              <a:rPr lang="en-US" altLang="ko-KR" sz="2000" dirty="0">
                <a:ea typeface="Malgun Gothic" pitchFamily="34" charset="-127"/>
              </a:rPr>
              <a:t>The cryptanalysis here consists of two parts :</a:t>
            </a:r>
          </a:p>
          <a:p>
            <a:pPr lvl="1" algn="l" rtl="0">
              <a:spcAft>
                <a:spcPts val="1000"/>
              </a:spcAft>
            </a:pPr>
            <a:r>
              <a:rPr lang="en-US" altLang="ko-KR" sz="2000" dirty="0">
                <a:ea typeface="Malgun Gothic" pitchFamily="34" charset="-127"/>
              </a:rPr>
              <a:t> </a:t>
            </a:r>
            <a:r>
              <a:rPr lang="en-US" altLang="ko-KR" sz="2000" u="sng" dirty="0">
                <a:ea typeface="Malgun Gothic" pitchFamily="34" charset="-127"/>
              </a:rPr>
              <a:t>finding the length of the key </a:t>
            </a:r>
            <a:r>
              <a:rPr lang="en-US" altLang="ko-KR" sz="2000" dirty="0">
                <a:ea typeface="Malgun Gothic" pitchFamily="34" charset="-127"/>
              </a:rPr>
              <a:t>and </a:t>
            </a:r>
            <a:r>
              <a:rPr lang="en-US" altLang="ko-KR" sz="2000" u="sng" dirty="0">
                <a:ea typeface="Malgun Gothic" pitchFamily="34" charset="-127"/>
              </a:rPr>
              <a:t>finding the key itself.</a:t>
            </a:r>
          </a:p>
          <a:p>
            <a:pPr lvl="1" algn="l" rtl="0">
              <a:spcAft>
                <a:spcPts val="1000"/>
              </a:spcAft>
            </a:pPr>
            <a:r>
              <a:rPr lang="en-US" altLang="ko-KR" sz="2000" dirty="0" err="1">
                <a:ea typeface="Malgun Gothic" pitchFamily="34" charset="-127"/>
                <a:cs typeface="Times New Roman" pitchFamily="18" charset="0"/>
              </a:rPr>
              <a:t>Kaiski</a:t>
            </a:r>
            <a:r>
              <a:rPr lang="en-US" altLang="ko-KR" sz="2000" dirty="0">
                <a:ea typeface="Malgun Gothic" pitchFamily="34" charset="-127"/>
                <a:cs typeface="Times New Roman" pitchFamily="18" charset="0"/>
              </a:rPr>
              <a:t> test</a:t>
            </a:r>
          </a:p>
          <a:p>
            <a:pPr lvl="2" algn="l" rtl="0">
              <a:spcAft>
                <a:spcPts val="1000"/>
              </a:spcAft>
            </a:pPr>
            <a:r>
              <a:rPr lang="en-US" altLang="ko-KR" sz="1200" dirty="0">
                <a:ea typeface="Malgun Gothic" pitchFamily="34" charset="-127"/>
              </a:rPr>
              <a:t> </a:t>
            </a:r>
            <a:r>
              <a:rPr lang="en-US" altLang="ko-KR" sz="1800" dirty="0">
                <a:ea typeface="Malgun Gothic" pitchFamily="34" charset="-127"/>
              </a:rPr>
              <a:t>the cryptanalyst searches for repeated text segments, of at least three characters,</a:t>
            </a:r>
          </a:p>
          <a:p>
            <a:pPr lvl="2" algn="l" rtl="0">
              <a:spcAft>
                <a:spcPts val="1000"/>
              </a:spcAft>
            </a:pPr>
            <a:r>
              <a:rPr lang="en-US" altLang="ko-KR" sz="1800" dirty="0">
                <a:ea typeface="Malgun Gothic" pitchFamily="34" charset="-127"/>
              </a:rPr>
              <a:t>finds their  distance, d</a:t>
            </a:r>
            <a:r>
              <a:rPr lang="en-US" altLang="ko-KR" sz="1800" baseline="-25000" dirty="0">
                <a:ea typeface="Malgun Gothic" pitchFamily="34" charset="-127"/>
              </a:rPr>
              <a:t>1</a:t>
            </a:r>
            <a:r>
              <a:rPr lang="en-US" altLang="ko-KR" sz="1800" dirty="0">
                <a:ea typeface="Malgun Gothic" pitchFamily="34" charset="-127"/>
              </a:rPr>
              <a:t>, d</a:t>
            </a:r>
            <a:r>
              <a:rPr lang="en-US" altLang="ko-KR" sz="1800" baseline="-25000" dirty="0">
                <a:ea typeface="Malgun Gothic" pitchFamily="34" charset="-127"/>
              </a:rPr>
              <a:t>2</a:t>
            </a:r>
            <a:r>
              <a:rPr lang="en-US" altLang="ko-KR" sz="1800" dirty="0">
                <a:ea typeface="Malgun Gothic" pitchFamily="34" charset="-127"/>
              </a:rPr>
              <a:t>, …, </a:t>
            </a:r>
            <a:r>
              <a:rPr lang="en-US" altLang="ko-KR" sz="1800" dirty="0" err="1">
                <a:ea typeface="Malgun Gothic" pitchFamily="34" charset="-127"/>
              </a:rPr>
              <a:t>d</a:t>
            </a:r>
            <a:r>
              <a:rPr lang="en-US" altLang="ko-KR" sz="1800" baseline="-25000" dirty="0" err="1">
                <a:ea typeface="Malgun Gothic" pitchFamily="34" charset="-127"/>
              </a:rPr>
              <a:t>n</a:t>
            </a:r>
            <a:r>
              <a:rPr lang="en-US" altLang="ko-KR" sz="1800" dirty="0">
                <a:ea typeface="Malgun Gothic" pitchFamily="34" charset="-127"/>
              </a:rPr>
              <a:t>, in the </a:t>
            </a:r>
            <a:r>
              <a:rPr lang="en-US" altLang="ko-KR" sz="1800" dirty="0" err="1">
                <a:ea typeface="Malgun Gothic" pitchFamily="34" charset="-127"/>
              </a:rPr>
              <a:t>ciphertext</a:t>
            </a:r>
            <a:r>
              <a:rPr lang="en-US" altLang="ko-KR" sz="1800" dirty="0">
                <a:ea typeface="Malgun Gothic" pitchFamily="34" charset="-127"/>
              </a:rPr>
              <a:t>.  </a:t>
            </a:r>
          </a:p>
          <a:p>
            <a:pPr lvl="2" algn="l" rtl="0">
              <a:spcAft>
                <a:spcPts val="1000"/>
              </a:spcAft>
            </a:pPr>
            <a:r>
              <a:rPr lang="en-US" altLang="ko-KR" sz="1800" dirty="0">
                <a:ea typeface="Malgun Gothic" pitchFamily="34" charset="-127"/>
              </a:rPr>
              <a:t>Then </a:t>
            </a:r>
            <a:r>
              <a:rPr lang="en-US" altLang="ko-KR" sz="1800" dirty="0" err="1">
                <a:ea typeface="Malgun Gothic" pitchFamily="34" charset="-127"/>
              </a:rPr>
              <a:t>gcd</a:t>
            </a:r>
            <a:r>
              <a:rPr lang="en-US" altLang="ko-KR" sz="1800" dirty="0">
                <a:ea typeface="Malgun Gothic" pitchFamily="34" charset="-127"/>
              </a:rPr>
              <a:t>(d</a:t>
            </a:r>
            <a:r>
              <a:rPr lang="en-US" altLang="ko-KR" sz="1800" baseline="-25000" dirty="0">
                <a:ea typeface="Malgun Gothic" pitchFamily="34" charset="-127"/>
              </a:rPr>
              <a:t>1</a:t>
            </a:r>
            <a:r>
              <a:rPr lang="en-US" altLang="ko-KR" sz="1800" dirty="0">
                <a:ea typeface="Malgun Gothic" pitchFamily="34" charset="-127"/>
              </a:rPr>
              <a:t>, d</a:t>
            </a:r>
            <a:r>
              <a:rPr lang="en-US" altLang="ko-KR" sz="1800" baseline="-25000" dirty="0">
                <a:ea typeface="Malgun Gothic" pitchFamily="34" charset="-127"/>
              </a:rPr>
              <a:t>2</a:t>
            </a:r>
            <a:r>
              <a:rPr lang="en-US" altLang="ko-KR" sz="1800" dirty="0">
                <a:ea typeface="Malgun Gothic" pitchFamily="34" charset="-127"/>
              </a:rPr>
              <a:t>, …, </a:t>
            </a:r>
            <a:r>
              <a:rPr lang="en-US" altLang="ko-KR" sz="1800" dirty="0" err="1">
                <a:ea typeface="Malgun Gothic" pitchFamily="34" charset="-127"/>
              </a:rPr>
              <a:t>d</a:t>
            </a:r>
            <a:r>
              <a:rPr lang="en-US" altLang="ko-KR" sz="1800" baseline="-25000" dirty="0" err="1">
                <a:ea typeface="Malgun Gothic" pitchFamily="34" charset="-127"/>
              </a:rPr>
              <a:t>n</a:t>
            </a:r>
            <a:r>
              <a:rPr lang="en-US" altLang="ko-KR" sz="1800" dirty="0">
                <a:ea typeface="Malgun Gothic" pitchFamily="34" charset="-127"/>
              </a:rPr>
              <a:t>)/m where m is the key length.</a:t>
            </a:r>
          </a:p>
          <a:p>
            <a:pPr lvl="1" algn="l" rtl="0"/>
            <a:r>
              <a:rPr lang="en-US" sz="2600" dirty="0"/>
              <a:t> </a:t>
            </a:r>
            <a:r>
              <a:rPr lang="en-US" sz="2000" dirty="0"/>
              <a:t>For keyword length m, </a:t>
            </a:r>
            <a:r>
              <a:rPr lang="en-US" sz="2000" dirty="0" err="1"/>
              <a:t>Vigenere</a:t>
            </a:r>
            <a:r>
              <a:rPr lang="en-US" sz="2000" dirty="0"/>
              <a:t> is m </a:t>
            </a:r>
            <a:r>
              <a:rPr lang="en-US" sz="2000" dirty="0" err="1"/>
              <a:t>monoalphabetic</a:t>
            </a:r>
            <a:r>
              <a:rPr lang="en-US" sz="2000" dirty="0"/>
              <a:t> substitutions</a:t>
            </a:r>
          </a:p>
          <a:p>
            <a:pPr lvl="1" algn="l" rtl="0"/>
            <a:r>
              <a:rPr lang="en-US" sz="2000" dirty="0"/>
              <a:t>Break the </a:t>
            </a:r>
            <a:r>
              <a:rPr lang="en-US" sz="2000" dirty="0" err="1"/>
              <a:t>monoalphabetic</a:t>
            </a:r>
            <a:r>
              <a:rPr lang="en-US" sz="2000" dirty="0"/>
              <a:t> ciphers separately</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rtl="0"/>
            <a:r>
              <a:rPr lang="ar-SA" altLang="ko-KR" dirty="0">
                <a:ea typeface="Malgun Gothic" pitchFamily="34" charset="-127"/>
              </a:rPr>
              <a:t> </a:t>
            </a:r>
            <a:r>
              <a:rPr lang="en-US" altLang="ko-KR" dirty="0">
                <a:ea typeface="Malgun Gothic" pitchFamily="34" charset="-127"/>
              </a:rPr>
              <a:t>cryptanalysis of </a:t>
            </a:r>
            <a:r>
              <a:rPr lang="en-AU" dirty="0" err="1"/>
              <a:t>Vigenère</a:t>
            </a:r>
            <a:r>
              <a:rPr lang="en-AU" dirty="0"/>
              <a:t> Ciphers example</a:t>
            </a:r>
            <a:endParaRPr lang="ar-SA" dirty="0"/>
          </a:p>
        </p:txBody>
      </p:sp>
      <p:sp>
        <p:nvSpPr>
          <p:cNvPr id="49154" name="슬라이드 번호 개체 틀 1"/>
          <p:cNvSpPr>
            <a:spLocks noGrp="1"/>
          </p:cNvSpPr>
          <p:nvPr>
            <p:ph type="sldNum" sz="quarter" idx="10"/>
          </p:nvPr>
        </p:nvSpPr>
        <p:spPr>
          <a:noFill/>
        </p:spPr>
        <p:txBody>
          <a:bodyPr/>
          <a:lstStyle/>
          <a:p>
            <a:r>
              <a:rPr lang="en-US" altLang="ko-KR"/>
              <a:t>3.</a:t>
            </a:r>
            <a:fld id="{AC6E2117-5332-45B5-94AF-756A1F75D5F6}" type="slidenum">
              <a:rPr lang="en-US" altLang="ko-KR"/>
              <a:pPr/>
              <a:t>33</a:t>
            </a:fld>
            <a:endParaRPr lang="en-US" altLang="ko-KR"/>
          </a:p>
        </p:txBody>
      </p:sp>
      <p:sp>
        <p:nvSpPr>
          <p:cNvPr id="49163" name="Rectangle 17"/>
          <p:cNvSpPr>
            <a:spLocks noChangeArrowheads="1"/>
          </p:cNvSpPr>
          <p:nvPr/>
        </p:nvSpPr>
        <p:spPr bwMode="auto">
          <a:xfrm>
            <a:off x="152400" y="2133600"/>
            <a:ext cx="8839200" cy="461963"/>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Let us assume we have intercepted the following ciphertext:</a:t>
            </a:r>
          </a:p>
        </p:txBody>
      </p:sp>
      <p:sp>
        <p:nvSpPr>
          <p:cNvPr id="49164" name="Text Box 18"/>
          <p:cNvSpPr txBox="1">
            <a:spLocks noChangeArrowheads="1"/>
          </p:cNvSpPr>
          <p:nvPr/>
        </p:nvSpPr>
        <p:spPr bwMode="auto">
          <a:xfrm>
            <a:off x="228600" y="1752600"/>
            <a:ext cx="1383712" cy="461665"/>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a:t>
            </a:r>
            <a:endParaRPr lang="en-US" altLang="ko-KR" sz="2000" baseline="0" dirty="0">
              <a:solidFill>
                <a:srgbClr val="7030A0"/>
              </a:solidFill>
              <a:ea typeface="Gulim" pitchFamily="34" charset="-127"/>
            </a:endParaRPr>
          </a:p>
        </p:txBody>
      </p:sp>
      <p:pic>
        <p:nvPicPr>
          <p:cNvPr id="49165" name="Picture 19"/>
          <p:cNvPicPr>
            <a:picLocks noChangeAspect="1" noChangeArrowheads="1"/>
          </p:cNvPicPr>
          <p:nvPr/>
        </p:nvPicPr>
        <p:blipFill>
          <a:blip r:embed="rId3"/>
          <a:srcRect/>
          <a:stretch>
            <a:fillRect/>
          </a:stretch>
        </p:blipFill>
        <p:spPr bwMode="auto">
          <a:xfrm>
            <a:off x="914400" y="2667000"/>
            <a:ext cx="7580313" cy="1060450"/>
          </a:xfrm>
          <a:prstGeom prst="rect">
            <a:avLst/>
          </a:prstGeom>
          <a:noFill/>
          <a:ln w="9525">
            <a:noFill/>
            <a:miter lim="800000"/>
            <a:headEnd/>
            <a:tailEnd/>
          </a:ln>
        </p:spPr>
      </p:pic>
      <p:sp>
        <p:nvSpPr>
          <p:cNvPr id="49166" name="Rectangle 20"/>
          <p:cNvSpPr>
            <a:spLocks noChangeArrowheads="1"/>
          </p:cNvSpPr>
          <p:nvPr/>
        </p:nvSpPr>
        <p:spPr bwMode="auto">
          <a:xfrm>
            <a:off x="152400" y="4038600"/>
            <a:ext cx="8839200" cy="830263"/>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The </a:t>
            </a:r>
            <a:r>
              <a:rPr lang="en-US" altLang="ko-KR" sz="2400" b="0" i="0" baseline="0" dirty="0" err="1">
                <a:latin typeface="Malgun Gothic" pitchFamily="34" charset="-127"/>
                <a:ea typeface="Malgun Gothic" pitchFamily="34" charset="-127"/>
              </a:rPr>
              <a:t>Kasiski</a:t>
            </a:r>
            <a:r>
              <a:rPr lang="en-US" altLang="ko-KR" sz="2400" b="0" i="0" baseline="0" dirty="0">
                <a:latin typeface="Malgun Gothic" pitchFamily="34" charset="-127"/>
                <a:ea typeface="Malgun Gothic" pitchFamily="34" charset="-127"/>
              </a:rPr>
              <a:t> test for repetition of three-character segments</a:t>
            </a:r>
          </a:p>
          <a:p>
            <a:pPr algn="just" eaLnBrk="1" hangingPunct="1"/>
            <a:r>
              <a:rPr lang="en-US" altLang="ko-KR" sz="2400" b="0" i="0" baseline="0" dirty="0">
                <a:latin typeface="Malgun Gothic" pitchFamily="34" charset="-127"/>
                <a:ea typeface="Malgun Gothic" pitchFamily="34" charset="-127"/>
              </a:rPr>
              <a:t>        yields the results shown in </a:t>
            </a:r>
            <a:r>
              <a:rPr lang="en-US" altLang="ko-KR" sz="2400" b="0" i="0" baseline="0" dirty="0">
                <a:ea typeface="Malgun Gothic" pitchFamily="34" charset="-127"/>
                <a:cs typeface="Times New Roman" pitchFamily="18" charset="0"/>
              </a:rPr>
              <a:t>Table 3.4</a:t>
            </a:r>
            <a:r>
              <a:rPr lang="en-US" altLang="ko-KR" sz="2400" b="0" i="0" baseline="0" dirty="0">
                <a:latin typeface="Malgun Gothic" pitchFamily="34" charset="-127"/>
                <a:ea typeface="Malgun Gothic" pitchFamily="34" charset="-127"/>
              </a:rPr>
              <a:t>.</a:t>
            </a:r>
          </a:p>
        </p:txBody>
      </p:sp>
      <p:pic>
        <p:nvPicPr>
          <p:cNvPr id="49167" name="Picture 21"/>
          <p:cNvPicPr>
            <a:picLocks noChangeAspect="1" noChangeArrowheads="1"/>
          </p:cNvPicPr>
          <p:nvPr/>
        </p:nvPicPr>
        <p:blipFill>
          <a:blip r:embed="rId4"/>
          <a:srcRect/>
          <a:stretch>
            <a:fillRect/>
          </a:stretch>
        </p:blipFill>
        <p:spPr bwMode="auto">
          <a:xfrm>
            <a:off x="838200" y="5092700"/>
            <a:ext cx="7424738" cy="1765300"/>
          </a:xfrm>
          <a:prstGeom prst="rect">
            <a:avLst/>
          </a:prstGeom>
          <a:noFill/>
          <a:ln w="9525">
            <a:noFill/>
            <a:miter lim="800000"/>
            <a:headEnd/>
            <a:tailEnd/>
          </a:ln>
        </p:spPr>
      </p:pic>
      <p:sp>
        <p:nvSpPr>
          <p:cNvPr id="9" name="Oval 8"/>
          <p:cNvSpPr/>
          <p:nvPr/>
        </p:nvSpPr>
        <p:spPr bwMode="auto">
          <a:xfrm>
            <a:off x="3275856" y="2924944"/>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a:ln>
                <a:noFill/>
              </a:ln>
              <a:solidFill>
                <a:schemeClr val="tx1"/>
              </a:solidFill>
              <a:effectLst/>
              <a:latin typeface="Times New Roman" pitchFamily="18" charset="0"/>
            </a:endParaRPr>
          </a:p>
        </p:txBody>
      </p:sp>
      <p:sp>
        <p:nvSpPr>
          <p:cNvPr id="10" name="Oval 9"/>
          <p:cNvSpPr/>
          <p:nvPr/>
        </p:nvSpPr>
        <p:spPr bwMode="auto">
          <a:xfrm>
            <a:off x="2627784" y="3429000"/>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a:ln>
                <a:noFill/>
              </a:ln>
              <a:solidFill>
                <a:schemeClr val="tx1"/>
              </a:solidFill>
              <a:effectLst/>
              <a:latin typeface="Times New Roman" pitchFamily="18" charset="0"/>
            </a:endParaRPr>
          </a:p>
        </p:txBody>
      </p:sp>
      <p:sp>
        <p:nvSpPr>
          <p:cNvPr id="11" name="Oval 10"/>
          <p:cNvSpPr/>
          <p:nvPr/>
        </p:nvSpPr>
        <p:spPr bwMode="auto">
          <a:xfrm>
            <a:off x="3491880" y="2924944"/>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a:ln>
                <a:noFill/>
              </a:ln>
              <a:solidFill>
                <a:schemeClr val="tx1"/>
              </a:solidFill>
              <a:effectLst/>
              <a:latin typeface="Times New Roman" pitchFamily="18" charset="0"/>
            </a:endParaRPr>
          </a:p>
        </p:txBody>
      </p:sp>
      <p:sp>
        <p:nvSpPr>
          <p:cNvPr id="12" name="Oval 11"/>
          <p:cNvSpPr/>
          <p:nvPr/>
        </p:nvSpPr>
        <p:spPr bwMode="auto">
          <a:xfrm>
            <a:off x="3059832" y="3212976"/>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rtl="0"/>
            <a:r>
              <a:rPr lang="en-US" altLang="ko-KR" dirty="0">
                <a:ea typeface="Malgun Gothic" pitchFamily="34" charset="-127"/>
              </a:rPr>
              <a:t>cryptanalysis of </a:t>
            </a:r>
            <a:r>
              <a:rPr lang="en-AU" dirty="0" err="1"/>
              <a:t>Vigenère</a:t>
            </a:r>
            <a:r>
              <a:rPr lang="en-AU" dirty="0"/>
              <a:t> Ciphers example  </a:t>
            </a:r>
            <a:r>
              <a:rPr lang="en-AU" sz="2800" dirty="0"/>
              <a:t>(cont.)</a:t>
            </a:r>
            <a:endParaRPr lang="ar-SA" dirty="0"/>
          </a:p>
        </p:txBody>
      </p:sp>
      <p:sp>
        <p:nvSpPr>
          <p:cNvPr id="50178" name="슬라이드 번호 개체 틀 1"/>
          <p:cNvSpPr>
            <a:spLocks noGrp="1"/>
          </p:cNvSpPr>
          <p:nvPr>
            <p:ph type="sldNum" sz="quarter" idx="10"/>
          </p:nvPr>
        </p:nvSpPr>
        <p:spPr>
          <a:noFill/>
        </p:spPr>
        <p:txBody>
          <a:bodyPr/>
          <a:lstStyle/>
          <a:p>
            <a:r>
              <a:rPr lang="en-US" altLang="ko-KR"/>
              <a:t>3.</a:t>
            </a:r>
            <a:fld id="{77C04535-CBF8-4C9D-B615-24D1680AD749}" type="slidenum">
              <a:rPr lang="en-US" altLang="ko-KR"/>
              <a:pPr/>
              <a:t>34</a:t>
            </a:fld>
            <a:endParaRPr lang="en-US" altLang="ko-KR"/>
          </a:p>
        </p:txBody>
      </p:sp>
      <p:sp>
        <p:nvSpPr>
          <p:cNvPr id="50186" name="Rectangle 10"/>
          <p:cNvSpPr>
            <a:spLocks noChangeArrowheads="1"/>
          </p:cNvSpPr>
          <p:nvPr/>
        </p:nvSpPr>
        <p:spPr bwMode="auto">
          <a:xfrm>
            <a:off x="152400" y="1676400"/>
            <a:ext cx="8839200" cy="830263"/>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greatest common divisor of differences is 4, which means that the key length is multiple of 4. First try </a:t>
            </a:r>
            <a:r>
              <a:rPr lang="en-US" altLang="ko-KR" sz="2400" b="0" baseline="0" dirty="0">
                <a:ea typeface="Malgun Gothic" pitchFamily="34" charset="-127"/>
                <a:cs typeface="Times New Roman" pitchFamily="18" charset="0"/>
              </a:rPr>
              <a:t>m</a:t>
            </a:r>
            <a:r>
              <a:rPr lang="en-US" altLang="ko-KR" sz="2400" b="0" i="0" baseline="0" dirty="0">
                <a:latin typeface="Malgun Gothic" pitchFamily="34" charset="-127"/>
                <a:ea typeface="Malgun Gothic" pitchFamily="34" charset="-127"/>
              </a:rPr>
              <a:t> = 4. </a:t>
            </a:r>
          </a:p>
        </p:txBody>
      </p:sp>
      <p:pic>
        <p:nvPicPr>
          <p:cNvPr id="50188" name="Picture 15"/>
          <p:cNvPicPr>
            <a:picLocks noChangeAspect="1" noChangeArrowheads="1"/>
          </p:cNvPicPr>
          <p:nvPr/>
        </p:nvPicPr>
        <p:blipFill>
          <a:blip r:embed="rId3"/>
          <a:srcRect/>
          <a:stretch>
            <a:fillRect/>
          </a:stretch>
        </p:blipFill>
        <p:spPr bwMode="auto">
          <a:xfrm>
            <a:off x="1447800" y="2667000"/>
            <a:ext cx="6400800" cy="2182813"/>
          </a:xfrm>
          <a:prstGeom prst="rect">
            <a:avLst/>
          </a:prstGeom>
          <a:noFill/>
          <a:ln w="9525">
            <a:noFill/>
            <a:miter lim="800000"/>
            <a:headEnd/>
            <a:tailEnd/>
          </a:ln>
        </p:spPr>
      </p:pic>
      <p:sp>
        <p:nvSpPr>
          <p:cNvPr id="50190" name="Rectangle 17"/>
          <p:cNvSpPr>
            <a:spLocks noChangeArrowheads="1"/>
          </p:cNvSpPr>
          <p:nvPr/>
        </p:nvSpPr>
        <p:spPr bwMode="auto">
          <a:xfrm>
            <a:off x="304800" y="5029200"/>
            <a:ext cx="8839200" cy="457200"/>
          </a:xfrm>
          <a:prstGeom prst="rect">
            <a:avLst/>
          </a:prstGeom>
          <a:noFill/>
          <a:ln w="9525">
            <a:noFill/>
            <a:miter lim="800000"/>
            <a:headEnd/>
            <a:tailEnd/>
          </a:ln>
        </p:spPr>
        <p:txBody>
          <a:bodyPr anchor="ctr">
            <a:spAutoFit/>
          </a:bodyPr>
          <a:lstStyle/>
          <a:p>
            <a:pPr eaLnBrk="1" hangingPunct="1"/>
            <a:r>
              <a:rPr lang="en-US" altLang="ko-KR" sz="2400" b="0" i="0" baseline="0">
                <a:latin typeface="Malgun Gothic" pitchFamily="34" charset="-127"/>
                <a:ea typeface="Malgun Gothic" pitchFamily="34" charset="-127"/>
              </a:rPr>
              <a:t>In this case, the plaintext makes sense.</a:t>
            </a:r>
          </a:p>
        </p:txBody>
      </p:sp>
      <p:pic>
        <p:nvPicPr>
          <p:cNvPr id="50191" name="Picture 18"/>
          <p:cNvPicPr>
            <a:picLocks noChangeAspect="1" noChangeArrowheads="1"/>
          </p:cNvPicPr>
          <p:nvPr/>
        </p:nvPicPr>
        <p:blipFill>
          <a:blip r:embed="rId4"/>
          <a:srcRect/>
          <a:stretch>
            <a:fillRect/>
          </a:stretch>
        </p:blipFill>
        <p:spPr bwMode="auto">
          <a:xfrm>
            <a:off x="381000" y="5486400"/>
            <a:ext cx="8556625" cy="1219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274638"/>
            <a:ext cx="8458200" cy="1143000"/>
          </a:xfrm>
        </p:spPr>
        <p:txBody>
          <a:bodyPr/>
          <a:lstStyle/>
          <a:p>
            <a:r>
              <a:rPr lang="en-US"/>
              <a:t>An unconditionally Secure Cipher</a:t>
            </a:r>
          </a:p>
        </p:txBody>
      </p:sp>
      <p:sp>
        <p:nvSpPr>
          <p:cNvPr id="102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2766D34F-93D0-45FC-91D7-A55BB827FBE4}" type="slidenum">
              <a:rPr lang="en-US" smtClean="0"/>
              <a:pPr/>
              <a:t>35</a:t>
            </a:fld>
            <a:endParaRPr lang="en-US"/>
          </a:p>
        </p:txBody>
      </p:sp>
      <p:sp>
        <p:nvSpPr>
          <p:cNvPr id="1029" name="Rectangle 4"/>
          <p:cNvSpPr>
            <a:spLocks noChangeArrowheads="1"/>
          </p:cNvSpPr>
          <p:nvPr/>
        </p:nvSpPr>
        <p:spPr bwMode="auto">
          <a:xfrm>
            <a:off x="990600" y="3733800"/>
            <a:ext cx="184150" cy="369888"/>
          </a:xfrm>
          <a:prstGeom prst="rect">
            <a:avLst/>
          </a:prstGeom>
          <a:noFill/>
          <a:ln w="9525">
            <a:noFill/>
            <a:miter lim="800000"/>
            <a:headEnd/>
            <a:tailEnd/>
          </a:ln>
        </p:spPr>
        <p:txBody>
          <a:bodyPr wrap="none">
            <a:spAutoFit/>
          </a:bodyPr>
          <a:lstStyle/>
          <a:p>
            <a:endParaRPr lang="ar-SA"/>
          </a:p>
        </p:txBody>
      </p:sp>
      <p:graphicFrame>
        <p:nvGraphicFramePr>
          <p:cNvPr id="1026" name="Object 2"/>
          <p:cNvGraphicFramePr>
            <a:graphicFrameLocks noChangeAspect="1"/>
          </p:cNvGraphicFramePr>
          <p:nvPr/>
        </p:nvGraphicFramePr>
        <p:xfrm>
          <a:off x="990600" y="1905000"/>
          <a:ext cx="7011988" cy="3808413"/>
        </p:xfrm>
        <a:graphic>
          <a:graphicData uri="http://schemas.openxmlformats.org/presentationml/2006/ole">
            <mc:AlternateContent xmlns:mc="http://schemas.openxmlformats.org/markup-compatibility/2006">
              <mc:Choice xmlns:v="urn:schemas-microsoft-com:vml" Requires="v">
                <p:oleObj spid="_x0000_s2051" name="Equation" r:id="rId3" imgW="3085920" imgH="1676160" progId="">
                  <p:embed/>
                </p:oleObj>
              </mc:Choice>
              <mc:Fallback>
                <p:oleObj name="Equation" r:id="rId3" imgW="3085920" imgH="1676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7011988" cy="380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t>One-Time Pad</a:t>
            </a:r>
            <a:endParaRPr lang="en-AU"/>
          </a:p>
        </p:txBody>
      </p:sp>
      <p:sp>
        <p:nvSpPr>
          <p:cNvPr id="98307" name="Rectangle 3"/>
          <p:cNvSpPr>
            <a:spLocks noGrp="1" noChangeArrowheads="1"/>
          </p:cNvSpPr>
          <p:nvPr>
            <p:ph idx="1"/>
          </p:nvPr>
        </p:nvSpPr>
        <p:spPr/>
        <p:txBody>
          <a:bodyPr/>
          <a:lstStyle/>
          <a:p>
            <a:pPr algn="l" rtl="0" eaLnBrk="1" hangingPunct="1"/>
            <a:r>
              <a:rPr lang="en-AU" sz="2800" dirty="0"/>
              <a:t>if a truly random key as long as the message is used, the cipher will be secure </a:t>
            </a:r>
          </a:p>
          <a:p>
            <a:pPr algn="l" rtl="0" eaLnBrk="1" hangingPunct="1"/>
            <a:r>
              <a:rPr lang="en-AU" sz="2800" dirty="0"/>
              <a:t>called a One-Time pad</a:t>
            </a:r>
          </a:p>
          <a:p>
            <a:pPr algn="l" rtl="0" eaLnBrk="1" hangingPunct="1"/>
            <a:r>
              <a:rPr lang="en-US" sz="2800" dirty="0"/>
              <a:t>is unbreakable since </a:t>
            </a:r>
            <a:r>
              <a:rPr lang="en-US" sz="2800" dirty="0" err="1"/>
              <a:t>ciphertext</a:t>
            </a:r>
            <a:r>
              <a:rPr lang="en-US" sz="2800" dirty="0"/>
              <a:t> bears no statistical relationship to the plaintext</a:t>
            </a:r>
          </a:p>
          <a:p>
            <a:pPr algn="l" rtl="0" eaLnBrk="1" hangingPunct="1"/>
            <a:r>
              <a:rPr lang="en-US" sz="2800" dirty="0"/>
              <a:t>since for </a:t>
            </a:r>
            <a:r>
              <a:rPr lang="en-US" sz="2800" b="1" dirty="0"/>
              <a:t>any plaintext</a:t>
            </a:r>
            <a:r>
              <a:rPr lang="en-US" sz="2800" dirty="0"/>
              <a:t> &amp; </a:t>
            </a:r>
            <a:r>
              <a:rPr lang="en-US" sz="2800" b="1" dirty="0"/>
              <a:t>any </a:t>
            </a:r>
            <a:r>
              <a:rPr lang="en-US" sz="2800" b="1" dirty="0" err="1"/>
              <a:t>ciphertext</a:t>
            </a:r>
            <a:r>
              <a:rPr lang="en-US" sz="2800" dirty="0"/>
              <a:t> there exists a key mapping one to other</a:t>
            </a:r>
          </a:p>
          <a:p>
            <a:pPr algn="l" rtl="0" eaLnBrk="1" hangingPunct="1"/>
            <a:r>
              <a:rPr lang="en-US" sz="2800" dirty="0"/>
              <a:t>can only use the key </a:t>
            </a:r>
            <a:r>
              <a:rPr lang="en-US" sz="2800" b="1" dirty="0"/>
              <a:t>once</a:t>
            </a:r>
            <a:r>
              <a:rPr lang="en-US" sz="2800" dirty="0"/>
              <a:t> though</a:t>
            </a:r>
          </a:p>
          <a:p>
            <a:pPr algn="l" rtl="0" eaLnBrk="1" hangingPunct="1"/>
            <a:r>
              <a:rPr lang="en-US" sz="2800" dirty="0"/>
              <a:t>problems in generation &amp; safe distribution of key</a:t>
            </a:r>
            <a:endParaRPr lang="en-AU"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AU" dirty="0"/>
              <a:t>Transposition Ciphers</a:t>
            </a:r>
          </a:p>
        </p:txBody>
      </p:sp>
      <p:sp>
        <p:nvSpPr>
          <p:cNvPr id="100355" name="Rectangle 3"/>
          <p:cNvSpPr>
            <a:spLocks noGrp="1" noChangeArrowheads="1"/>
          </p:cNvSpPr>
          <p:nvPr>
            <p:ph idx="1"/>
          </p:nvPr>
        </p:nvSpPr>
        <p:spPr/>
        <p:txBody>
          <a:bodyPr/>
          <a:lstStyle/>
          <a:p>
            <a:pPr algn="l" rtl="0" eaLnBrk="1" hangingPunct="1">
              <a:defRPr/>
            </a:pPr>
            <a:r>
              <a:rPr lang="en-AU" dirty="0"/>
              <a:t>now consider classical </a:t>
            </a:r>
            <a:r>
              <a:rPr lang="en-AU" b="1" dirty="0"/>
              <a:t>transposition</a:t>
            </a:r>
            <a:r>
              <a:rPr lang="en-AU" dirty="0"/>
              <a:t> or </a:t>
            </a:r>
            <a:r>
              <a:rPr lang="en-AU" b="1" dirty="0"/>
              <a:t>permutation</a:t>
            </a:r>
            <a:r>
              <a:rPr lang="en-AU" dirty="0"/>
              <a:t> ciphers </a:t>
            </a:r>
          </a:p>
          <a:p>
            <a:pPr algn="l" rtl="0" eaLnBrk="1" hangingPunct="1">
              <a:defRPr/>
            </a:pPr>
            <a:r>
              <a:rPr lang="en-AU" dirty="0"/>
              <a:t>these hide the message by rearranging the letter order </a:t>
            </a:r>
          </a:p>
          <a:p>
            <a:pPr algn="l" rtl="0" eaLnBrk="1" hangingPunct="1">
              <a:defRPr/>
            </a:pPr>
            <a:r>
              <a:rPr lang="en-AU" dirty="0"/>
              <a:t>without altering the actual letters used</a:t>
            </a:r>
          </a:p>
          <a:p>
            <a:pPr algn="l" rtl="0" eaLnBrk="1" hangingPunct="1">
              <a:defRPr/>
            </a:pPr>
            <a:r>
              <a:rPr lang="en-AU" dirty="0"/>
              <a:t>can recognise these since have the same frequency distribution as the original text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23528" y="0"/>
            <a:ext cx="7772400" cy="1104900"/>
          </a:xfrm>
        </p:spPr>
        <p:txBody>
          <a:bodyPr/>
          <a:lstStyle/>
          <a:p>
            <a:pPr rtl="0"/>
            <a:r>
              <a:rPr lang="en-US" altLang="ko-KR" dirty="0"/>
              <a:t>Keyless Transposition Ciphers –Rail fence Ciphers</a:t>
            </a:r>
            <a:endParaRPr lang="ar-SA" altLang="ko-KR" dirty="0"/>
          </a:p>
        </p:txBody>
      </p:sp>
      <p:sp>
        <p:nvSpPr>
          <p:cNvPr id="62466" name="슬라이드 번호 개체 틀 1"/>
          <p:cNvSpPr>
            <a:spLocks noGrp="1"/>
          </p:cNvSpPr>
          <p:nvPr>
            <p:ph type="sldNum" sz="quarter" idx="10"/>
          </p:nvPr>
        </p:nvSpPr>
        <p:spPr>
          <a:noFill/>
        </p:spPr>
        <p:txBody>
          <a:bodyPr/>
          <a:lstStyle/>
          <a:p>
            <a:r>
              <a:rPr lang="en-US" altLang="ko-KR"/>
              <a:t>3.</a:t>
            </a:r>
            <a:fld id="{D4E458B2-B4FF-483B-AE07-7E096A536598}" type="slidenum">
              <a:rPr lang="en-US" altLang="ko-KR"/>
              <a:pPr/>
              <a:t>38</a:t>
            </a:fld>
            <a:endParaRPr lang="en-US" altLang="ko-KR"/>
          </a:p>
        </p:txBody>
      </p:sp>
      <p:sp>
        <p:nvSpPr>
          <p:cNvPr id="62475" name="Rectangle 11"/>
          <p:cNvSpPr>
            <a:spLocks noChangeArrowheads="1"/>
          </p:cNvSpPr>
          <p:nvPr/>
        </p:nvSpPr>
        <p:spPr bwMode="auto">
          <a:xfrm>
            <a:off x="152400" y="2235015"/>
            <a:ext cx="8839200" cy="1495794"/>
          </a:xfrm>
          <a:prstGeom prst="rect">
            <a:avLst/>
          </a:prstGeom>
          <a:noFill/>
          <a:ln w="9525">
            <a:noFill/>
            <a:miter lim="800000"/>
            <a:headEnd/>
            <a:tailEnd/>
          </a:ln>
        </p:spPr>
        <p:txBody>
          <a:bodyPr anchor="ctr">
            <a:spAutoFit/>
          </a:bodyPr>
          <a:lstStyle/>
          <a:p>
            <a:pPr algn="just" eaLnBrk="1" hangingPunct="1">
              <a:buFont typeface="Arial" pitchFamily="34" charset="0"/>
              <a:buChar char="•"/>
            </a:pPr>
            <a:r>
              <a:rPr lang="en-US" altLang="ko-KR" sz="2400" b="0" i="0" baseline="0" dirty="0">
                <a:latin typeface="+mj-lt"/>
                <a:ea typeface="Malgun Gothic" pitchFamily="34" charset="-127"/>
              </a:rPr>
              <a:t>A good example of a keyless cipher using the first method ,is the </a:t>
            </a:r>
            <a:r>
              <a:rPr lang="en-US" altLang="ko-KR" sz="2400" b="0" i="0" baseline="0" dirty="0">
                <a:solidFill>
                  <a:schemeClr val="hlink"/>
                </a:solidFill>
                <a:latin typeface="+mj-lt"/>
                <a:ea typeface="Malgun Gothic" pitchFamily="34" charset="-127"/>
              </a:rPr>
              <a:t>rail fence cipher</a:t>
            </a:r>
            <a:r>
              <a:rPr lang="en-US" altLang="ko-KR" sz="2400" b="0" i="0" baseline="0" dirty="0">
                <a:latin typeface="+mj-lt"/>
                <a:ea typeface="Malgun Gothic" pitchFamily="34" charset="-127"/>
              </a:rPr>
              <a:t>. </a:t>
            </a:r>
          </a:p>
          <a:p>
            <a:pPr>
              <a:lnSpc>
                <a:spcPct val="90000"/>
              </a:lnSpc>
              <a:buFont typeface="Arial" pitchFamily="34" charset="0"/>
              <a:buChar char="•"/>
            </a:pPr>
            <a:r>
              <a:rPr lang="en-AU" altLang="ko-KR" sz="2400" dirty="0">
                <a:latin typeface="+mj-lt"/>
                <a:ea typeface="Malgun Gothic" pitchFamily="34" charset="-127"/>
              </a:rPr>
              <a:t>write message letters out diagonally over a number of rows </a:t>
            </a:r>
          </a:p>
          <a:p>
            <a:pPr>
              <a:lnSpc>
                <a:spcPct val="90000"/>
              </a:lnSpc>
              <a:buFont typeface="Arial" pitchFamily="34" charset="0"/>
              <a:buChar char="•"/>
            </a:pPr>
            <a:r>
              <a:rPr lang="en-AU" altLang="ko-KR" sz="2400" dirty="0">
                <a:latin typeface="+mj-lt"/>
                <a:ea typeface="Malgun Gothic" pitchFamily="34" charset="-127"/>
              </a:rPr>
              <a:t>then read off cipher row by row</a:t>
            </a:r>
          </a:p>
        </p:txBody>
      </p:sp>
      <p:sp>
        <p:nvSpPr>
          <p:cNvPr id="62477" name="Rectangle 13"/>
          <p:cNvSpPr>
            <a:spLocks noChangeArrowheads="1"/>
          </p:cNvSpPr>
          <p:nvPr/>
        </p:nvSpPr>
        <p:spPr bwMode="auto">
          <a:xfrm>
            <a:off x="304800" y="55626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She then creates the ciphertext</a:t>
            </a:r>
            <a:r>
              <a:rPr lang="en-US" altLang="ko-KR" sz="2400" i="0" baseline="0">
                <a:ea typeface="Gulim" pitchFamily="34" charset="-127"/>
              </a:rPr>
              <a:t> </a:t>
            </a:r>
            <a:r>
              <a:rPr lang="en-US" altLang="ko-KR" sz="2400" b="0" i="0" baseline="0">
                <a:latin typeface="Malgun Gothic" pitchFamily="34" charset="-127"/>
                <a:ea typeface="Malgun Gothic" pitchFamily="34" charset="-127"/>
              </a:rPr>
              <a:t>“</a:t>
            </a:r>
            <a:r>
              <a:rPr lang="en-US" altLang="ko-KR" sz="2400" i="0" baseline="0">
                <a:solidFill>
                  <a:schemeClr val="hlink"/>
                </a:solidFill>
                <a:latin typeface="Malgun Gothic" pitchFamily="34" charset="-127"/>
                <a:ea typeface="Malgun Gothic" pitchFamily="34" charset="-127"/>
              </a:rPr>
              <a:t>MEMATEAKETETHPR</a:t>
            </a:r>
            <a:r>
              <a:rPr lang="en-US" altLang="ko-KR" sz="2400" b="0" i="0" baseline="0">
                <a:latin typeface="Malgun Gothic" pitchFamily="34" charset="-127"/>
                <a:ea typeface="Malgun Gothic" pitchFamily="34" charset="-127"/>
              </a:rPr>
              <a:t>”.</a:t>
            </a:r>
          </a:p>
        </p:txBody>
      </p:sp>
      <p:pic>
        <p:nvPicPr>
          <p:cNvPr id="62478" name="Picture 14"/>
          <p:cNvPicPr>
            <a:picLocks noChangeAspect="1" noChangeArrowheads="1"/>
          </p:cNvPicPr>
          <p:nvPr/>
        </p:nvPicPr>
        <p:blipFill>
          <a:blip r:embed="rId3"/>
          <a:srcRect/>
          <a:stretch>
            <a:fillRect/>
          </a:stretch>
        </p:blipFill>
        <p:spPr bwMode="auto">
          <a:xfrm>
            <a:off x="685800" y="4343400"/>
            <a:ext cx="8001000" cy="7810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번호 개체 틀 1"/>
          <p:cNvSpPr>
            <a:spLocks noGrp="1"/>
          </p:cNvSpPr>
          <p:nvPr>
            <p:ph type="sldNum" sz="quarter" idx="10"/>
          </p:nvPr>
        </p:nvSpPr>
        <p:spPr>
          <a:noFill/>
        </p:spPr>
        <p:txBody>
          <a:bodyPr/>
          <a:lstStyle/>
          <a:p>
            <a:r>
              <a:rPr lang="en-US" altLang="ko-KR"/>
              <a:t>3.</a:t>
            </a:r>
            <a:fld id="{7D0EA4EB-77E2-4DA3-B575-F1EC38AE6BB9}" type="slidenum">
              <a:rPr lang="en-US" altLang="ko-KR"/>
              <a:pPr/>
              <a:t>39</a:t>
            </a:fld>
            <a:endParaRPr lang="en-US" altLang="ko-KR"/>
          </a:p>
        </p:txBody>
      </p:sp>
      <p:sp>
        <p:nvSpPr>
          <p:cNvPr id="63498" name="Rectangle 10"/>
          <p:cNvSpPr>
            <a:spLocks noChangeArrowheads="1"/>
          </p:cNvSpPr>
          <p:nvPr/>
        </p:nvSpPr>
        <p:spPr bwMode="auto">
          <a:xfrm>
            <a:off x="152400" y="1937454"/>
            <a:ext cx="8839200" cy="1200329"/>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Alice and Bob can agree on the number of columns.</a:t>
            </a:r>
          </a:p>
          <a:p>
            <a:pPr algn="just" eaLnBrk="1" hangingPunct="1"/>
            <a:r>
              <a:rPr lang="en-US" altLang="ko-KR" sz="2400" b="0" i="0" baseline="0" dirty="0">
                <a:latin typeface="Malgun Gothic" pitchFamily="34" charset="-127"/>
                <a:ea typeface="Malgun Gothic" pitchFamily="34" charset="-127"/>
              </a:rPr>
              <a:t>Alice writes the same plaintext, row by row,</a:t>
            </a:r>
            <a:r>
              <a:rPr lang="en-US" altLang="ko-KR" sz="2400" b="0" i="0" dirty="0">
                <a:latin typeface="Malgun Gothic" pitchFamily="34" charset="-127"/>
                <a:ea typeface="Malgun Gothic" pitchFamily="34" charset="-127"/>
              </a:rPr>
              <a:t> </a:t>
            </a:r>
            <a:r>
              <a:rPr lang="en-US" altLang="ko-KR" sz="2400" b="0" i="0" baseline="0" dirty="0">
                <a:latin typeface="Malgun Gothic" pitchFamily="34" charset="-127"/>
                <a:ea typeface="Malgun Gothic" pitchFamily="34" charset="-127"/>
              </a:rPr>
              <a:t>in a table of four columns.</a:t>
            </a:r>
          </a:p>
        </p:txBody>
      </p:sp>
      <p:sp>
        <p:nvSpPr>
          <p:cNvPr id="63499" name="Text Box 11"/>
          <p:cNvSpPr txBox="1">
            <a:spLocks noChangeArrowheads="1"/>
          </p:cNvSpPr>
          <p:nvPr/>
        </p:nvSpPr>
        <p:spPr bwMode="auto">
          <a:xfrm>
            <a:off x="0" y="1484784"/>
            <a:ext cx="1944688" cy="457200"/>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 3.23</a:t>
            </a:r>
            <a:endParaRPr lang="en-US" altLang="ko-KR" sz="2000" baseline="0" dirty="0">
              <a:solidFill>
                <a:srgbClr val="7030A0"/>
              </a:solidFill>
              <a:ea typeface="Gulim" pitchFamily="34" charset="-127"/>
            </a:endParaRPr>
          </a:p>
        </p:txBody>
      </p:sp>
      <p:sp>
        <p:nvSpPr>
          <p:cNvPr id="63500" name="Rectangle 14"/>
          <p:cNvSpPr>
            <a:spLocks noChangeArrowheads="1"/>
          </p:cNvSpPr>
          <p:nvPr/>
        </p:nvSpPr>
        <p:spPr bwMode="auto">
          <a:xfrm>
            <a:off x="152400" y="58674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She then creates the ciphertext </a:t>
            </a:r>
            <a:r>
              <a:rPr lang="en-US" altLang="ko-KR" sz="2400" b="0" i="0" baseline="0">
                <a:solidFill>
                  <a:schemeClr val="hlink"/>
                </a:solidFill>
                <a:latin typeface="Malgun Gothic" pitchFamily="34" charset="-127"/>
                <a:ea typeface="Malgun Gothic" pitchFamily="34" charset="-127"/>
              </a:rPr>
              <a:t>“</a:t>
            </a:r>
            <a:r>
              <a:rPr lang="en-US" altLang="ko-KR" sz="2400" i="0" baseline="0">
                <a:solidFill>
                  <a:schemeClr val="hlink"/>
                </a:solidFill>
                <a:latin typeface="Malgun Gothic" pitchFamily="34" charset="-127"/>
                <a:ea typeface="Malgun Gothic" pitchFamily="34" charset="-127"/>
              </a:rPr>
              <a:t>MMTAEEHREAEKTTP</a:t>
            </a:r>
            <a:r>
              <a:rPr lang="en-US" altLang="ko-KR" sz="2400" b="0" i="0" baseline="0">
                <a:solidFill>
                  <a:schemeClr val="hlink"/>
                </a:solidFill>
                <a:latin typeface="Malgun Gothic" pitchFamily="34" charset="-127"/>
                <a:ea typeface="Malgun Gothic" pitchFamily="34" charset="-127"/>
              </a:rPr>
              <a:t>”</a:t>
            </a:r>
            <a:r>
              <a:rPr lang="en-US" altLang="ko-KR" sz="2400" b="0" i="0" baseline="0">
                <a:latin typeface="Malgun Gothic" pitchFamily="34" charset="-127"/>
                <a:ea typeface="Malgun Gothic" pitchFamily="34" charset="-127"/>
              </a:rPr>
              <a:t>.</a:t>
            </a:r>
          </a:p>
        </p:txBody>
      </p:sp>
      <p:pic>
        <p:nvPicPr>
          <p:cNvPr id="63501" name="Picture 15"/>
          <p:cNvPicPr>
            <a:picLocks noChangeAspect="1" noChangeArrowheads="1"/>
          </p:cNvPicPr>
          <p:nvPr/>
        </p:nvPicPr>
        <p:blipFill>
          <a:blip r:embed="rId3"/>
          <a:srcRect/>
          <a:stretch>
            <a:fillRect/>
          </a:stretch>
        </p:blipFill>
        <p:spPr bwMode="auto">
          <a:xfrm>
            <a:off x="3200400" y="3505200"/>
            <a:ext cx="2482850" cy="2112963"/>
          </a:xfrm>
          <a:prstGeom prst="rect">
            <a:avLst/>
          </a:prstGeom>
          <a:noFill/>
          <a:ln w="9525">
            <a:noFill/>
            <a:miter lim="800000"/>
            <a:headEnd/>
            <a:tailEnd/>
          </a:ln>
        </p:spPr>
      </p:pic>
      <p:sp>
        <p:nvSpPr>
          <p:cNvPr id="15" name="Title 14"/>
          <p:cNvSpPr txBox="1">
            <a:spLocks/>
          </p:cNvSpPr>
          <p:nvPr/>
        </p:nvSpPr>
        <p:spPr>
          <a:xfrm>
            <a:off x="323528" y="0"/>
            <a:ext cx="8496944" cy="11049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3200" b="0" i="0" u="none" strike="noStrike" kern="0" cap="none" spc="0" normalizeH="0" baseline="0" noProof="0" dirty="0">
                <a:ln>
                  <a:noFill/>
                </a:ln>
                <a:solidFill>
                  <a:schemeClr val="tx2"/>
                </a:solidFill>
                <a:effectLst/>
                <a:uLnTx/>
                <a:uFillTx/>
                <a:latin typeface="+mj-lt"/>
                <a:ea typeface="ＭＳ Ｐゴシック" charset="0"/>
                <a:cs typeface="+mj-cs"/>
              </a:rPr>
              <a:t>Keyless Transposition Ciphers – Row</a:t>
            </a:r>
            <a:r>
              <a:rPr kumimoji="0" lang="en-US" altLang="ko-KR" sz="3200" b="0" i="0" u="none" strike="noStrike" kern="0" cap="none" spc="0" normalizeH="0" noProof="0" dirty="0">
                <a:ln>
                  <a:noFill/>
                </a:ln>
                <a:solidFill>
                  <a:schemeClr val="tx2"/>
                </a:solidFill>
                <a:effectLst/>
                <a:uLnTx/>
                <a:uFillTx/>
                <a:latin typeface="+mj-lt"/>
                <a:ea typeface="ＭＳ Ｐゴシック" charset="0"/>
                <a:cs typeface="+mj-cs"/>
              </a:rPr>
              <a:t> transposition </a:t>
            </a:r>
            <a:endParaRPr kumimoji="0" lang="ar-SA" altLang="ko-KR" sz="3200" b="0" i="0" u="none" strike="noStrike" kern="0" cap="none" spc="0" normalizeH="0" baseline="0" noProof="0" dirty="0">
              <a:ln>
                <a:noFill/>
              </a:ln>
              <a:solidFill>
                <a:schemeClr val="tx2"/>
              </a:solidFill>
              <a:effectLst/>
              <a:uLnTx/>
              <a:uFillTx/>
              <a:latin typeface="+mj-lt"/>
              <a:ea typeface="ＭＳ Ｐゴシック" charset="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Symmetric Encryption</a:t>
            </a:r>
            <a:endParaRPr lang="en-AU"/>
          </a:p>
        </p:txBody>
      </p:sp>
      <p:sp>
        <p:nvSpPr>
          <p:cNvPr id="46083" name="Rectangle 3"/>
          <p:cNvSpPr>
            <a:spLocks noGrp="1" noChangeArrowheads="1"/>
          </p:cNvSpPr>
          <p:nvPr>
            <p:ph idx="1"/>
          </p:nvPr>
        </p:nvSpPr>
        <p:spPr/>
        <p:txBody>
          <a:bodyPr/>
          <a:lstStyle/>
          <a:p>
            <a:pPr algn="l" rtl="0" eaLnBrk="1" hangingPunct="1"/>
            <a:r>
              <a:rPr lang="en-US" dirty="0"/>
              <a:t>or conventional / </a:t>
            </a:r>
            <a:r>
              <a:rPr lang="en-AU" dirty="0"/>
              <a:t>private-key</a:t>
            </a:r>
            <a:r>
              <a:rPr lang="en-US" dirty="0"/>
              <a:t>  / single-key</a:t>
            </a:r>
          </a:p>
          <a:p>
            <a:pPr algn="l" rtl="0" eaLnBrk="1" hangingPunct="1"/>
            <a:r>
              <a:rPr lang="en-AU" dirty="0"/>
              <a:t>sender and recipient share a common key</a:t>
            </a:r>
          </a:p>
          <a:p>
            <a:pPr algn="l" rtl="0" eaLnBrk="1" hangingPunct="1"/>
            <a:r>
              <a:rPr lang="en-AU" dirty="0"/>
              <a:t>all classical encryption algorithms are private-key</a:t>
            </a:r>
          </a:p>
          <a:p>
            <a:pPr algn="l" rtl="0" eaLnBrk="1" hangingPunct="1"/>
            <a:r>
              <a:rPr lang="en-US" dirty="0"/>
              <a:t>was only type prior to invention of public-key in 1970’s</a:t>
            </a:r>
          </a:p>
          <a:p>
            <a:pPr algn="l" rtl="0" eaLnBrk="1" hangingPunct="1"/>
            <a:r>
              <a:rPr lang="en-US" dirty="0"/>
              <a:t>and by far most widely used</a:t>
            </a:r>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AU" dirty="0"/>
              <a:t>Keyed </a:t>
            </a:r>
            <a:r>
              <a:rPr lang="en-US" altLang="ko-KR" dirty="0"/>
              <a:t>Transposition Ciphers - </a:t>
            </a:r>
            <a:r>
              <a:rPr lang="en-AU" dirty="0"/>
              <a:t>Row Transposition Ciphers</a:t>
            </a:r>
          </a:p>
        </p:txBody>
      </p:sp>
      <p:sp>
        <p:nvSpPr>
          <p:cNvPr id="52227" name="Rectangle 3"/>
          <p:cNvSpPr>
            <a:spLocks noGrp="1" noChangeArrowheads="1"/>
          </p:cNvSpPr>
          <p:nvPr>
            <p:ph type="body" idx="1"/>
          </p:nvPr>
        </p:nvSpPr>
        <p:spPr/>
        <p:txBody>
          <a:bodyPr/>
          <a:lstStyle/>
          <a:p>
            <a:pPr algn="l" rtl="0">
              <a:lnSpc>
                <a:spcPct val="80000"/>
              </a:lnSpc>
              <a:defRPr/>
            </a:pPr>
            <a:r>
              <a:rPr lang="en-US" sz="2400" dirty="0"/>
              <a:t>Is a more complex transposition</a:t>
            </a:r>
            <a:endParaRPr lang="en-AU" sz="2400" dirty="0"/>
          </a:p>
          <a:p>
            <a:pPr algn="l" rtl="0">
              <a:lnSpc>
                <a:spcPct val="80000"/>
              </a:lnSpc>
              <a:defRPr/>
            </a:pPr>
            <a:r>
              <a:rPr lang="en-AU" sz="2400" dirty="0"/>
              <a:t>write letters of message out in rows over a specified number of columns</a:t>
            </a:r>
          </a:p>
          <a:p>
            <a:pPr algn="l" rtl="0">
              <a:lnSpc>
                <a:spcPct val="80000"/>
              </a:lnSpc>
              <a:defRPr/>
            </a:pPr>
            <a:r>
              <a:rPr lang="en-AU" sz="2400" dirty="0"/>
              <a:t>then reorder the columns according to some key before reading off the rows</a:t>
            </a:r>
            <a:endParaRPr lang="en-AU" sz="3200" dirty="0">
              <a:latin typeface="Courier New" pitchFamily="-107" charset="0"/>
            </a:endParaRPr>
          </a:p>
          <a:p>
            <a:pPr lvl="1" algn="l" rtl="0">
              <a:lnSpc>
                <a:spcPct val="110000"/>
              </a:lnSpc>
            </a:pPr>
            <a:r>
              <a:rPr lang="en-US" sz="2400" dirty="0"/>
              <a:t>Plaintext is written row by row in a rectangle.</a:t>
            </a:r>
          </a:p>
          <a:p>
            <a:pPr lvl="1" algn="l" rtl="0">
              <a:lnSpc>
                <a:spcPct val="70000"/>
              </a:lnSpc>
              <a:buFont typeface="Arial" pitchFamily="34" charset="0"/>
              <a:buNone/>
            </a:pPr>
            <a:endParaRPr lang="en-AU" sz="700" dirty="0"/>
          </a:p>
          <a:p>
            <a:pPr lvl="1" algn="l" rtl="0">
              <a:lnSpc>
                <a:spcPct val="110000"/>
              </a:lnSpc>
            </a:pPr>
            <a:r>
              <a:rPr lang="en-AU" sz="2400" dirty="0" err="1"/>
              <a:t>Ciphertext</a:t>
            </a:r>
            <a:r>
              <a:rPr lang="en-AU" sz="2400" dirty="0"/>
              <a:t>: write out the </a:t>
            </a:r>
            <a:r>
              <a:rPr lang="en-AU" sz="2400" dirty="0">
                <a:solidFill>
                  <a:srgbClr val="FF0000"/>
                </a:solidFill>
              </a:rPr>
              <a:t>columns</a:t>
            </a:r>
            <a:r>
              <a:rPr lang="en-AU" sz="2400" dirty="0"/>
              <a:t> in an order specified by a key.</a:t>
            </a:r>
          </a:p>
          <a:p>
            <a:pPr algn="l" rtl="0">
              <a:lnSpc>
                <a:spcPct val="110000"/>
              </a:lnSpc>
              <a:buNone/>
            </a:pPr>
            <a:r>
              <a:rPr lang="en-AU" sz="2400" b="1" u="sng" dirty="0"/>
              <a:t>Example:</a:t>
            </a:r>
          </a:p>
          <a:p>
            <a:pPr algn="l" rtl="0" eaLnBrk="1" hangingPunct="1">
              <a:lnSpc>
                <a:spcPct val="110000"/>
              </a:lnSpc>
            </a:pPr>
            <a:endParaRPr lang="en-AU" sz="600" dirty="0"/>
          </a:p>
          <a:p>
            <a:pPr algn="l" rtl="0" eaLnBrk="1" hangingPunct="1">
              <a:lnSpc>
                <a:spcPct val="110000"/>
              </a:lnSpc>
            </a:pPr>
            <a:endParaRPr lang="en-AU" sz="700" dirty="0"/>
          </a:p>
          <a:p>
            <a:pPr lvl="1" algn="l" rtl="0" eaLnBrk="1" hangingPunct="1">
              <a:lnSpc>
                <a:spcPct val="70000"/>
              </a:lnSpc>
              <a:buFont typeface="Wingdings" pitchFamily="2" charset="2"/>
              <a:buNone/>
            </a:pPr>
            <a:r>
              <a:rPr lang="en-AU" sz="1800" dirty="0">
                <a:latin typeface="Courier"/>
              </a:rPr>
              <a:t>Key: </a:t>
            </a:r>
            <a:r>
              <a:rPr lang="en-AU" sz="1800" dirty="0">
                <a:solidFill>
                  <a:srgbClr val="FF0000"/>
                </a:solidFill>
                <a:latin typeface="Courier"/>
              </a:rPr>
              <a:t>3</a:t>
            </a:r>
            <a:r>
              <a:rPr lang="en-AU" sz="1800" dirty="0">
                <a:latin typeface="Courier"/>
              </a:rPr>
              <a:t> </a:t>
            </a:r>
            <a:r>
              <a:rPr lang="en-AU" sz="1800" dirty="0">
                <a:solidFill>
                  <a:srgbClr val="002060"/>
                </a:solidFill>
                <a:latin typeface="Courier"/>
              </a:rPr>
              <a:t>4</a:t>
            </a:r>
            <a:r>
              <a:rPr lang="en-AU" sz="1800" dirty="0">
                <a:latin typeface="Courier"/>
              </a:rPr>
              <a:t> 2 1 5 6 7</a:t>
            </a:r>
            <a:endParaRPr lang="en-AU" sz="2400" dirty="0">
              <a:latin typeface="Courier"/>
            </a:endParaRPr>
          </a:p>
          <a:p>
            <a:pPr lvl="1" algn="l" rtl="0" eaLnBrk="1" hangingPunct="1">
              <a:lnSpc>
                <a:spcPct val="70000"/>
              </a:lnSpc>
              <a:buFont typeface="Wingdings" pitchFamily="2" charset="2"/>
              <a:buNone/>
            </a:pPr>
            <a:r>
              <a:rPr lang="en-AU" sz="2400" dirty="0" err="1">
                <a:latin typeface="Courier"/>
              </a:rPr>
              <a:t>Ciphertext</a:t>
            </a:r>
            <a:r>
              <a:rPr lang="en-AU" sz="2400" dirty="0">
                <a:latin typeface="Courier"/>
              </a:rPr>
              <a:t>:</a:t>
            </a:r>
          </a:p>
          <a:p>
            <a:pPr lvl="1" algn="l" rtl="0" eaLnBrk="1" hangingPunct="1">
              <a:lnSpc>
                <a:spcPct val="70000"/>
              </a:lnSpc>
              <a:buFont typeface="Wingdings" pitchFamily="2" charset="2"/>
              <a:buNone/>
            </a:pPr>
            <a:r>
              <a:rPr lang="en-AU" sz="2400" dirty="0">
                <a:latin typeface="Courier"/>
              </a:rPr>
              <a:t> </a:t>
            </a:r>
            <a:r>
              <a:rPr lang="en-AU" sz="1600" dirty="0">
                <a:solidFill>
                  <a:srgbClr val="FF0000"/>
                </a:solidFill>
                <a:latin typeface="Courier"/>
              </a:rPr>
              <a:t>TTNA</a:t>
            </a:r>
            <a:r>
              <a:rPr lang="en-AU" sz="1600" dirty="0">
                <a:solidFill>
                  <a:srgbClr val="002060"/>
                </a:solidFill>
                <a:latin typeface="Courier"/>
              </a:rPr>
              <a:t>APTM</a:t>
            </a:r>
            <a:r>
              <a:rPr lang="en-AU" sz="1600" dirty="0">
                <a:latin typeface="Courier"/>
              </a:rPr>
              <a:t>TSUOAODWCOIXKNLYPETZ</a:t>
            </a:r>
            <a:r>
              <a:rPr lang="en-AU" sz="1600" dirty="0"/>
              <a:t> </a:t>
            </a:r>
            <a:endParaRPr lang="en-AU" sz="2200" dirty="0"/>
          </a:p>
        </p:txBody>
      </p:sp>
      <p:graphicFrame>
        <p:nvGraphicFramePr>
          <p:cNvPr id="4" name="Table 3"/>
          <p:cNvGraphicFramePr>
            <a:graphicFrameLocks noGrp="1"/>
          </p:cNvGraphicFramePr>
          <p:nvPr/>
        </p:nvGraphicFramePr>
        <p:xfrm>
          <a:off x="5796136" y="4581128"/>
          <a:ext cx="2088232" cy="2072640"/>
        </p:xfrm>
        <a:graphic>
          <a:graphicData uri="http://schemas.openxmlformats.org/drawingml/2006/table">
            <a:tbl>
              <a:tblPr/>
              <a:tblGrid>
                <a:gridCol w="298492">
                  <a:extLst>
                    <a:ext uri="{9D8B030D-6E8A-4147-A177-3AD203B41FA5}">
                      <a16:colId xmlns:a16="http://schemas.microsoft.com/office/drawing/2014/main" val="20000"/>
                    </a:ext>
                  </a:extLst>
                </a:gridCol>
                <a:gridCol w="298491">
                  <a:extLst>
                    <a:ext uri="{9D8B030D-6E8A-4147-A177-3AD203B41FA5}">
                      <a16:colId xmlns:a16="http://schemas.microsoft.com/office/drawing/2014/main" val="20001"/>
                    </a:ext>
                  </a:extLst>
                </a:gridCol>
                <a:gridCol w="298492">
                  <a:extLst>
                    <a:ext uri="{9D8B030D-6E8A-4147-A177-3AD203B41FA5}">
                      <a16:colId xmlns:a16="http://schemas.microsoft.com/office/drawing/2014/main" val="20002"/>
                    </a:ext>
                  </a:extLst>
                </a:gridCol>
                <a:gridCol w="297283">
                  <a:extLst>
                    <a:ext uri="{9D8B030D-6E8A-4147-A177-3AD203B41FA5}">
                      <a16:colId xmlns:a16="http://schemas.microsoft.com/office/drawing/2014/main" val="20003"/>
                    </a:ext>
                  </a:extLst>
                </a:gridCol>
                <a:gridCol w="298491">
                  <a:extLst>
                    <a:ext uri="{9D8B030D-6E8A-4147-A177-3AD203B41FA5}">
                      <a16:colId xmlns:a16="http://schemas.microsoft.com/office/drawing/2014/main" val="20004"/>
                    </a:ext>
                  </a:extLst>
                </a:gridCol>
                <a:gridCol w="298492">
                  <a:extLst>
                    <a:ext uri="{9D8B030D-6E8A-4147-A177-3AD203B41FA5}">
                      <a16:colId xmlns:a16="http://schemas.microsoft.com/office/drawing/2014/main" val="20005"/>
                    </a:ext>
                  </a:extLst>
                </a:gridCol>
                <a:gridCol w="298491">
                  <a:extLst>
                    <a:ext uri="{9D8B030D-6E8A-4147-A177-3AD203B41FA5}">
                      <a16:colId xmlns:a16="http://schemas.microsoft.com/office/drawing/2014/main" val="20006"/>
                    </a:ext>
                  </a:extLst>
                </a:gridCol>
              </a:tblGrid>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206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2060"/>
                          </a:solidFill>
                          <a:effectLst/>
                          <a:latin typeface="Calibri" pitchFamily="34" charset="0"/>
                          <a:cs typeface="Arial" pitchFamily="34" charset="0"/>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34" charset="0"/>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latin typeface="Calibri" pitchFamily="34" charset="0"/>
                          <a:cs typeface="Arial" pitchFamily="34"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Calibri" pitchFamily="34" charset="0"/>
                          <a:cs typeface="Arial" pitchFamily="34" charset="0"/>
                        </a:rPr>
                        <a: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34" charset="0"/>
                          <a:cs typeface="Arial" pitchFamily="34" charset="0"/>
                        </a:rPr>
                        <a:t>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
        <p:nvSpPr>
          <p:cNvPr id="52270" name="Slide Number Placeholder 4"/>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C147921F-4BBA-4EFB-8291-369772E079A1}"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a:t>Row Transposition Ciphers – encryption /de </a:t>
            </a:r>
            <a:endParaRPr lang="en-US" altLang="ko-KR" dirty="0"/>
          </a:p>
        </p:txBody>
      </p:sp>
      <p:sp>
        <p:nvSpPr>
          <p:cNvPr id="67586" name="슬라이드 번호 개체 틀 1"/>
          <p:cNvSpPr>
            <a:spLocks noGrp="1"/>
          </p:cNvSpPr>
          <p:nvPr>
            <p:ph type="sldNum" sz="quarter" idx="10"/>
          </p:nvPr>
        </p:nvSpPr>
        <p:spPr>
          <a:noFill/>
        </p:spPr>
        <p:txBody>
          <a:bodyPr/>
          <a:lstStyle/>
          <a:p>
            <a:r>
              <a:rPr lang="en-US" altLang="ko-KR"/>
              <a:t>3.</a:t>
            </a:r>
            <a:fld id="{DF088E54-A805-4342-B9A1-77CEB89F726F}" type="slidenum">
              <a:rPr lang="en-US" altLang="ko-KR"/>
              <a:pPr/>
              <a:t>41</a:t>
            </a:fld>
            <a:endParaRPr lang="en-US" altLang="ko-KR"/>
          </a:p>
        </p:txBody>
      </p:sp>
      <p:pic>
        <p:nvPicPr>
          <p:cNvPr id="67596" name="Picture 12"/>
          <p:cNvPicPr>
            <a:picLocks noChangeAspect="1" noChangeArrowheads="1"/>
          </p:cNvPicPr>
          <p:nvPr/>
        </p:nvPicPr>
        <p:blipFill>
          <a:blip r:embed="rId3"/>
          <a:srcRect/>
          <a:stretch>
            <a:fillRect/>
          </a:stretch>
        </p:blipFill>
        <p:spPr bwMode="auto">
          <a:xfrm>
            <a:off x="1295400" y="2286000"/>
            <a:ext cx="6472238" cy="4343400"/>
          </a:xfrm>
          <a:prstGeom prst="rect">
            <a:avLst/>
          </a:prstGeom>
          <a:noFill/>
          <a:ln w="9525">
            <a:noFill/>
            <a:miter lim="800000"/>
            <a:headEnd/>
            <a:tailEnd/>
          </a:ln>
        </p:spPr>
      </p:pic>
      <p:sp>
        <p:nvSpPr>
          <p:cNvPr id="67597" name="Text Box 13"/>
          <p:cNvSpPr txBox="1">
            <a:spLocks noChangeArrowheads="1"/>
          </p:cNvSpPr>
          <p:nvPr/>
        </p:nvSpPr>
        <p:spPr bwMode="auto">
          <a:xfrm>
            <a:off x="762000" y="1752600"/>
            <a:ext cx="1741488" cy="461963"/>
          </a:xfrm>
          <a:prstGeom prst="rect">
            <a:avLst/>
          </a:prstGeom>
          <a:noFill/>
          <a:ln w="9525">
            <a:noFill/>
            <a:miter lim="800000"/>
            <a:headEnd/>
            <a:tailEnd/>
          </a:ln>
        </p:spPr>
        <p:txBody>
          <a:bodyPr wrap="none">
            <a:spAutoFit/>
          </a:bodyPr>
          <a:lstStyle/>
          <a:p>
            <a:r>
              <a:rPr lang="en-US" altLang="ko-KR" sz="2400" i="0" baseline="0">
                <a:solidFill>
                  <a:schemeClr val="folHlink"/>
                </a:solidFill>
                <a:ea typeface="Gulim" pitchFamily="34" charset="-127"/>
              </a:rPr>
              <a:t>Figure 3.21 </a:t>
            </a:r>
            <a:endParaRPr lang="en-US" altLang="ko-KR" sz="2000" baseline="0">
              <a:ea typeface="Gulim" pitchFamily="34" charset="-127"/>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Transposition </a:t>
            </a:r>
            <a:endParaRPr lang="ar-SA" dirty="0"/>
          </a:p>
        </p:txBody>
      </p:sp>
      <p:sp>
        <p:nvSpPr>
          <p:cNvPr id="3" name="Content Placeholder 2"/>
          <p:cNvSpPr>
            <a:spLocks noGrp="1"/>
          </p:cNvSpPr>
          <p:nvPr>
            <p:ph idx="1"/>
          </p:nvPr>
        </p:nvSpPr>
        <p:spPr>
          <a:xfrm>
            <a:off x="251520" y="1676400"/>
            <a:ext cx="8511480" cy="4114800"/>
          </a:xfrm>
        </p:spPr>
        <p:txBody>
          <a:bodyPr/>
          <a:lstStyle/>
          <a:p>
            <a:pPr algn="l" rtl="0"/>
            <a:r>
              <a:rPr lang="en-US" sz="1800" dirty="0"/>
              <a:t>Transposition ciphers can be made stronger by using multiple stages of transposition</a:t>
            </a:r>
          </a:p>
          <a:p>
            <a:pPr lvl="1" algn="l" rtl="0"/>
            <a:r>
              <a:rPr lang="en-US" sz="1800" dirty="0"/>
              <a:t>plaintext: </a:t>
            </a:r>
            <a:r>
              <a:rPr lang="en-US" sz="1800" dirty="0" err="1"/>
              <a:t>attackpostponeduntiltwoamxyz</a:t>
            </a:r>
            <a:endParaRPr lang="en-US" sz="1800" dirty="0"/>
          </a:p>
          <a:p>
            <a:pPr lvl="1" algn="l" rtl="0"/>
            <a:r>
              <a:rPr lang="en-US" sz="1800" dirty="0"/>
              <a:t>key: 4312567</a:t>
            </a:r>
          </a:p>
          <a:p>
            <a:pPr lvl="1" algn="l" rtl="0"/>
            <a:r>
              <a:rPr lang="en-US" sz="1800" dirty="0" err="1"/>
              <a:t>ciphertext</a:t>
            </a:r>
            <a:r>
              <a:rPr lang="en-US" sz="1800" dirty="0"/>
              <a:t>: TTNAAPTMTSUOAODWCOIXKNLYPETZ</a:t>
            </a:r>
          </a:p>
          <a:p>
            <a:pPr algn="l" rtl="0"/>
            <a:r>
              <a:rPr lang="en-US" sz="1800" dirty="0"/>
              <a:t>Transpose again using same key:</a:t>
            </a:r>
          </a:p>
          <a:p>
            <a:pPr lvl="1" algn="l" rtl="0"/>
            <a:r>
              <a:rPr lang="en-US" sz="1800" dirty="0"/>
              <a:t>output: NSCYAUOPTTWLTMDNAOIEPAXTTOKZ</a:t>
            </a:r>
          </a:p>
          <a:p>
            <a:pPr algn="l" rtl="0"/>
            <a:r>
              <a:rPr lang="en-US" sz="1800" dirty="0"/>
              <a:t>Original plaintext letters, by position:</a:t>
            </a:r>
          </a:p>
          <a:p>
            <a:pPr lvl="1" algn="l" rtl="0"/>
            <a:r>
              <a:rPr lang="en-US" sz="1800" dirty="0"/>
              <a:t>01 02 03 04 05 06 07 08 09 10 11 12 13 14</a:t>
            </a:r>
          </a:p>
          <a:p>
            <a:pPr lvl="1" algn="l" rtl="0"/>
            <a:r>
              <a:rPr lang="en-US" sz="1800" dirty="0"/>
              <a:t>15 16 17 18 19 20 21 22 23 24 25 26 27 28</a:t>
            </a:r>
          </a:p>
          <a:p>
            <a:pPr algn="l" rtl="0"/>
            <a:r>
              <a:rPr lang="en-US" sz="1800" dirty="0"/>
              <a:t>After  1</a:t>
            </a:r>
            <a:r>
              <a:rPr lang="en-US" sz="1800" baseline="30000" dirty="0"/>
              <a:t>st</a:t>
            </a:r>
            <a:r>
              <a:rPr lang="en-US" sz="1800" dirty="0"/>
              <a:t>  transposition:</a:t>
            </a:r>
          </a:p>
          <a:p>
            <a:pPr lvl="1" algn="l" rtl="0"/>
            <a:r>
              <a:rPr lang="en-US" sz="1800" dirty="0"/>
              <a:t>03 10 17 24 04 11 18 25 02 09 16 23 01 08</a:t>
            </a:r>
          </a:p>
          <a:p>
            <a:pPr lvl="1" algn="l" rtl="0"/>
            <a:r>
              <a:rPr lang="en-US" sz="1800" dirty="0"/>
              <a:t>15 22 05 12 19 26 06 13 20 27 07 14 21 28</a:t>
            </a:r>
          </a:p>
          <a:p>
            <a:pPr algn="l" rtl="0"/>
            <a:r>
              <a:rPr lang="en-US" sz="1800" dirty="0"/>
              <a:t>After second transposition:</a:t>
            </a:r>
          </a:p>
          <a:p>
            <a:pPr lvl="1" algn="l" rtl="0"/>
            <a:r>
              <a:rPr lang="en-US" sz="1800" dirty="0"/>
              <a:t>17 09 05 27 24 16 12 07 10 02 22 20 03 25</a:t>
            </a:r>
          </a:p>
          <a:p>
            <a:pPr lvl="1" algn="l" rtl="0"/>
            <a:r>
              <a:rPr lang="en-US" sz="1800" dirty="0"/>
              <a:t>15 13 04 23 19 14 11 01 26 21 18 08 06 28</a:t>
            </a:r>
            <a:endParaRPr lang="ar-SA"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ko-KR" sz="2800" dirty="0"/>
              <a:t>Cryptanalysis of Transposition Ciphers </a:t>
            </a:r>
            <a:endParaRPr lang="ar-SA" dirty="0"/>
          </a:p>
        </p:txBody>
      </p:sp>
      <p:sp>
        <p:nvSpPr>
          <p:cNvPr id="14" name="Content Placeholder 13"/>
          <p:cNvSpPr>
            <a:spLocks noGrp="1"/>
          </p:cNvSpPr>
          <p:nvPr>
            <p:ph idx="1"/>
          </p:nvPr>
        </p:nvSpPr>
        <p:spPr/>
        <p:txBody>
          <a:bodyPr/>
          <a:lstStyle/>
          <a:p>
            <a:pPr algn="l" rtl="0"/>
            <a:r>
              <a:rPr lang="en-US" altLang="ko-KR" sz="2400" dirty="0">
                <a:ea typeface="Malgun Gothic" pitchFamily="34" charset="-127"/>
              </a:rPr>
              <a:t>The ciphers are vulnerable to  several kinds of </a:t>
            </a:r>
            <a:r>
              <a:rPr lang="en-US" altLang="ko-KR" sz="2400" dirty="0" err="1">
                <a:ea typeface="Malgun Gothic" pitchFamily="34" charset="-127"/>
              </a:rPr>
              <a:t>ciphertext</a:t>
            </a:r>
            <a:r>
              <a:rPr lang="en-US" altLang="ko-KR" sz="2400" dirty="0">
                <a:ea typeface="Malgun Gothic" pitchFamily="34" charset="-127"/>
              </a:rPr>
              <a:t>-only attacks.</a:t>
            </a:r>
          </a:p>
          <a:p>
            <a:pPr algn="l" rtl="0"/>
            <a:endParaRPr lang="en-US" altLang="ko-KR" sz="1200" dirty="0">
              <a:ea typeface="Malgun Gothic" pitchFamily="34" charset="-127"/>
            </a:endParaRPr>
          </a:p>
          <a:p>
            <a:pPr algn="l" rtl="0"/>
            <a:r>
              <a:rPr lang="en-US" altLang="ko-KR" sz="2400" b="1" u="sng" dirty="0">
                <a:ea typeface="Malgun Gothic" pitchFamily="34" charset="-127"/>
              </a:rPr>
              <a:t>Statistical Attack:</a:t>
            </a:r>
          </a:p>
          <a:p>
            <a:pPr lvl="1" algn="l" rtl="0"/>
            <a:r>
              <a:rPr lang="en-US" altLang="ko-KR" sz="2400" dirty="0">
                <a:ea typeface="Malgun Gothic" pitchFamily="34" charset="-127"/>
              </a:rPr>
              <a:t>  A transposition cipher does not change the frequency of   letters in </a:t>
            </a:r>
            <a:r>
              <a:rPr lang="en-US" altLang="ko-KR" sz="2400" dirty="0" err="1">
                <a:ea typeface="Malgun Gothic" pitchFamily="34" charset="-127"/>
              </a:rPr>
              <a:t>ciphertext</a:t>
            </a:r>
            <a:r>
              <a:rPr lang="en-US" altLang="ko-KR" sz="2400" dirty="0">
                <a:ea typeface="Malgun Gothic" pitchFamily="34" charset="-127"/>
              </a:rPr>
              <a:t>, but dose not preserve the frequency of </a:t>
            </a:r>
            <a:r>
              <a:rPr lang="en-US" altLang="ko-KR" sz="2400" dirty="0" err="1">
                <a:ea typeface="Malgun Gothic" pitchFamily="34" charset="-127"/>
              </a:rPr>
              <a:t>digrams</a:t>
            </a:r>
            <a:r>
              <a:rPr lang="en-US" altLang="ko-KR" sz="2400" dirty="0">
                <a:ea typeface="Malgun Gothic" pitchFamily="34" charset="-127"/>
              </a:rPr>
              <a:t> and trigrams.</a:t>
            </a:r>
          </a:p>
          <a:p>
            <a:pPr algn="l" rtl="0"/>
            <a:endParaRPr lang="en-US" altLang="ko-KR" sz="1000" dirty="0">
              <a:ea typeface="Malgun Gothic" pitchFamily="34" charset="-127"/>
            </a:endParaRPr>
          </a:p>
          <a:p>
            <a:pPr algn="l" rtl="0"/>
            <a:r>
              <a:rPr lang="en-US" altLang="ko-KR" sz="2400" b="1" u="sng" dirty="0">
                <a:ea typeface="Malgun Gothic" pitchFamily="34" charset="-127"/>
              </a:rPr>
              <a:t>Brute-Force Attack:</a:t>
            </a:r>
          </a:p>
          <a:p>
            <a:pPr lvl="1" algn="l" rtl="0"/>
            <a:r>
              <a:rPr lang="en-US" altLang="ko-KR" sz="2000" dirty="0">
                <a:ea typeface="Malgun Gothic" pitchFamily="34" charset="-127"/>
              </a:rPr>
              <a:t>   The number of keys can be huge (1! + 2! + … + L!), 		where L is the length of the </a:t>
            </a:r>
            <a:r>
              <a:rPr lang="en-US" altLang="ko-KR" sz="2000" dirty="0" err="1">
                <a:ea typeface="Malgun Gothic" pitchFamily="34" charset="-127"/>
              </a:rPr>
              <a:t>ciphertext</a:t>
            </a:r>
            <a:r>
              <a:rPr lang="en-US" altLang="ko-KR" sz="2000" dirty="0">
                <a:ea typeface="Malgun Gothic" pitchFamily="34" charset="-127"/>
              </a:rPr>
              <a:t>.</a:t>
            </a:r>
          </a:p>
          <a:p>
            <a:pPr algn="l" rtl="0"/>
            <a:r>
              <a:rPr lang="en-US" altLang="ko-KR" sz="2400" dirty="0">
                <a:ea typeface="Malgun Gothic" pitchFamily="34" charset="-127"/>
              </a:rPr>
              <a:t>  A better approach is to guess the number of columns.</a:t>
            </a:r>
          </a:p>
        </p:txBody>
      </p:sp>
      <p:sp>
        <p:nvSpPr>
          <p:cNvPr id="72706" name="슬라이드 번호 개체 틀 1"/>
          <p:cNvSpPr>
            <a:spLocks noGrp="1"/>
          </p:cNvSpPr>
          <p:nvPr>
            <p:ph type="sldNum" sz="quarter" idx="10"/>
          </p:nvPr>
        </p:nvSpPr>
        <p:spPr>
          <a:noFill/>
        </p:spPr>
        <p:txBody>
          <a:bodyPr/>
          <a:lstStyle/>
          <a:p>
            <a:r>
              <a:rPr lang="en-US" altLang="ko-KR"/>
              <a:t>3.</a:t>
            </a:r>
            <a:fld id="{3D8DA954-C5C5-449B-9323-13615407B64A}" type="slidenum">
              <a:rPr lang="en-US" altLang="ko-KR"/>
              <a:pPr/>
              <a:t>43</a:t>
            </a:fld>
            <a:endParaRPr lang="en-US" altLang="ko-KR"/>
          </a:p>
        </p:txBody>
      </p:sp>
      <p:sp>
        <p:nvSpPr>
          <p:cNvPr id="72714" name="Rectangle 10"/>
          <p:cNvSpPr>
            <a:spLocks noChangeArrowheads="1"/>
          </p:cNvSpPr>
          <p:nvPr/>
        </p:nvSpPr>
        <p:spPr bwMode="auto">
          <a:xfrm>
            <a:off x="228600" y="3724424"/>
            <a:ext cx="8686800" cy="461665"/>
          </a:xfrm>
          <a:prstGeom prst="rect">
            <a:avLst/>
          </a:prstGeom>
          <a:noFill/>
          <a:ln w="9525">
            <a:noFill/>
            <a:miter lim="800000"/>
            <a:headEnd/>
            <a:tailEnd/>
          </a:ln>
        </p:spPr>
        <p:txBody>
          <a:bodyPr anchor="ctr">
            <a:spAutoFit/>
          </a:bodyPr>
          <a:lstStyle/>
          <a:p>
            <a:pPr algn="just" eaLnBrk="1" hangingPunct="1"/>
            <a:endParaRPr lang="en-US" altLang="ko-KR" sz="2400" b="0" i="0" baseline="0" dirty="0">
              <a:latin typeface="Malgun Gothic" pitchFamily="34" charset="-127"/>
              <a:ea typeface="Malgun Gothic" pitchFamily="34" charset="-12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t>Product Ciphers</a:t>
            </a:r>
            <a:endParaRPr lang="en-AU"/>
          </a:p>
        </p:txBody>
      </p:sp>
      <p:sp>
        <p:nvSpPr>
          <p:cNvPr id="105475" name="Rectangle 3"/>
          <p:cNvSpPr>
            <a:spLocks noGrp="1" noChangeArrowheads="1"/>
          </p:cNvSpPr>
          <p:nvPr>
            <p:ph idx="1"/>
          </p:nvPr>
        </p:nvSpPr>
        <p:spPr/>
        <p:txBody>
          <a:bodyPr/>
          <a:lstStyle/>
          <a:p>
            <a:pPr algn="l" rtl="0" eaLnBrk="1" hangingPunct="1">
              <a:lnSpc>
                <a:spcPct val="90000"/>
              </a:lnSpc>
            </a:pPr>
            <a:r>
              <a:rPr lang="en-AU" sz="2800" dirty="0"/>
              <a:t>ciphers using substitutions or transpositions are not secure because of language characteristics</a:t>
            </a:r>
          </a:p>
          <a:p>
            <a:pPr algn="l" rtl="0" eaLnBrk="1" hangingPunct="1">
              <a:lnSpc>
                <a:spcPct val="90000"/>
              </a:lnSpc>
            </a:pPr>
            <a:r>
              <a:rPr lang="en-AU" sz="2800" dirty="0"/>
              <a:t>hence consider using several ciphers in succession to make harder, but: </a:t>
            </a:r>
          </a:p>
          <a:p>
            <a:pPr lvl="1" algn="l" rtl="0" eaLnBrk="1" hangingPunct="1">
              <a:lnSpc>
                <a:spcPct val="90000"/>
              </a:lnSpc>
            </a:pPr>
            <a:r>
              <a:rPr lang="en-AU" sz="2400" dirty="0">
                <a:ea typeface="ＭＳ Ｐゴシック" pitchFamily="-107" charset="-128"/>
              </a:rPr>
              <a:t>two substitutions make a more complex substitution </a:t>
            </a:r>
          </a:p>
          <a:p>
            <a:pPr lvl="1" algn="l" rtl="0" eaLnBrk="1" hangingPunct="1">
              <a:lnSpc>
                <a:spcPct val="90000"/>
              </a:lnSpc>
            </a:pPr>
            <a:r>
              <a:rPr lang="en-AU" sz="2400" dirty="0">
                <a:ea typeface="ＭＳ Ｐゴシック" pitchFamily="-107" charset="-128"/>
              </a:rPr>
              <a:t>two transpositions make more complex transposition </a:t>
            </a:r>
          </a:p>
          <a:p>
            <a:pPr lvl="1" algn="l" rtl="0" eaLnBrk="1" hangingPunct="1">
              <a:lnSpc>
                <a:spcPct val="90000"/>
              </a:lnSpc>
            </a:pPr>
            <a:r>
              <a:rPr lang="en-AU" sz="2400" dirty="0">
                <a:ea typeface="ＭＳ Ｐゴシック" pitchFamily="-107" charset="-128"/>
              </a:rPr>
              <a:t>but a substitution followed by a transposition makes a new much harder cipher </a:t>
            </a:r>
          </a:p>
          <a:p>
            <a:pPr algn="l" rtl="0" eaLnBrk="1" hangingPunct="1">
              <a:lnSpc>
                <a:spcPct val="90000"/>
              </a:lnSpc>
            </a:pPr>
            <a:r>
              <a:rPr lang="en-US" sz="2800" dirty="0"/>
              <a:t>this is bridge from classical to modern ciphers</a:t>
            </a:r>
            <a:endParaRPr lang="en-AU" sz="2800" dirty="0"/>
          </a:p>
          <a:p>
            <a:pPr algn="l" rtl="0" eaLnBrk="1" hangingPunct="1">
              <a:lnSpc>
                <a:spcPct val="90000"/>
              </a:lnSpc>
            </a:pPr>
            <a:endParaRPr lang="en-AU"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536" y="332656"/>
            <a:ext cx="7772400" cy="1104900"/>
          </a:xfrm>
        </p:spPr>
        <p:txBody>
          <a:bodyPr/>
          <a:lstStyle/>
          <a:p>
            <a:pPr eaLnBrk="1" hangingPunct="1"/>
            <a:r>
              <a:rPr lang="en-US" dirty="0"/>
              <a:t>Rotor Machines</a:t>
            </a:r>
            <a:endParaRPr lang="en-AU" dirty="0"/>
          </a:p>
        </p:txBody>
      </p:sp>
      <p:sp>
        <p:nvSpPr>
          <p:cNvPr id="106499" name="Rectangle 3"/>
          <p:cNvSpPr>
            <a:spLocks noGrp="1" noChangeArrowheads="1"/>
          </p:cNvSpPr>
          <p:nvPr>
            <p:ph idx="1"/>
          </p:nvPr>
        </p:nvSpPr>
        <p:spPr/>
        <p:txBody>
          <a:bodyPr/>
          <a:lstStyle/>
          <a:p>
            <a:pPr algn="l" rtl="0">
              <a:lnSpc>
                <a:spcPct val="90000"/>
              </a:lnSpc>
            </a:pPr>
            <a:r>
              <a:rPr lang="en-US" sz="2000" dirty="0"/>
              <a:t>Multiple stages of encryption can be used for substitution and transposition ciphers</a:t>
            </a:r>
          </a:p>
          <a:p>
            <a:pPr algn="l" rtl="0">
              <a:lnSpc>
                <a:spcPct val="90000"/>
              </a:lnSpc>
            </a:pPr>
            <a:r>
              <a:rPr lang="en-US" sz="2000" dirty="0"/>
              <a:t>Rotor machines were early application of this </a:t>
            </a:r>
          </a:p>
          <a:p>
            <a:pPr lvl="1" algn="l" rtl="0">
              <a:lnSpc>
                <a:spcPct val="90000"/>
              </a:lnSpc>
            </a:pPr>
            <a:r>
              <a:rPr lang="en-US" sz="2000" dirty="0"/>
              <a:t>Principle was basis for Enigma cipher used by Germany in WW2</a:t>
            </a:r>
          </a:p>
          <a:p>
            <a:pPr algn="l" rtl="0">
              <a:lnSpc>
                <a:spcPct val="90000"/>
              </a:lnSpc>
            </a:pPr>
            <a:endParaRPr lang="en-US" sz="2000" dirty="0"/>
          </a:p>
          <a:p>
            <a:pPr algn="l" rtl="0">
              <a:lnSpc>
                <a:spcPct val="90000"/>
              </a:lnSpc>
            </a:pPr>
            <a:r>
              <a:rPr lang="en-US" sz="2000" dirty="0"/>
              <a:t>Machine has multiple cylinders</a:t>
            </a:r>
          </a:p>
          <a:p>
            <a:pPr algn="l" rtl="0">
              <a:lnSpc>
                <a:spcPct val="90000"/>
              </a:lnSpc>
            </a:pPr>
            <a:r>
              <a:rPr lang="en-US" sz="2000" dirty="0" err="1"/>
              <a:t>Monoalphabetic</a:t>
            </a:r>
            <a:r>
              <a:rPr lang="en-US" sz="2000" dirty="0"/>
              <a:t> substitution cipher for each cylinder</a:t>
            </a:r>
          </a:p>
          <a:p>
            <a:pPr algn="l" rtl="0">
              <a:lnSpc>
                <a:spcPct val="90000"/>
              </a:lnSpc>
            </a:pPr>
            <a:r>
              <a:rPr lang="en-US" sz="2000" dirty="0"/>
              <a:t>Output of one cylinder is input to next cylinder</a:t>
            </a:r>
          </a:p>
          <a:p>
            <a:pPr algn="l" rtl="0">
              <a:lnSpc>
                <a:spcPct val="90000"/>
              </a:lnSpc>
            </a:pPr>
            <a:r>
              <a:rPr lang="en-US" sz="2000" dirty="0"/>
              <a:t>Plaintext is input to  first cylinder; </a:t>
            </a:r>
            <a:r>
              <a:rPr lang="en-US" sz="2000" dirty="0" err="1"/>
              <a:t>ciphertext</a:t>
            </a:r>
            <a:r>
              <a:rPr lang="en-US" sz="2000" dirty="0"/>
              <a:t> is output of last cylinder</a:t>
            </a:r>
          </a:p>
          <a:p>
            <a:pPr algn="l" rtl="0">
              <a:lnSpc>
                <a:spcPct val="90000"/>
              </a:lnSpc>
            </a:pPr>
            <a:r>
              <a:rPr lang="en-US" sz="2000" dirty="0"/>
              <a:t>Entering a plaintext letter causes last cylinder to rotate its cipher</a:t>
            </a:r>
          </a:p>
          <a:p>
            <a:pPr algn="l" rtl="0">
              <a:lnSpc>
                <a:spcPct val="90000"/>
              </a:lnSpc>
            </a:pPr>
            <a:r>
              <a:rPr lang="en-US" sz="2000" dirty="0"/>
              <a:t>Complete rotation of one cylinder causes previous cylinder to rotate its cipher</a:t>
            </a:r>
          </a:p>
          <a:p>
            <a:pPr algn="l" rtl="0">
              <a:lnSpc>
                <a:spcPct val="90000"/>
              </a:lnSpc>
            </a:pPr>
            <a:r>
              <a:rPr lang="en-US" sz="2000" dirty="0"/>
              <a:t> Principle is used in Data Encryption Standard (DES)</a:t>
            </a:r>
            <a:endParaRPr lang="en-A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dirty="0" err="1"/>
              <a:t>Hagelin</a:t>
            </a:r>
            <a:r>
              <a:rPr lang="en-US" dirty="0"/>
              <a:t> Rotor Machine</a:t>
            </a:r>
            <a:endParaRPr lang="en-AU" dirty="0"/>
          </a:p>
        </p:txBody>
      </p:sp>
      <p:pic>
        <p:nvPicPr>
          <p:cNvPr id="94211" name="Picture 7" descr="hagelin.jpg                                                    0009E660  Mnementh                      BEAE7A2F:"/>
          <p:cNvPicPr>
            <a:picLocks noChangeAspect="1" noChangeArrowheads="1"/>
          </p:cNvPicPr>
          <p:nvPr/>
        </p:nvPicPr>
        <p:blipFill>
          <a:blip r:embed="rId3"/>
          <a:srcRect/>
          <a:stretch>
            <a:fillRect/>
          </a:stretch>
        </p:blipFill>
        <p:spPr bwMode="auto">
          <a:xfrm>
            <a:off x="3131840" y="2204864"/>
            <a:ext cx="2880320" cy="4014173"/>
          </a:xfrm>
          <a:prstGeom prst="rect">
            <a:avLst/>
          </a:prstGeom>
          <a:noFill/>
          <a:ln w="9525">
            <a:noFill/>
            <a:miter lim="800000"/>
            <a:headEnd/>
            <a:tailEnd/>
          </a:ln>
        </p:spPr>
      </p:pic>
      <p:pic>
        <p:nvPicPr>
          <p:cNvPr id="4" name="Picture 5" descr="C:\Users\lai\Desktop\Enigma_rotor_set.png"/>
          <p:cNvPicPr>
            <a:picLocks noChangeAspect="1" noChangeArrowheads="1"/>
          </p:cNvPicPr>
          <p:nvPr/>
        </p:nvPicPr>
        <p:blipFill>
          <a:blip r:embed="rId4"/>
          <a:srcRect/>
          <a:stretch>
            <a:fillRect/>
          </a:stretch>
        </p:blipFill>
        <p:spPr bwMode="auto">
          <a:xfrm>
            <a:off x="5867694" y="2492896"/>
            <a:ext cx="3276306" cy="2587550"/>
          </a:xfrm>
          <a:prstGeom prst="rect">
            <a:avLst/>
          </a:prstGeom>
          <a:noFill/>
          <a:ln w="9525">
            <a:noFill/>
            <a:miter lim="800000"/>
            <a:headEnd/>
            <a:tailEnd/>
          </a:ln>
        </p:spPr>
      </p:pic>
      <p:pic>
        <p:nvPicPr>
          <p:cNvPr id="6" name="Picture 7"/>
          <p:cNvPicPr>
            <a:picLocks noChangeAspect="1" noChangeArrowheads="1"/>
          </p:cNvPicPr>
          <p:nvPr/>
        </p:nvPicPr>
        <p:blipFill>
          <a:blip r:embed="rId5"/>
          <a:srcRect/>
          <a:stretch>
            <a:fillRect/>
          </a:stretch>
        </p:blipFill>
        <p:spPr bwMode="auto">
          <a:xfrm>
            <a:off x="0" y="2204864"/>
            <a:ext cx="2890447" cy="345628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a:t>Rotor Machine Principles</a:t>
            </a:r>
          </a:p>
        </p:txBody>
      </p:sp>
      <p:pic>
        <p:nvPicPr>
          <p:cNvPr id="96259" name="Picture 3"/>
          <p:cNvPicPr>
            <a:picLocks noChangeAspect="1"/>
          </p:cNvPicPr>
          <p:nvPr/>
        </p:nvPicPr>
        <p:blipFill>
          <a:blip r:embed="rId3"/>
          <a:srcRect/>
          <a:stretch>
            <a:fillRect/>
          </a:stretch>
        </p:blipFill>
        <p:spPr bwMode="auto">
          <a:xfrm>
            <a:off x="762000" y="1143000"/>
            <a:ext cx="7642225" cy="54514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AU"/>
              <a:t>Steganography</a:t>
            </a:r>
          </a:p>
        </p:txBody>
      </p:sp>
      <p:sp>
        <p:nvSpPr>
          <p:cNvPr id="107523" name="Rectangle 3"/>
          <p:cNvSpPr>
            <a:spLocks noGrp="1" noChangeArrowheads="1"/>
          </p:cNvSpPr>
          <p:nvPr>
            <p:ph idx="1"/>
          </p:nvPr>
        </p:nvSpPr>
        <p:spPr>
          <a:xfrm>
            <a:off x="395536" y="1676400"/>
            <a:ext cx="8367464" cy="4848944"/>
          </a:xfrm>
        </p:spPr>
        <p:txBody>
          <a:bodyPr/>
          <a:lstStyle/>
          <a:p>
            <a:pPr algn="l" rtl="0" eaLnBrk="1" hangingPunct="1">
              <a:lnSpc>
                <a:spcPct val="90000"/>
              </a:lnSpc>
            </a:pPr>
            <a:r>
              <a:rPr lang="en-US" sz="2400" dirty="0"/>
              <a:t>an alternative to encryption</a:t>
            </a:r>
          </a:p>
          <a:p>
            <a:pPr algn="l" rtl="0" eaLnBrk="1" hangingPunct="1">
              <a:lnSpc>
                <a:spcPct val="90000"/>
              </a:lnSpc>
            </a:pPr>
            <a:r>
              <a:rPr lang="en-US" sz="2400" dirty="0"/>
              <a:t>hides existence of message</a:t>
            </a:r>
          </a:p>
          <a:p>
            <a:pPr lvl="1" algn="l" rtl="0" eaLnBrk="1" hangingPunct="1">
              <a:lnSpc>
                <a:spcPct val="90000"/>
              </a:lnSpc>
            </a:pPr>
            <a:r>
              <a:rPr lang="en-US" sz="2400" dirty="0">
                <a:ea typeface="ＭＳ Ｐゴシック" pitchFamily="-107" charset="-128"/>
              </a:rPr>
              <a:t>using only a subset of letters/words in a longer message marked in some way</a:t>
            </a:r>
          </a:p>
          <a:p>
            <a:pPr lvl="1" algn="l" rtl="0" eaLnBrk="1" hangingPunct="1">
              <a:lnSpc>
                <a:spcPct val="90000"/>
              </a:lnSpc>
            </a:pPr>
            <a:r>
              <a:rPr lang="en-US" sz="2400" dirty="0">
                <a:ea typeface="ＭＳ Ｐゴシック" pitchFamily="-107" charset="-128"/>
              </a:rPr>
              <a:t>using invisible ink</a:t>
            </a:r>
          </a:p>
          <a:p>
            <a:pPr lvl="1" algn="l" rtl="0" eaLnBrk="1" hangingPunct="1">
              <a:lnSpc>
                <a:spcPct val="90000"/>
              </a:lnSpc>
            </a:pPr>
            <a:r>
              <a:rPr lang="en-US" sz="2400" dirty="0">
                <a:ea typeface="ＭＳ Ｐゴシック" pitchFamily="-107" charset="-128"/>
              </a:rPr>
              <a:t>hiding in LSB in graphic image or sound file</a:t>
            </a:r>
          </a:p>
          <a:p>
            <a:pPr algn="l" rtl="0" eaLnBrk="1" hangingPunct="1">
              <a:lnSpc>
                <a:spcPct val="90000"/>
              </a:lnSpc>
            </a:pPr>
            <a:r>
              <a:rPr lang="en-US" sz="2400" dirty="0"/>
              <a:t>has drawbacks</a:t>
            </a:r>
          </a:p>
          <a:p>
            <a:pPr lvl="1" algn="l" rtl="0">
              <a:lnSpc>
                <a:spcPct val="90000"/>
              </a:lnSpc>
            </a:pPr>
            <a:r>
              <a:rPr lang="en-US" sz="2000" dirty="0">
                <a:ea typeface="ＭＳ Ｐゴシック" pitchFamily="-107" charset="-128"/>
              </a:rPr>
              <a:t>Once attacker knows your method, everything is lost</a:t>
            </a:r>
          </a:p>
          <a:p>
            <a:pPr lvl="1" algn="l" rtl="0">
              <a:lnSpc>
                <a:spcPct val="90000"/>
              </a:lnSpc>
            </a:pPr>
            <a:r>
              <a:rPr lang="en-US" sz="2000" dirty="0">
                <a:ea typeface="ＭＳ Ｐゴシック" pitchFamily="-107" charset="-128"/>
              </a:rPr>
              <a:t>Can be </a:t>
            </a:r>
            <a:r>
              <a:rPr lang="en-US" sz="2000" dirty="0" err="1">
                <a:ea typeface="ＭＳ Ｐゴシック" pitchFamily="-107" charset="-128"/>
              </a:rPr>
              <a:t>inecient</a:t>
            </a:r>
            <a:r>
              <a:rPr lang="en-US" sz="2000" dirty="0">
                <a:ea typeface="ＭＳ Ｐゴシック" pitchFamily="-107" charset="-128"/>
              </a:rPr>
              <a:t> (need to send lot of information to</a:t>
            </a:r>
          </a:p>
          <a:p>
            <a:pPr lvl="1" algn="l" rtl="0">
              <a:lnSpc>
                <a:spcPct val="90000"/>
              </a:lnSpc>
            </a:pPr>
            <a:r>
              <a:rPr lang="en-US" sz="2000" dirty="0">
                <a:ea typeface="ＭＳ Ｐゴシック" pitchFamily="-107" charset="-128"/>
              </a:rPr>
              <a:t>carry small message) </a:t>
            </a:r>
          </a:p>
          <a:p>
            <a:pPr algn="l" rtl="0">
              <a:lnSpc>
                <a:spcPct val="90000"/>
              </a:lnSpc>
            </a:pPr>
            <a:r>
              <a:rPr lang="en-US" sz="2400" dirty="0"/>
              <a:t>advantage is can obscure encryption use</a:t>
            </a:r>
          </a:p>
          <a:p>
            <a:pPr lvl="1" algn="l" rtl="0" eaLnBrk="1" hangingPunct="1">
              <a:lnSpc>
                <a:spcPct val="90000"/>
              </a:lnSpc>
            </a:pPr>
            <a:endParaRPr lang="en-AU" sz="2400" dirty="0">
              <a:ea typeface="ＭＳ Ｐゴシック" pitchFamily="-107"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Summary</a:t>
            </a:r>
            <a:endParaRPr lang="en-AU"/>
          </a:p>
        </p:txBody>
      </p:sp>
      <p:sp>
        <p:nvSpPr>
          <p:cNvPr id="108547" name="Rectangle 3"/>
          <p:cNvSpPr>
            <a:spLocks noGrp="1" noChangeArrowheads="1"/>
          </p:cNvSpPr>
          <p:nvPr>
            <p:ph idx="1"/>
          </p:nvPr>
        </p:nvSpPr>
        <p:spPr>
          <a:xfrm>
            <a:off x="457200" y="1676400"/>
            <a:ext cx="8229600" cy="4953000"/>
          </a:xfrm>
        </p:spPr>
        <p:txBody>
          <a:bodyPr/>
          <a:lstStyle/>
          <a:p>
            <a:pPr algn="l" rtl="0" eaLnBrk="1" hangingPunct="1"/>
            <a:r>
              <a:rPr lang="en-US" dirty="0"/>
              <a:t>have considered:</a:t>
            </a:r>
          </a:p>
          <a:p>
            <a:pPr lvl="1" algn="l" rtl="0" eaLnBrk="1" hangingPunct="1"/>
            <a:r>
              <a:rPr lang="en-US" dirty="0">
                <a:ea typeface="ＭＳ Ｐゴシック" pitchFamily="-107" charset="-128"/>
              </a:rPr>
              <a:t>classical cipher techniques and terminology</a:t>
            </a:r>
          </a:p>
          <a:p>
            <a:pPr lvl="1" algn="l" rtl="0" eaLnBrk="1" hangingPunct="1"/>
            <a:r>
              <a:rPr lang="en-US" dirty="0" err="1">
                <a:ea typeface="ＭＳ Ｐゴシック" pitchFamily="-107" charset="-128"/>
              </a:rPr>
              <a:t>monoalphabetic</a:t>
            </a:r>
            <a:r>
              <a:rPr lang="en-US" dirty="0">
                <a:ea typeface="ＭＳ Ｐゴシック" pitchFamily="-107" charset="-128"/>
              </a:rPr>
              <a:t> substitution ciphers</a:t>
            </a:r>
          </a:p>
          <a:p>
            <a:pPr lvl="1" algn="l" rtl="0" eaLnBrk="1" hangingPunct="1"/>
            <a:r>
              <a:rPr lang="en-US" dirty="0">
                <a:ea typeface="ＭＳ Ｐゴシック" pitchFamily="-107" charset="-128"/>
              </a:rPr>
              <a:t>cryptanalysis using letter frequencies</a:t>
            </a:r>
          </a:p>
          <a:p>
            <a:pPr lvl="1" algn="l" rtl="0" eaLnBrk="1" hangingPunct="1"/>
            <a:r>
              <a:rPr lang="en-US" dirty="0" err="1">
                <a:ea typeface="ＭＳ Ｐゴシック" pitchFamily="-107" charset="-128"/>
              </a:rPr>
              <a:t>Playfair</a:t>
            </a:r>
            <a:r>
              <a:rPr lang="en-US" dirty="0">
                <a:ea typeface="ＭＳ Ｐゴシック" pitchFamily="-107" charset="-128"/>
              </a:rPr>
              <a:t> cipher</a:t>
            </a:r>
          </a:p>
          <a:p>
            <a:pPr lvl="1" algn="l" rtl="0" eaLnBrk="1" hangingPunct="1"/>
            <a:r>
              <a:rPr lang="en-US" dirty="0" err="1">
                <a:ea typeface="ＭＳ Ｐゴシック" pitchFamily="-107" charset="-128"/>
              </a:rPr>
              <a:t>polyalphabetic</a:t>
            </a:r>
            <a:r>
              <a:rPr lang="en-US" dirty="0">
                <a:ea typeface="ＭＳ Ｐゴシック" pitchFamily="-107" charset="-128"/>
              </a:rPr>
              <a:t> ciphers</a:t>
            </a:r>
          </a:p>
          <a:p>
            <a:pPr lvl="1" algn="l" rtl="0" eaLnBrk="1" hangingPunct="1"/>
            <a:r>
              <a:rPr lang="en-US" dirty="0">
                <a:ea typeface="ＭＳ Ｐゴシック" pitchFamily="-107" charset="-128"/>
              </a:rPr>
              <a:t>transposition ciphers</a:t>
            </a:r>
          </a:p>
          <a:p>
            <a:pPr lvl="1" algn="l" rtl="0" eaLnBrk="1" hangingPunct="1"/>
            <a:r>
              <a:rPr lang="en-US" dirty="0">
                <a:ea typeface="ＭＳ Ｐゴシック" pitchFamily="-107" charset="-128"/>
              </a:rPr>
              <a:t>product ciphers and rotor machines</a:t>
            </a:r>
          </a:p>
          <a:p>
            <a:pPr lvl="1" algn="l" rtl="0" eaLnBrk="1" hangingPunct="1"/>
            <a:r>
              <a:rPr lang="en-US" dirty="0">
                <a:ea typeface="ＭＳ Ｐゴシック" pitchFamily="-107" charset="-128"/>
              </a:rPr>
              <a:t>stenography</a:t>
            </a:r>
            <a:endParaRPr lang="en-AU" dirty="0">
              <a:ea typeface="ＭＳ Ｐゴシック" pitchFamily="-10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AU"/>
              <a:t>Some Basic Terminology</a:t>
            </a:r>
          </a:p>
        </p:txBody>
      </p:sp>
      <p:sp>
        <p:nvSpPr>
          <p:cNvPr id="48131" name="Rectangle 3"/>
          <p:cNvSpPr>
            <a:spLocks noGrp="1" noChangeArrowheads="1"/>
          </p:cNvSpPr>
          <p:nvPr>
            <p:ph idx="1"/>
          </p:nvPr>
        </p:nvSpPr>
        <p:spPr>
          <a:xfrm>
            <a:off x="457200" y="1773238"/>
            <a:ext cx="8229600" cy="4779962"/>
          </a:xfrm>
        </p:spPr>
        <p:txBody>
          <a:bodyPr/>
          <a:lstStyle/>
          <a:p>
            <a:pPr algn="l" rtl="0" eaLnBrk="1" hangingPunct="1">
              <a:lnSpc>
                <a:spcPct val="80000"/>
              </a:lnSpc>
              <a:spcAft>
                <a:spcPts val="1200"/>
              </a:spcAft>
            </a:pPr>
            <a:r>
              <a:rPr lang="en-AU" sz="2400" b="1" dirty="0"/>
              <a:t>plaintext</a:t>
            </a:r>
            <a:r>
              <a:rPr lang="en-AU" sz="2400" dirty="0"/>
              <a:t> - original message </a:t>
            </a:r>
          </a:p>
          <a:p>
            <a:pPr algn="l" rtl="0" eaLnBrk="1" hangingPunct="1">
              <a:lnSpc>
                <a:spcPct val="80000"/>
              </a:lnSpc>
              <a:spcAft>
                <a:spcPts val="1200"/>
              </a:spcAft>
            </a:pPr>
            <a:r>
              <a:rPr lang="en-AU" sz="2400" b="1" dirty="0" err="1"/>
              <a:t>ciphertext</a:t>
            </a:r>
            <a:r>
              <a:rPr lang="en-AU" sz="2400" dirty="0"/>
              <a:t> - coded message </a:t>
            </a:r>
          </a:p>
          <a:p>
            <a:pPr algn="l" rtl="0" eaLnBrk="1" hangingPunct="1">
              <a:lnSpc>
                <a:spcPct val="80000"/>
              </a:lnSpc>
              <a:spcAft>
                <a:spcPts val="1200"/>
              </a:spcAft>
            </a:pPr>
            <a:r>
              <a:rPr lang="en-AU" sz="2400" b="1" dirty="0"/>
              <a:t>cipher</a:t>
            </a:r>
            <a:r>
              <a:rPr lang="en-AU" sz="2400" dirty="0"/>
              <a:t> - algorithm for transforming plaintext to </a:t>
            </a:r>
            <a:r>
              <a:rPr lang="en-AU" sz="2400" dirty="0" err="1"/>
              <a:t>ciphertext</a:t>
            </a:r>
            <a:r>
              <a:rPr lang="en-AU" sz="2400" dirty="0"/>
              <a:t> </a:t>
            </a:r>
          </a:p>
          <a:p>
            <a:pPr algn="l" rtl="0" eaLnBrk="1" hangingPunct="1">
              <a:lnSpc>
                <a:spcPct val="80000"/>
              </a:lnSpc>
              <a:spcAft>
                <a:spcPts val="1200"/>
              </a:spcAft>
            </a:pPr>
            <a:r>
              <a:rPr lang="en-AU" sz="2400" b="1" dirty="0"/>
              <a:t>key</a:t>
            </a:r>
            <a:r>
              <a:rPr lang="en-AU" sz="2400" dirty="0"/>
              <a:t> - info used in cipher known only to sender/receiver </a:t>
            </a:r>
          </a:p>
          <a:p>
            <a:pPr algn="l" rtl="0" eaLnBrk="1" hangingPunct="1">
              <a:lnSpc>
                <a:spcPct val="80000"/>
              </a:lnSpc>
              <a:spcAft>
                <a:spcPts val="1200"/>
              </a:spcAft>
            </a:pPr>
            <a:r>
              <a:rPr lang="en-AU" sz="2400" b="1" dirty="0"/>
              <a:t>encipher (encrypt)</a:t>
            </a:r>
            <a:r>
              <a:rPr lang="en-AU" sz="2400" dirty="0"/>
              <a:t> - converting plaintext to </a:t>
            </a:r>
            <a:r>
              <a:rPr lang="en-AU" sz="2400" dirty="0" err="1"/>
              <a:t>ciphertext</a:t>
            </a:r>
            <a:r>
              <a:rPr lang="en-AU" sz="2400" dirty="0"/>
              <a:t> </a:t>
            </a:r>
          </a:p>
          <a:p>
            <a:pPr algn="l" rtl="0" eaLnBrk="1" hangingPunct="1">
              <a:lnSpc>
                <a:spcPct val="80000"/>
              </a:lnSpc>
              <a:spcAft>
                <a:spcPts val="1200"/>
              </a:spcAft>
            </a:pPr>
            <a:r>
              <a:rPr lang="en-AU" sz="2400" b="1" dirty="0"/>
              <a:t>decipher (decrypt)</a:t>
            </a:r>
            <a:r>
              <a:rPr lang="en-AU" sz="2400" dirty="0"/>
              <a:t> - recovering </a:t>
            </a:r>
            <a:r>
              <a:rPr lang="en-AU" sz="2400" dirty="0" err="1"/>
              <a:t>ciphertext</a:t>
            </a:r>
            <a:r>
              <a:rPr lang="en-AU" sz="2400" dirty="0"/>
              <a:t> from plaintext</a:t>
            </a:r>
          </a:p>
          <a:p>
            <a:pPr algn="l" rtl="0" eaLnBrk="1" hangingPunct="1">
              <a:lnSpc>
                <a:spcPct val="80000"/>
              </a:lnSpc>
              <a:spcAft>
                <a:spcPts val="1200"/>
              </a:spcAft>
            </a:pPr>
            <a:r>
              <a:rPr lang="en-AU" sz="2400" b="1" dirty="0"/>
              <a:t>cryptography</a:t>
            </a:r>
            <a:r>
              <a:rPr lang="en-AU" sz="2400" dirty="0"/>
              <a:t> - study of encryption principles/methods</a:t>
            </a:r>
          </a:p>
          <a:p>
            <a:pPr algn="l" rtl="0" eaLnBrk="1" hangingPunct="1">
              <a:lnSpc>
                <a:spcPct val="80000"/>
              </a:lnSpc>
              <a:spcAft>
                <a:spcPts val="1200"/>
              </a:spcAft>
            </a:pPr>
            <a:r>
              <a:rPr lang="en-AU" sz="2400" b="1" dirty="0"/>
              <a:t>cryptanalysis (</a:t>
            </a:r>
            <a:r>
              <a:rPr lang="en-AU" sz="2400" b="1" dirty="0" err="1"/>
              <a:t>codebreaking</a:t>
            </a:r>
            <a:r>
              <a:rPr lang="en-AU" sz="2400" b="1" dirty="0"/>
              <a:t>)</a:t>
            </a:r>
            <a:r>
              <a:rPr lang="en-AU" sz="2400" dirty="0"/>
              <a:t> - study of principles/ methods of deciphering </a:t>
            </a:r>
            <a:r>
              <a:rPr lang="en-AU" sz="2400" dirty="0" err="1"/>
              <a:t>ciphertext</a:t>
            </a:r>
            <a:r>
              <a:rPr lang="en-AU" sz="2400" dirty="0"/>
              <a:t> </a:t>
            </a:r>
            <a:r>
              <a:rPr lang="en-AU" sz="2400" i="1" dirty="0"/>
              <a:t>without</a:t>
            </a:r>
            <a:r>
              <a:rPr lang="en-AU" sz="2400" dirty="0"/>
              <a:t> knowing key</a:t>
            </a:r>
          </a:p>
          <a:p>
            <a:pPr algn="l" rtl="0" eaLnBrk="1" hangingPunct="1">
              <a:lnSpc>
                <a:spcPct val="80000"/>
              </a:lnSpc>
              <a:spcAft>
                <a:spcPts val="1200"/>
              </a:spcAft>
            </a:pPr>
            <a:r>
              <a:rPr lang="en-AU" sz="2400" b="1" dirty="0"/>
              <a:t>cryptology</a:t>
            </a:r>
            <a:r>
              <a:rPr lang="en-AU" sz="2400" dirty="0"/>
              <a:t> - field of both cryptography and cryptanalysis</a:t>
            </a:r>
            <a:endParaRPr lang="en-A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Symmetric Cipher Model</a:t>
            </a:r>
            <a:endParaRPr lang="en-AU"/>
          </a:p>
        </p:txBody>
      </p:sp>
      <p:pic>
        <p:nvPicPr>
          <p:cNvPr id="22531" name="Picture 6"/>
          <p:cNvPicPr>
            <a:picLocks noChangeAspect="1"/>
          </p:cNvPicPr>
          <p:nvPr/>
        </p:nvPicPr>
        <p:blipFill>
          <a:blip r:embed="rId3"/>
          <a:srcRect/>
          <a:stretch>
            <a:fillRect/>
          </a:stretch>
        </p:blipFill>
        <p:spPr bwMode="auto">
          <a:xfrm>
            <a:off x="304800" y="1981200"/>
            <a:ext cx="8572500" cy="3276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0"/>
            <a:r>
              <a:rPr lang="en-US" dirty="0"/>
              <a:t>Requirements and Assumptions</a:t>
            </a:r>
          </a:p>
        </p:txBody>
      </p:sp>
      <p:sp>
        <p:nvSpPr>
          <p:cNvPr id="52227" name="Rectangle 3"/>
          <p:cNvSpPr>
            <a:spLocks noGrp="1" noChangeArrowheads="1"/>
          </p:cNvSpPr>
          <p:nvPr>
            <p:ph idx="1"/>
          </p:nvPr>
        </p:nvSpPr>
        <p:spPr/>
        <p:txBody>
          <a:bodyPr/>
          <a:lstStyle/>
          <a:p>
            <a:pPr algn="l" rtl="0"/>
            <a:r>
              <a:rPr lang="en-US" dirty="0"/>
              <a:t>Requirements for secure use of symmetric encryption:</a:t>
            </a:r>
          </a:p>
          <a:p>
            <a:pPr marL="914400" lvl="1" indent="-457200" algn="l" rtl="0">
              <a:buFont typeface="+mj-lt"/>
              <a:buAutoNum type="arabicPeriod"/>
            </a:pPr>
            <a:r>
              <a:rPr lang="en-US" sz="2400" dirty="0"/>
              <a:t>Strong encryption algorithm: Given the algorithm and </a:t>
            </a:r>
            <a:r>
              <a:rPr lang="en-US" sz="2400" dirty="0" err="1"/>
              <a:t>ciphertext</a:t>
            </a:r>
            <a:r>
              <a:rPr lang="en-US" sz="2400" dirty="0"/>
              <a:t>, an attacker cannot obtain key or plaintext</a:t>
            </a:r>
          </a:p>
          <a:p>
            <a:pPr marL="914400" lvl="1" indent="-457200" algn="l" rtl="0">
              <a:buFont typeface="+mj-lt"/>
              <a:buAutoNum type="arabicPeriod"/>
            </a:pPr>
            <a:r>
              <a:rPr lang="en-US" sz="2400" dirty="0"/>
              <a:t>Sender/receiver know secret key (and keep it secret)</a:t>
            </a:r>
          </a:p>
          <a:p>
            <a:pPr algn="l" rtl="0"/>
            <a:r>
              <a:rPr lang="en-US" dirty="0"/>
              <a:t>Assumptions:</a:t>
            </a:r>
          </a:p>
          <a:p>
            <a:pPr marL="914400" lvl="1" indent="-457200" algn="l" rtl="0">
              <a:buFont typeface="+mj-lt"/>
              <a:buAutoNum type="arabicPeriod"/>
            </a:pPr>
            <a:r>
              <a:rPr lang="en-US" sz="2400" dirty="0"/>
              <a:t>Cipher is known</a:t>
            </a:r>
          </a:p>
          <a:p>
            <a:pPr marL="914400" lvl="1" indent="-457200" algn="l" rtl="0">
              <a:buFont typeface="+mj-lt"/>
              <a:buAutoNum type="arabicPeriod"/>
            </a:pPr>
            <a:r>
              <a:rPr lang="en-US" sz="2400" dirty="0"/>
              <a:t>Secure channel to distribute keys</a:t>
            </a:r>
            <a:endParaRPr lang="en-A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Symmetric Cryptosystem</a:t>
            </a:r>
            <a:endParaRPr lang="ar-SA" dirty="0"/>
          </a:p>
        </p:txBody>
      </p:sp>
      <p:pic>
        <p:nvPicPr>
          <p:cNvPr id="1026" name="Picture 2"/>
          <p:cNvPicPr>
            <a:picLocks noGrp="1" noChangeAspect="1" noChangeArrowheads="1"/>
          </p:cNvPicPr>
          <p:nvPr>
            <p:ph idx="1"/>
          </p:nvPr>
        </p:nvPicPr>
        <p:blipFill>
          <a:blip r:embed="rId3"/>
          <a:srcRect/>
          <a:stretch>
            <a:fillRect/>
          </a:stretch>
        </p:blipFill>
        <p:spPr bwMode="auto">
          <a:xfrm>
            <a:off x="755576" y="1628800"/>
            <a:ext cx="6120680" cy="3536393"/>
          </a:xfrm>
          <a:prstGeom prst="rect">
            <a:avLst/>
          </a:prstGeom>
          <a:noFill/>
          <a:ln w="9525">
            <a:noFill/>
            <a:miter lim="800000"/>
            <a:headEnd/>
            <a:tailEnd/>
          </a:ln>
        </p:spPr>
      </p:pic>
      <p:sp>
        <p:nvSpPr>
          <p:cNvPr id="5" name="Rectangle 4"/>
          <p:cNvSpPr/>
          <p:nvPr/>
        </p:nvSpPr>
        <p:spPr>
          <a:xfrm>
            <a:off x="395536" y="5288340"/>
            <a:ext cx="8496944" cy="1569660"/>
          </a:xfrm>
          <a:prstGeom prst="rect">
            <a:avLst/>
          </a:prstGeom>
        </p:spPr>
        <p:txBody>
          <a:bodyPr wrap="square">
            <a:spAutoFit/>
          </a:bodyPr>
          <a:lstStyle/>
          <a:p>
            <a:r>
              <a:rPr lang="en-US" sz="2400" dirty="0"/>
              <a:t>Intended receiver can calculate:</a:t>
            </a:r>
            <a:r>
              <a:rPr lang="en-US" sz="2400" b="1" dirty="0">
                <a:solidFill>
                  <a:schemeClr val="accent2">
                    <a:lumMod val="60000"/>
                    <a:lumOff val="40000"/>
                  </a:schemeClr>
                </a:solidFill>
              </a:rPr>
              <a:t> X = D(K;Y )</a:t>
            </a:r>
          </a:p>
          <a:p>
            <a:r>
              <a:rPr lang="en-US" sz="2400" dirty="0"/>
              <a:t>Attacker knows E, D and Y . Aim:</a:t>
            </a:r>
          </a:p>
          <a:p>
            <a:pPr lvl="1"/>
            <a:r>
              <a:rPr lang="en-US" sz="2400" dirty="0"/>
              <a:t>Determine plaintext: </a:t>
            </a:r>
          </a:p>
          <a:p>
            <a:pPr lvl="1"/>
            <a:r>
              <a:rPr lang="en-US" sz="2400" dirty="0"/>
              <a:t>Determine key: </a:t>
            </a:r>
            <a:endParaRPr lang="ar-SA" dirty="0"/>
          </a:p>
        </p:txBody>
      </p:sp>
      <p:graphicFrame>
        <p:nvGraphicFramePr>
          <p:cNvPr id="8" name="Object 7"/>
          <p:cNvGraphicFramePr>
            <a:graphicFrameLocks noChangeAspect="1"/>
          </p:cNvGraphicFramePr>
          <p:nvPr/>
        </p:nvGraphicFramePr>
        <p:xfrm>
          <a:off x="3851920" y="6021288"/>
          <a:ext cx="254000" cy="419100"/>
        </p:xfrm>
        <a:graphic>
          <a:graphicData uri="http://schemas.openxmlformats.org/presentationml/2006/ole">
            <mc:AlternateContent xmlns:mc="http://schemas.openxmlformats.org/markup-compatibility/2006">
              <mc:Choice xmlns:v="urn:schemas-microsoft-com:vml" Requires="v">
                <p:oleObj spid="_x0000_s1031" name="Equation" r:id="rId4" imgW="253800" imgH="419040" progId="Equation.3">
                  <p:embed/>
                </p:oleObj>
              </mc:Choice>
              <mc:Fallback>
                <p:oleObj name="Equation" r:id="rId4" imgW="253800" imgH="4190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6021288"/>
                        <a:ext cx="254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131840" y="6438900"/>
          <a:ext cx="525462" cy="419100"/>
        </p:xfrm>
        <a:graphic>
          <a:graphicData uri="http://schemas.openxmlformats.org/presentationml/2006/ole">
            <mc:AlternateContent xmlns:mc="http://schemas.openxmlformats.org/markup-compatibility/2006">
              <mc:Choice xmlns:v="urn:schemas-microsoft-com:vml" Requires="v">
                <p:oleObj spid="_x0000_s1032" name="Equation" r:id="rId6" imgW="241200" imgH="419040" progId="Equation.3">
                  <p:embed/>
                </p:oleObj>
              </mc:Choice>
              <mc:Fallback>
                <p:oleObj name="Equation" r:id="rId6" imgW="241200" imgH="4190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438900"/>
                        <a:ext cx="5254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229600" cy="1139825"/>
          </a:xfrm>
        </p:spPr>
        <p:txBody>
          <a:bodyPr/>
          <a:lstStyle/>
          <a:p>
            <a:r>
              <a:rPr lang="en-US" dirty="0" err="1"/>
              <a:t>Characterising</a:t>
            </a:r>
            <a:r>
              <a:rPr lang="en-US" dirty="0"/>
              <a:t> Cryptographic Systems</a:t>
            </a:r>
            <a:endParaRPr lang="en-AU" dirty="0"/>
          </a:p>
        </p:txBody>
      </p:sp>
      <p:sp>
        <p:nvSpPr>
          <p:cNvPr id="54275" name="Rectangle 3"/>
          <p:cNvSpPr>
            <a:spLocks noGrp="1" noChangeArrowheads="1"/>
          </p:cNvSpPr>
          <p:nvPr>
            <p:ph idx="1"/>
          </p:nvPr>
        </p:nvSpPr>
        <p:spPr>
          <a:xfrm>
            <a:off x="457200" y="1447800"/>
            <a:ext cx="8229600" cy="4724400"/>
          </a:xfrm>
        </p:spPr>
        <p:txBody>
          <a:bodyPr/>
          <a:lstStyle/>
          <a:p>
            <a:pPr algn="l" rtl="0"/>
            <a:r>
              <a:rPr lang="en-US" sz="2400" b="1" dirty="0">
                <a:solidFill>
                  <a:srgbClr val="FF0000"/>
                </a:solidFill>
              </a:rPr>
              <a:t>Operations used for encryption:</a:t>
            </a:r>
          </a:p>
          <a:p>
            <a:pPr lvl="1" algn="l" rtl="0"/>
            <a:r>
              <a:rPr lang="en-US" sz="2000" dirty="0">
                <a:solidFill>
                  <a:schemeClr val="tx2">
                    <a:lumMod val="60000"/>
                    <a:lumOff val="40000"/>
                  </a:schemeClr>
                </a:solidFill>
              </a:rPr>
              <a:t>Substitution</a:t>
            </a:r>
            <a:r>
              <a:rPr lang="en-US" sz="2000" dirty="0">
                <a:solidFill>
                  <a:schemeClr val="accent2">
                    <a:lumMod val="60000"/>
                    <a:lumOff val="40000"/>
                  </a:schemeClr>
                </a:solidFill>
              </a:rPr>
              <a:t> </a:t>
            </a:r>
            <a:r>
              <a:rPr lang="en-US" sz="2000" dirty="0"/>
              <a:t>replace one element in plaintext with another</a:t>
            </a:r>
          </a:p>
          <a:p>
            <a:pPr lvl="1" algn="l" rtl="0"/>
            <a:r>
              <a:rPr lang="en-US" sz="2000" dirty="0">
                <a:solidFill>
                  <a:schemeClr val="tx2">
                    <a:lumMod val="60000"/>
                    <a:lumOff val="40000"/>
                  </a:schemeClr>
                </a:solidFill>
              </a:rPr>
              <a:t>Transposition</a:t>
            </a:r>
            <a:r>
              <a:rPr lang="en-US" sz="2000" dirty="0"/>
              <a:t> re-arrange elements</a:t>
            </a:r>
          </a:p>
          <a:p>
            <a:pPr lvl="1" algn="l" rtl="0"/>
            <a:r>
              <a:rPr lang="en-US" sz="2000" dirty="0">
                <a:solidFill>
                  <a:schemeClr val="tx2">
                    <a:lumMod val="60000"/>
                    <a:lumOff val="40000"/>
                  </a:schemeClr>
                </a:solidFill>
              </a:rPr>
              <a:t>Product systems </a:t>
            </a:r>
            <a:r>
              <a:rPr lang="en-US" sz="2000" dirty="0"/>
              <a:t>multiple stages of substitutions and transpositions</a:t>
            </a:r>
          </a:p>
          <a:p>
            <a:pPr algn="l" rtl="0"/>
            <a:r>
              <a:rPr lang="en-US" sz="2400" b="1" dirty="0">
                <a:solidFill>
                  <a:srgbClr val="FF0000"/>
                </a:solidFill>
              </a:rPr>
              <a:t>Number of keys used:</a:t>
            </a:r>
          </a:p>
          <a:p>
            <a:pPr lvl="1" algn="l" rtl="0"/>
            <a:r>
              <a:rPr lang="en-US" sz="2000" dirty="0">
                <a:solidFill>
                  <a:schemeClr val="tx2">
                    <a:lumMod val="60000"/>
                    <a:lumOff val="40000"/>
                  </a:schemeClr>
                </a:solidFill>
              </a:rPr>
              <a:t>Symmetric </a:t>
            </a:r>
            <a:r>
              <a:rPr lang="en-US" sz="2000" dirty="0"/>
              <a:t>sender/receiver use same key (single-</a:t>
            </a:r>
            <a:r>
              <a:rPr lang="en-US" sz="2000" dirty="0" err="1"/>
              <a:t>key,secret</a:t>
            </a:r>
            <a:r>
              <a:rPr lang="en-US" sz="2000" dirty="0"/>
              <a:t>-key, shared-key, conventional)</a:t>
            </a:r>
          </a:p>
          <a:p>
            <a:pPr lvl="1" algn="l" rtl="0"/>
            <a:r>
              <a:rPr lang="en-US" sz="2000" dirty="0">
                <a:solidFill>
                  <a:schemeClr val="tx2">
                    <a:lumMod val="60000"/>
                    <a:lumOff val="40000"/>
                  </a:schemeClr>
                </a:solidFill>
              </a:rPr>
              <a:t>Public-key </a:t>
            </a:r>
            <a:r>
              <a:rPr lang="en-US" sz="2000" dirty="0"/>
              <a:t>sender/receiver use different keys (asymmetric)</a:t>
            </a:r>
          </a:p>
          <a:p>
            <a:pPr algn="l" rtl="0"/>
            <a:r>
              <a:rPr lang="en-US" sz="2400" dirty="0">
                <a:solidFill>
                  <a:srgbClr val="FF0000"/>
                </a:solidFill>
              </a:rPr>
              <a:t>Processing of plaintext:</a:t>
            </a:r>
          </a:p>
          <a:p>
            <a:pPr lvl="1" algn="l" rtl="0"/>
            <a:r>
              <a:rPr lang="en-US" sz="2000" dirty="0">
                <a:solidFill>
                  <a:schemeClr val="tx2">
                    <a:lumMod val="60000"/>
                    <a:lumOff val="40000"/>
                  </a:schemeClr>
                </a:solidFill>
              </a:rPr>
              <a:t>Block cipher </a:t>
            </a:r>
            <a:r>
              <a:rPr lang="en-US" sz="2000" dirty="0"/>
              <a:t>process one block of elements at a time</a:t>
            </a:r>
          </a:p>
          <a:p>
            <a:pPr lvl="1" algn="l" rtl="0"/>
            <a:r>
              <a:rPr lang="en-US" sz="2000" dirty="0">
                <a:solidFill>
                  <a:schemeClr val="tx2">
                    <a:lumMod val="60000"/>
                    <a:lumOff val="40000"/>
                  </a:schemeClr>
                </a:solidFill>
              </a:rPr>
              <a:t>Stream cipher </a:t>
            </a:r>
            <a:r>
              <a:rPr lang="en-US" sz="2000" dirty="0"/>
              <a:t>process input elements continuously</a:t>
            </a:r>
            <a:endParaRPr lang="en-AU" sz="2000" dirty="0">
              <a:ea typeface="ＭＳ Ｐゴシック" pitchFamily="-107" charset="-128"/>
            </a:endParaRPr>
          </a:p>
        </p:txBody>
      </p:sp>
    </p:spTree>
  </p:cSld>
  <p:clrMapOvr>
    <a:masterClrMapping/>
  </p:clrMapOvr>
</p:sld>
</file>

<file path=ppt/theme/theme1.xml><?xml version="1.0" encoding="utf-8"?>
<a:theme xmlns:a="http://schemas.openxmlformats.org/drawingml/2006/main" name="db">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1204</TotalTime>
  <Words>7041</Words>
  <Application>Microsoft Macintosh PowerPoint</Application>
  <PresentationFormat>On-screen Show (4:3)</PresentationFormat>
  <Paragraphs>692</Paragraphs>
  <Slides>49</Slides>
  <Notes>43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5" baseType="lpstr">
      <vt:lpstr>Gulim</vt:lpstr>
      <vt:lpstr>Malgun Gothic</vt:lpstr>
      <vt:lpstr>ＭＳ Ｐゴシック</vt:lpstr>
      <vt:lpstr>Arial</vt:lpstr>
      <vt:lpstr>Arial Narrow</vt:lpstr>
      <vt:lpstr>Calibri</vt:lpstr>
      <vt:lpstr>Courier</vt:lpstr>
      <vt:lpstr>Courier New</vt:lpstr>
      <vt:lpstr>Monotype Sorts</vt:lpstr>
      <vt:lpstr>Symbol</vt:lpstr>
      <vt:lpstr>Times</vt:lpstr>
      <vt:lpstr>Times New Roman</vt:lpstr>
      <vt:lpstr>Times-Roman</vt:lpstr>
      <vt:lpstr>Wingdings</vt:lpstr>
      <vt:lpstr>db</vt:lpstr>
      <vt:lpstr>Equation</vt:lpstr>
      <vt:lpstr>Cryptography and Network Security Chapter 2</vt:lpstr>
      <vt:lpstr>Contents</vt:lpstr>
      <vt:lpstr>Ciphers</vt:lpstr>
      <vt:lpstr>Symmetric Encryption</vt:lpstr>
      <vt:lpstr>Some Basic Terminology</vt:lpstr>
      <vt:lpstr>Symmetric Cipher Model</vt:lpstr>
      <vt:lpstr>Requirements and Assumptions</vt:lpstr>
      <vt:lpstr>Model of Symmetric Cryptosystem</vt:lpstr>
      <vt:lpstr>Characterising Cryptographic Systems</vt:lpstr>
      <vt:lpstr>Cryptanalysis</vt:lpstr>
      <vt:lpstr>Cryptanalytic Attacks</vt:lpstr>
      <vt:lpstr>Measures of Security</vt:lpstr>
      <vt:lpstr>Brute Force Search</vt:lpstr>
      <vt:lpstr>Substitution Ciphers  - Caesar Cipher</vt:lpstr>
      <vt:lpstr>Caesar Cipher</vt:lpstr>
      <vt:lpstr>Security of Caesar Cipher </vt:lpstr>
      <vt:lpstr>Monoalphabetic Cipher</vt:lpstr>
      <vt:lpstr>Monoalphabetic Cipher example</vt:lpstr>
      <vt:lpstr>Examples of  Monoalphabetic Ciphers</vt:lpstr>
      <vt:lpstr>Monoalphabetic Cipher Security</vt:lpstr>
      <vt:lpstr>Attacks on Monoalphabetic Ciphers</vt:lpstr>
      <vt:lpstr>English Letter Frequencies</vt:lpstr>
      <vt:lpstr>Example Cryptanalysis</vt:lpstr>
      <vt:lpstr>Playfair Cipher</vt:lpstr>
      <vt:lpstr>Playfair Cipher  example</vt:lpstr>
      <vt:lpstr>Security of Playfair Cipher</vt:lpstr>
      <vt:lpstr>Polyalphabetic Ciphers</vt:lpstr>
      <vt:lpstr>Vigenère Cipher</vt:lpstr>
      <vt:lpstr>Vigenere cipher example</vt:lpstr>
      <vt:lpstr>Vigenere cipher example</vt:lpstr>
      <vt:lpstr>Security of Vigenère Ciphers</vt:lpstr>
      <vt:lpstr>The cryptanalysis of Vigenère Ciphers</vt:lpstr>
      <vt:lpstr> cryptanalysis of Vigenère Ciphers example</vt:lpstr>
      <vt:lpstr>cryptanalysis of Vigenère Ciphers example  (cont.)</vt:lpstr>
      <vt:lpstr>An unconditionally Secure Cipher</vt:lpstr>
      <vt:lpstr>One-Time Pad</vt:lpstr>
      <vt:lpstr>Transposition Ciphers</vt:lpstr>
      <vt:lpstr>Keyless Transposition Ciphers –Rail fence Ciphers</vt:lpstr>
      <vt:lpstr>PowerPoint Presentation</vt:lpstr>
      <vt:lpstr>Keyed Transposition Ciphers - Row Transposition Ciphers</vt:lpstr>
      <vt:lpstr>Row Transposition Ciphers – encryption /de </vt:lpstr>
      <vt:lpstr>Double Transposition </vt:lpstr>
      <vt:lpstr>Cryptanalysis of Transposition Ciphers </vt:lpstr>
      <vt:lpstr>Product Ciphers</vt:lpstr>
      <vt:lpstr>Rotor Machines</vt:lpstr>
      <vt:lpstr>Hagelin Rotor Machine</vt:lpstr>
      <vt:lpstr>Rotor Machine Principles</vt:lpstr>
      <vt:lpstr>Steganography</vt:lpstr>
      <vt:lpstr>Summary</vt:lpstr>
    </vt:vector>
  </TitlesOfParts>
  <Company>School of Eng &amp; IT, UNSW@ADFA</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lastModifiedBy>Microsoft Office User</cp:lastModifiedBy>
  <cp:revision>95</cp:revision>
  <cp:lastPrinted>2009-08-04T04:48:40Z</cp:lastPrinted>
  <dcterms:created xsi:type="dcterms:W3CDTF">2009-08-04T03:17:45Z</dcterms:created>
  <dcterms:modified xsi:type="dcterms:W3CDTF">2018-02-03T19:19:10Z</dcterms:modified>
</cp:coreProperties>
</file>