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52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257" r:id="rId32"/>
    <p:sldId id="258" r:id="rId33"/>
    <p:sldId id="259" r:id="rId34"/>
    <p:sldId id="261" r:id="rId35"/>
    <p:sldId id="260" r:id="rId36"/>
    <p:sldId id="262" r:id="rId37"/>
    <p:sldId id="263" r:id="rId38"/>
    <p:sldId id="264" r:id="rId39"/>
    <p:sldId id="265" r:id="rId40"/>
    <p:sldId id="271" r:id="rId41"/>
    <p:sldId id="266" r:id="rId42"/>
    <p:sldId id="267" r:id="rId43"/>
    <p:sldId id="268" r:id="rId44"/>
    <p:sldId id="269" r:id="rId45"/>
    <p:sldId id="270" r:id="rId46"/>
    <p:sldId id="275" r:id="rId47"/>
    <p:sldId id="272" r:id="rId48"/>
    <p:sldId id="274" r:id="rId49"/>
    <p:sldId id="273" r:id="rId50"/>
    <p:sldId id="276" r:id="rId5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B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67F79-1CC1-4FD5-8F73-13D277C06B7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E178A35-B1B5-46B0-AFD9-24168647C674}">
      <dgm:prSet phldrT="[نص]"/>
      <dgm:spPr/>
      <dgm:t>
        <a:bodyPr/>
        <a:lstStyle/>
        <a:p>
          <a:pPr rtl="1"/>
          <a:r>
            <a:rPr lang="en-US" dirty="0" smtClean="0"/>
            <a:t>User Command</a:t>
          </a:r>
          <a:endParaRPr lang="ar-SA" dirty="0"/>
        </a:p>
      </dgm:t>
    </dgm:pt>
    <dgm:pt modelId="{FB79D54B-480D-468B-8B39-E7F2AB344BDC}" type="parTrans" cxnId="{A619DAB2-9F21-4AFB-AD1B-B9B438A5D805}">
      <dgm:prSet/>
      <dgm:spPr/>
      <dgm:t>
        <a:bodyPr/>
        <a:lstStyle/>
        <a:p>
          <a:pPr rtl="1"/>
          <a:endParaRPr lang="ar-SA"/>
        </a:p>
      </dgm:t>
    </dgm:pt>
    <dgm:pt modelId="{2F125B9B-668E-430D-B591-51C7811BB4DA}" type="sibTrans" cxnId="{A619DAB2-9F21-4AFB-AD1B-B9B438A5D805}">
      <dgm:prSet/>
      <dgm:spPr/>
      <dgm:t>
        <a:bodyPr/>
        <a:lstStyle/>
        <a:p>
          <a:pPr rtl="1"/>
          <a:endParaRPr lang="ar-SA"/>
        </a:p>
      </dgm:t>
    </dgm:pt>
    <dgm:pt modelId="{9F09FC78-539E-4096-8D04-2D1C653FE5C6}">
      <dgm:prSet phldrT="[نص]"/>
      <dgm:spPr/>
      <dgm:t>
        <a:bodyPr/>
        <a:lstStyle/>
        <a:p>
          <a:pPr rtl="1"/>
          <a:r>
            <a:rPr lang="en-US" dirty="0" smtClean="0"/>
            <a:t>Local Bus</a:t>
          </a:r>
          <a:endParaRPr lang="ar-SA" dirty="0"/>
        </a:p>
      </dgm:t>
    </dgm:pt>
    <dgm:pt modelId="{F04E7D6D-8CC9-40ED-B9BB-0CADE34C86CB}" type="parTrans" cxnId="{C49D018C-35D5-4111-B34B-D38CEE663017}">
      <dgm:prSet/>
      <dgm:spPr/>
      <dgm:t>
        <a:bodyPr/>
        <a:lstStyle/>
        <a:p>
          <a:pPr rtl="1"/>
          <a:endParaRPr lang="ar-SA"/>
        </a:p>
      </dgm:t>
    </dgm:pt>
    <dgm:pt modelId="{118B9CFB-BFD8-4484-8C32-09DBF18603B8}" type="sibTrans" cxnId="{C49D018C-35D5-4111-B34B-D38CEE663017}">
      <dgm:prSet/>
      <dgm:spPr/>
      <dgm:t>
        <a:bodyPr/>
        <a:lstStyle/>
        <a:p>
          <a:pPr rtl="1"/>
          <a:endParaRPr lang="ar-SA"/>
        </a:p>
      </dgm:t>
    </dgm:pt>
    <dgm:pt modelId="{84B2B3FB-C6F4-472C-832B-740606D1C0AC}">
      <dgm:prSet phldrT="[نص]"/>
      <dgm:spPr/>
      <dgm:t>
        <a:bodyPr/>
        <a:lstStyle/>
        <a:p>
          <a:pPr rtl="1"/>
          <a:r>
            <a:rPr lang="en-US" dirty="0" smtClean="0"/>
            <a:t>CPU</a:t>
          </a:r>
          <a:endParaRPr lang="ar-SA" dirty="0"/>
        </a:p>
      </dgm:t>
    </dgm:pt>
    <dgm:pt modelId="{10ABD76E-E29A-429B-94AB-090F7429C73B}" type="parTrans" cxnId="{0ED57093-B4F2-480D-BA5C-1E4B7E20F6E2}">
      <dgm:prSet/>
      <dgm:spPr/>
      <dgm:t>
        <a:bodyPr/>
        <a:lstStyle/>
        <a:p>
          <a:pPr rtl="1"/>
          <a:endParaRPr lang="ar-SA"/>
        </a:p>
      </dgm:t>
    </dgm:pt>
    <dgm:pt modelId="{BB3EF795-5082-408D-8892-512EC4204E4B}" type="sibTrans" cxnId="{0ED57093-B4F2-480D-BA5C-1E4B7E20F6E2}">
      <dgm:prSet/>
      <dgm:spPr/>
      <dgm:t>
        <a:bodyPr/>
        <a:lstStyle/>
        <a:p>
          <a:pPr rtl="1"/>
          <a:endParaRPr lang="ar-SA"/>
        </a:p>
      </dgm:t>
    </dgm:pt>
    <dgm:pt modelId="{132B322D-D96C-4087-9179-53414419199E}" type="pres">
      <dgm:prSet presAssocID="{54967F79-1CC1-4FD5-8F73-13D277C06B70}" presName="Name0" presStyleCnt="0">
        <dgm:presLayoutVars>
          <dgm:dir/>
          <dgm:animLvl val="lvl"/>
          <dgm:resizeHandles val="exact"/>
        </dgm:presLayoutVars>
      </dgm:prSet>
      <dgm:spPr/>
    </dgm:pt>
    <dgm:pt modelId="{BC14D71E-2CA6-48F4-8D66-4B17EAEC69A6}" type="pres">
      <dgm:prSet presAssocID="{0E178A35-B1B5-46B0-AFD9-24168647C67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39B144-06AE-41F8-9AC6-87F5060C9BF3}" type="pres">
      <dgm:prSet presAssocID="{2F125B9B-668E-430D-B591-51C7811BB4DA}" presName="parTxOnlySpace" presStyleCnt="0"/>
      <dgm:spPr/>
    </dgm:pt>
    <dgm:pt modelId="{673C91D2-9428-478C-9CAD-81BF4E989425}" type="pres">
      <dgm:prSet presAssocID="{9F09FC78-539E-4096-8D04-2D1C653FE5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76135B6-09CF-48A5-86CA-599060B3BAD0}" type="pres">
      <dgm:prSet presAssocID="{118B9CFB-BFD8-4484-8C32-09DBF18603B8}" presName="parTxOnlySpace" presStyleCnt="0"/>
      <dgm:spPr/>
    </dgm:pt>
    <dgm:pt modelId="{F945174D-C85A-42A0-B644-99763B4FFC04}" type="pres">
      <dgm:prSet presAssocID="{84B2B3FB-C6F4-472C-832B-740606D1C0A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ED57093-B4F2-480D-BA5C-1E4B7E20F6E2}" srcId="{54967F79-1CC1-4FD5-8F73-13D277C06B70}" destId="{84B2B3FB-C6F4-472C-832B-740606D1C0AC}" srcOrd="2" destOrd="0" parTransId="{10ABD76E-E29A-429B-94AB-090F7429C73B}" sibTransId="{BB3EF795-5082-408D-8892-512EC4204E4B}"/>
    <dgm:cxn modelId="{5C595A45-D0A7-4FD9-8A4B-83F6F5F38ACF}" type="presOf" srcId="{0E178A35-B1B5-46B0-AFD9-24168647C674}" destId="{BC14D71E-2CA6-48F4-8D66-4B17EAEC69A6}" srcOrd="0" destOrd="0" presId="urn:microsoft.com/office/officeart/2005/8/layout/chevron1"/>
    <dgm:cxn modelId="{C49D018C-35D5-4111-B34B-D38CEE663017}" srcId="{54967F79-1CC1-4FD5-8F73-13D277C06B70}" destId="{9F09FC78-539E-4096-8D04-2D1C653FE5C6}" srcOrd="1" destOrd="0" parTransId="{F04E7D6D-8CC9-40ED-B9BB-0CADE34C86CB}" sibTransId="{118B9CFB-BFD8-4484-8C32-09DBF18603B8}"/>
    <dgm:cxn modelId="{8F7842C2-CBDE-4F4E-8666-DB53A41FC166}" type="presOf" srcId="{54967F79-1CC1-4FD5-8F73-13D277C06B70}" destId="{132B322D-D96C-4087-9179-53414419199E}" srcOrd="0" destOrd="0" presId="urn:microsoft.com/office/officeart/2005/8/layout/chevron1"/>
    <dgm:cxn modelId="{A619DAB2-9F21-4AFB-AD1B-B9B438A5D805}" srcId="{54967F79-1CC1-4FD5-8F73-13D277C06B70}" destId="{0E178A35-B1B5-46B0-AFD9-24168647C674}" srcOrd="0" destOrd="0" parTransId="{FB79D54B-480D-468B-8B39-E7F2AB344BDC}" sibTransId="{2F125B9B-668E-430D-B591-51C7811BB4DA}"/>
    <dgm:cxn modelId="{445431A9-C4A2-40BF-83C7-18B36C6A7612}" type="presOf" srcId="{9F09FC78-539E-4096-8D04-2D1C653FE5C6}" destId="{673C91D2-9428-478C-9CAD-81BF4E989425}" srcOrd="0" destOrd="0" presId="urn:microsoft.com/office/officeart/2005/8/layout/chevron1"/>
    <dgm:cxn modelId="{11D0B863-78E1-4359-9B32-9649DE5B3714}" type="presOf" srcId="{84B2B3FB-C6F4-472C-832B-740606D1C0AC}" destId="{F945174D-C85A-42A0-B644-99763B4FFC04}" srcOrd="0" destOrd="0" presId="urn:microsoft.com/office/officeart/2005/8/layout/chevron1"/>
    <dgm:cxn modelId="{577E0567-3688-416C-B615-18AB1B78B746}" type="presParOf" srcId="{132B322D-D96C-4087-9179-53414419199E}" destId="{BC14D71E-2CA6-48F4-8D66-4B17EAEC69A6}" srcOrd="0" destOrd="0" presId="urn:microsoft.com/office/officeart/2005/8/layout/chevron1"/>
    <dgm:cxn modelId="{55F41CFD-211D-409E-A7A8-39998DBE1B0F}" type="presParOf" srcId="{132B322D-D96C-4087-9179-53414419199E}" destId="{C339B144-06AE-41F8-9AC6-87F5060C9BF3}" srcOrd="1" destOrd="0" presId="urn:microsoft.com/office/officeart/2005/8/layout/chevron1"/>
    <dgm:cxn modelId="{AD5B6327-95DA-4A6C-954E-7CB452DDDF41}" type="presParOf" srcId="{132B322D-D96C-4087-9179-53414419199E}" destId="{673C91D2-9428-478C-9CAD-81BF4E989425}" srcOrd="2" destOrd="0" presId="urn:microsoft.com/office/officeart/2005/8/layout/chevron1"/>
    <dgm:cxn modelId="{CAC8866E-B64D-41E9-BD4C-AEF95D8C082B}" type="presParOf" srcId="{132B322D-D96C-4087-9179-53414419199E}" destId="{076135B6-09CF-48A5-86CA-599060B3BAD0}" srcOrd="3" destOrd="0" presId="urn:microsoft.com/office/officeart/2005/8/layout/chevron1"/>
    <dgm:cxn modelId="{B539B835-E3F2-42B0-8F91-5DA15F99896C}" type="presParOf" srcId="{132B322D-D96C-4087-9179-53414419199E}" destId="{F945174D-C85A-42A0-B644-99763B4FFC0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56E121-02B0-43F7-BAAB-959A2DFC8D22}" type="datetimeFigureOut">
              <a:rPr lang="ar-SA" smtClean="0"/>
              <a:t>23/05/1438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6EE46B-4728-40C2-A01B-0F9A8155A4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73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EE46B-4728-40C2-A01B-0F9A8155A435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31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6414-3703-4658-A4EF-56361464BF5F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941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2879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2567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4851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5244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32735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CA50-7BEC-4158-BB8A-1F295000D84E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85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9C7C-3F0D-47E8-9F6F-DB767F6C9D66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4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BEE-1B7C-4485-97DD-AA07763226F0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6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111F-D087-47DF-BFF3-21C0C43D11D7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073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474B-F4D1-4DC0-8122-E00287D49599}" type="uaqdatetime1">
              <a:rPr lang="ar-SA" smtClean="0"/>
              <a:t>30/04/37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080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1A7F-53B8-4FDD-9B46-F49EDB971626}" type="uaqdatetime1">
              <a:rPr lang="ar-SA" smtClean="0"/>
              <a:t>30/04/37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2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4264-65E4-4506-8374-B603E8664E96}" type="uaqdatetime1">
              <a:rPr lang="ar-SA" smtClean="0"/>
              <a:t>30/04/37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0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9BD7-66B6-4C44-9C9E-FFFF6007B14B}" type="uaqdatetime1">
              <a:rPr lang="ar-SA" smtClean="0"/>
              <a:t>30/04/37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483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6AEE-C43B-4BD2-ADCD-E0AA8AA648C5}" type="uaqdatetime1">
              <a:rPr lang="ar-SA" smtClean="0"/>
              <a:t>30/04/37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286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9825-C39B-4328-ACBC-3F543B7BDF10}" type="uaqdatetime1">
              <a:rPr lang="ar-SA" smtClean="0"/>
              <a:t>30/04/37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6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9ABB-DE58-4F96-9054-4954420E294D}" type="uaqdatetime1">
              <a:rPr lang="ar-SA" smtClean="0"/>
              <a:t>30/04/37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F3699-FB2A-4F6B-90B8-EB88FCF39A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44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8000" y="2404531"/>
            <a:ext cx="9616903" cy="1646302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Lecture2: Services of Network Operating Systems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Maysoon</a:t>
            </a:r>
            <a:r>
              <a:rPr lang="en-US" dirty="0" smtClean="0"/>
              <a:t> </a:t>
            </a:r>
            <a:r>
              <a:rPr lang="en-US" dirty="0" err="1" smtClean="0"/>
              <a:t>AlDuwais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1160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dirty="0" smtClean="0"/>
              <a:t>Multitasking</a:t>
            </a:r>
            <a:endParaRPr lang="ar-SA" altLang="ar-SA" dirty="0" smtClean="0"/>
          </a:p>
        </p:txBody>
      </p:sp>
      <p:sp>
        <p:nvSpPr>
          <p:cNvPr id="2150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33081" y="1270000"/>
            <a:ext cx="9327777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 smtClean="0"/>
              <a:t>Because the interaction between the stand-alone/client operating system and the NOS is ongoing, a preemptive multitasking system offers certain advantages. </a:t>
            </a:r>
          </a:p>
          <a:p>
            <a:pPr algn="l" rtl="0"/>
            <a:endParaRPr lang="en-US" altLang="ar-SA" sz="2800" dirty="0" smtClean="0"/>
          </a:p>
          <a:p>
            <a:pPr lvl="1" algn="l" rtl="0"/>
            <a:r>
              <a:rPr lang="en-US" altLang="ar-SA" sz="2400" dirty="0" smtClean="0"/>
              <a:t>For example, when the situation requires it, the preemptive system can shift CPU activity from a local task to a network task.</a:t>
            </a:r>
          </a:p>
          <a:p>
            <a:pPr algn="l" rtl="0"/>
            <a:endParaRPr lang="ar-SA" altLang="ar-SA" sz="2800" dirty="0" smtClean="0"/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2AD291-9C8D-4B40-930A-7C2DC1E361D8}" type="slidenum">
              <a:rPr lang="en-US" altLang="en-US" smtClean="0">
                <a:solidFill>
                  <a:schemeClr val="tx2"/>
                </a:solidFill>
              </a:rPr>
              <a:pPr/>
              <a:t>10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1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Software Components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1" y="966124"/>
            <a:ext cx="9870141" cy="52578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800" dirty="0" smtClean="0"/>
              <a:t>When setting up multivendor (different companies: Apple – Microsoft..</a:t>
            </a:r>
            <a:r>
              <a:rPr lang="en-US" sz="2800" dirty="0" err="1" smtClean="0"/>
              <a:t>etc</a:t>
            </a:r>
            <a:r>
              <a:rPr lang="en-US" sz="2800" dirty="0" smtClean="0"/>
              <a:t>) network environments, it is important to consider the issue of </a:t>
            </a:r>
            <a:r>
              <a:rPr lang="en-US" sz="2800" i="1" dirty="0" smtClean="0"/>
              <a:t>interoperability.</a:t>
            </a:r>
            <a:r>
              <a:rPr lang="en-US" sz="2800" dirty="0" smtClean="0"/>
              <a:t> </a:t>
            </a:r>
          </a:p>
          <a:p>
            <a:pPr marL="0" indent="0" algn="l" rtl="0">
              <a:buNone/>
              <a:defRPr/>
            </a:pPr>
            <a:endParaRPr lang="en-US" sz="2800" dirty="0" smtClean="0"/>
          </a:p>
          <a:p>
            <a:pPr lvl="1" algn="l" rtl="0">
              <a:defRPr/>
            </a:pPr>
            <a:r>
              <a:rPr lang="en-US" sz="2400" i="1" dirty="0" smtClean="0"/>
              <a:t>Interoperability: </a:t>
            </a:r>
            <a:r>
              <a:rPr lang="en-US" sz="2400" dirty="0" smtClean="0"/>
              <a:t>Elements or components of computer operating systems are said to "interoperate" when they can function in different computer environments and access their resources.) </a:t>
            </a:r>
          </a:p>
          <a:p>
            <a:pPr marL="274638" lvl="1" indent="0" algn="l" rtl="0">
              <a:buNone/>
              <a:defRPr/>
            </a:pPr>
            <a:endParaRPr lang="en-US" sz="2400" dirty="0" smtClean="0"/>
          </a:p>
          <a:p>
            <a:pPr lvl="1" algn="l" rtl="0">
              <a:defRPr/>
            </a:pPr>
            <a:r>
              <a:rPr lang="en-US" sz="2400" dirty="0" smtClean="0"/>
              <a:t>Example:</a:t>
            </a:r>
          </a:p>
          <a:p>
            <a:pPr marL="1050925" lvl="2" indent="-457200" algn="l" rtl="0">
              <a:buFont typeface="+mj-lt"/>
              <a:buAutoNum type="arabicPeriod"/>
              <a:defRPr/>
            </a:pPr>
            <a:r>
              <a:rPr lang="en-US" sz="2000" dirty="0" smtClean="0"/>
              <a:t>A NetWare server can interoperate with other servers as Windows NT.</a:t>
            </a:r>
          </a:p>
          <a:p>
            <a:pPr marL="1050925" lvl="2" indent="-457200" algn="l" rtl="0">
              <a:buFont typeface="+mj-lt"/>
              <a:buAutoNum type="arabicPeriod"/>
              <a:defRPr/>
            </a:pPr>
            <a:r>
              <a:rPr lang="en-US" sz="2000" dirty="0" smtClean="0"/>
              <a:t>Apple computers can interoperate with both NetWare and Windows NT.</a:t>
            </a:r>
          </a:p>
        </p:txBody>
      </p:sp>
      <p:sp>
        <p:nvSpPr>
          <p:cNvPr id="2253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707BD7-4B83-41B1-A7CD-4463C713A252}" type="slidenum">
              <a:rPr lang="en-US" altLang="en-US" smtClean="0">
                <a:solidFill>
                  <a:schemeClr val="tx2"/>
                </a:solidFill>
              </a:rPr>
              <a:pPr/>
              <a:t>11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Software Components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63707"/>
            <a:ext cx="9831808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800" dirty="0" smtClean="0"/>
              <a:t>A network operating system such as the one shown in the Figure:</a:t>
            </a:r>
          </a:p>
          <a:p>
            <a:pPr algn="l" rtl="0">
              <a:defRPr/>
            </a:pPr>
            <a:endParaRPr lang="en-US" sz="2800" dirty="0" smtClean="0"/>
          </a:p>
          <a:p>
            <a:pPr algn="l" rtl="0">
              <a:defRPr/>
            </a:pPr>
            <a:endParaRPr lang="en-US" sz="2800" dirty="0"/>
          </a:p>
          <a:p>
            <a:pPr algn="l" rtl="0">
              <a:defRPr/>
            </a:pPr>
            <a:endParaRPr lang="en-US" sz="2800" dirty="0" smtClean="0"/>
          </a:p>
          <a:p>
            <a:pPr marL="0" indent="0" algn="l" rtl="0">
              <a:buNone/>
              <a:defRPr/>
            </a:pPr>
            <a:endParaRPr lang="en-US" sz="2800" dirty="0" smtClean="0"/>
          </a:p>
          <a:p>
            <a:pPr lvl="1" algn="l" rtl="0">
              <a:defRPr/>
            </a:pPr>
            <a:endParaRPr lang="en-US" sz="2400" dirty="0" smtClean="0"/>
          </a:p>
          <a:p>
            <a:pPr lvl="1" algn="l" rtl="0">
              <a:defRPr/>
            </a:pPr>
            <a:r>
              <a:rPr lang="en-US" sz="2400" dirty="0" smtClean="0"/>
              <a:t>Link together all computers and peripherals.</a:t>
            </a:r>
          </a:p>
          <a:p>
            <a:pPr lvl="1" algn="l" rtl="0">
              <a:defRPr/>
            </a:pPr>
            <a:r>
              <a:rPr lang="en-US" sz="2400" dirty="0" smtClean="0"/>
              <a:t>Coordinates the functions of all computers and peripherals.</a:t>
            </a:r>
          </a:p>
          <a:p>
            <a:pPr lvl="1" algn="l" rtl="0">
              <a:defRPr/>
            </a:pPr>
            <a:r>
              <a:rPr lang="en-US" sz="2400" dirty="0" smtClean="0"/>
              <a:t>Provides security by controlling access to data and peripherals.</a:t>
            </a:r>
          </a:p>
          <a:p>
            <a:pPr algn="l" rtl="0">
              <a:defRPr/>
            </a:pPr>
            <a:endParaRPr lang="ar-SA" sz="2800" dirty="0"/>
          </a:p>
        </p:txBody>
      </p:sp>
      <p:sp>
        <p:nvSpPr>
          <p:cNvPr id="2355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7C1B09-AB54-4CBB-B90F-0B0C0814709E}" type="slidenum">
              <a:rPr lang="en-US" altLang="en-US" smtClean="0">
                <a:solidFill>
                  <a:schemeClr val="tx2"/>
                </a:solidFill>
              </a:rPr>
              <a:pPr/>
              <a:t>12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pic>
        <p:nvPicPr>
          <p:cNvPr id="23557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181226"/>
            <a:ext cx="38481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70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Types of NOSs</a:t>
            </a:r>
            <a:endParaRPr lang="ar-SA" altLang="ar-SA" dirty="0" smtClean="0"/>
          </a:p>
        </p:txBody>
      </p:sp>
      <p:sp>
        <p:nvSpPr>
          <p:cNvPr id="2457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3" y="1079627"/>
            <a:ext cx="9579031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/>
              <a:t>There are two major type </a:t>
            </a:r>
            <a:r>
              <a:rPr lang="en-US" altLang="ar-SA" sz="2800" dirty="0" smtClean="0"/>
              <a:t>of network </a:t>
            </a:r>
            <a:r>
              <a:rPr lang="en-US" altLang="ar-SA" sz="2800" dirty="0"/>
              <a:t>models:</a:t>
            </a:r>
          </a:p>
          <a:p>
            <a:pPr marL="731838" lvl="1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400" dirty="0"/>
              <a:t>Peer-to-peer (P2P)</a:t>
            </a:r>
          </a:p>
          <a:p>
            <a:pPr marL="731838" lvl="1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400" dirty="0"/>
              <a:t>Client/server. 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Both the client/server and peer-to-peer networking models use network operating systems.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Which NOS is the best is dependent on the end goal of the network.</a:t>
            </a:r>
          </a:p>
        </p:txBody>
      </p:sp>
      <p:sp>
        <p:nvSpPr>
          <p:cNvPr id="2458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004FC6-BDC8-49C9-9FF5-329B12B1F2F7}" type="slidenum">
              <a:rPr lang="en-US" altLang="en-US" smtClean="0">
                <a:solidFill>
                  <a:schemeClr val="tx2"/>
                </a:solidFill>
              </a:rPr>
              <a:pPr/>
              <a:t>13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latin typeface="Times New Roman" panose="02020603050405020304" pitchFamily="18" charset="0"/>
              </a:rPr>
              <a:t>Peer-to-Peer Networking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52732"/>
            <a:ext cx="9722224" cy="4937125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altLang="ar-SA" sz="2800" dirty="0">
                <a:cs typeface="+mj-cs"/>
              </a:rPr>
              <a:t>In peer-to-peer networking there is a complete sharing of resources, both hardware and software. </a:t>
            </a:r>
            <a:endParaRPr lang="en-US" altLang="ar-SA" sz="2800" dirty="0" smtClean="0">
              <a:cs typeface="+mj-cs"/>
            </a:endParaRPr>
          </a:p>
          <a:p>
            <a:pPr marL="0" indent="0" algn="l" rtl="0">
              <a:buNone/>
              <a:defRPr/>
            </a:pPr>
            <a:endParaRPr lang="en-US" altLang="ar-SA" sz="2800" dirty="0">
              <a:cs typeface="+mj-cs"/>
            </a:endParaRPr>
          </a:p>
          <a:p>
            <a:pPr algn="l" rtl="0">
              <a:defRPr/>
            </a:pPr>
            <a:r>
              <a:rPr lang="en-US" altLang="ar-SA" sz="2800" dirty="0">
                <a:cs typeface="+mj-cs"/>
              </a:rPr>
              <a:t>All systems act as both users (client) of resources and providers(server) of resources, but no one system is dedicated to a single function</a:t>
            </a:r>
            <a:r>
              <a:rPr lang="en-US" altLang="ar-SA" sz="2800" dirty="0" smtClean="0">
                <a:cs typeface="+mj-cs"/>
              </a:rPr>
              <a:t>.</a:t>
            </a:r>
          </a:p>
          <a:p>
            <a:pPr marL="0" indent="0" algn="l" rtl="0">
              <a:buNone/>
              <a:defRPr/>
            </a:pPr>
            <a:endParaRPr lang="en-US" altLang="ar-SA" sz="2800" dirty="0">
              <a:cs typeface="+mj-cs"/>
            </a:endParaRPr>
          </a:p>
          <a:p>
            <a:pPr algn="l" rtl="0">
              <a:defRPr/>
            </a:pPr>
            <a:r>
              <a:rPr lang="en-US" altLang="ar-SA" sz="2800" dirty="0">
                <a:cs typeface="+mj-cs"/>
              </a:rPr>
              <a:t>Peer-to-peer networks are generally best suited to small networks and usually are less expensive than client/server networks.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FCD8AB-320D-43C7-B213-4FD1DAA800CB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altLang="ar-SA" dirty="0" smtClean="0"/>
              <a:t>Peer-to-Peer NOSs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10367682" cy="57150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alt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peer-to-peer (P2P) network operating system users are allowed to share resources and files located on their computers and access shared resources from others. </a:t>
            </a:r>
          </a:p>
          <a:p>
            <a:pPr lvl="1"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lvl="2" algn="l" rtl="0">
              <a:defRPr/>
            </a:pPr>
            <a:r>
              <a:rPr lang="en-US" alt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AppleShare used for networking connecting Apple products.</a:t>
            </a:r>
          </a:p>
          <a:p>
            <a:pPr lvl="2" algn="l" rtl="0">
              <a:defRPr/>
            </a:pPr>
            <a:r>
              <a:rPr lang="en-US" alt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for Workgroups used for networking windows computers.</a:t>
            </a:r>
            <a:endParaRPr lang="en-US" altLang="ar-S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algn="l" rtl="0">
              <a:spcBef>
                <a:spcPts val="600"/>
              </a:spcBef>
              <a:defRPr/>
            </a:pPr>
            <a:r>
              <a:rPr lang="en-US" alt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P2P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Ease of setup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hardware needed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server needs to be purchased.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algn="l" rtl="0">
              <a:spcBef>
                <a:spcPts val="600"/>
              </a:spcBef>
              <a:defRPr/>
            </a:pPr>
            <a:r>
              <a:rPr lang="en-US" alt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P2P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central location for storage.</a:t>
            </a:r>
          </a:p>
          <a:p>
            <a:pPr lvl="1" algn="l" rtl="0">
              <a:defRPr/>
            </a:pPr>
            <a:r>
              <a:rPr lang="en-US" altLang="ar-S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security that a client/server type offers.</a:t>
            </a:r>
          </a:p>
        </p:txBody>
      </p:sp>
    </p:spTree>
    <p:extLst>
      <p:ext uri="{BB962C8B-B14F-4D97-AF65-F5344CB8AC3E}">
        <p14:creationId xmlns:p14="http://schemas.microsoft.com/office/powerpoint/2010/main" val="32374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 smtClean="0">
                <a:latin typeface="Times New Roman" panose="02020603050405020304" pitchFamily="18" charset="0"/>
              </a:rPr>
              <a:t> Client/Server Networks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6005" y="1104237"/>
            <a:ext cx="10210800" cy="4937125"/>
          </a:xfrm>
        </p:spPr>
        <p:txBody>
          <a:bodyPr/>
          <a:lstStyle/>
          <a:p>
            <a:pPr algn="l" rtl="0"/>
            <a:r>
              <a:rPr lang="en-US" altLang="ar-SA" sz="2800" dirty="0"/>
              <a:t>In client/server networks systems are dedicated to a single function.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They are either users of network resources (clients) or providers of resources (servers). </a:t>
            </a:r>
          </a:p>
          <a:p>
            <a:pPr algn="l" rtl="0"/>
            <a:endParaRPr lang="en-US" altLang="ar-SA" sz="2800" dirty="0"/>
          </a:p>
          <a:p>
            <a:pPr algn="l" rtl="0"/>
            <a:r>
              <a:rPr lang="en-US" altLang="ar-SA" sz="2800" dirty="0"/>
              <a:t>Client/server networks are typically more expensive and robust than peer-to-peer networks and generally support the building of larger networks.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901825" y="1676401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ECE6DB-3B10-4A76-8256-DFD0AE8A80AF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90600"/>
          </a:xfrm>
        </p:spPr>
        <p:txBody>
          <a:bodyPr/>
          <a:lstStyle/>
          <a:p>
            <a:r>
              <a:rPr lang="en-US" altLang="ar-SA" dirty="0" smtClean="0"/>
              <a:t>Client/Server NOSs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-1" y="990600"/>
            <a:ext cx="10771095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operating systems in client/server architecture enables multiple clients to share resources.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Client/server network operating systems centralize functions and applications in one or more dedicated servers. 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server is the center of the system, allowing access to resources and instituting security. </a:t>
            </a:r>
          </a:p>
          <a:p>
            <a:pPr marL="0" indent="0" algn="l" rtl="0">
              <a:buNone/>
              <a:defRPr/>
            </a:pPr>
            <a:endParaRPr lang="en-US" alt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defRPr/>
            </a:pPr>
            <a:r>
              <a:rPr lang="en-US" alt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network operating system provides a mechanism to integrate all the components on a network to allow multiple users to simultaneously share the same resources regardless of physical location.</a:t>
            </a:r>
          </a:p>
        </p:txBody>
      </p:sp>
    </p:spTree>
    <p:extLst>
      <p:ext uri="{BB962C8B-B14F-4D97-AF65-F5344CB8AC3E}">
        <p14:creationId xmlns:p14="http://schemas.microsoft.com/office/powerpoint/2010/main" val="3132837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ar-SA" dirty="0" smtClean="0"/>
              <a:t>Client/Server NOSs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013011" y="533400"/>
            <a:ext cx="8229600" cy="5562600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Novell NetWare   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Server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Banyan VINES</a:t>
            </a:r>
          </a:p>
          <a:p>
            <a:pPr lvl="2" algn="l" rtl="0"/>
            <a:r>
              <a:rPr lang="en-US" altLang="ar-S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Linux </a:t>
            </a:r>
            <a:endParaRPr lang="en-US" altLang="ar-S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servers are more stable.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is provided through the server.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and hardware can be easily integrated into the system.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 are able to be accessed remotely from different locations and types of systems.</a:t>
            </a:r>
          </a:p>
          <a:p>
            <a:pPr algn="l" rtl="0"/>
            <a:r>
              <a:rPr lang="en-US" alt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buying and running a server are high.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on a central location for operation.</a:t>
            </a:r>
          </a:p>
          <a:p>
            <a:pPr lvl="2" algn="l" rtl="0"/>
            <a:r>
              <a:rPr lang="en-US" altLang="ar-S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regular maintenance and updates.</a:t>
            </a:r>
          </a:p>
        </p:txBody>
      </p:sp>
    </p:spTree>
    <p:extLst>
      <p:ext uri="{BB962C8B-B14F-4D97-AF65-F5344CB8AC3E}">
        <p14:creationId xmlns:p14="http://schemas.microsoft.com/office/powerpoint/2010/main" val="293877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pPr eaLnBrk="1" hangingPunct="1"/>
            <a:r>
              <a:rPr lang="en-US" altLang="ar-SA" b="1" dirty="0" smtClean="0"/>
              <a:t>Networking Operating Systems (NOS) </a:t>
            </a:r>
            <a:endParaRPr lang="en-US" altLang="ar-SA" dirty="0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32" y="842684"/>
            <a:ext cx="8915400" cy="4937125"/>
          </a:xfrm>
        </p:spPr>
        <p:txBody>
          <a:bodyPr/>
          <a:lstStyle/>
          <a:p>
            <a:pPr marL="0" indent="0" algn="l" rtl="0">
              <a:buNone/>
              <a:defRPr/>
            </a:pPr>
            <a:endParaRPr lang="en-US" altLang="ar-SA" sz="2800" dirty="0"/>
          </a:p>
          <a:p>
            <a:pPr algn="l" rtl="0">
              <a:defRPr/>
            </a:pPr>
            <a:r>
              <a:rPr lang="en-US" sz="2800" b="1" u="sng" dirty="0"/>
              <a:t>NOS :</a:t>
            </a:r>
            <a:r>
              <a:rPr lang="en-US" sz="2800" dirty="0"/>
              <a:t>A combination of software programs that instruct computers and peripherals to accept requests for services across the network and then provide those services.</a:t>
            </a:r>
            <a:endParaRPr lang="en-US" altLang="ar-SA" sz="2800" dirty="0"/>
          </a:p>
          <a:p>
            <a:pPr algn="l" rtl="0">
              <a:defRPr/>
            </a:pPr>
            <a:endParaRPr lang="en-US" altLang="ar-SA" sz="2800" dirty="0"/>
          </a:p>
          <a:p>
            <a:pPr algn="l" rtl="0">
              <a:defRPr/>
            </a:pPr>
            <a:r>
              <a:rPr lang="en-US" altLang="ar-SA" sz="2800" dirty="0"/>
              <a:t>Without a NOS, a network is nothing more than a number of computer devices connected together. In order to transmit information and communicate across a network, it is necessary to have a NOS.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981200" y="1219201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913462-BC2C-4DFC-A24A-D1EAF6EB2FF4}" type="slidenum"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4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 smtClean="0"/>
              <a:t>After this lesson, you will be able to:</a:t>
            </a:r>
            <a:endParaRPr lang="ar-SA" altLang="ar-SA" smtClean="0"/>
          </a:p>
        </p:txBody>
      </p:sp>
      <p:sp>
        <p:nvSpPr>
          <p:cNvPr id="1331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69259" y="1676401"/>
            <a:ext cx="10363200" cy="49371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200000"/>
              </a:lnSpc>
            </a:pPr>
            <a:r>
              <a:rPr lang="en-US" altLang="ar-SA" sz="3200" dirty="0" smtClean="0"/>
              <a:t>Identify essential NOS components.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 smtClean="0"/>
              <a:t>Define preemptive and </a:t>
            </a:r>
            <a:r>
              <a:rPr lang="en-US" altLang="ar-SA" sz="3200" dirty="0" err="1" smtClean="0"/>
              <a:t>nonpreemptive</a:t>
            </a:r>
            <a:r>
              <a:rPr lang="en-US" altLang="ar-SA" sz="3200" dirty="0" smtClean="0"/>
              <a:t> multitasking.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 smtClean="0"/>
              <a:t>Describe the elements of client software.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 smtClean="0"/>
              <a:t>Describe the elements of server software.</a:t>
            </a:r>
          </a:p>
          <a:p>
            <a:pPr algn="l" rtl="0">
              <a:lnSpc>
                <a:spcPct val="200000"/>
              </a:lnSpc>
            </a:pPr>
            <a:r>
              <a:rPr lang="en-US" altLang="ar-SA" sz="3200" dirty="0" smtClean="0"/>
              <a:t>Define network services.</a:t>
            </a:r>
          </a:p>
          <a:p>
            <a:pPr algn="l" rtl="0">
              <a:lnSpc>
                <a:spcPct val="200000"/>
              </a:lnSpc>
            </a:pPr>
            <a:endParaRPr lang="ar-SA" altLang="ar-SA" dirty="0" smtClean="0"/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211EEE-EEFB-44A2-ABE4-132E8657C3F8}" type="slidenum">
              <a:rPr lang="en-US" altLang="en-US" smtClean="0">
                <a:solidFill>
                  <a:schemeClr val="tx2"/>
                </a:solidFill>
              </a:rPr>
              <a:pPr/>
              <a:t>2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87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-6005" y="76200"/>
            <a:ext cx="9647546" cy="1320800"/>
          </a:xfrm>
        </p:spPr>
        <p:txBody>
          <a:bodyPr/>
          <a:lstStyle/>
          <a:p>
            <a:r>
              <a:rPr lang="en-US" altLang="ar-SA" b="1" dirty="0" smtClean="0"/>
              <a:t>How commands are executed in the regular Client OS?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7529" y="1397000"/>
            <a:ext cx="9975000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400" dirty="0"/>
              <a:t>In a stand-alone </a:t>
            </a:r>
            <a:r>
              <a:rPr lang="en-US" sz="2400" dirty="0" smtClean="0"/>
              <a:t>system (client OS), </a:t>
            </a:r>
            <a:r>
              <a:rPr lang="en-US" sz="2400" dirty="0"/>
              <a:t>when the user types a command that requests the computer to perform a task, the request goes </a:t>
            </a:r>
            <a:r>
              <a:rPr lang="en-US" sz="2400" dirty="0" smtClean="0"/>
              <a:t>to the local bus then to the CPU. </a:t>
            </a:r>
            <a:endParaRPr lang="en-US" sz="2400" dirty="0"/>
          </a:p>
          <a:p>
            <a:pPr marL="0" indent="0" algn="l" rtl="0">
              <a:buNone/>
              <a:defRPr/>
            </a:pPr>
            <a:endParaRPr lang="en-US" sz="2400" dirty="0" smtClean="0"/>
          </a:p>
          <a:p>
            <a:pPr marL="0" indent="0" algn="l" rtl="0">
              <a:buNone/>
              <a:defRPr/>
            </a:pPr>
            <a:endParaRPr lang="ar-SA" sz="2400" dirty="0" smtClean="0"/>
          </a:p>
          <a:p>
            <a:pPr marL="0" indent="0" algn="l" rtl="0">
              <a:buNone/>
              <a:defRPr/>
            </a:pPr>
            <a:endParaRPr lang="ar-SA" sz="2400" dirty="0"/>
          </a:p>
          <a:p>
            <a:pPr marL="0" indent="0" algn="l" rtl="0">
              <a:buNone/>
              <a:defRPr/>
            </a:pPr>
            <a:endParaRPr lang="en-US" sz="2400" dirty="0" smtClean="0"/>
          </a:p>
          <a:p>
            <a:pPr algn="l" rtl="0">
              <a:defRPr/>
            </a:pPr>
            <a:r>
              <a:rPr lang="en-US" sz="2400" dirty="0" smtClean="0"/>
              <a:t>For </a:t>
            </a:r>
            <a:r>
              <a:rPr lang="en-US" sz="2400" dirty="0"/>
              <a:t>example, if you want to see a directory listing on one of the local hard disks, the CPU interprets and executes the request and then displays the results in a directory listing in the window</a:t>
            </a:r>
            <a:endParaRPr lang="ar-SA" sz="2400" dirty="0"/>
          </a:p>
        </p:txBody>
      </p:sp>
      <p:sp>
        <p:nvSpPr>
          <p:cNvPr id="3174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8E661A-BDBB-4FCD-AC25-9D2125883825}" type="slidenum">
              <a:rPr lang="en-US" altLang="en-US" smtClean="0">
                <a:solidFill>
                  <a:schemeClr val="tx2"/>
                </a:solidFill>
              </a:rPr>
              <a:pPr/>
              <a:t>20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477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وان 1"/>
          <p:cNvSpPr>
            <a:spLocks noGrp="1"/>
          </p:cNvSpPr>
          <p:nvPr>
            <p:ph type="title"/>
          </p:nvPr>
        </p:nvSpPr>
        <p:spPr>
          <a:xfrm>
            <a:off x="334963" y="16259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altLang="ar-SA" b="1" dirty="0" smtClean="0"/>
              <a:t>How commands are executed in the regular Client OS?</a:t>
            </a:r>
            <a:endParaRPr lang="ar-SA" altLang="ar-SA" b="1" dirty="0" smtClean="0"/>
          </a:p>
        </p:txBody>
      </p:sp>
      <p:sp>
        <p:nvSpPr>
          <p:cNvPr id="32771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6EFCF9-3302-4565-B77C-BB4138D82948}" type="slidenum">
              <a:rPr lang="en-US" altLang="en-US" smtClean="0">
                <a:solidFill>
                  <a:schemeClr val="tx2"/>
                </a:solidFill>
              </a:rPr>
              <a:pPr/>
              <a:t>21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pic>
        <p:nvPicPr>
          <p:cNvPr id="32772" name="Picture 2" descr="http://www.cs.cornell.edu/courses/cs1110/2012fa/materials/images/windows-dir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7375" y="1311276"/>
            <a:ext cx="5894388" cy="4937125"/>
          </a:xfrm>
          <a:noFill/>
        </p:spPr>
      </p:pic>
    </p:spTree>
    <p:extLst>
      <p:ext uri="{BB962C8B-B14F-4D97-AF65-F5344CB8AC3E}">
        <p14:creationId xmlns:p14="http://schemas.microsoft.com/office/powerpoint/2010/main" val="3695020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How Commands are executed in network OS?</a:t>
            </a:r>
            <a:endParaRPr lang="ar-SA" altLang="ar-SA" b="1" dirty="0" smtClean="0"/>
          </a:p>
        </p:txBody>
      </p:sp>
      <p:sp>
        <p:nvSpPr>
          <p:cNvPr id="3379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8259" y="1469362"/>
            <a:ext cx="9995647" cy="493712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altLang="ar-SA" sz="2400" dirty="0" smtClean="0"/>
              <a:t>User make a request to use a resource (HW or SW) that exists on a server in another part of the network.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 smtClean="0"/>
              <a:t>The request is forwarded/redirected, from the local bus of the user computer, out onto the network.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 smtClean="0"/>
              <a:t>Then the request is transferred to the server with the requested resource. </a:t>
            </a:r>
          </a:p>
          <a:p>
            <a:pPr algn="l" rtl="0">
              <a:lnSpc>
                <a:spcPct val="150000"/>
              </a:lnSpc>
            </a:pPr>
            <a:r>
              <a:rPr lang="en-US" altLang="ar-SA" sz="2400" dirty="0" smtClean="0"/>
              <a:t>This forwarding is performed by </a:t>
            </a:r>
            <a:r>
              <a:rPr lang="en-US" altLang="ar-SA" sz="2400" b="1" u="sng" dirty="0" smtClean="0"/>
              <a:t>the redirector.</a:t>
            </a:r>
            <a:endParaRPr lang="ar-SA" altLang="ar-SA" sz="2400" b="1" u="sng" dirty="0" smtClean="0"/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95E27D-175F-4403-A873-1822E89C8314}" type="slidenum">
              <a:rPr lang="en-US" altLang="en-US" smtClean="0">
                <a:solidFill>
                  <a:schemeClr val="tx2"/>
                </a:solidFill>
              </a:rPr>
              <a:pPr/>
              <a:t>22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97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1"/>
          <p:cNvSpPr>
            <a:spLocks noGrp="1"/>
          </p:cNvSpPr>
          <p:nvPr>
            <p:ph type="title"/>
          </p:nvPr>
        </p:nvSpPr>
        <p:spPr>
          <a:xfrm>
            <a:off x="-6005" y="196519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The Redirector</a:t>
            </a:r>
            <a:endParaRPr lang="ar-SA" altLang="ar-SA" dirty="0" smtClean="0"/>
          </a:p>
        </p:txBody>
      </p:sp>
      <p:sp>
        <p:nvSpPr>
          <p:cNvPr id="3481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2059" y="1310778"/>
            <a:ext cx="9986682" cy="4937125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2400" dirty="0" smtClean="0"/>
              <a:t>A </a:t>
            </a:r>
            <a:r>
              <a:rPr lang="en-US" altLang="ar-SA" sz="2400" i="1" dirty="0" smtClean="0"/>
              <a:t>redirector</a:t>
            </a:r>
            <a:r>
              <a:rPr lang="en-US" altLang="ar-SA" sz="2400" dirty="0" smtClean="0"/>
              <a:t> processes forwarding requests. </a:t>
            </a:r>
          </a:p>
          <a:p>
            <a:pPr algn="l" rtl="0"/>
            <a:r>
              <a:rPr lang="en-US" altLang="ar-SA" sz="2400" dirty="0" smtClean="0"/>
              <a:t>Depending on the networking OS, this redirector is sometimes referred to as the "shell" or the "requester." </a:t>
            </a:r>
          </a:p>
          <a:p>
            <a:pPr algn="l" rtl="0"/>
            <a:r>
              <a:rPr lang="en-US" altLang="ar-SA" sz="2400" dirty="0" smtClean="0"/>
              <a:t>The redirector is a small section of code in the NOS that:</a:t>
            </a:r>
          </a:p>
          <a:p>
            <a:pPr lvl="1" algn="l" rtl="0"/>
            <a:r>
              <a:rPr lang="en-US" altLang="ar-SA" sz="2000" dirty="0" smtClean="0"/>
              <a:t>Interrupt requests in the computer.</a:t>
            </a:r>
          </a:p>
          <a:p>
            <a:pPr lvl="1" algn="l" rtl="0"/>
            <a:r>
              <a:rPr lang="en-US" altLang="ar-SA" sz="2000" dirty="0" smtClean="0"/>
              <a:t>Determines if the requests should continue in the local computer's bus or be redirected over the network to another server.</a:t>
            </a:r>
          </a:p>
          <a:p>
            <a:pPr algn="l" rtl="0"/>
            <a:r>
              <a:rPr lang="en-US" altLang="ar-SA" sz="2400" dirty="0" smtClean="0"/>
              <a:t>Redirector activity starts in client computer when the user issues a request for a network resource or service. </a:t>
            </a:r>
            <a:endParaRPr lang="ar-SA" altLang="ar-SA" sz="2400" dirty="0" smtClean="0"/>
          </a:p>
        </p:txBody>
      </p:sp>
      <p:sp>
        <p:nvSpPr>
          <p:cNvPr id="3482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D2C26E-A57E-4CD1-B773-AACE906AE647}" type="slidenum">
              <a:rPr lang="en-US" altLang="en-US" smtClean="0">
                <a:solidFill>
                  <a:schemeClr val="tx2"/>
                </a:solidFill>
              </a:rPr>
              <a:pPr/>
              <a:t>23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55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How Redirector works?</a:t>
            </a:r>
            <a:endParaRPr lang="ar-SA" altLang="ar-SA" b="1" dirty="0" smtClean="0"/>
          </a:p>
        </p:txBody>
      </p:sp>
      <p:sp>
        <p:nvSpPr>
          <p:cNvPr id="3584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01705" y="1212519"/>
            <a:ext cx="11564471" cy="4937125"/>
          </a:xfrm>
        </p:spPr>
        <p:txBody>
          <a:bodyPr>
            <a:noAutofit/>
          </a:bodyPr>
          <a:lstStyle/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When a client makes a request for a network resource from his computer 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The request is interrupted by the client redirector to decide is this a local request or network request</a:t>
            </a:r>
          </a:p>
          <a:p>
            <a:pPr lvl="1" algn="l" rtl="0"/>
            <a:r>
              <a:rPr lang="en-US" altLang="ar-SA" sz="2200" b="1" u="sng" dirty="0"/>
              <a:t>Internal/Local request: </a:t>
            </a:r>
            <a:r>
              <a:rPr lang="en-US" altLang="ar-SA" sz="2200" dirty="0"/>
              <a:t>request for resources in the client PC example: saving file in the hard disk.</a:t>
            </a:r>
          </a:p>
          <a:p>
            <a:pPr lvl="1" algn="l" rtl="0"/>
            <a:r>
              <a:rPr lang="en-US" altLang="ar-SA" sz="2200" b="1" u="sng" dirty="0"/>
              <a:t>External/Network request:</a:t>
            </a:r>
            <a:r>
              <a:rPr lang="en-US" altLang="ar-SA" sz="2200" dirty="0"/>
              <a:t> request for resources in the network. Example asking access for files located in the server.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If the request is local redirector will forward it to the client CPU.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If the request is network redirector will forward it to the network.</a:t>
            </a:r>
          </a:p>
          <a:p>
            <a:pPr marL="457200" indent="-457200" algn="l" rtl="0">
              <a:buFont typeface="Bookman Old Style" panose="02050604050505020204" pitchFamily="18" charset="0"/>
              <a:buAutoNum type="arabicParenR"/>
            </a:pPr>
            <a:r>
              <a:rPr lang="en-US" altLang="ar-SA" sz="2300" dirty="0"/>
              <a:t>The server processes the forwarded request by client redirectors and gives them access to the resources they need. </a:t>
            </a:r>
            <a:endParaRPr lang="ar-SA" altLang="ar-SA" sz="2300" dirty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3D77C7-1C64-4BB5-A047-961ACA1F747A}" type="slidenum">
              <a:rPr lang="en-US" altLang="en-US" smtClean="0">
                <a:solidFill>
                  <a:schemeClr val="tx2"/>
                </a:solidFill>
              </a:rPr>
              <a:pPr/>
              <a:t>24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90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وان 1"/>
          <p:cNvSpPr>
            <a:spLocks noGrp="1"/>
          </p:cNvSpPr>
          <p:nvPr>
            <p:ph type="title"/>
          </p:nvPr>
        </p:nvSpPr>
        <p:spPr>
          <a:xfrm>
            <a:off x="489076" y="188577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Redirector</a:t>
            </a:r>
            <a:endParaRPr lang="ar-SA" altLang="ar-SA" b="1" dirty="0" smtClean="0"/>
          </a:p>
        </p:txBody>
      </p:sp>
      <p:sp>
        <p:nvSpPr>
          <p:cNvPr id="3686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algn="l" rtl="0"/>
            <a:r>
              <a:rPr lang="en-US" altLang="ar-SA" i="1" dirty="0" smtClean="0"/>
              <a:t>The redirector forwards requests for remote resources onto the network</a:t>
            </a:r>
            <a:endParaRPr lang="ar-SA" altLang="ar-SA" dirty="0" smtClean="0"/>
          </a:p>
        </p:txBody>
      </p:sp>
      <p:sp>
        <p:nvSpPr>
          <p:cNvPr id="3686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F6D1F-96C0-4183-8569-B094C87B8069}" type="slidenum">
              <a:rPr lang="en-US" altLang="en-US" smtClean="0">
                <a:solidFill>
                  <a:schemeClr val="tx2"/>
                </a:solidFill>
              </a:rPr>
              <a:pPr/>
              <a:t>25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pic>
        <p:nvPicPr>
          <p:cNvPr id="5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721" y="1905001"/>
            <a:ext cx="4728558" cy="1814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9634" name="Picture 2" descr="Click to view at full siz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343" y="4114800"/>
            <a:ext cx="4726446" cy="2070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0899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وان 1"/>
          <p:cNvSpPr>
            <a:spLocks noGrp="1"/>
          </p:cNvSpPr>
          <p:nvPr>
            <p:ph type="title"/>
          </p:nvPr>
        </p:nvSpPr>
        <p:spPr>
          <a:xfrm>
            <a:off x="-6005" y="-6347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Server Software</a:t>
            </a:r>
            <a:endParaRPr lang="ar-SA" altLang="ar-SA" dirty="0" smtClean="0"/>
          </a:p>
        </p:txBody>
      </p:sp>
      <p:sp>
        <p:nvSpPr>
          <p:cNvPr id="37891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814762"/>
            <a:ext cx="9677400" cy="4937125"/>
          </a:xfrm>
        </p:spPr>
        <p:txBody>
          <a:bodyPr/>
          <a:lstStyle/>
          <a:p>
            <a:pPr algn="just" rtl="0"/>
            <a:r>
              <a:rPr lang="en-US" altLang="ar-SA" sz="2400" dirty="0"/>
              <a:t>With server software client computers can share the server's SW and HW example printers, scanners and directory files….etc.</a:t>
            </a:r>
          </a:p>
          <a:p>
            <a:pPr algn="just" rtl="0"/>
            <a:r>
              <a:rPr lang="en-US" altLang="ar-SA" sz="2400" b="1" dirty="0"/>
              <a:t>In the following figure:</a:t>
            </a:r>
          </a:p>
          <a:p>
            <a:pPr lvl="1" algn="just" rtl="0"/>
            <a:r>
              <a:rPr lang="en-US" altLang="ar-SA" sz="2100" dirty="0"/>
              <a:t>User is requesting a directory listing on a shared remote hard disk. </a:t>
            </a:r>
          </a:p>
          <a:p>
            <a:pPr lvl="1" algn="just" rtl="0"/>
            <a:r>
              <a:rPr lang="en-US" altLang="ar-SA" sz="2100" dirty="0"/>
              <a:t>The request is forwarded by the redirector on to the network.</a:t>
            </a:r>
          </a:p>
          <a:p>
            <a:pPr lvl="1" algn="just" rtl="0"/>
            <a:r>
              <a:rPr lang="en-US" altLang="ar-SA" sz="2100" dirty="0"/>
              <a:t>Then it is passed to the file and print server containing the shared directory. </a:t>
            </a:r>
          </a:p>
          <a:p>
            <a:pPr lvl="1" algn="just" rtl="0"/>
            <a:r>
              <a:rPr lang="en-US" altLang="ar-SA" sz="2100" dirty="0"/>
              <a:t>The request is granted, and the directory listing is provided.</a:t>
            </a:r>
          </a:p>
          <a:p>
            <a:pPr algn="just" rtl="0"/>
            <a:endParaRPr lang="ar-SA" altLang="ar-SA" sz="2400" dirty="0"/>
          </a:p>
        </p:txBody>
      </p:sp>
      <p:sp>
        <p:nvSpPr>
          <p:cNvPr id="3789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078A77-965E-48D2-AF52-9B8B075372E1}" type="slidenum">
              <a:rPr lang="en-US" altLang="en-US" smtClean="0">
                <a:solidFill>
                  <a:schemeClr val="tx2"/>
                </a:solidFill>
              </a:rPr>
              <a:pPr/>
              <a:t>26</a:t>
            </a:fld>
            <a:endParaRPr lang="en-US" altLang="en-US" smtClean="0">
              <a:solidFill>
                <a:schemeClr val="tx2"/>
              </a:solidFill>
            </a:endParaRPr>
          </a:p>
        </p:txBody>
      </p:sp>
      <p:pic>
        <p:nvPicPr>
          <p:cNvPr id="37893" name="Picture 2" descr="Click to view at full siz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01" y="4464424"/>
            <a:ext cx="6913562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931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وان 1"/>
          <p:cNvSpPr>
            <a:spLocks noGrp="1"/>
          </p:cNvSpPr>
          <p:nvPr>
            <p:ph type="title"/>
          </p:nvPr>
        </p:nvSpPr>
        <p:spPr>
          <a:xfrm>
            <a:off x="-6005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Resource Sharing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6005" y="1104237"/>
            <a:ext cx="8229600" cy="4937125"/>
          </a:xfrm>
        </p:spPr>
        <p:txBody>
          <a:bodyPr/>
          <a:lstStyle/>
          <a:p>
            <a:pPr algn="l" rtl="0">
              <a:defRPr/>
            </a:pPr>
            <a:r>
              <a:rPr lang="en-US" sz="3200" dirty="0"/>
              <a:t>Most NOSs not only allow sharing, but also determine the degree of sharing. </a:t>
            </a:r>
          </a:p>
          <a:p>
            <a:pPr algn="l" rtl="0">
              <a:defRPr/>
            </a:pPr>
            <a:r>
              <a:rPr lang="en-US" sz="3200" dirty="0"/>
              <a:t>Options for sharing include:</a:t>
            </a:r>
          </a:p>
          <a:p>
            <a:pPr marL="0" indent="0" algn="l" rtl="0">
              <a:buNone/>
              <a:defRPr/>
            </a:pPr>
            <a:endParaRPr lang="en-US" sz="3200" dirty="0"/>
          </a:p>
          <a:p>
            <a:pPr lvl="1" algn="l" rtl="0">
              <a:defRPr/>
            </a:pPr>
            <a:r>
              <a:rPr lang="en-US" sz="2800" dirty="0"/>
              <a:t>Allowing different users different levels of access to the resources.</a:t>
            </a:r>
          </a:p>
          <a:p>
            <a:pPr lvl="1" algn="l" rtl="0">
              <a:defRPr/>
            </a:pPr>
            <a:r>
              <a:rPr lang="en-US" sz="2800" dirty="0"/>
              <a:t>Coordinating access to resources to make sure that two users do not use the same resource at the same time.</a:t>
            </a:r>
          </a:p>
          <a:p>
            <a:pPr algn="l" rtl="0">
              <a:defRPr/>
            </a:pPr>
            <a:endParaRPr lang="ar-SA" sz="3200" dirty="0"/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120860-3591-4B30-AA19-30EE0A8E0989}" type="slidenum">
              <a:rPr lang="en-US" altLang="en-US" smtClean="0">
                <a:solidFill>
                  <a:schemeClr val="tx2"/>
                </a:solidFill>
              </a:rPr>
              <a:pPr/>
              <a:t>27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1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Example for Resource Sharing</a:t>
            </a:r>
            <a:endParaRPr lang="ar-SA" altLang="ar-SA" dirty="0" smtClean="0"/>
          </a:p>
        </p:txBody>
      </p:sp>
      <p:sp>
        <p:nvSpPr>
          <p:cNvPr id="3993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90601"/>
            <a:ext cx="9654988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 smtClean="0"/>
              <a:t>An office manager wants everyone on the network to have access to a certain document (file), so she shares the document. </a:t>
            </a:r>
          </a:p>
          <a:p>
            <a:pPr algn="l" rtl="0"/>
            <a:r>
              <a:rPr lang="en-US" altLang="ar-SA" sz="2800" dirty="0" smtClean="0"/>
              <a:t>However, she controls access to the document by sharing it in such a way that:</a:t>
            </a:r>
          </a:p>
          <a:p>
            <a:pPr lvl="1" algn="l" rtl="0"/>
            <a:r>
              <a:rPr lang="en-US" altLang="ar-SA" sz="2400" dirty="0" smtClean="0"/>
              <a:t>Some users will be able only to read it.</a:t>
            </a:r>
          </a:p>
          <a:p>
            <a:pPr lvl="1" algn="l" rtl="0"/>
            <a:r>
              <a:rPr lang="en-US" altLang="ar-SA" sz="2400" dirty="0" smtClean="0"/>
              <a:t>Some users will be able to read it and make changes in it.</a:t>
            </a:r>
          </a:p>
          <a:p>
            <a:pPr algn="l" rtl="0"/>
            <a:endParaRPr lang="ar-SA" altLang="ar-SA" sz="2800" dirty="0" smtClean="0"/>
          </a:p>
        </p:txBody>
      </p:sp>
      <p:sp>
        <p:nvSpPr>
          <p:cNvPr id="3994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EFE410-A930-4921-B029-A851D5C68648}" type="slidenum">
              <a:rPr lang="en-US" altLang="en-US" smtClean="0">
                <a:solidFill>
                  <a:schemeClr val="tx2"/>
                </a:solidFill>
              </a:rPr>
              <a:pPr/>
              <a:t>28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93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Managing Users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4" y="1079627"/>
            <a:ext cx="9767290" cy="4937125"/>
          </a:xfrm>
        </p:spPr>
        <p:txBody>
          <a:bodyPr>
            <a:normAutofit lnSpcReduction="10000"/>
          </a:bodyPr>
          <a:lstStyle/>
          <a:p>
            <a:pPr algn="l" rtl="0">
              <a:defRPr/>
            </a:pPr>
            <a:r>
              <a:rPr lang="en-US" sz="2800" dirty="0"/>
              <a:t>NOS allows a network administrator to determine which people, or groups of people, will be able to access network resources. </a:t>
            </a:r>
          </a:p>
          <a:p>
            <a:pPr algn="l" rtl="0">
              <a:defRPr/>
            </a:pPr>
            <a:r>
              <a:rPr lang="en-US" sz="2800" dirty="0"/>
              <a:t>A network administrator can use the NOS to:</a:t>
            </a:r>
          </a:p>
          <a:p>
            <a:pPr lvl="1" algn="l" rtl="0">
              <a:defRPr/>
            </a:pPr>
            <a:r>
              <a:rPr lang="en-US" sz="2400" dirty="0"/>
              <a:t>Create user privileges, tracked by the network operating system, that indicate who gets to use the network.</a:t>
            </a:r>
          </a:p>
          <a:p>
            <a:pPr marL="274638" lvl="1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Grant or deny user privileges on the network.</a:t>
            </a:r>
          </a:p>
          <a:p>
            <a:pPr marL="274638" lvl="1" indent="0" algn="l" rtl="0">
              <a:buNone/>
              <a:defRPr/>
            </a:pPr>
            <a:endParaRPr lang="en-US" sz="2400" dirty="0"/>
          </a:p>
          <a:p>
            <a:pPr lvl="1" algn="l" rtl="0">
              <a:defRPr/>
            </a:pPr>
            <a:r>
              <a:rPr lang="en-US" sz="2400" dirty="0"/>
              <a:t>Remove users from the list of users that the network operating system tracks.</a:t>
            </a:r>
          </a:p>
          <a:p>
            <a:pPr algn="l" rtl="0">
              <a:defRPr/>
            </a:pPr>
            <a:endParaRPr lang="ar-SA" sz="2800" dirty="0"/>
          </a:p>
        </p:txBody>
      </p:sp>
      <p:sp>
        <p:nvSpPr>
          <p:cNvPr id="4096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208336-178F-4081-9EFB-B7D561B4932F}" type="slidenum">
              <a:rPr lang="en-US" altLang="en-US" smtClean="0">
                <a:solidFill>
                  <a:schemeClr val="tx2"/>
                </a:solidFill>
              </a:rPr>
              <a:pPr/>
              <a:t>29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5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Overview</a:t>
            </a:r>
            <a:endParaRPr lang="ar-SA" altLang="ar-SA" smtClean="0"/>
          </a:p>
        </p:txBody>
      </p:sp>
      <p:sp>
        <p:nvSpPr>
          <p:cNvPr id="14339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4402" y="1286799"/>
            <a:ext cx="8229600" cy="4937125"/>
          </a:xfrm>
        </p:spPr>
        <p:txBody>
          <a:bodyPr>
            <a:normAutofit/>
          </a:bodyPr>
          <a:lstStyle/>
          <a:p>
            <a:pPr algn="just" rtl="0"/>
            <a:r>
              <a:rPr lang="en-US" altLang="ar-SA" sz="2400" dirty="0" smtClean="0"/>
              <a:t>Just as a computer cannot operate without a computer operating system, a network of computers cannot operate without a network operating system. </a:t>
            </a:r>
          </a:p>
          <a:p>
            <a:pPr algn="just" rtl="0"/>
            <a:endParaRPr lang="en-US" altLang="ar-SA" sz="2400" dirty="0" smtClean="0"/>
          </a:p>
          <a:p>
            <a:pPr algn="just" rtl="0"/>
            <a:r>
              <a:rPr lang="en-US" altLang="ar-SA" sz="2400" dirty="0" smtClean="0"/>
              <a:t>Without a network operating system, individual computers cannot share resources, and other users cannot make use of those resources.</a:t>
            </a:r>
            <a:endParaRPr lang="ar-SA" altLang="ar-SA" sz="2400" dirty="0" smtClean="0"/>
          </a:p>
        </p:txBody>
      </p:sp>
      <p:sp>
        <p:nvSpPr>
          <p:cNvPr id="1434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64D224-F8F5-4157-8474-FAE865A747B6}" type="slidenum">
              <a:rPr lang="en-US" altLang="en-US" smtClean="0">
                <a:solidFill>
                  <a:schemeClr val="tx2"/>
                </a:solidFill>
              </a:rPr>
              <a:pPr/>
              <a:t>3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35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Managing Users</a:t>
            </a:r>
            <a:endParaRPr lang="ar-SA" altLang="ar-SA" dirty="0" smtClean="0"/>
          </a:p>
        </p:txBody>
      </p:sp>
      <p:sp>
        <p:nvSpPr>
          <p:cNvPr id="4198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83534" y="1286799"/>
            <a:ext cx="9794184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400" dirty="0" smtClean="0"/>
              <a:t>To simplify the task of managing users in a large network, NOSs allow for the creation of user groups. </a:t>
            </a:r>
          </a:p>
          <a:p>
            <a:pPr algn="l" rtl="0"/>
            <a:r>
              <a:rPr lang="en-US" altLang="ar-SA" sz="2400" dirty="0" smtClean="0"/>
              <a:t>By classifying individuals into groups, the administrator can assign privileges to the group. </a:t>
            </a:r>
          </a:p>
          <a:p>
            <a:pPr algn="l" rtl="0"/>
            <a:r>
              <a:rPr lang="en-US" altLang="ar-SA" sz="2400" dirty="0" smtClean="0"/>
              <a:t>All group members have the same privileges, which have been assigned to the group as a whole. </a:t>
            </a:r>
          </a:p>
          <a:p>
            <a:pPr algn="l" rtl="0"/>
            <a:r>
              <a:rPr lang="en-US" altLang="ar-SA" sz="2400" dirty="0" smtClean="0"/>
              <a:t>When a new user joins the network, the administrator can assign the new user to the appropriate group, with its accompanying rights and privileges.</a:t>
            </a:r>
            <a:endParaRPr lang="ar-SA" altLang="ar-SA" sz="2400" dirty="0" smtClean="0"/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372431-FDA8-4952-A2FB-B1B89B585F8E}" type="slidenum">
              <a:rPr lang="en-US" altLang="en-US" smtClean="0">
                <a:solidFill>
                  <a:schemeClr val="tx2"/>
                </a:solidFill>
              </a:rPr>
              <a:pPr/>
              <a:t>30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68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19606"/>
            <a:ext cx="10896600" cy="1325563"/>
          </a:xfrm>
        </p:spPr>
        <p:txBody>
          <a:bodyPr/>
          <a:lstStyle/>
          <a:p>
            <a:pPr algn="l" rtl="0"/>
            <a:r>
              <a:rPr lang="en-US" dirty="0" smtClean="0"/>
              <a:t>Services for Network Operating Systems (NOSs)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83375"/>
            <a:ext cx="10515600" cy="435133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NOSs Services are functions provided by the OS and forms a base used by applications in the network.</a:t>
            </a:r>
          </a:p>
          <a:p>
            <a:pPr algn="l" rtl="0"/>
            <a:r>
              <a:rPr lang="en-US" sz="2400" b="1" dirty="0" smtClean="0"/>
              <a:t>Service</a:t>
            </a:r>
            <a:r>
              <a:rPr lang="en-US" sz="2400" dirty="0" smtClean="0"/>
              <a:t> is provided by a server and accessed by </a:t>
            </a:r>
            <a:r>
              <a:rPr lang="en-US" sz="2400" b="1" dirty="0" smtClean="0"/>
              <a:t>clients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b="1" dirty="0" smtClean="0"/>
              <a:t>Client: </a:t>
            </a:r>
            <a:r>
              <a:rPr lang="en-US" sz="2400" dirty="0" smtClean="0"/>
              <a:t>is any process making a request to a server process </a:t>
            </a:r>
          </a:p>
          <a:p>
            <a:pPr algn="l" rtl="0"/>
            <a:r>
              <a:rPr lang="en-US" sz="2400" b="1" dirty="0" smtClean="0"/>
              <a:t>Server: </a:t>
            </a:r>
            <a:r>
              <a:rPr lang="en-US" sz="2400" dirty="0" smtClean="0"/>
              <a:t>is a process or task that continuously monitors incoming service requests.</a:t>
            </a:r>
          </a:p>
          <a:p>
            <a:pPr algn="l" rtl="0"/>
            <a:r>
              <a:rPr lang="en-US" sz="2400" b="1" dirty="0" err="1" smtClean="0"/>
              <a:t>Tempnorary</a:t>
            </a:r>
            <a:r>
              <a:rPr lang="en-US" sz="2400" b="1" dirty="0" smtClean="0"/>
              <a:t> Client</a:t>
            </a:r>
            <a:r>
              <a:rPr lang="en-US" sz="2400" dirty="0" smtClean="0"/>
              <a:t>: when a server obtain services from another server.</a:t>
            </a:r>
            <a:endParaRPr lang="ar-SA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31</a:t>
            </a:fld>
            <a:endParaRPr lang="ar-SA"/>
          </a:p>
        </p:txBody>
      </p:sp>
      <p:sp>
        <p:nvSpPr>
          <p:cNvPr id="4" name="وجه ضاحك 3"/>
          <p:cNvSpPr/>
          <p:nvPr/>
        </p:nvSpPr>
        <p:spPr>
          <a:xfrm>
            <a:off x="1841500" y="5118100"/>
            <a:ext cx="1244600" cy="1117600"/>
          </a:xfrm>
          <a:prstGeom prst="smileyFace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2113640" y="6192837"/>
            <a:ext cx="7003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mtClean="0"/>
              <a:t>client</a:t>
            </a:r>
            <a:endParaRPr lang="ar-SA"/>
          </a:p>
        </p:txBody>
      </p:sp>
      <p:sp>
        <p:nvSpPr>
          <p:cNvPr id="6" name="مكعب 5"/>
          <p:cNvSpPr/>
          <p:nvPr/>
        </p:nvSpPr>
        <p:spPr>
          <a:xfrm>
            <a:off x="8839200" y="5118100"/>
            <a:ext cx="1206500" cy="1117600"/>
          </a:xfrm>
          <a:prstGeom prst="cube">
            <a:avLst/>
          </a:prstGeom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8832776" y="6235700"/>
            <a:ext cx="7856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mtClean="0"/>
              <a:t>Server</a:t>
            </a:r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>
            <a:off x="3200400" y="5334000"/>
            <a:ext cx="5499100" cy="5400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smtClean="0"/>
              <a:t>Request a service</a:t>
            </a:r>
            <a:endParaRPr lang="ar-SA" b="1"/>
          </a:p>
        </p:txBody>
      </p:sp>
      <p:sp>
        <p:nvSpPr>
          <p:cNvPr id="10" name="سهم إلى اليسار 9"/>
          <p:cNvSpPr/>
          <p:nvPr/>
        </p:nvSpPr>
        <p:spPr>
          <a:xfrm>
            <a:off x="3162300" y="5905500"/>
            <a:ext cx="5537200" cy="540000"/>
          </a:xfrm>
          <a:prstGeom prst="leftArrow">
            <a:avLst/>
          </a:prstGeom>
          <a:solidFill>
            <a:srgbClr val="51B3DF"/>
          </a:solidFill>
          <a:ln>
            <a:solidFill>
              <a:srgbClr val="51B3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smtClean="0"/>
              <a:t>Process Request &amp; provide service</a:t>
            </a:r>
            <a:endParaRPr lang="ar-SA" b="1"/>
          </a:p>
        </p:txBody>
      </p:sp>
    </p:spTree>
    <p:extLst>
      <p:ext uri="{BB962C8B-B14F-4D97-AF65-F5344CB8AC3E}">
        <p14:creationId xmlns:p14="http://schemas.microsoft.com/office/powerpoint/2010/main" val="3726802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3866" y="63500"/>
            <a:ext cx="9774766" cy="1320800"/>
          </a:xfrm>
        </p:spPr>
        <p:txBody>
          <a:bodyPr/>
          <a:lstStyle/>
          <a:p>
            <a:pPr algn="l" rtl="0"/>
            <a:r>
              <a:rPr lang="en-US" smtClean="0"/>
              <a:t>Services in regular OS Versus Services in NOSs 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566832" y="974725"/>
            <a:ext cx="4682068" cy="388077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b="1" smtClean="0"/>
              <a:t>Regular OSs</a:t>
            </a:r>
          </a:p>
          <a:p>
            <a:pPr algn="l" rtl="0"/>
            <a:r>
              <a:rPr lang="en-US" sz="2200"/>
              <a:t>D</a:t>
            </a:r>
            <a:r>
              <a:rPr lang="en-US" sz="2200" smtClean="0"/>
              <a:t>efines a set of static, predefined services, or system calls </a:t>
            </a:r>
          </a:p>
          <a:p>
            <a:pPr marL="0" indent="0" algn="l" rtl="0">
              <a:buNone/>
            </a:pPr>
            <a:endParaRPr lang="en-US" sz="2200" smtClean="0"/>
          </a:p>
          <a:p>
            <a:pPr algn="l" rtl="0"/>
            <a:r>
              <a:rPr lang="en-US" sz="2200" smtClean="0"/>
              <a:t>For example, operating system services include process creation file manipulation facilities. </a:t>
            </a:r>
          </a:p>
          <a:p>
            <a:pPr marL="0" indent="0" algn="l" rtl="0">
              <a:buNone/>
            </a:pPr>
            <a:endParaRPr lang="en-US" sz="2200" smtClean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6700" y="809625"/>
            <a:ext cx="4699000" cy="435133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200" b="1" smtClean="0"/>
              <a:t>NOSs</a:t>
            </a:r>
          </a:p>
          <a:p>
            <a:pPr algn="l" rtl="0"/>
            <a:r>
              <a:rPr lang="en-US" sz="2200"/>
              <a:t>P</a:t>
            </a:r>
            <a:r>
              <a:rPr lang="en-US" sz="2200" smtClean="0"/>
              <a:t>rovide a set of static, predefined services, or system calls. </a:t>
            </a:r>
          </a:p>
          <a:p>
            <a:pPr marL="0" indent="0" algn="l" rtl="0">
              <a:buNone/>
            </a:pPr>
            <a:endParaRPr lang="en-US" sz="2200" smtClean="0"/>
          </a:p>
          <a:p>
            <a:pPr algn="l" rtl="0"/>
            <a:r>
              <a:rPr lang="en-US" sz="2200"/>
              <a:t>I</a:t>
            </a:r>
            <a:r>
              <a:rPr lang="en-US" sz="2200" smtClean="0"/>
              <a:t>n addition provides a much larger, richer set of dynamically creatable and configurable services. </a:t>
            </a:r>
          </a:p>
          <a:p>
            <a:pPr marL="0" indent="0" algn="l" rtl="0">
              <a:buNone/>
            </a:pPr>
            <a:endParaRPr lang="en-US" sz="2200" smtClean="0"/>
          </a:p>
          <a:p>
            <a:pPr algn="l" rtl="0"/>
            <a:r>
              <a:rPr lang="en-US" sz="2200" smtClean="0"/>
              <a:t>Additional services are added to the NOS by the use of server processes and associated libraries.</a:t>
            </a:r>
            <a:endParaRPr lang="ar-SA" sz="2200" smtClean="0"/>
          </a:p>
          <a:p>
            <a:pPr algn="l" rtl="0"/>
            <a:endParaRPr lang="ar-SA" sz="220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9850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76200"/>
            <a:ext cx="8596668" cy="1320800"/>
          </a:xfrm>
        </p:spPr>
        <p:txBody>
          <a:bodyPr/>
          <a:lstStyle/>
          <a:p>
            <a:pPr algn="l" rtl="0"/>
            <a:r>
              <a:rPr lang="en-US" smtClean="0"/>
              <a:t>NOSs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27100"/>
            <a:ext cx="9042400" cy="5003799"/>
          </a:xfrm>
        </p:spPr>
        <p:txBody>
          <a:bodyPr>
            <a:noAutofit/>
          </a:bodyPr>
          <a:lstStyle/>
          <a:p>
            <a:pPr algn="l" rtl="0"/>
            <a:r>
              <a:rPr lang="en-US" sz="2400" smtClean="0"/>
              <a:t>For each server, there is a well-defined protocol defining the requests that can be made to that server and the responses that are expected.</a:t>
            </a:r>
          </a:p>
          <a:p>
            <a:pPr algn="l" rtl="0"/>
            <a:r>
              <a:rPr lang="en-US" sz="2400" smtClean="0"/>
              <a:t>Services provided by a network operating system includes: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Peripheral Sharing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File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Directory or Name Service 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Group Communication Service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Time, Memory and Locking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Mail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User Services</a:t>
            </a:r>
          </a:p>
          <a:p>
            <a:pPr marL="914400" lvl="1" indent="-457200" algn="l" rtl="0">
              <a:buFont typeface="+mj-lt"/>
              <a:buAutoNum type="arabicPeriod"/>
            </a:pPr>
            <a:r>
              <a:rPr lang="en-US" sz="2400" smtClean="0"/>
              <a:t>Publishing services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17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smtClean="0"/>
              <a:t>Peripheral Sharing Service</a:t>
            </a:r>
            <a:endParaRPr lang="ar-SA" sz="360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01789"/>
            <a:ext cx="8596668" cy="3880773"/>
          </a:xfrm>
        </p:spPr>
        <p:txBody>
          <a:bodyPr>
            <a:noAutofit/>
          </a:bodyPr>
          <a:lstStyle/>
          <a:p>
            <a:pPr algn="l" rtl="0"/>
            <a:r>
              <a:rPr lang="en-US" sz="2400" smtClean="0"/>
              <a:t>This service is the most basic service provided by a network operating system.</a:t>
            </a:r>
            <a:endParaRPr lang="ar-SA" sz="2400" smtClean="0"/>
          </a:p>
          <a:p>
            <a:pPr marL="0" indent="0" algn="l" rtl="0">
              <a:buNone/>
            </a:pPr>
            <a:endParaRPr lang="en-US" sz="2400" smtClean="0"/>
          </a:p>
          <a:p>
            <a:pPr algn="l" rtl="0"/>
            <a:r>
              <a:rPr lang="en-US" sz="2400" smtClean="0"/>
              <a:t>Peripherals (hardware) connected to one computer are often shared by other computers on the network by the peripheral sharing services. </a:t>
            </a:r>
          </a:p>
          <a:p>
            <a:pPr marL="0" indent="0" algn="l" rtl="0">
              <a:buNone/>
            </a:pPr>
            <a:endParaRPr lang="en-US" sz="2400" smtClean="0"/>
          </a:p>
          <a:p>
            <a:pPr algn="l" rtl="0"/>
            <a:r>
              <a:rPr lang="en-US" sz="2400" smtClean="0"/>
              <a:t>This service is some times called Remote device access, printer sharing, shared disks and so on.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7105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smtClean="0"/>
              <a:t>File Services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28789"/>
            <a:ext cx="9000066" cy="3880773"/>
          </a:xfrm>
        </p:spPr>
        <p:txBody>
          <a:bodyPr>
            <a:normAutofit/>
          </a:bodyPr>
          <a:lstStyle/>
          <a:p>
            <a:pPr algn="l" rtl="0"/>
            <a:r>
              <a:rPr lang="en-US" sz="2400" smtClean="0"/>
              <a:t>The most common service that a network operating system provides is file service. </a:t>
            </a:r>
          </a:p>
          <a:p>
            <a:pPr marL="0" indent="0" algn="l" rtl="0">
              <a:buNone/>
            </a:pPr>
            <a:endParaRPr lang="en-US" sz="2400" smtClean="0"/>
          </a:p>
          <a:p>
            <a:pPr algn="l" rtl="0"/>
            <a:r>
              <a:rPr lang="en-US" sz="2400" smtClean="0"/>
              <a:t>File services allow users to access files and other storage object from any computer connected to the network. </a:t>
            </a:r>
          </a:p>
          <a:p>
            <a:pPr marL="0" indent="0" algn="l" rtl="0">
              <a:buNone/>
            </a:pPr>
            <a:endParaRPr lang="en-US" sz="2400" smtClean="0"/>
          </a:p>
          <a:p>
            <a:pPr algn="l" rtl="0"/>
            <a:r>
              <a:rPr lang="en-US" sz="2400" smtClean="0"/>
              <a:t>The files are stored in one or more machines called the file server(s). The machines that use these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6147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1325563"/>
          </a:xfrm>
        </p:spPr>
        <p:txBody>
          <a:bodyPr/>
          <a:lstStyle/>
          <a:p>
            <a:pPr algn="l" rtl="0"/>
            <a:r>
              <a:rPr lang="en-US" smtClean="0"/>
              <a:t>Example of File Service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3050" y="653387"/>
            <a:ext cx="10560050" cy="57531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smtClean="0"/>
              <a:t>There are many file service protocols such as: </a:t>
            </a:r>
          </a:p>
          <a:p>
            <a:pPr lvl="1" algn="l" rtl="0">
              <a:lnSpc>
                <a:spcPct val="150000"/>
              </a:lnSpc>
            </a:pPr>
            <a:r>
              <a:rPr lang="en-US" sz="1800" smtClean="0"/>
              <a:t>Sun Network File System (Sun-NFS) </a:t>
            </a:r>
          </a:p>
          <a:p>
            <a:pPr lvl="1" algn="l" rtl="0">
              <a:lnSpc>
                <a:spcPct val="150000"/>
              </a:lnSpc>
            </a:pPr>
            <a:r>
              <a:rPr lang="en-US" sz="1800" smtClean="0"/>
              <a:t>Appleshare for Macintosh computers</a:t>
            </a:r>
          </a:p>
          <a:p>
            <a:pPr lvl="1" algn="l" rtl="0">
              <a:lnSpc>
                <a:spcPct val="150000"/>
              </a:lnSpc>
            </a:pPr>
            <a:r>
              <a:rPr lang="en-US" sz="1800"/>
              <a:t>T</a:t>
            </a:r>
            <a:r>
              <a:rPr lang="en-US" sz="1800" smtClean="0"/>
              <a:t>he SMB protocol for Windows 95/NT  </a:t>
            </a:r>
          </a:p>
          <a:p>
            <a:pPr lvl="1" algn="l" rtl="0">
              <a:lnSpc>
                <a:spcPct val="150000"/>
              </a:lnSpc>
            </a:pPr>
            <a:r>
              <a:rPr lang="en-US" sz="1800" smtClean="0"/>
              <a:t>DFS protocol used in the Andrew file system</a:t>
            </a:r>
          </a:p>
          <a:p>
            <a:pPr algn="l" rtl="0">
              <a:lnSpc>
                <a:spcPct val="150000"/>
              </a:lnSpc>
            </a:pPr>
            <a:r>
              <a:rPr lang="en-US" sz="2000" smtClean="0"/>
              <a:t>The first implementation of a file service system was done by Sun Microsystems and is called the </a:t>
            </a:r>
            <a:r>
              <a:rPr lang="en-US" sz="2000" b="1" smtClean="0"/>
              <a:t>Sun Network File System (Sun-NFS). </a:t>
            </a:r>
          </a:p>
          <a:p>
            <a:pPr algn="l" rtl="0">
              <a:lnSpc>
                <a:spcPct val="150000"/>
              </a:lnSpc>
            </a:pPr>
            <a:r>
              <a:rPr lang="en-US" sz="2000" smtClean="0"/>
              <a:t>Sun-NFS has become an industry standard network file system for computers running the Unix operating system. </a:t>
            </a:r>
          </a:p>
          <a:p>
            <a:pPr algn="l" rtl="0">
              <a:lnSpc>
                <a:spcPct val="150000"/>
              </a:lnSpc>
            </a:pPr>
            <a:r>
              <a:rPr lang="en-US" sz="2000" smtClean="0"/>
              <a:t>Sun-NFS can also be used in computers running Windows OSs and MacOS but with some limitations.</a:t>
            </a:r>
            <a:endParaRPr lang="ar-SA" sz="20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1839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47625"/>
            <a:ext cx="10515600" cy="1325563"/>
          </a:xfrm>
        </p:spPr>
        <p:txBody>
          <a:bodyPr/>
          <a:lstStyle/>
          <a:p>
            <a:pPr algn="l" rtl="0"/>
            <a:r>
              <a:rPr lang="en-US" b="1" smtClean="0"/>
              <a:t>Sun Network File System (Sun- NFS)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774700"/>
            <a:ext cx="10185400" cy="59055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smtClean="0"/>
              <a:t>In Sun-NFS a machine on a network can export a file system tree (i.e. a directory and all its contents and subdirectories). 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A machine that exports one of more directories is called a </a:t>
            </a:r>
            <a:r>
              <a:rPr lang="en-US" sz="2400" b="1" smtClean="0"/>
              <a:t>file server</a:t>
            </a:r>
            <a:r>
              <a:rPr lang="en-US" sz="240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After a directory has been exported, any machine connected to the file server can import, or mount that file tree. </a:t>
            </a:r>
          </a:p>
          <a:p>
            <a:pPr lvl="1" algn="l" rtl="0">
              <a:lnSpc>
                <a:spcPct val="150000"/>
              </a:lnSpc>
            </a:pPr>
            <a:r>
              <a:rPr lang="en-US" sz="2000" smtClean="0"/>
              <a:t>Mounting is a process, where the exported directory &amp; all its contents subdirectories appear to be a local directory on the machine that mounted it.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The mounting of one exported directory from one machine to a local directory on another machine via Sun-NFS is alled remote mounting.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9048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71487"/>
            <a:ext cx="8077200" cy="5915025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8862552" y="2984500"/>
            <a:ext cx="1219200" cy="25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235700" y="2273300"/>
            <a:ext cx="2514600" cy="2133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رابط كسهم مستقيم 7"/>
          <p:cNvCxnSpPr>
            <a:endCxn id="5" idx="7"/>
          </p:cNvCxnSpPr>
          <p:nvPr/>
        </p:nvCxnSpPr>
        <p:spPr>
          <a:xfrm flipH="1">
            <a:off x="9903204" y="2781300"/>
            <a:ext cx="536196" cy="2401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>
            <a:endCxn id="6" idx="5"/>
          </p:cNvCxnSpPr>
          <p:nvPr/>
        </p:nvCxnSpPr>
        <p:spPr>
          <a:xfrm flipH="1">
            <a:off x="8382045" y="3995584"/>
            <a:ext cx="1016703" cy="988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9903204" y="2513568"/>
            <a:ext cx="14920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Directory</a:t>
            </a:r>
            <a:endParaRPr lang="ar-SA" b="1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177256" y="3788610"/>
            <a:ext cx="1706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Subdirectories</a:t>
            </a:r>
            <a:endParaRPr lang="ar-SA" b="1">
              <a:solidFill>
                <a:srgbClr val="FF0000"/>
              </a:solidFill>
            </a:endParaRPr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68180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39700"/>
            <a:ext cx="8596668" cy="1320800"/>
          </a:xfrm>
        </p:spPr>
        <p:txBody>
          <a:bodyPr/>
          <a:lstStyle/>
          <a:p>
            <a:pPr algn="l" rtl="0"/>
            <a:r>
              <a:rPr lang="en-US" smtClean="0"/>
              <a:t>Directory or Name Service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092199"/>
            <a:ext cx="9766300" cy="538797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smtClean="0"/>
              <a:t>Imagine if a client needs access to a database in the network. How would the client know whether the database is available, and on what server?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Directory services, address this problems. </a:t>
            </a:r>
          </a:p>
          <a:p>
            <a:pPr algn="l" rtl="0">
              <a:lnSpc>
                <a:spcPct val="150000"/>
              </a:lnSpc>
            </a:pPr>
            <a:r>
              <a:rPr lang="en-US" sz="2400" b="1" smtClean="0"/>
              <a:t>Directory services </a:t>
            </a:r>
            <a:r>
              <a:rPr lang="en-US" sz="2400" smtClean="0"/>
              <a:t>are the mainstay of large network operating systems.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The directory server is responsible for knowing the current locations and availability of all servers and inform the client of the network address of the server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67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677334" y="86951"/>
            <a:ext cx="8596668" cy="1320800"/>
          </a:xfrm>
        </p:spPr>
        <p:txBody>
          <a:bodyPr/>
          <a:lstStyle/>
          <a:p>
            <a:r>
              <a:rPr lang="en-US" altLang="ar-SA" dirty="0" smtClean="0"/>
              <a:t>Overview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3703" y="956319"/>
            <a:ext cx="9995647" cy="4937125"/>
          </a:xfrm>
        </p:spPr>
        <p:txBody>
          <a:bodyPr>
            <a:noAutofit/>
          </a:bodyPr>
          <a:lstStyle/>
          <a:p>
            <a:pPr algn="just" rtl="0">
              <a:defRPr/>
            </a:pPr>
            <a:r>
              <a:rPr lang="en-US" sz="2800" dirty="0"/>
              <a:t>Depending on a network operating system's manufacturer, a desktop computer's networking </a:t>
            </a:r>
            <a:r>
              <a:rPr lang="en-US" sz="2800" dirty="0" smtClean="0"/>
              <a:t>software configuration </a:t>
            </a:r>
            <a:r>
              <a:rPr lang="en-US" sz="2800" dirty="0"/>
              <a:t>can be </a:t>
            </a:r>
            <a:r>
              <a:rPr lang="en-US" sz="2800" dirty="0" smtClean="0"/>
              <a:t>either:</a:t>
            </a:r>
          </a:p>
          <a:p>
            <a:pPr lvl="1" algn="just" rtl="0">
              <a:defRPr/>
            </a:pPr>
            <a:r>
              <a:rPr lang="en-US" sz="2400" dirty="0" smtClean="0"/>
              <a:t> </a:t>
            </a:r>
            <a:r>
              <a:rPr lang="en-US" sz="2400" b="1" dirty="0" smtClean="0"/>
              <a:t>(A) Added </a:t>
            </a:r>
            <a:r>
              <a:rPr lang="en-US" sz="2400" b="1" dirty="0"/>
              <a:t>to the computer's own operating </a:t>
            </a:r>
            <a:r>
              <a:rPr lang="en-US" sz="2400" b="1" dirty="0" smtClean="0"/>
              <a:t>system</a:t>
            </a:r>
            <a:r>
              <a:rPr lang="en-US" sz="2400" dirty="0" smtClean="0"/>
              <a:t>, example: </a:t>
            </a:r>
            <a:r>
              <a:rPr lang="en-US" sz="2400" dirty="0" smtClean="0">
                <a:solidFill>
                  <a:srgbClr val="0033CC"/>
                </a:solidFill>
              </a:rPr>
              <a:t>Novell’s NetWare </a:t>
            </a:r>
            <a:r>
              <a:rPr lang="en-US" sz="2400" dirty="0" smtClean="0"/>
              <a:t>where the client computer's networking software is added on to its existing computer operating system. The desktop computer needs both operating systems in order to handle stand-alone and networking functions together.</a:t>
            </a:r>
          </a:p>
          <a:p>
            <a:pPr marL="274638" lvl="1" indent="0" algn="just" rtl="0">
              <a:buNone/>
              <a:defRPr/>
            </a:pPr>
            <a:endParaRPr lang="en-US" sz="2400" dirty="0" smtClean="0"/>
          </a:p>
          <a:p>
            <a:pPr lvl="1" algn="just" rtl="0">
              <a:defRPr/>
            </a:pPr>
            <a:r>
              <a:rPr lang="en-US" sz="2400" b="1" dirty="0" smtClean="0"/>
              <a:t>(B) Integrated </a:t>
            </a:r>
            <a:r>
              <a:rPr lang="en-US" sz="2400" b="1" dirty="0"/>
              <a:t>with </a:t>
            </a:r>
            <a:r>
              <a:rPr lang="en-US" sz="2400" b="1" dirty="0" smtClean="0"/>
              <a:t>it</a:t>
            </a:r>
            <a:r>
              <a:rPr lang="en-US" sz="2400" dirty="0" smtClean="0"/>
              <a:t>, example: </a:t>
            </a:r>
            <a:r>
              <a:rPr lang="en-US" sz="2400" dirty="0" smtClean="0">
                <a:solidFill>
                  <a:srgbClr val="0033CC"/>
                </a:solidFill>
              </a:rPr>
              <a:t>Windows 2000 Server/Windows 2000 Professional, Windows NT Server/Windows NT Workstation, Windows 98, Windows 95, and AppleTalk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>
              <a:defRPr/>
            </a:pPr>
            <a:r>
              <a:rPr lang="en-US" sz="2800" dirty="0" smtClean="0"/>
              <a:t> </a:t>
            </a:r>
            <a:endParaRPr lang="ar-SA" sz="2800" dirty="0"/>
          </a:p>
        </p:txBody>
      </p:sp>
      <p:sp>
        <p:nvSpPr>
          <p:cNvPr id="1536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076A1E-BA10-466F-B4D6-7CF8D640EAC8}" type="slidenum">
              <a:rPr lang="en-US" altLang="en-US" smtClean="0">
                <a:solidFill>
                  <a:schemeClr val="tx2"/>
                </a:solidFill>
              </a:rPr>
              <a:pPr/>
              <a:t>4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77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1320800"/>
          </a:xfrm>
        </p:spPr>
        <p:txBody>
          <a:bodyPr/>
          <a:lstStyle/>
          <a:p>
            <a:pPr algn="l" rtl="0"/>
            <a:r>
              <a:rPr lang="en-US" b="1" smtClean="0"/>
              <a:t>How Diretory Service works?</a:t>
            </a:r>
            <a:br>
              <a:rPr lang="en-US" b="1" smtClean="0"/>
            </a:b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915989"/>
            <a:ext cx="8596668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800" smtClean="0"/>
              <a:t>When a client application needs to access server A </a:t>
            </a:r>
          </a:p>
          <a:p>
            <a:pPr lvl="1" algn="l" rtl="0">
              <a:lnSpc>
                <a:spcPct val="150000"/>
              </a:lnSpc>
            </a:pPr>
            <a:r>
              <a:rPr lang="en-US" sz="2800" smtClean="0"/>
              <a:t>It contacts the directory server and requests the address of the server A. </a:t>
            </a:r>
          </a:p>
          <a:p>
            <a:pPr lvl="1" algn="l" rtl="0">
              <a:lnSpc>
                <a:spcPct val="150000"/>
              </a:lnSpc>
            </a:pPr>
            <a:r>
              <a:rPr lang="en-US" sz="2800" smtClean="0"/>
              <a:t>The directory server identifies the server by its name.</a:t>
            </a:r>
          </a:p>
          <a:p>
            <a:pPr lvl="1" algn="l" rtl="0">
              <a:lnSpc>
                <a:spcPct val="150000"/>
              </a:lnSpc>
            </a:pPr>
            <a:r>
              <a:rPr lang="en-US" sz="2800" smtClean="0"/>
              <a:t>Then the directory server informs the client of the address of the server.</a:t>
            </a:r>
          </a:p>
          <a:p>
            <a:pPr algn="l" rtl="0">
              <a:lnSpc>
                <a:spcPct val="150000"/>
              </a:lnSpc>
            </a:pPr>
            <a:endParaRPr lang="ar-SA" sz="32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185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smtClean="0"/>
              <a:t>Group Communication Service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76389"/>
            <a:ext cx="9355666" cy="4646611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sz="2400" smtClean="0"/>
              <a:t>Group communication is an extension of multicasting for communicating process groups. 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When the recipient of a message is a set of processes the message is called a </a:t>
            </a:r>
            <a:r>
              <a:rPr lang="en-US" sz="2400" b="1" smtClean="0"/>
              <a:t>multicast message</a:t>
            </a:r>
            <a:r>
              <a:rPr lang="en-US" sz="240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a single recipient message – </a:t>
            </a:r>
            <a:r>
              <a:rPr lang="en-US" sz="2400" b="1" smtClean="0"/>
              <a:t>unicast</a:t>
            </a:r>
            <a:r>
              <a:rPr lang="en-US" sz="240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All processes are recipients – </a:t>
            </a:r>
            <a:r>
              <a:rPr lang="en-US" sz="2400" b="1" smtClean="0"/>
              <a:t>broadcast</a:t>
            </a:r>
            <a:r>
              <a:rPr lang="en-US" sz="240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A </a:t>
            </a:r>
            <a:r>
              <a:rPr lang="en-US" sz="2400" b="1" smtClean="0"/>
              <a:t>process group </a:t>
            </a:r>
            <a:r>
              <a:rPr lang="en-US" sz="2400" smtClean="0"/>
              <a:t>is a set of processes whose membership may change over time.</a:t>
            </a:r>
          </a:p>
          <a:p>
            <a:pPr algn="l" rtl="0">
              <a:lnSpc>
                <a:spcPct val="150000"/>
              </a:lnSpc>
            </a:pP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7332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1325563"/>
          </a:xfrm>
        </p:spPr>
        <p:txBody>
          <a:bodyPr/>
          <a:lstStyle/>
          <a:p>
            <a:pPr algn="l" rtl="0"/>
            <a:r>
              <a:rPr lang="en-US" b="1" smtClean="0"/>
              <a:t>Group Communication Service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5400" y="1054099"/>
            <a:ext cx="11290300" cy="5959475"/>
          </a:xfrm>
        </p:spPr>
        <p:txBody>
          <a:bodyPr>
            <a:normAutofit/>
          </a:bodyPr>
          <a:lstStyle/>
          <a:p>
            <a:pPr algn="l" rtl="0"/>
            <a:r>
              <a:rPr lang="en-US" sz="2400" smtClean="0"/>
              <a:t>Multicasting Types: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smtClean="0"/>
              <a:t>Reliable Multicast: </a:t>
            </a:r>
            <a:r>
              <a:rPr lang="en-US" sz="2000" smtClean="0"/>
              <a:t>The multicast is send to all processes and then retransmitted to processes that did not get the message, until all processes get the multicast. </a:t>
            </a:r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Reliable multicasts may not deliver all messages if some network problems arise. 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smtClean="0"/>
              <a:t>Atomic Multicast: </a:t>
            </a:r>
            <a:r>
              <a:rPr lang="en-US" sz="2000" smtClean="0"/>
              <a:t>Similar to the reliable multicast, but guarantees that all processes will receive the message. </a:t>
            </a:r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If it is not possible for all processes to receive the message, then no process will receive it.</a:t>
            </a:r>
          </a:p>
          <a:p>
            <a:pPr lvl="1" algn="l" rtl="0">
              <a:lnSpc>
                <a:spcPct val="150000"/>
              </a:lnSpc>
            </a:pPr>
            <a:r>
              <a:rPr lang="en-US" sz="2000" b="1" smtClean="0"/>
              <a:t>Totally Ordered Multicast:</a:t>
            </a:r>
            <a:r>
              <a:rPr lang="en-US" sz="2000" smtClean="0"/>
              <a:t> All the multicasts are ordered strictly, that is all the receivers get all the messages in exactly the same order. </a:t>
            </a:r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Totally ordered multicasting is expensive to implement and is not necessary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4765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32080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smtClean="0"/>
              <a:t>Time, Memory and Locking Services</a:t>
            </a:r>
            <a:endParaRPr lang="ar-SA" sz="3600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7934" y="1398589"/>
            <a:ext cx="9406466" cy="3880773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smtClean="0"/>
              <a:t>Time servers</a:t>
            </a:r>
            <a:r>
              <a:rPr lang="en-US" sz="2400" smtClean="0"/>
              <a:t> provide a notion of time to any program interested in time, based on one of many clock algorithms</a:t>
            </a:r>
          </a:p>
          <a:p>
            <a:pPr algn="l" rtl="0">
              <a:lnSpc>
                <a:spcPct val="150000"/>
              </a:lnSpc>
            </a:pPr>
            <a:r>
              <a:rPr lang="en-US" sz="2400" smtClean="0"/>
              <a:t>Time services have two functions: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smtClean="0"/>
              <a:t>provide consistent time information to all processes on the system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000" smtClean="0"/>
              <a:t>provide a clock synchronization method that ensures all clocks on all systems be synchronized.</a:t>
            </a:r>
          </a:p>
          <a:p>
            <a:pPr algn="l" rtl="0">
              <a:lnSpc>
                <a:spcPct val="150000"/>
              </a:lnSpc>
            </a:pPr>
            <a:r>
              <a:rPr lang="en-US" sz="2400" b="1" smtClean="0"/>
              <a:t>Memory services </a:t>
            </a:r>
            <a:r>
              <a:rPr lang="en-US" sz="2400" smtClean="0"/>
              <a:t>provide a logically shared memory segment to processes not running on the same machine.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4689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smtClean="0"/>
              <a:t>Time, Memory and Locking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17500" y="1576389"/>
            <a:ext cx="9550400" cy="3880773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</a:pPr>
            <a:r>
              <a:rPr lang="en-US" sz="2800" b="1" smtClean="0"/>
              <a:t>Locking service </a:t>
            </a:r>
            <a:r>
              <a:rPr lang="en-US" sz="2800" smtClean="0"/>
              <a:t>is typically a single server process that tracks all locked resources. </a:t>
            </a:r>
          </a:p>
          <a:p>
            <a:pPr algn="l" rtl="0">
              <a:lnSpc>
                <a:spcPct val="170000"/>
              </a:lnSpc>
            </a:pPr>
            <a:r>
              <a:rPr lang="en-US" sz="2800" smtClean="0"/>
              <a:t>When a process asks for a lock on a resource:</a:t>
            </a:r>
          </a:p>
          <a:p>
            <a:pPr lvl="1" algn="l" rtl="0">
              <a:lnSpc>
                <a:spcPct val="170000"/>
              </a:lnSpc>
            </a:pPr>
            <a:r>
              <a:rPr lang="en-US" sz="2400"/>
              <a:t>T</a:t>
            </a:r>
            <a:r>
              <a:rPr lang="en-US" sz="2400" smtClean="0"/>
              <a:t>he server grants the lock if that lock is currently not in use</a:t>
            </a:r>
          </a:p>
          <a:p>
            <a:pPr lvl="1" algn="l" rtl="0">
              <a:lnSpc>
                <a:spcPct val="170000"/>
              </a:lnSpc>
            </a:pPr>
            <a:r>
              <a:rPr lang="en-US" sz="2400"/>
              <a:t>E</a:t>
            </a:r>
            <a:r>
              <a:rPr lang="en-US" sz="2400" smtClean="0"/>
              <a:t>lse it makes the requesting process wait till the lock is released.</a:t>
            </a: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695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9400" y="0"/>
            <a:ext cx="10515600" cy="1325563"/>
          </a:xfrm>
        </p:spPr>
        <p:txBody>
          <a:bodyPr/>
          <a:lstStyle/>
          <a:p>
            <a:pPr algn="l" rtl="0"/>
            <a:r>
              <a:rPr lang="en-US" b="1" smtClean="0">
                <a:cs typeface="+mn-cs"/>
              </a:rPr>
              <a:t>Mail Services </a:t>
            </a:r>
            <a:endParaRPr lang="ar-SA" b="1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1600" y="940263"/>
            <a:ext cx="10223500" cy="54864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smtClean="0"/>
              <a:t>Mail services: </a:t>
            </a:r>
            <a:r>
              <a:rPr lang="en-US" sz="2800" smtClean="0"/>
              <a:t>These include: </a:t>
            </a:r>
          </a:p>
          <a:p>
            <a:pPr lvl="1" algn="l" rtl="0">
              <a:lnSpc>
                <a:spcPct val="150000"/>
              </a:lnSpc>
            </a:pPr>
            <a:r>
              <a:rPr lang="en-US" sz="2400" smtClean="0"/>
              <a:t>SMTP (Simple Mail Transfer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2000" smtClean="0"/>
              <a:t>Is </a:t>
            </a:r>
            <a:r>
              <a:rPr lang="en-US" sz="2000"/>
              <a:t>an Internet standard for electronic mail (email) </a:t>
            </a:r>
            <a:r>
              <a:rPr lang="en-US" sz="2000" smtClean="0"/>
              <a:t>transmission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M</a:t>
            </a:r>
            <a:r>
              <a:rPr lang="en-US" sz="2000" smtClean="0"/>
              <a:t>ail </a:t>
            </a:r>
            <a:r>
              <a:rPr lang="en-US" sz="2000"/>
              <a:t>servers </a:t>
            </a:r>
            <a:r>
              <a:rPr lang="en-US" sz="2000" smtClean="0"/>
              <a:t>use </a:t>
            </a:r>
            <a:r>
              <a:rPr lang="en-US" sz="2000"/>
              <a:t>SMTP to send and receive mail </a:t>
            </a:r>
            <a:r>
              <a:rPr lang="en-US" sz="2000" smtClean="0"/>
              <a:t>messages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C</a:t>
            </a:r>
            <a:r>
              <a:rPr lang="en-US" sz="2000" smtClean="0"/>
              <a:t>lient </a:t>
            </a:r>
            <a:r>
              <a:rPr lang="en-US" sz="2000"/>
              <a:t>mail applications </a:t>
            </a:r>
            <a:r>
              <a:rPr lang="en-US" sz="2000" smtClean="0"/>
              <a:t>use </a:t>
            </a:r>
            <a:r>
              <a:rPr lang="en-US" sz="2000"/>
              <a:t>SMTP only for sending messages to a mail </a:t>
            </a:r>
            <a:r>
              <a:rPr lang="en-US" sz="2000" smtClean="0"/>
              <a:t>server. </a:t>
            </a:r>
          </a:p>
          <a:p>
            <a:pPr lvl="2" algn="l" rtl="0">
              <a:lnSpc>
                <a:spcPct val="150000"/>
              </a:lnSpc>
            </a:pPr>
            <a:r>
              <a:rPr lang="en-US" sz="2000" smtClean="0"/>
              <a:t>For </a:t>
            </a:r>
            <a:r>
              <a:rPr lang="en-US" sz="2000"/>
              <a:t>receiving messages, client applications usually use either POP3 or IMAP.</a:t>
            </a:r>
          </a:p>
          <a:p>
            <a:pPr lvl="2" algn="l" rtl="0">
              <a:lnSpc>
                <a:spcPct val="110000"/>
              </a:lnSpc>
            </a:pPr>
            <a:r>
              <a:rPr lang="en-US" sz="2000"/>
              <a:t>W</a:t>
            </a:r>
            <a:r>
              <a:rPr lang="en-US" sz="2000" smtClean="0"/>
              <a:t>ebmail</a:t>
            </a:r>
            <a:r>
              <a:rPr lang="en-US" sz="2000"/>
              <a:t> systems (such as Outlook.com, Gmail </a:t>
            </a:r>
            <a:r>
              <a:rPr lang="en-US" sz="2000" smtClean="0"/>
              <a:t>and Yahoo</a:t>
            </a:r>
            <a:r>
              <a:rPr lang="en-US" sz="2000"/>
              <a:t>! Mail) use their own non-standard protocols to access mail box accounts on their own mail servers, all use SMTP when sending or receiving email from outside their own systems</a:t>
            </a:r>
            <a:r>
              <a:rPr lang="en-US" sz="2000" smtClean="0"/>
              <a:t>.</a:t>
            </a:r>
            <a:endParaRPr lang="en-US" sz="20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1200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/>
              <a:t>Mail Services 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639889"/>
            <a:ext cx="8596668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400" smtClean="0"/>
              <a:t>POP (Post Office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 </a:t>
            </a:r>
            <a:r>
              <a:rPr lang="en-US" sz="1800" smtClean="0"/>
              <a:t>Is </a:t>
            </a:r>
            <a:r>
              <a:rPr lang="en-US" sz="1800"/>
              <a:t>an application-layer Internet standard protocol used by local e-mail clients to retrieve e-mail from a remote server over a TCP/IP </a:t>
            </a:r>
            <a:r>
              <a:rPr lang="en-US" sz="1800" smtClean="0"/>
              <a:t>connection.</a:t>
            </a:r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It is one of the most popular Internet standard protocols for e-mail retrieval</a:t>
            </a:r>
          </a:p>
          <a:p>
            <a:pPr lvl="1" algn="l" rtl="0">
              <a:lnSpc>
                <a:spcPct val="150000"/>
              </a:lnSpc>
            </a:pPr>
            <a:r>
              <a:rPr lang="en-US" sz="2400" smtClean="0"/>
              <a:t>IMAP (Internet Message Access Protocol). 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 is an Internet standard protocol used by e-mail clients to retrieve e-mail messages from a mail server over a TCP/IP connection.</a:t>
            </a:r>
            <a:endParaRPr lang="en-US" sz="1800" smtClean="0"/>
          </a:p>
          <a:p>
            <a:pPr algn="l" rtl="0">
              <a:lnSpc>
                <a:spcPct val="150000"/>
              </a:lnSpc>
            </a:pPr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3886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25400" y="-15875"/>
            <a:ext cx="10515600" cy="1325563"/>
          </a:xfrm>
        </p:spPr>
        <p:txBody>
          <a:bodyPr/>
          <a:lstStyle/>
          <a:p>
            <a:pPr algn="l" rtl="0"/>
            <a:r>
              <a:rPr lang="en-US" b="1" smtClean="0"/>
              <a:t>User Service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5100" y="776288"/>
            <a:ext cx="9613900" cy="59102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smtClean="0"/>
              <a:t>User Services: </a:t>
            </a:r>
            <a:r>
              <a:rPr lang="en-US" sz="2000" smtClean="0"/>
              <a:t>These include the folloing protocols: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smtClean="0"/>
              <a:t>Finger Protocol</a:t>
            </a:r>
          </a:p>
          <a:p>
            <a:pPr lvl="2" algn="l" rtl="0">
              <a:lnSpc>
                <a:spcPct val="150000"/>
              </a:lnSpc>
            </a:pPr>
            <a:r>
              <a:rPr lang="en-US" sz="1600"/>
              <a:t> </a:t>
            </a:r>
            <a:r>
              <a:rPr lang="en-US" sz="1600" smtClean="0"/>
              <a:t>Enable </a:t>
            </a:r>
            <a:r>
              <a:rPr lang="en-US" sz="1600"/>
              <a:t>a user to view another </a:t>
            </a:r>
            <a:r>
              <a:rPr lang="en-US" sz="1600" smtClean="0"/>
              <a:t>user’s </a:t>
            </a:r>
            <a:r>
              <a:rPr lang="en-US" sz="1600"/>
              <a:t>information when that user used that same computer system or was logged on in the same network. </a:t>
            </a:r>
            <a:endParaRPr lang="en-US" sz="1600" smtClean="0"/>
          </a:p>
          <a:p>
            <a:pPr lvl="2" algn="l" rtl="0">
              <a:lnSpc>
                <a:spcPct val="150000"/>
              </a:lnSpc>
            </a:pPr>
            <a:r>
              <a:rPr lang="en-US" sz="1600" smtClean="0"/>
              <a:t>The </a:t>
            </a:r>
            <a:r>
              <a:rPr lang="en-US" sz="1600"/>
              <a:t>program can determine user identity though an email address and determine whether that user is currently logged in, as well as the status of their log sessions.</a:t>
            </a:r>
            <a:r>
              <a:rPr lang="en-US" sz="1600" smtClean="0"/>
              <a:t> </a:t>
            </a:r>
          </a:p>
          <a:p>
            <a:pPr marL="914400" lvl="1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800" smtClean="0"/>
              <a:t>Rwho Protocol</a:t>
            </a:r>
          </a:p>
          <a:p>
            <a:pPr lvl="2" algn="l" rtl="0">
              <a:lnSpc>
                <a:spcPct val="150000"/>
              </a:lnSpc>
            </a:pPr>
            <a:r>
              <a:rPr lang="en-US" sz="1600"/>
              <a:t>The "rwho" protocol provides a simple </a:t>
            </a:r>
            <a:r>
              <a:rPr lang="en-US" sz="1600" smtClean="0"/>
              <a:t>method </a:t>
            </a:r>
            <a:r>
              <a:rPr lang="en-US" sz="1600"/>
              <a:t>for listing UNIX machines on the </a:t>
            </a:r>
            <a:r>
              <a:rPr lang="en-US" sz="1600" smtClean="0"/>
              <a:t>network, </a:t>
            </a:r>
            <a:r>
              <a:rPr lang="en-US" sz="1600"/>
              <a:t>and who is logged onto those machines. </a:t>
            </a:r>
            <a:endParaRPr lang="en-US" sz="1600" smtClean="0"/>
          </a:p>
          <a:p>
            <a:pPr lvl="2" algn="l" rtl="0">
              <a:lnSpc>
                <a:spcPct val="150000"/>
              </a:lnSpc>
            </a:pPr>
            <a:r>
              <a:rPr lang="en-US" sz="1600" smtClean="0"/>
              <a:t>Each </a:t>
            </a:r>
            <a:r>
              <a:rPr lang="en-US" sz="1600"/>
              <a:t>UNIX host </a:t>
            </a:r>
            <a:r>
              <a:rPr lang="en-US" sz="1600" smtClean="0"/>
              <a:t>keeps </a:t>
            </a:r>
            <a:r>
              <a:rPr lang="en-US" sz="1600"/>
              <a:t>a list of active machines and logged on users</a:t>
            </a:r>
            <a:r>
              <a:rPr lang="en-US" sz="1600" smtClean="0"/>
              <a:t>.</a:t>
            </a:r>
          </a:p>
          <a:p>
            <a:pPr lvl="2" algn="l" rtl="0">
              <a:lnSpc>
                <a:spcPct val="150000"/>
              </a:lnSpc>
            </a:pPr>
            <a:r>
              <a:rPr lang="en-US" sz="1600" smtClean="0"/>
              <a:t>This </a:t>
            </a:r>
            <a:r>
              <a:rPr lang="en-US" sz="1600"/>
              <a:t>presents a </a:t>
            </a:r>
            <a:r>
              <a:rPr lang="en-US" sz="1600" b="1"/>
              <a:t>security risk</a:t>
            </a:r>
            <a:r>
              <a:rPr lang="en-US" sz="1600"/>
              <a:t> for network managers, because it exposes machine names as well as user names. </a:t>
            </a:r>
            <a:endParaRPr lang="en-US" sz="1600" smtClean="0"/>
          </a:p>
          <a:p>
            <a:pPr lvl="2" algn="l" rtl="0">
              <a:lnSpc>
                <a:spcPct val="150000"/>
              </a:lnSpc>
            </a:pPr>
            <a:r>
              <a:rPr lang="en-US" sz="1600" smtClean="0"/>
              <a:t>The </a:t>
            </a:r>
            <a:r>
              <a:rPr lang="en-US" sz="1600"/>
              <a:t>'rwhod' service should be disabled on secure machines.</a:t>
            </a:r>
          </a:p>
          <a:p>
            <a:pPr algn="l" rtl="0">
              <a:lnSpc>
                <a:spcPct val="150000"/>
              </a:lnSpc>
            </a:pPr>
            <a:endParaRPr lang="en-US" sz="2000" smtClean="0"/>
          </a:p>
          <a:p>
            <a:pPr algn="l" rtl="0">
              <a:lnSpc>
                <a:spcPct val="150000"/>
              </a:lnSpc>
            </a:pPr>
            <a:endParaRPr lang="ar-SA" sz="20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53617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034" y="152400"/>
            <a:ext cx="8596668" cy="1320800"/>
          </a:xfrm>
        </p:spPr>
        <p:txBody>
          <a:bodyPr/>
          <a:lstStyle/>
          <a:p>
            <a:pPr algn="l" rtl="0"/>
            <a:r>
              <a:rPr lang="en-US" b="1" smtClean="0"/>
              <a:t>User Services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9700" y="1436689"/>
            <a:ext cx="9880600" cy="3880773"/>
          </a:xfrm>
        </p:spPr>
        <p:txBody>
          <a:bodyPr>
            <a:noAutofit/>
          </a:bodyPr>
          <a:lstStyle/>
          <a:p>
            <a:pPr marL="914400" lvl="1" indent="-457200" algn="l" rtl="0">
              <a:buFont typeface="+mj-lt"/>
              <a:buAutoNum type="arabicPeriod" startAt="3"/>
            </a:pPr>
            <a:r>
              <a:rPr lang="en-US" sz="2000" smtClean="0"/>
              <a:t>RSH protocol</a:t>
            </a:r>
          </a:p>
          <a:p>
            <a:pPr lvl="2" algn="l" rtl="0"/>
            <a:r>
              <a:rPr lang="en-US" sz="1800"/>
              <a:t>RSH has a dual channel architecture. </a:t>
            </a:r>
            <a:endParaRPr lang="en-US" sz="1800" smtClean="0"/>
          </a:p>
          <a:p>
            <a:pPr lvl="2" algn="l" rtl="0"/>
            <a:r>
              <a:rPr lang="en-US" sz="1800" smtClean="0"/>
              <a:t>The </a:t>
            </a:r>
            <a:r>
              <a:rPr lang="en-US" sz="1800"/>
              <a:t>client establishes a connection to the RSH </a:t>
            </a:r>
            <a:r>
              <a:rPr lang="en-US" sz="1800" smtClean="0"/>
              <a:t>daemon/Server </a:t>
            </a:r>
            <a:r>
              <a:rPr lang="en-US" sz="1800"/>
              <a:t>(rshd) and sends a user name and a command to execute. </a:t>
            </a:r>
            <a:endParaRPr lang="en-US" sz="1800" smtClean="0"/>
          </a:p>
          <a:p>
            <a:pPr lvl="2" algn="l" rtl="0"/>
            <a:r>
              <a:rPr lang="en-US" sz="1800" smtClean="0"/>
              <a:t>This </a:t>
            </a:r>
            <a:r>
              <a:rPr lang="en-US" sz="1800"/>
              <a:t>channel becomes the standard input and output of the executed command. </a:t>
            </a:r>
            <a:endParaRPr lang="en-US" sz="1800" smtClean="0"/>
          </a:p>
          <a:p>
            <a:pPr lvl="2" algn="l" rtl="0"/>
            <a:r>
              <a:rPr lang="en-US" sz="1800" smtClean="0"/>
              <a:t>An </a:t>
            </a:r>
            <a:r>
              <a:rPr lang="en-US" sz="1800"/>
              <a:t>optional second channel is initiated by the daemon to transfer standard error messages</a:t>
            </a:r>
            <a:r>
              <a:rPr lang="en-US" sz="1800" smtClean="0"/>
              <a:t>.</a:t>
            </a:r>
          </a:p>
          <a:p>
            <a:pPr lvl="2" algn="l" rtl="0"/>
            <a:endParaRPr lang="en-US" sz="1800"/>
          </a:p>
          <a:p>
            <a:pPr marL="914400" lvl="1" indent="-457200" algn="l" rtl="0">
              <a:buFont typeface="+mj-lt"/>
              <a:buAutoNum type="arabicPeriod" startAt="4"/>
            </a:pPr>
            <a:r>
              <a:rPr lang="en-US" sz="2000" smtClean="0"/>
              <a:t>FTP protocol</a:t>
            </a:r>
          </a:p>
          <a:p>
            <a:pPr lvl="2" algn="l" rtl="0"/>
            <a:r>
              <a:rPr lang="en-US" sz="1800"/>
              <a:t>is a standard network protocol used to transfer computer files from one host to another host over a TCP-based network, such as the Internet.</a:t>
            </a:r>
            <a:endParaRPr lang="ar-SA" sz="18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7114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3025"/>
            <a:ext cx="10515600" cy="1325563"/>
          </a:xfrm>
        </p:spPr>
        <p:txBody>
          <a:bodyPr/>
          <a:lstStyle/>
          <a:p>
            <a:pPr algn="l" rtl="0"/>
            <a:r>
              <a:rPr lang="en-US" b="1" smtClean="0"/>
              <a:t>Publishing Services</a:t>
            </a:r>
            <a:endParaRPr lang="ar-SA" b="1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8500"/>
            <a:ext cx="9918700" cy="59944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smtClean="0"/>
              <a:t>Publishing services:</a:t>
            </a:r>
            <a:r>
              <a:rPr lang="en-US" sz="2400" smtClean="0"/>
              <a:t> These include:</a:t>
            </a:r>
          </a:p>
          <a:p>
            <a:pPr lvl="1" algn="l" rtl="0">
              <a:lnSpc>
                <a:spcPct val="150000"/>
              </a:lnSpc>
            </a:pPr>
            <a:r>
              <a:rPr lang="en-US" sz="2000" smtClean="0"/>
              <a:t>HTTP (Hyper Text Transfer Protocol) </a:t>
            </a:r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It is </a:t>
            </a:r>
            <a:r>
              <a:rPr lang="en-US" sz="1800"/>
              <a:t>an application protocol for distributed, collaborative, hypermedia information systems</a:t>
            </a:r>
            <a:r>
              <a:rPr lang="en-US" sz="1800" smtClean="0"/>
              <a:t>.</a:t>
            </a:r>
            <a:endParaRPr lang="en-US" sz="1800" baseline="30000" smtClean="0"/>
          </a:p>
          <a:p>
            <a:pPr lvl="2" algn="l" rtl="0">
              <a:lnSpc>
                <a:spcPct val="150000"/>
              </a:lnSpc>
            </a:pPr>
            <a:r>
              <a:rPr lang="en-US" sz="1800" smtClean="0"/>
              <a:t>HTTP </a:t>
            </a:r>
            <a:r>
              <a:rPr lang="en-US" sz="1800"/>
              <a:t>is the foundation of data communication for the World Wide </a:t>
            </a:r>
            <a:r>
              <a:rPr lang="en-US" sz="1800" smtClean="0"/>
              <a:t>Web (WWW).</a:t>
            </a:r>
            <a:endParaRPr lang="en-US" sz="1800"/>
          </a:p>
          <a:p>
            <a:pPr lvl="2" algn="l" rtl="0"/>
            <a:r>
              <a:rPr lang="en-US" sz="1800"/>
              <a:t>Hypertext is structured text that uses logical links (hyperlinks) between nodes containing text. </a:t>
            </a:r>
            <a:endParaRPr lang="en-US" sz="1800" smtClean="0"/>
          </a:p>
          <a:p>
            <a:pPr lvl="2" algn="l" rtl="0"/>
            <a:r>
              <a:rPr lang="en-US" sz="1800" smtClean="0"/>
              <a:t>HTTP </a:t>
            </a:r>
            <a:r>
              <a:rPr lang="en-US" sz="1800"/>
              <a:t>is the protocol to exchange or transfer hypertext</a:t>
            </a:r>
            <a:r>
              <a:rPr lang="en-US" sz="1800" smtClean="0"/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sz="2000" smtClean="0"/>
              <a:t>NNTP (Network News Transfer Protocol)</a:t>
            </a:r>
          </a:p>
          <a:p>
            <a:pPr lvl="2" algn="l" rtl="0">
              <a:lnSpc>
                <a:spcPct val="150000"/>
              </a:lnSpc>
            </a:pPr>
            <a:r>
              <a:rPr lang="en-US" sz="1800"/>
              <a:t>The </a:t>
            </a:r>
            <a:r>
              <a:rPr lang="en-US" sz="1800" b="1"/>
              <a:t>Network News Transfer Protocol</a:t>
            </a:r>
            <a:r>
              <a:rPr lang="en-US" sz="1800"/>
              <a:t> (</a:t>
            </a:r>
            <a:r>
              <a:rPr lang="en-US" sz="1800" b="1"/>
              <a:t>NNTP</a:t>
            </a:r>
            <a:r>
              <a:rPr lang="en-US" sz="1800"/>
              <a:t>) is an application protocol used for transporting Usenet news articles (</a:t>
            </a:r>
            <a:r>
              <a:rPr lang="en-US" sz="1800" i="1"/>
              <a:t>netnews</a:t>
            </a:r>
            <a:r>
              <a:rPr lang="en-US" sz="1800"/>
              <a:t>) between news servers and for reading and posting articles by end user client applications.</a:t>
            </a:r>
            <a:endParaRPr lang="en-US" sz="1800" smtClean="0"/>
          </a:p>
          <a:p>
            <a:pPr algn="l" rtl="0"/>
            <a:endParaRPr lang="ar-SA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49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8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Overview</a:t>
            </a:r>
            <a:endParaRPr lang="ar-SA" altLang="ar-SA" smtClean="0"/>
          </a:p>
        </p:txBody>
      </p:sp>
      <p:sp>
        <p:nvSpPr>
          <p:cNvPr id="1638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4402" y="1469362"/>
            <a:ext cx="8229600" cy="4937125"/>
          </a:xfrm>
        </p:spPr>
        <p:txBody>
          <a:bodyPr>
            <a:normAutofit/>
          </a:bodyPr>
          <a:lstStyle/>
          <a:p>
            <a:pPr algn="l" rtl="0"/>
            <a:r>
              <a:rPr lang="en-US" altLang="ar-SA" sz="2800" dirty="0" smtClean="0"/>
              <a:t>Each configuration </a:t>
            </a:r>
            <a:r>
              <a:rPr lang="en-US" altLang="ar-SA" sz="2800" b="1" dirty="0" smtClean="0"/>
              <a:t>(A) &amp; (B)—</a:t>
            </a:r>
            <a:r>
              <a:rPr lang="en-US" altLang="ar-SA" sz="2800" dirty="0" smtClean="0"/>
              <a:t>separate computer and network operating systems or an operating system combining the functions of both</a:t>
            </a:r>
            <a:r>
              <a:rPr lang="en-US" altLang="ar-SA" sz="2800" b="1" dirty="0" smtClean="0"/>
              <a:t>—</a:t>
            </a:r>
            <a:r>
              <a:rPr lang="en-US" altLang="ar-SA" sz="2800" dirty="0" smtClean="0"/>
              <a:t>has benefits and drawbacks. </a:t>
            </a:r>
          </a:p>
          <a:p>
            <a:pPr algn="l" rtl="0"/>
            <a:r>
              <a:rPr lang="en-US" altLang="ar-SA" sz="2800" dirty="0" smtClean="0"/>
              <a:t>It is he job of the networking technician to determine which configuration best suits the needs of his network.</a:t>
            </a:r>
          </a:p>
          <a:p>
            <a:pPr algn="l" rtl="0"/>
            <a:endParaRPr lang="ar-SA" altLang="ar-SA" sz="2800" dirty="0" smtClean="0"/>
          </a:p>
        </p:txBody>
      </p:sp>
      <p:sp>
        <p:nvSpPr>
          <p:cNvPr id="16388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792F6F-61CE-4F92-AD24-E34AC455654A}" type="slidenum">
              <a:rPr lang="en-US" altLang="en-US" smtClean="0">
                <a:solidFill>
                  <a:schemeClr val="tx2"/>
                </a:solidFill>
              </a:rPr>
              <a:pPr/>
              <a:t>5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963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76200"/>
            <a:ext cx="8596668" cy="1320800"/>
          </a:xfrm>
        </p:spPr>
        <p:txBody>
          <a:bodyPr/>
          <a:lstStyle/>
          <a:p>
            <a:r>
              <a:rPr lang="en-US" b="1"/>
              <a:t>Publishing Services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49766" y="992189"/>
            <a:ext cx="10371666" cy="3880773"/>
          </a:xfrm>
        </p:spPr>
        <p:txBody>
          <a:bodyPr>
            <a:noAutofit/>
          </a:bodyPr>
          <a:lstStyle/>
          <a:p>
            <a:pPr lvl="1" algn="l" rtl="0">
              <a:lnSpc>
                <a:spcPct val="150000"/>
              </a:lnSpc>
            </a:pPr>
            <a:r>
              <a:rPr lang="en-US" sz="2400" smtClean="0"/>
              <a:t>Gopher </a:t>
            </a:r>
          </a:p>
          <a:p>
            <a:pPr lvl="2" algn="l" rtl="0">
              <a:lnSpc>
                <a:spcPct val="150000"/>
              </a:lnSpc>
            </a:pPr>
            <a:r>
              <a:rPr lang="en-US" sz="2000"/>
              <a:t>is a TCP/IP application layer protocol designed for distributing, searching, and retrieving documents over the Internet. </a:t>
            </a:r>
            <a:endParaRPr lang="en-US" sz="2000" smtClean="0"/>
          </a:p>
          <a:p>
            <a:pPr lvl="1" algn="l" rtl="0">
              <a:lnSpc>
                <a:spcPct val="150000"/>
              </a:lnSpc>
            </a:pPr>
            <a:r>
              <a:rPr lang="en-US" sz="2400" smtClean="0"/>
              <a:t>WAIS</a:t>
            </a:r>
          </a:p>
          <a:p>
            <a:pPr lvl="2" algn="l" rtl="0">
              <a:lnSpc>
                <a:spcPct val="150000"/>
              </a:lnSpc>
            </a:pPr>
            <a:r>
              <a:rPr lang="en-US" sz="2000" smtClean="0"/>
              <a:t>It is an </a:t>
            </a:r>
            <a:r>
              <a:rPr lang="en-US" sz="2000"/>
              <a:t>Internet system in which </a:t>
            </a:r>
            <a:r>
              <a:rPr lang="en-US" sz="2000" smtClean="0"/>
              <a:t>databases </a:t>
            </a:r>
            <a:r>
              <a:rPr lang="en-US" sz="2000"/>
              <a:t>are created at multiple server locations, kept track of by a </a:t>
            </a:r>
            <a:r>
              <a:rPr lang="en-US" sz="2000" i="1"/>
              <a:t>directory of servers</a:t>
            </a:r>
            <a:r>
              <a:rPr lang="en-US" sz="2000"/>
              <a:t> at one location, and made accessible for searching by users with WAIS client programs. </a:t>
            </a:r>
            <a:endParaRPr lang="en-US" sz="2000" smtClean="0"/>
          </a:p>
          <a:p>
            <a:pPr lvl="2" algn="l" rtl="0">
              <a:lnSpc>
                <a:spcPct val="150000"/>
              </a:lnSpc>
            </a:pPr>
            <a:r>
              <a:rPr lang="en-US" sz="2000" smtClean="0"/>
              <a:t>The </a:t>
            </a:r>
            <a:r>
              <a:rPr lang="en-US" sz="2000"/>
              <a:t>user enters a search argument for a selected database and the client then accesses all the servers on which the database is distributed.</a:t>
            </a:r>
            <a:endParaRPr lang="en-US" sz="2000" smtClean="0"/>
          </a:p>
          <a:p>
            <a:pPr marL="0" indent="0" algn="l" rtl="0">
              <a:buNone/>
            </a:pPr>
            <a:endParaRPr lang="ar-SA" sz="28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3699-FB2A-4F6B-90B8-EB88FCF39AF4}" type="slidenum">
              <a:rPr lang="ar-SA" smtClean="0"/>
              <a:t>50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35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542863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Coordinating Hardware and Software</a:t>
            </a:r>
            <a:endParaRPr lang="ar-SA" altLang="ar-SA" dirty="0" smtClean="0"/>
          </a:p>
        </p:txBody>
      </p:sp>
      <p:sp>
        <p:nvSpPr>
          <p:cNvPr id="17411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26397" y="850798"/>
            <a:ext cx="8229600" cy="4937125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3200" b="1" i="1" dirty="0"/>
              <a:t>A network operating system (NOS)</a:t>
            </a:r>
            <a:r>
              <a:rPr lang="en-US" altLang="ar-SA" sz="3200" dirty="0"/>
              <a:t> provides services to clients over a network. </a:t>
            </a:r>
          </a:p>
          <a:p>
            <a:pPr algn="l" rtl="0"/>
            <a:r>
              <a:rPr lang="en-US" altLang="ar-SA" sz="3200" dirty="0"/>
              <a:t>Operating systems in general (client OS and NOS) </a:t>
            </a:r>
            <a:r>
              <a:rPr lang="en-US" altLang="ar-SA" sz="2400" dirty="0" smtClean="0"/>
              <a:t>coordinate the interaction between the computer and the programs. </a:t>
            </a:r>
          </a:p>
          <a:p>
            <a:pPr algn="l" rtl="0"/>
            <a:r>
              <a:rPr lang="en-US" altLang="ar-SA" sz="2400" dirty="0" smtClean="0"/>
              <a:t>It also controls the allocation and use of hardware resources such as:</a:t>
            </a:r>
          </a:p>
          <a:p>
            <a:pPr lvl="1" algn="l" rtl="0"/>
            <a:r>
              <a:rPr lang="en-US" altLang="ar-SA" sz="2000" dirty="0" smtClean="0"/>
              <a:t>Memory.</a:t>
            </a:r>
          </a:p>
          <a:p>
            <a:pPr lvl="1" algn="l" rtl="0"/>
            <a:r>
              <a:rPr lang="en-US" altLang="ar-SA" sz="2000" dirty="0" smtClean="0"/>
              <a:t>CPU time.</a:t>
            </a:r>
          </a:p>
          <a:p>
            <a:pPr lvl="1" algn="l" rtl="0"/>
            <a:r>
              <a:rPr lang="en-US" altLang="ar-SA" sz="2000" dirty="0" smtClean="0"/>
              <a:t>Disk space.</a:t>
            </a:r>
          </a:p>
          <a:p>
            <a:pPr lvl="1" algn="l" rtl="0"/>
            <a:r>
              <a:rPr lang="en-US" altLang="ar-SA" sz="2000" dirty="0" smtClean="0"/>
              <a:t>Peripheral devices.</a:t>
            </a:r>
          </a:p>
          <a:p>
            <a:pPr algn="l" rtl="0"/>
            <a:endParaRPr lang="ar-SA" altLang="ar-SA" sz="2400" dirty="0" smtClean="0"/>
          </a:p>
        </p:txBody>
      </p:sp>
      <p:sp>
        <p:nvSpPr>
          <p:cNvPr id="17412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06F4F9-41F1-4AE5-8CCF-BE25E5AE8698}" type="slidenum">
              <a:rPr lang="en-US" altLang="en-US" smtClean="0">
                <a:solidFill>
                  <a:schemeClr val="tx2"/>
                </a:solidFill>
              </a:rPr>
              <a:pPr/>
              <a:t>6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3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>
          <a:xfrm>
            <a:off x="475628" y="112058"/>
            <a:ext cx="8596668" cy="1320800"/>
          </a:xfrm>
        </p:spPr>
        <p:txBody>
          <a:bodyPr/>
          <a:lstStyle/>
          <a:p>
            <a:pPr marL="342900" indent="-342900"/>
            <a:r>
              <a:rPr lang="en-US" altLang="ar-SA" b="1" dirty="0" smtClean="0"/>
              <a:t>Coordinating Hardware and Software</a:t>
            </a:r>
            <a:endParaRPr lang="ar-SA" altLang="ar-SA" dirty="0" smtClean="0"/>
          </a:p>
        </p:txBody>
      </p:sp>
      <p:sp>
        <p:nvSpPr>
          <p:cNvPr id="18435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59162" y="1304771"/>
            <a:ext cx="8229600" cy="4937125"/>
          </a:xfrm>
        </p:spPr>
        <p:txBody>
          <a:bodyPr/>
          <a:lstStyle/>
          <a:p>
            <a:pPr marL="273050" lvl="1" algn="just" rtl="0">
              <a:spcBef>
                <a:spcPts val="600"/>
              </a:spcBef>
            </a:pPr>
            <a:r>
              <a:rPr lang="en-US" altLang="ar-SA" sz="2800" dirty="0"/>
              <a:t>Networking environment works as follows: </a:t>
            </a:r>
          </a:p>
          <a:p>
            <a:pPr marL="774700" lvl="2" indent="-457200" algn="just" rtl="0">
              <a:spcBef>
                <a:spcPts val="600"/>
              </a:spcBef>
              <a:buFont typeface="Bookman Old Style" panose="02050604050505020204" pitchFamily="18" charset="0"/>
              <a:buAutoNum type="arabicParenR"/>
            </a:pPr>
            <a:r>
              <a:rPr lang="en-US" altLang="ar-SA" sz="2500" dirty="0"/>
              <a:t>Servers provide resources to the network clients </a:t>
            </a:r>
          </a:p>
          <a:p>
            <a:pPr marL="774700" lvl="2" indent="-457200" algn="just" rtl="0">
              <a:spcBef>
                <a:spcPts val="600"/>
              </a:spcBef>
              <a:buFont typeface="Bookman Old Style" panose="02050604050505020204" pitchFamily="18" charset="0"/>
              <a:buAutoNum type="arabicParenR"/>
            </a:pPr>
            <a:r>
              <a:rPr lang="en-US" altLang="ar-SA" sz="2500" dirty="0"/>
              <a:t>Client network OS makes these resources available to the client computer. </a:t>
            </a:r>
          </a:p>
          <a:p>
            <a:pPr marL="273050" lvl="1" algn="just" rtl="0">
              <a:spcBef>
                <a:spcPts val="600"/>
              </a:spcBef>
            </a:pPr>
            <a:r>
              <a:rPr lang="en-US" altLang="ar-SA" sz="2800" dirty="0"/>
              <a:t>The network and the client operating systems are coordinated so that all portions of the network function properly.</a:t>
            </a:r>
          </a:p>
          <a:p>
            <a:pPr algn="l" rtl="0"/>
            <a:endParaRPr lang="ar-SA" altLang="ar-SA" dirty="0" smtClean="0"/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64DEEF-472B-44C3-B6E0-FECD728ECC3F}" type="slidenum">
              <a:rPr lang="en-US" altLang="en-US" smtClean="0">
                <a:solidFill>
                  <a:schemeClr val="tx2"/>
                </a:solidFill>
              </a:rPr>
              <a:pPr/>
              <a:t>7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6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altLang="ar-SA" b="1" dirty="0" smtClean="0"/>
              <a:t>Multitasking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61063" y="759012"/>
            <a:ext cx="9146008" cy="4937125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400" dirty="0"/>
              <a:t>A </a:t>
            </a:r>
            <a:r>
              <a:rPr lang="en-US" sz="2400" i="1" dirty="0"/>
              <a:t>multitasking</a:t>
            </a:r>
            <a:r>
              <a:rPr lang="en-US" sz="2400" dirty="0"/>
              <a:t> operating system, </a:t>
            </a:r>
            <a:r>
              <a:rPr lang="en-US" sz="2400" dirty="0" smtClean="0"/>
              <a:t>is a system that allows a </a:t>
            </a:r>
            <a:r>
              <a:rPr lang="en-US" sz="2400" dirty="0"/>
              <a:t>computer to process more than one task at a time. </a:t>
            </a:r>
            <a:endParaRPr lang="en-US" sz="2400" dirty="0" smtClean="0"/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 smtClean="0"/>
              <a:t>A </a:t>
            </a:r>
            <a:r>
              <a:rPr lang="en-US" sz="2400" dirty="0"/>
              <a:t>true multitasking operating system can run as many tasks as there are </a:t>
            </a:r>
            <a:r>
              <a:rPr lang="en-US" sz="2400" dirty="0" smtClean="0"/>
              <a:t>processors (CPU). </a:t>
            </a:r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 smtClean="0"/>
              <a:t>If </a:t>
            </a:r>
            <a:r>
              <a:rPr lang="en-US" sz="2400" dirty="0"/>
              <a:t>there are more tasks than processors, the computer </a:t>
            </a:r>
            <a:r>
              <a:rPr lang="en-US" sz="2400" dirty="0" smtClean="0"/>
              <a:t>arranges </a:t>
            </a:r>
            <a:r>
              <a:rPr lang="en-US" sz="2400" dirty="0"/>
              <a:t>for the available processors to devote a certain amount of time to each </a:t>
            </a:r>
            <a:r>
              <a:rPr lang="en-US" sz="2400" dirty="0" smtClean="0"/>
              <a:t>task until </a:t>
            </a:r>
            <a:r>
              <a:rPr lang="en-US" sz="2400" dirty="0"/>
              <a:t>all are completed. </a:t>
            </a:r>
            <a:endParaRPr lang="en-US" sz="2400" dirty="0" smtClean="0"/>
          </a:p>
          <a:p>
            <a:pPr marL="0" indent="0" algn="l" rtl="0">
              <a:buNone/>
              <a:defRPr/>
            </a:pPr>
            <a:endParaRPr lang="en-US" sz="1600" dirty="0"/>
          </a:p>
          <a:p>
            <a:pPr algn="l" rtl="0">
              <a:defRPr/>
            </a:pPr>
            <a:r>
              <a:rPr lang="en-US" sz="2400" dirty="0" smtClean="0"/>
              <a:t>With </a:t>
            </a:r>
            <a:r>
              <a:rPr lang="en-US" sz="2400" dirty="0"/>
              <a:t>this system, the computer appears to be working on several tasks at once.</a:t>
            </a:r>
          </a:p>
          <a:p>
            <a:pPr algn="l" rtl="0">
              <a:defRPr/>
            </a:pPr>
            <a:endParaRPr lang="ar-SA" sz="2400" dirty="0"/>
          </a:p>
        </p:txBody>
      </p:sp>
      <p:sp>
        <p:nvSpPr>
          <p:cNvPr id="19460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EDAE23-85B7-44F6-96A3-692B70550E57}" type="slidenum">
              <a:rPr lang="en-US" altLang="en-US" smtClean="0">
                <a:solidFill>
                  <a:schemeClr val="tx2"/>
                </a:solidFill>
              </a:rPr>
              <a:pPr/>
              <a:t>8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/>
          <p:cNvSpPr>
            <a:spLocks noGrp="1"/>
          </p:cNvSpPr>
          <p:nvPr>
            <p:ph type="title"/>
          </p:nvPr>
        </p:nvSpPr>
        <p:spPr>
          <a:xfrm>
            <a:off x="142128" y="0"/>
            <a:ext cx="8229600" cy="990600"/>
          </a:xfrm>
        </p:spPr>
        <p:txBody>
          <a:bodyPr/>
          <a:lstStyle/>
          <a:p>
            <a:r>
              <a:rPr lang="en-US" altLang="ar-SA" dirty="0" smtClean="0"/>
              <a:t>Multitasking</a:t>
            </a:r>
            <a:endParaRPr lang="ar-SA" altLang="ar-SA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65847" y="1150606"/>
            <a:ext cx="9838765" cy="4937125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2800" dirty="0" smtClean="0"/>
              <a:t>There are two primary forms of multitasking:</a:t>
            </a:r>
          </a:p>
          <a:p>
            <a:pPr lvl="1" algn="l" rtl="0">
              <a:defRPr/>
            </a:pPr>
            <a:r>
              <a:rPr lang="en-US" sz="2400" b="1" dirty="0" smtClean="0"/>
              <a:t>Preemptive:</a:t>
            </a:r>
            <a:r>
              <a:rPr lang="en-US" sz="2400" dirty="0" smtClean="0"/>
              <a:t> </a:t>
            </a:r>
            <a:r>
              <a:rPr lang="en-US" sz="2400" dirty="0"/>
              <a:t> </a:t>
            </a:r>
            <a:r>
              <a:rPr lang="en-US" sz="2400" dirty="0" smtClean="0"/>
              <a:t>(OS) allocates an </a:t>
            </a:r>
            <a:r>
              <a:rPr lang="en-US" sz="2400" dirty="0"/>
              <a:t>equal </a:t>
            </a:r>
            <a:r>
              <a:rPr lang="en-US" sz="2400" dirty="0" smtClean="0"/>
              <a:t>amount of time for processing tasks in the (CPU). </a:t>
            </a:r>
          </a:p>
          <a:p>
            <a:pPr lvl="2" algn="l" rtl="0">
              <a:defRPr/>
            </a:pPr>
            <a:r>
              <a:rPr lang="en-US" sz="2000" dirty="0"/>
              <a:t>D</a:t>
            </a:r>
            <a:r>
              <a:rPr lang="en-US" sz="2000" dirty="0" smtClean="0"/>
              <a:t>epending </a:t>
            </a:r>
            <a:r>
              <a:rPr lang="en-US" sz="2000" dirty="0"/>
              <a:t>on a task's criticality and priority, additional time may be </a:t>
            </a:r>
            <a:r>
              <a:rPr lang="en-US" sz="2000" dirty="0" smtClean="0"/>
              <a:t>allocated.</a:t>
            </a:r>
          </a:p>
          <a:p>
            <a:pPr marL="593725" lvl="2" indent="0" algn="l" rtl="0">
              <a:buNone/>
              <a:defRPr/>
            </a:pPr>
            <a:endParaRPr lang="en-US" sz="2000" dirty="0" smtClean="0"/>
          </a:p>
          <a:p>
            <a:pPr lvl="1" algn="l" rtl="0">
              <a:defRPr/>
            </a:pPr>
            <a:r>
              <a:rPr lang="en-US" sz="2400" b="1" dirty="0" err="1" smtClean="0"/>
              <a:t>Nonpreemptive</a:t>
            </a:r>
            <a:r>
              <a:rPr lang="en-US" sz="2400" b="1" dirty="0" smtClean="0"/>
              <a:t> (cooperative)</a:t>
            </a:r>
            <a:r>
              <a:rPr lang="en-US" sz="2400" dirty="0" smtClean="0"/>
              <a:t> (OS</a:t>
            </a:r>
            <a:r>
              <a:rPr lang="en-US" sz="2400" dirty="0"/>
              <a:t>) allocates </a:t>
            </a:r>
            <a:r>
              <a:rPr lang="en-US" sz="2400" dirty="0" smtClean="0"/>
              <a:t>the </a:t>
            </a:r>
            <a:r>
              <a:rPr lang="en-US" sz="2400" dirty="0"/>
              <a:t>entire </a:t>
            </a:r>
            <a:r>
              <a:rPr lang="en-US" sz="2400" dirty="0" smtClean="0"/>
              <a:t>(CPU</a:t>
            </a:r>
            <a:r>
              <a:rPr lang="en-US" sz="2400" dirty="0"/>
              <a:t>) to a single process until the process is </a:t>
            </a:r>
            <a:r>
              <a:rPr lang="en-US" sz="2400" dirty="0" smtClean="0"/>
              <a:t>completed or </a:t>
            </a:r>
            <a:r>
              <a:rPr lang="en-US" sz="2400" dirty="0"/>
              <a:t>until a scheduled time has passed</a:t>
            </a:r>
            <a:r>
              <a:rPr lang="en-US" sz="2400" dirty="0" smtClean="0"/>
              <a:t>.</a:t>
            </a:r>
          </a:p>
          <a:p>
            <a:pPr lvl="2" algn="l" rtl="0">
              <a:defRPr/>
            </a:pPr>
            <a:r>
              <a:rPr lang="en-US" sz="2000" dirty="0"/>
              <a:t>works well with applications and programs that require intensive and continuous CPU resources.</a:t>
            </a:r>
            <a:endParaRPr lang="ar-SA" sz="2000" dirty="0"/>
          </a:p>
        </p:txBody>
      </p:sp>
      <p:sp>
        <p:nvSpPr>
          <p:cNvPr id="20484" name="عنصر نائب لرقم الشريحة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66E09E-5B50-408C-9B42-F0EB970EAC0C}" type="slidenum">
              <a:rPr lang="en-US" altLang="en-US" smtClean="0">
                <a:solidFill>
                  <a:schemeClr val="tx2"/>
                </a:solidFill>
              </a:rPr>
              <a:pPr/>
              <a:t>9</a:t>
            </a:fld>
            <a:endParaRPr lang="en-US" alt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7509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3154</TotalTime>
  <Words>2684</Words>
  <Application>Microsoft Office PowerPoint</Application>
  <PresentationFormat>Custom</PresentationFormat>
  <Paragraphs>388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واجهة</vt:lpstr>
      <vt:lpstr>Lecture2: Services of Network Operating Systems</vt:lpstr>
      <vt:lpstr>After this lesson, you will be able to:</vt:lpstr>
      <vt:lpstr>Overview</vt:lpstr>
      <vt:lpstr>Overview</vt:lpstr>
      <vt:lpstr>Overview</vt:lpstr>
      <vt:lpstr>Coordinating Hardware and Software</vt:lpstr>
      <vt:lpstr>Coordinating Hardware and Software</vt:lpstr>
      <vt:lpstr>Multitasking</vt:lpstr>
      <vt:lpstr>Multitasking</vt:lpstr>
      <vt:lpstr>Multitasking</vt:lpstr>
      <vt:lpstr>Software Components</vt:lpstr>
      <vt:lpstr>Software Components</vt:lpstr>
      <vt:lpstr>Types of NOSs</vt:lpstr>
      <vt:lpstr>Peer-to-Peer Networking </vt:lpstr>
      <vt:lpstr>Peer-to-Peer NOSs</vt:lpstr>
      <vt:lpstr> Client/Server Networks </vt:lpstr>
      <vt:lpstr>Client/Server NOSs</vt:lpstr>
      <vt:lpstr>Client/Server NOSs</vt:lpstr>
      <vt:lpstr>Networking Operating Systems (NOS) </vt:lpstr>
      <vt:lpstr>How commands are executed in the regular Client OS?</vt:lpstr>
      <vt:lpstr>How commands are executed in the regular Client OS?</vt:lpstr>
      <vt:lpstr>How Commands are executed in network OS?</vt:lpstr>
      <vt:lpstr>The Redirector</vt:lpstr>
      <vt:lpstr>How Redirector works?</vt:lpstr>
      <vt:lpstr>Redirector</vt:lpstr>
      <vt:lpstr>Server Software</vt:lpstr>
      <vt:lpstr>Resource Sharing</vt:lpstr>
      <vt:lpstr>Example for Resource Sharing</vt:lpstr>
      <vt:lpstr>Managing Users</vt:lpstr>
      <vt:lpstr>Managing Users</vt:lpstr>
      <vt:lpstr>Services for Network Operating Systems (NOSs)</vt:lpstr>
      <vt:lpstr>Services in regular OS Versus Services in NOSs </vt:lpstr>
      <vt:lpstr>NOSs Services</vt:lpstr>
      <vt:lpstr>Peripheral Sharing Service</vt:lpstr>
      <vt:lpstr>File Services</vt:lpstr>
      <vt:lpstr>Example of File Service</vt:lpstr>
      <vt:lpstr>Sun Network File System (Sun- NFS)</vt:lpstr>
      <vt:lpstr>PowerPoint Presentation</vt:lpstr>
      <vt:lpstr>Directory or Name Service</vt:lpstr>
      <vt:lpstr>How Diretory Service works? </vt:lpstr>
      <vt:lpstr>Group Communication Service</vt:lpstr>
      <vt:lpstr>Group Communication Service</vt:lpstr>
      <vt:lpstr>Time, Memory and Locking Services</vt:lpstr>
      <vt:lpstr>Time, Memory and Locking Services</vt:lpstr>
      <vt:lpstr>Mail Services </vt:lpstr>
      <vt:lpstr>Mail Services </vt:lpstr>
      <vt:lpstr>User Service</vt:lpstr>
      <vt:lpstr>User Services</vt:lpstr>
      <vt:lpstr>Publishing Services</vt:lpstr>
      <vt:lpstr>Publishing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Services  &amp; Mechanism of Network Operating Systems</dc:title>
  <dc:creator>as aas</dc:creator>
  <cp:lastModifiedBy>maram</cp:lastModifiedBy>
  <cp:revision>19</cp:revision>
  <dcterms:created xsi:type="dcterms:W3CDTF">2015-09-07T18:21:20Z</dcterms:created>
  <dcterms:modified xsi:type="dcterms:W3CDTF">2017-02-19T04:37:15Z</dcterms:modified>
</cp:coreProperties>
</file>