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4"/>
  </p:sldMasterIdLst>
  <p:notesMasterIdLst>
    <p:notesMasterId r:id="rId48"/>
  </p:notesMasterIdLst>
  <p:handoutMasterIdLst>
    <p:handoutMasterId r:id="rId49"/>
  </p:handoutMasterIdLst>
  <p:sldIdLst>
    <p:sldId id="282" r:id="rId5"/>
    <p:sldId id="361" r:id="rId6"/>
    <p:sldId id="470" r:id="rId7"/>
    <p:sldId id="474" r:id="rId8"/>
    <p:sldId id="327" r:id="rId9"/>
    <p:sldId id="382" r:id="rId10"/>
    <p:sldId id="433" r:id="rId11"/>
    <p:sldId id="410" r:id="rId12"/>
    <p:sldId id="411" r:id="rId13"/>
    <p:sldId id="412" r:id="rId14"/>
    <p:sldId id="454" r:id="rId15"/>
    <p:sldId id="390" r:id="rId16"/>
    <p:sldId id="475" r:id="rId17"/>
    <p:sldId id="483" r:id="rId18"/>
    <p:sldId id="482" r:id="rId19"/>
    <p:sldId id="500" r:id="rId20"/>
    <p:sldId id="501" r:id="rId21"/>
    <p:sldId id="480" r:id="rId22"/>
    <p:sldId id="502" r:id="rId23"/>
    <p:sldId id="504" r:id="rId24"/>
    <p:sldId id="509" r:id="rId25"/>
    <p:sldId id="274" r:id="rId26"/>
    <p:sldId id="262" r:id="rId27"/>
    <p:sldId id="257" r:id="rId28"/>
    <p:sldId id="275" r:id="rId29"/>
    <p:sldId id="276" r:id="rId30"/>
    <p:sldId id="277" r:id="rId31"/>
    <p:sldId id="258" r:id="rId32"/>
    <p:sldId id="279" r:id="rId33"/>
    <p:sldId id="278" r:id="rId34"/>
    <p:sldId id="280" r:id="rId35"/>
    <p:sldId id="259" r:id="rId36"/>
    <p:sldId id="281" r:id="rId37"/>
    <p:sldId id="260" r:id="rId38"/>
    <p:sldId id="510" r:id="rId39"/>
    <p:sldId id="283" r:id="rId40"/>
    <p:sldId id="261" r:id="rId41"/>
    <p:sldId id="511" r:id="rId42"/>
    <p:sldId id="266" r:id="rId43"/>
    <p:sldId id="269" r:id="rId44"/>
    <p:sldId id="270" r:id="rId45"/>
    <p:sldId id="271" r:id="rId46"/>
    <p:sldId id="272" r:id="rId47"/>
  </p:sldIdLst>
  <p:sldSz cx="9144000" cy="6858000" type="screen4x3"/>
  <p:notesSz cx="6858000" cy="9296400"/>
  <p:defaultTextStyle>
    <a:defPPr>
      <a:defRPr lang="en-US"/>
    </a:defPPr>
    <a:lvl1pPr algn="l" rtl="0" fontAlgn="base">
      <a:spcBef>
        <a:spcPct val="0"/>
      </a:spcBef>
      <a:spcAft>
        <a:spcPct val="0"/>
      </a:spcAft>
      <a:defRPr sz="1600" kern="1200">
        <a:solidFill>
          <a:schemeClr val="tx1"/>
        </a:solidFill>
        <a:latin typeface="Tahoma" pitchFamily="34" charset="0"/>
        <a:ea typeface="+mn-ea"/>
        <a:cs typeface="+mn-cs"/>
      </a:defRPr>
    </a:lvl1pPr>
    <a:lvl2pPr marL="457200" algn="l" rtl="0" fontAlgn="base">
      <a:spcBef>
        <a:spcPct val="0"/>
      </a:spcBef>
      <a:spcAft>
        <a:spcPct val="0"/>
      </a:spcAft>
      <a:defRPr sz="1600" kern="1200">
        <a:solidFill>
          <a:schemeClr val="tx1"/>
        </a:solidFill>
        <a:latin typeface="Tahoma" pitchFamily="34" charset="0"/>
        <a:ea typeface="+mn-ea"/>
        <a:cs typeface="+mn-cs"/>
      </a:defRPr>
    </a:lvl2pPr>
    <a:lvl3pPr marL="914400" algn="l" rtl="0" fontAlgn="base">
      <a:spcBef>
        <a:spcPct val="0"/>
      </a:spcBef>
      <a:spcAft>
        <a:spcPct val="0"/>
      </a:spcAft>
      <a:defRPr sz="1600" kern="1200">
        <a:solidFill>
          <a:schemeClr val="tx1"/>
        </a:solidFill>
        <a:latin typeface="Tahoma" pitchFamily="34" charset="0"/>
        <a:ea typeface="+mn-ea"/>
        <a:cs typeface="+mn-cs"/>
      </a:defRPr>
    </a:lvl3pPr>
    <a:lvl4pPr marL="1371600" algn="l" rtl="0" fontAlgn="base">
      <a:spcBef>
        <a:spcPct val="0"/>
      </a:spcBef>
      <a:spcAft>
        <a:spcPct val="0"/>
      </a:spcAft>
      <a:defRPr sz="1600" kern="1200">
        <a:solidFill>
          <a:schemeClr val="tx1"/>
        </a:solidFill>
        <a:latin typeface="Tahoma" pitchFamily="34" charset="0"/>
        <a:ea typeface="+mn-ea"/>
        <a:cs typeface="+mn-cs"/>
      </a:defRPr>
    </a:lvl4pPr>
    <a:lvl5pPr marL="1828800" algn="l" rtl="0" fontAlgn="base">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68"/>
    <p:restoredTop sz="93615" autoAdjust="0"/>
  </p:normalViewPr>
  <p:slideViewPr>
    <p:cSldViewPr>
      <p:cViewPr varScale="1">
        <p:scale>
          <a:sx n="82" d="100"/>
          <a:sy n="82" d="100"/>
        </p:scale>
        <p:origin x="184" y="36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294" tIns="46147" rIns="92294" bIns="46147" numCol="1" anchor="t" anchorCtr="0" compatLnSpc="1">
            <a:prstTxWarp prst="textNoShape">
              <a:avLst/>
            </a:prstTxWarp>
          </a:bodyPr>
          <a:lstStyle>
            <a:lvl1pPr defTabSz="923186">
              <a:defRPr sz="1100"/>
            </a:lvl1pPr>
          </a:lstStyle>
          <a:p>
            <a:pPr>
              <a:defRPr/>
            </a:pPr>
            <a:endParaRPr lang="en-US"/>
          </a:p>
        </p:txBody>
      </p:sp>
      <p:sp>
        <p:nvSpPr>
          <p:cNvPr id="168963"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2294" tIns="46147" rIns="92294" bIns="46147" numCol="1" anchor="t" anchorCtr="0" compatLnSpc="1">
            <a:prstTxWarp prst="textNoShape">
              <a:avLst/>
            </a:prstTxWarp>
          </a:bodyPr>
          <a:lstStyle>
            <a:lvl1pPr algn="r" defTabSz="923186">
              <a:defRPr sz="1100"/>
            </a:lvl1pPr>
          </a:lstStyle>
          <a:p>
            <a:pPr>
              <a:defRPr/>
            </a:pPr>
            <a:endParaRPr lang="en-US"/>
          </a:p>
        </p:txBody>
      </p:sp>
      <p:sp>
        <p:nvSpPr>
          <p:cNvPr id="168964"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2294" tIns="46147" rIns="92294" bIns="46147" numCol="1" anchor="b" anchorCtr="0" compatLnSpc="1">
            <a:prstTxWarp prst="textNoShape">
              <a:avLst/>
            </a:prstTxWarp>
          </a:bodyPr>
          <a:lstStyle>
            <a:lvl1pPr defTabSz="923186">
              <a:defRPr sz="1100"/>
            </a:lvl1pPr>
          </a:lstStyle>
          <a:p>
            <a:pPr>
              <a:defRPr/>
            </a:pPr>
            <a:endParaRPr lang="en-US"/>
          </a:p>
        </p:txBody>
      </p:sp>
      <p:sp>
        <p:nvSpPr>
          <p:cNvPr id="168965"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2294" tIns="46147" rIns="92294" bIns="46147" numCol="1" anchor="b" anchorCtr="0" compatLnSpc="1">
            <a:prstTxWarp prst="textNoShape">
              <a:avLst/>
            </a:prstTxWarp>
          </a:bodyPr>
          <a:lstStyle>
            <a:lvl1pPr algn="r" defTabSz="923186">
              <a:defRPr sz="1100"/>
            </a:lvl1pPr>
          </a:lstStyle>
          <a:p>
            <a:pPr>
              <a:defRPr/>
            </a:pPr>
            <a:fld id="{2FD06E76-43BC-4EA1-83BB-B59EDFAA7CA6}" type="slidenum">
              <a:rPr lang="en-US"/>
              <a:pPr>
                <a:defRPr/>
              </a:pPr>
              <a:t>‹#›</a:t>
            </a:fld>
            <a:endParaRPr lang="en-US"/>
          </a:p>
        </p:txBody>
      </p:sp>
    </p:spTree>
    <p:extLst>
      <p:ext uri="{BB962C8B-B14F-4D97-AF65-F5344CB8AC3E}">
        <p14:creationId xmlns:p14="http://schemas.microsoft.com/office/powerpoint/2010/main" val="2577798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899579E9-3A45-48F7-8284-8CD8D02E8C21}" type="datetimeFigureOut">
              <a:rPr lang="en-US" smtClean="0"/>
              <a:pPr/>
              <a:t>9/6/18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D67D4159-44E1-4C69-B338-91D314D1BC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Aseel Alhadlaq</a:t>
            </a:r>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sz="1400" dirty="0">
              <a:solidFill>
                <a:srgbClr val="FFFFFF"/>
              </a:solidFill>
            </a:endParaRPr>
          </a:p>
        </p:txBody>
      </p:sp>
    </p:spTree>
    <p:extLst>
      <p:ext uri="{BB962C8B-B14F-4D97-AF65-F5344CB8AC3E}">
        <p14:creationId xmlns:p14="http://schemas.microsoft.com/office/powerpoint/2010/main" val="227621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Aseel Alhadlaq</a:t>
            </a:r>
          </a:p>
        </p:txBody>
      </p:sp>
      <p:sp>
        <p:nvSpPr>
          <p:cNvPr id="6" name="Slide Number Placeholder 5"/>
          <p:cNvSpPr>
            <a:spLocks noGrp="1"/>
          </p:cNvSpPr>
          <p:nvPr>
            <p:ph type="sldNum" sz="quarter" idx="12"/>
          </p:nvPr>
        </p:nvSpPr>
        <p:spPr/>
        <p:txBody>
          <a:bodyPr/>
          <a:lstStyle/>
          <a:p>
            <a:pPr>
              <a:defRPr/>
            </a:pPr>
            <a:fld id="{E230D9CE-9578-478A-9002-467AB2AF8ADD}" type="slidenum">
              <a:rPr lang="en-US" smtClean="0"/>
              <a:pPr>
                <a:defRPr/>
              </a:pPr>
              <a:t>‹#›</a:t>
            </a:fld>
            <a:endParaRPr lang="en-US"/>
          </a:p>
        </p:txBody>
      </p:sp>
    </p:spTree>
    <p:extLst>
      <p:ext uri="{BB962C8B-B14F-4D97-AF65-F5344CB8AC3E}">
        <p14:creationId xmlns:p14="http://schemas.microsoft.com/office/powerpoint/2010/main" val="37924932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Aseel Alhadlaq</a:t>
            </a:r>
          </a:p>
        </p:txBody>
      </p:sp>
      <p:sp>
        <p:nvSpPr>
          <p:cNvPr id="6" name="Slide Number Placeholder 5"/>
          <p:cNvSpPr>
            <a:spLocks noGrp="1"/>
          </p:cNvSpPr>
          <p:nvPr>
            <p:ph type="sldNum" sz="quarter" idx="12"/>
          </p:nvPr>
        </p:nvSpPr>
        <p:spPr/>
        <p:txBody>
          <a:bodyPr/>
          <a:lstStyle/>
          <a:p>
            <a:pPr>
              <a:defRPr/>
            </a:pPr>
            <a:fld id="{E230D9CE-9578-478A-9002-467AB2AF8ADD}"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9850438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Aseel Alhadlaq</a:t>
            </a:r>
          </a:p>
        </p:txBody>
      </p:sp>
      <p:sp>
        <p:nvSpPr>
          <p:cNvPr id="6" name="Slide Number Placeholder 5"/>
          <p:cNvSpPr>
            <a:spLocks noGrp="1"/>
          </p:cNvSpPr>
          <p:nvPr>
            <p:ph type="sldNum" sz="quarter" idx="12"/>
          </p:nvPr>
        </p:nvSpPr>
        <p:spPr/>
        <p:txBody>
          <a:bodyPr/>
          <a:lstStyle/>
          <a:p>
            <a:pPr>
              <a:defRPr/>
            </a:pPr>
            <a:fld id="{E230D9CE-9578-478A-9002-467AB2AF8ADD}" type="slidenum">
              <a:rPr lang="en-US" smtClean="0"/>
              <a:pPr>
                <a:defRPr/>
              </a:pPr>
              <a:t>‹#›</a:t>
            </a:fld>
            <a:endParaRPr lang="en-US"/>
          </a:p>
        </p:txBody>
      </p:sp>
    </p:spTree>
    <p:extLst>
      <p:ext uri="{BB962C8B-B14F-4D97-AF65-F5344CB8AC3E}">
        <p14:creationId xmlns:p14="http://schemas.microsoft.com/office/powerpoint/2010/main" val="42894109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Aseel Alhadlaq</a:t>
            </a:r>
          </a:p>
        </p:txBody>
      </p:sp>
      <p:sp>
        <p:nvSpPr>
          <p:cNvPr id="6" name="Slide Number Placeholder 5"/>
          <p:cNvSpPr>
            <a:spLocks noGrp="1"/>
          </p:cNvSpPr>
          <p:nvPr>
            <p:ph type="sldNum" sz="quarter" idx="12"/>
          </p:nvPr>
        </p:nvSpPr>
        <p:spPr/>
        <p:txBody>
          <a:bodyPr/>
          <a:lstStyle/>
          <a:p>
            <a:pPr>
              <a:defRPr/>
            </a:pPr>
            <a:fld id="{E230D9CE-9578-478A-9002-467AB2AF8ADD}"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79910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Aseel Alhadlaq</a:t>
            </a:r>
          </a:p>
        </p:txBody>
      </p:sp>
      <p:sp>
        <p:nvSpPr>
          <p:cNvPr id="6" name="Slide Number Placeholder 5"/>
          <p:cNvSpPr>
            <a:spLocks noGrp="1"/>
          </p:cNvSpPr>
          <p:nvPr>
            <p:ph type="sldNum" sz="quarter" idx="12"/>
          </p:nvPr>
        </p:nvSpPr>
        <p:spPr/>
        <p:txBody>
          <a:bodyPr/>
          <a:lstStyle/>
          <a:p>
            <a:pPr>
              <a:defRPr/>
            </a:pPr>
            <a:fld id="{E230D9CE-9578-478A-9002-467AB2AF8ADD}" type="slidenum">
              <a:rPr lang="en-US" smtClean="0"/>
              <a:pPr>
                <a:defRPr/>
              </a:pPr>
              <a:t>‹#›</a:t>
            </a:fld>
            <a:endParaRPr lang="en-US"/>
          </a:p>
        </p:txBody>
      </p:sp>
    </p:spTree>
    <p:extLst>
      <p:ext uri="{BB962C8B-B14F-4D97-AF65-F5344CB8AC3E}">
        <p14:creationId xmlns:p14="http://schemas.microsoft.com/office/powerpoint/2010/main" val="402725185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Aseel Alhadlaq</a:t>
            </a:r>
          </a:p>
        </p:txBody>
      </p:sp>
      <p:sp>
        <p:nvSpPr>
          <p:cNvPr id="6" name="Slide Number Placeholder 5"/>
          <p:cNvSpPr>
            <a:spLocks noGrp="1"/>
          </p:cNvSpPr>
          <p:nvPr>
            <p:ph type="sldNum" sz="quarter" idx="12"/>
          </p:nvPr>
        </p:nvSpPr>
        <p:spPr/>
        <p:txBody>
          <a:bodyPr/>
          <a:lstStyle/>
          <a:p>
            <a:pPr>
              <a:defRPr/>
            </a:pPr>
            <a:fld id="{5791FF93-0854-4767-A15E-67C463B0219B}" type="slidenum">
              <a:rPr lang="en-US" smtClean="0"/>
              <a:pPr>
                <a:defRPr/>
              </a:pPr>
              <a:t>‹#›</a:t>
            </a:fld>
            <a:endParaRPr lang="en-US"/>
          </a:p>
        </p:txBody>
      </p:sp>
    </p:spTree>
    <p:extLst>
      <p:ext uri="{BB962C8B-B14F-4D97-AF65-F5344CB8AC3E}">
        <p14:creationId xmlns:p14="http://schemas.microsoft.com/office/powerpoint/2010/main" val="337875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Aseel Alhadlaq</a:t>
            </a:r>
          </a:p>
        </p:txBody>
      </p:sp>
      <p:sp>
        <p:nvSpPr>
          <p:cNvPr id="6" name="Slide Number Placeholder 5"/>
          <p:cNvSpPr>
            <a:spLocks noGrp="1"/>
          </p:cNvSpPr>
          <p:nvPr>
            <p:ph type="sldNum" sz="quarter" idx="12"/>
          </p:nvPr>
        </p:nvSpPr>
        <p:spPr/>
        <p:txBody>
          <a:bodyPr/>
          <a:lstStyle/>
          <a:p>
            <a:pPr>
              <a:defRPr/>
            </a:pPr>
            <a:fld id="{FF81D95C-66CE-4015-8297-48A8721BB1BB}" type="slidenum">
              <a:rPr lang="en-US" smtClean="0"/>
              <a:pPr>
                <a:defRPr/>
              </a:pPr>
              <a:t>‹#›</a:t>
            </a:fld>
            <a:endParaRPr lang="en-US"/>
          </a:p>
        </p:txBody>
      </p:sp>
    </p:spTree>
    <p:extLst>
      <p:ext uri="{BB962C8B-B14F-4D97-AF65-F5344CB8AC3E}">
        <p14:creationId xmlns:p14="http://schemas.microsoft.com/office/powerpoint/2010/main" val="196602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Aseel Alhadlaq</a:t>
            </a:r>
          </a:p>
        </p:txBody>
      </p:sp>
      <p:sp>
        <p:nvSpPr>
          <p:cNvPr id="6" name="Slide Number Placeholder 5"/>
          <p:cNvSpPr>
            <a:spLocks noGrp="1"/>
          </p:cNvSpPr>
          <p:nvPr>
            <p:ph type="sldNum" sz="quarter" idx="12"/>
          </p:nvPr>
        </p:nvSpPr>
        <p:spPr/>
        <p:txBody>
          <a:bodyPr/>
          <a:lstStyle/>
          <a:p>
            <a:pPr>
              <a:defRPr/>
            </a:pPr>
            <a:fld id="{BCB4EC32-7079-42FA-8936-85DAC8B3A9BC}" type="slidenum">
              <a:rPr lang="en-US" smtClean="0"/>
              <a:pPr>
                <a:defRPr/>
              </a:pPr>
              <a:t>‹#›</a:t>
            </a:fld>
            <a:endParaRPr lang="en-US"/>
          </a:p>
        </p:txBody>
      </p:sp>
    </p:spTree>
    <p:extLst>
      <p:ext uri="{BB962C8B-B14F-4D97-AF65-F5344CB8AC3E}">
        <p14:creationId xmlns:p14="http://schemas.microsoft.com/office/powerpoint/2010/main" val="245413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Aseel Alhadlaq</a:t>
            </a:r>
          </a:p>
        </p:txBody>
      </p:sp>
      <p:sp>
        <p:nvSpPr>
          <p:cNvPr id="6" name="Slide Number Placeholder 5"/>
          <p:cNvSpPr>
            <a:spLocks noGrp="1"/>
          </p:cNvSpPr>
          <p:nvPr>
            <p:ph type="sldNum" sz="quarter" idx="12"/>
          </p:nvPr>
        </p:nvSpPr>
        <p:spPr/>
        <p:txBody>
          <a:bodyPr/>
          <a:lstStyle/>
          <a:p>
            <a:pPr>
              <a:defRPr/>
            </a:pPr>
            <a:fld id="{2E3A3793-5D30-419E-96B7-1DB279F77730}" type="slidenum">
              <a:rPr lang="en-US" smtClean="0"/>
              <a:pPr>
                <a:defRPr/>
              </a:pPr>
              <a:t>‹#›</a:t>
            </a:fld>
            <a:endParaRPr lang="en-US"/>
          </a:p>
        </p:txBody>
      </p:sp>
    </p:spTree>
    <p:extLst>
      <p:ext uri="{BB962C8B-B14F-4D97-AF65-F5344CB8AC3E}">
        <p14:creationId xmlns:p14="http://schemas.microsoft.com/office/powerpoint/2010/main" val="183669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Aseel Alhadlaq</a:t>
            </a:r>
          </a:p>
        </p:txBody>
      </p:sp>
      <p:sp>
        <p:nvSpPr>
          <p:cNvPr id="7" name="Slide Number Placeholder 6"/>
          <p:cNvSpPr>
            <a:spLocks noGrp="1"/>
          </p:cNvSpPr>
          <p:nvPr>
            <p:ph type="sldNum" sz="quarter" idx="12"/>
          </p:nvPr>
        </p:nvSpPr>
        <p:spPr/>
        <p:txBody>
          <a:bodyPr/>
          <a:lstStyle/>
          <a:p>
            <a:pPr>
              <a:defRPr/>
            </a:pPr>
            <a:fld id="{89A67430-E57D-48FA-842F-7C3E854B0276}" type="slidenum">
              <a:rPr lang="en-US" smtClean="0"/>
              <a:pPr>
                <a:defRPr/>
              </a:pPr>
              <a:t>‹#›</a:t>
            </a:fld>
            <a:endParaRPr lang="en-US"/>
          </a:p>
        </p:txBody>
      </p:sp>
    </p:spTree>
    <p:extLst>
      <p:ext uri="{BB962C8B-B14F-4D97-AF65-F5344CB8AC3E}">
        <p14:creationId xmlns:p14="http://schemas.microsoft.com/office/powerpoint/2010/main" val="37006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Aseel Alhadlaq</a:t>
            </a:r>
          </a:p>
        </p:txBody>
      </p:sp>
      <p:sp>
        <p:nvSpPr>
          <p:cNvPr id="9" name="Slide Number Placeholder 8"/>
          <p:cNvSpPr>
            <a:spLocks noGrp="1"/>
          </p:cNvSpPr>
          <p:nvPr>
            <p:ph type="sldNum" sz="quarter" idx="12"/>
          </p:nvPr>
        </p:nvSpPr>
        <p:spPr/>
        <p:txBody>
          <a:bodyPr/>
          <a:lstStyle/>
          <a:p>
            <a:pPr>
              <a:defRPr/>
            </a:pPr>
            <a:fld id="{88775C1D-AD48-4FCB-84ED-A69EF1E751CB}" type="slidenum">
              <a:rPr lang="en-US" smtClean="0"/>
              <a:pPr>
                <a:defRPr/>
              </a:pPr>
              <a:t>‹#›</a:t>
            </a:fld>
            <a:endParaRPr lang="en-US"/>
          </a:p>
        </p:txBody>
      </p:sp>
    </p:spTree>
    <p:extLst>
      <p:ext uri="{BB962C8B-B14F-4D97-AF65-F5344CB8AC3E}">
        <p14:creationId xmlns:p14="http://schemas.microsoft.com/office/powerpoint/2010/main" val="1384115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Aseel Alhadlaq</a:t>
            </a:r>
          </a:p>
        </p:txBody>
      </p:sp>
      <p:sp>
        <p:nvSpPr>
          <p:cNvPr id="5" name="Slide Number Placeholder 4"/>
          <p:cNvSpPr>
            <a:spLocks noGrp="1"/>
          </p:cNvSpPr>
          <p:nvPr>
            <p:ph type="sldNum" sz="quarter" idx="12"/>
          </p:nvPr>
        </p:nvSpPr>
        <p:spPr/>
        <p:txBody>
          <a:bodyPr/>
          <a:lstStyle/>
          <a:p>
            <a:pPr>
              <a:defRPr/>
            </a:pPr>
            <a:fld id="{A01DF3A6-888C-43F2-A366-0CBED407B402}" type="slidenum">
              <a:rPr lang="en-US" smtClean="0"/>
              <a:pPr>
                <a:defRPr/>
              </a:pPr>
              <a:t>‹#›</a:t>
            </a:fld>
            <a:endParaRPr lang="en-US"/>
          </a:p>
        </p:txBody>
      </p:sp>
    </p:spTree>
    <p:extLst>
      <p:ext uri="{BB962C8B-B14F-4D97-AF65-F5344CB8AC3E}">
        <p14:creationId xmlns:p14="http://schemas.microsoft.com/office/powerpoint/2010/main" val="32768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Aseel Alhadlaq</a:t>
            </a:r>
          </a:p>
        </p:txBody>
      </p:sp>
      <p:sp>
        <p:nvSpPr>
          <p:cNvPr id="4" name="Slide Number Placeholder 3"/>
          <p:cNvSpPr>
            <a:spLocks noGrp="1"/>
          </p:cNvSpPr>
          <p:nvPr>
            <p:ph type="sldNum" sz="quarter" idx="12"/>
          </p:nvPr>
        </p:nvSpPr>
        <p:spPr/>
        <p:txBody>
          <a:bodyPr/>
          <a:lstStyle/>
          <a:p>
            <a:pPr>
              <a:defRPr/>
            </a:pPr>
            <a:fld id="{BDE74533-BF6B-49FC-9048-F0B35977B4A3}" type="slidenum">
              <a:rPr lang="en-US" smtClean="0"/>
              <a:pPr>
                <a:defRPr/>
              </a:pPr>
              <a:t>‹#›</a:t>
            </a:fld>
            <a:endParaRPr lang="en-US"/>
          </a:p>
        </p:txBody>
      </p:sp>
    </p:spTree>
    <p:extLst>
      <p:ext uri="{BB962C8B-B14F-4D97-AF65-F5344CB8AC3E}">
        <p14:creationId xmlns:p14="http://schemas.microsoft.com/office/powerpoint/2010/main" val="364892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Aseel Alhadlaq</a:t>
            </a:r>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extLst>
      <p:ext uri="{BB962C8B-B14F-4D97-AF65-F5344CB8AC3E}">
        <p14:creationId xmlns:p14="http://schemas.microsoft.com/office/powerpoint/2010/main" val="325049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Aseel Alhadlaq</a:t>
            </a:r>
          </a:p>
        </p:txBody>
      </p:sp>
      <p:sp>
        <p:nvSpPr>
          <p:cNvPr id="7" name="Slide Number Placeholder 6"/>
          <p:cNvSpPr>
            <a:spLocks noGrp="1"/>
          </p:cNvSpPr>
          <p:nvPr>
            <p:ph type="sldNum" sz="quarter" idx="12"/>
          </p:nvPr>
        </p:nvSpPr>
        <p:spPr/>
        <p:txBody>
          <a:bodyPr/>
          <a:lstStyle/>
          <a:p>
            <a:pPr>
              <a:defRPr/>
            </a:pPr>
            <a:fld id="{A20E6502-5050-42D5-A2CF-EBA24ED642F6}" type="slidenum">
              <a:rPr lang="en-US" smtClean="0"/>
              <a:pPr>
                <a:defRPr/>
              </a:pPr>
              <a:t>‹#›</a:t>
            </a:fld>
            <a:endParaRPr lang="en-US"/>
          </a:p>
        </p:txBody>
      </p:sp>
    </p:spTree>
    <p:extLst>
      <p:ext uri="{BB962C8B-B14F-4D97-AF65-F5344CB8AC3E}">
        <p14:creationId xmlns:p14="http://schemas.microsoft.com/office/powerpoint/2010/main" val="70691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Aseel Alhadlaq</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E230D9CE-9578-478A-9002-467AB2AF8ADD}" type="slidenum">
              <a:rPr lang="en-US" smtClean="0"/>
              <a:pPr>
                <a:defRPr/>
              </a:pPr>
              <a:t>‹#›</a:t>
            </a:fld>
            <a:endParaRPr lang="en-US"/>
          </a:p>
        </p:txBody>
      </p:sp>
      <p:grpSp>
        <p:nvGrpSpPr>
          <p:cNvPr id="18" name="Group 15">
            <a:extLst>
              <a:ext uri="{FF2B5EF4-FFF2-40B4-BE49-F238E27FC236}">
                <a16:creationId xmlns:a16="http://schemas.microsoft.com/office/drawing/2014/main" id="{A8D7DE0B-6248-F443-BA1E-99DDD21F420D}"/>
              </a:ext>
            </a:extLst>
          </p:cNvPr>
          <p:cNvGrpSpPr>
            <a:grpSpLocks/>
          </p:cNvGrpSpPr>
          <p:nvPr userDrawn="1"/>
        </p:nvGrpSpPr>
        <p:grpSpPr bwMode="auto">
          <a:xfrm>
            <a:off x="0" y="304800"/>
            <a:ext cx="8542338" cy="1052513"/>
            <a:chOff x="80" y="624"/>
            <a:chExt cx="5381" cy="663"/>
          </a:xfrm>
        </p:grpSpPr>
        <p:grpSp>
          <p:nvGrpSpPr>
            <p:cNvPr id="19" name="Group 14">
              <a:extLst>
                <a:ext uri="{FF2B5EF4-FFF2-40B4-BE49-F238E27FC236}">
                  <a16:creationId xmlns:a16="http://schemas.microsoft.com/office/drawing/2014/main" id="{DEB36DA8-F3CD-CD4A-8AD2-C4CA54AD9918}"/>
                </a:ext>
              </a:extLst>
            </p:cNvPr>
            <p:cNvGrpSpPr>
              <a:grpSpLocks/>
            </p:cNvGrpSpPr>
            <p:nvPr userDrawn="1"/>
          </p:nvGrpSpPr>
          <p:grpSpPr bwMode="auto">
            <a:xfrm>
              <a:off x="80" y="624"/>
              <a:ext cx="726" cy="663"/>
              <a:chOff x="80" y="624"/>
              <a:chExt cx="726" cy="663"/>
            </a:xfrm>
          </p:grpSpPr>
          <p:sp>
            <p:nvSpPr>
              <p:cNvPr id="21" name="Rectangle 2">
                <a:extLst>
                  <a:ext uri="{FF2B5EF4-FFF2-40B4-BE49-F238E27FC236}">
                    <a16:creationId xmlns:a16="http://schemas.microsoft.com/office/drawing/2014/main" id="{543C9553-82B7-C045-8CA9-25D6717CF6FB}"/>
                  </a:ext>
                </a:extLst>
              </p:cNvPr>
              <p:cNvSpPr>
                <a:spLocks noChangeArrowheads="1"/>
              </p:cNvSpPr>
              <p:nvPr/>
            </p:nvSpPr>
            <p:spPr bwMode="ltGray">
              <a:xfrm>
                <a:off x="263" y="692"/>
                <a:ext cx="276" cy="2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algn="ctr" eaLnBrk="1" hangingPunct="1"/>
                <a:endParaRPr kumimoji="1" lang="en-US" altLang="en-US" sz="2400"/>
              </a:p>
            </p:txBody>
          </p:sp>
          <p:sp>
            <p:nvSpPr>
              <p:cNvPr id="22" name="Rectangle 3">
                <a:extLst>
                  <a:ext uri="{FF2B5EF4-FFF2-40B4-BE49-F238E27FC236}">
                    <a16:creationId xmlns:a16="http://schemas.microsoft.com/office/drawing/2014/main" id="{A17613FD-AF22-7C40-84B1-31CEDBEE0BE7}"/>
                  </a:ext>
                </a:extLst>
              </p:cNvPr>
              <p:cNvSpPr>
                <a:spLocks noChangeArrowheads="1"/>
              </p:cNvSpPr>
              <p:nvPr/>
            </p:nvSpPr>
            <p:spPr bwMode="ltGray">
              <a:xfrm>
                <a:off x="504" y="692"/>
                <a:ext cx="207" cy="299"/>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algn="ctr" eaLnBrk="1" hangingPunct="1"/>
                <a:endParaRPr kumimoji="1" lang="en-US" altLang="en-US" sz="2400"/>
              </a:p>
            </p:txBody>
          </p:sp>
          <p:sp>
            <p:nvSpPr>
              <p:cNvPr id="23" name="Rectangle 4">
                <a:extLst>
                  <a:ext uri="{FF2B5EF4-FFF2-40B4-BE49-F238E27FC236}">
                    <a16:creationId xmlns:a16="http://schemas.microsoft.com/office/drawing/2014/main" id="{25195918-38E8-4D41-8CFE-F8F626F08D72}"/>
                  </a:ext>
                </a:extLst>
              </p:cNvPr>
              <p:cNvSpPr>
                <a:spLocks noChangeArrowheads="1"/>
              </p:cNvSpPr>
              <p:nvPr/>
            </p:nvSpPr>
            <p:spPr bwMode="ltGray">
              <a:xfrm>
                <a:off x="341" y="958"/>
                <a:ext cx="266" cy="2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algn="ctr" eaLnBrk="1" hangingPunct="1"/>
                <a:endParaRPr kumimoji="1" lang="en-US" altLang="en-US" sz="2400"/>
              </a:p>
            </p:txBody>
          </p:sp>
          <p:sp>
            <p:nvSpPr>
              <p:cNvPr id="24" name="Rectangle 5">
                <a:extLst>
                  <a:ext uri="{FF2B5EF4-FFF2-40B4-BE49-F238E27FC236}">
                    <a16:creationId xmlns:a16="http://schemas.microsoft.com/office/drawing/2014/main" id="{B70650AA-5BCB-0340-A62E-69763EF4331C}"/>
                  </a:ext>
                </a:extLst>
              </p:cNvPr>
              <p:cNvSpPr>
                <a:spLocks noChangeArrowheads="1"/>
              </p:cNvSpPr>
              <p:nvPr/>
            </p:nvSpPr>
            <p:spPr bwMode="ltGray">
              <a:xfrm>
                <a:off x="574" y="958"/>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algn="ctr" eaLnBrk="1" hangingPunct="1"/>
                <a:endParaRPr kumimoji="1" lang="en-US" altLang="en-US" sz="2400"/>
              </a:p>
            </p:txBody>
          </p:sp>
          <p:sp>
            <p:nvSpPr>
              <p:cNvPr id="25" name="Rectangle 6">
                <a:extLst>
                  <a:ext uri="{FF2B5EF4-FFF2-40B4-BE49-F238E27FC236}">
                    <a16:creationId xmlns:a16="http://schemas.microsoft.com/office/drawing/2014/main" id="{FF408D8B-C07A-4C40-A5F7-14E2E5A0456C}"/>
                  </a:ext>
                </a:extLst>
              </p:cNvPr>
              <p:cNvSpPr>
                <a:spLocks noChangeArrowheads="1"/>
              </p:cNvSpPr>
              <p:nvPr/>
            </p:nvSpPr>
            <p:spPr bwMode="ltGray">
              <a:xfrm>
                <a:off x="80" y="912"/>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algn="ctr" eaLnBrk="1" hangingPunct="1"/>
                <a:endParaRPr kumimoji="1" lang="en-US" altLang="en-US" sz="2400"/>
              </a:p>
            </p:txBody>
          </p:sp>
          <p:sp>
            <p:nvSpPr>
              <p:cNvPr id="26" name="Rectangle 7">
                <a:extLst>
                  <a:ext uri="{FF2B5EF4-FFF2-40B4-BE49-F238E27FC236}">
                    <a16:creationId xmlns:a16="http://schemas.microsoft.com/office/drawing/2014/main" id="{D19E9681-4D56-364C-BCD9-7E9F82C7F5D8}"/>
                  </a:ext>
                </a:extLst>
              </p:cNvPr>
              <p:cNvSpPr>
                <a:spLocks noChangeArrowheads="1"/>
              </p:cNvSpPr>
              <p:nvPr/>
            </p:nvSpPr>
            <p:spPr bwMode="gray">
              <a:xfrm>
                <a:off x="480" y="62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algn="ctr" eaLnBrk="1" hangingPunct="1"/>
                <a:endParaRPr kumimoji="1" lang="en-US" altLang="en-US" sz="2400"/>
              </a:p>
            </p:txBody>
          </p:sp>
        </p:grpSp>
        <p:sp>
          <p:nvSpPr>
            <p:cNvPr id="20" name="Rectangle 19">
              <a:extLst>
                <a:ext uri="{FF2B5EF4-FFF2-40B4-BE49-F238E27FC236}">
                  <a16:creationId xmlns:a16="http://schemas.microsoft.com/office/drawing/2014/main" id="{36C80FF7-36B7-554E-A749-C3BA5692F73F}"/>
                </a:ext>
              </a:extLst>
            </p:cNvPr>
            <p:cNvSpPr>
              <a:spLocks noChangeArrowheads="1"/>
            </p:cNvSpPr>
            <p:nvPr/>
          </p:nvSpPr>
          <p:spPr bwMode="gray">
            <a:xfrm>
              <a:off x="279" y="112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algn="ctr" eaLnBrk="1" hangingPunct="1"/>
              <a:endParaRPr kumimoji="1" lang="en-US" altLang="en-US" sz="2400"/>
            </a:p>
          </p:txBody>
        </p:sp>
      </p:grpSp>
    </p:spTree>
    <p:extLst>
      <p:ext uri="{BB962C8B-B14F-4D97-AF65-F5344CB8AC3E}">
        <p14:creationId xmlns:p14="http://schemas.microsoft.com/office/powerpoint/2010/main" val="418157380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914400"/>
            <a:ext cx="5826719" cy="1646302"/>
          </a:xfrm>
        </p:spPr>
        <p:txBody>
          <a:bodyPr/>
          <a:lstStyle/>
          <a:p>
            <a:pPr eaLnBrk="1" hangingPunct="1"/>
            <a:r>
              <a:rPr lang="en-US" altLang="en-US" dirty="0"/>
              <a:t>Lecture 1</a:t>
            </a:r>
          </a:p>
        </p:txBody>
      </p:sp>
      <p:sp>
        <p:nvSpPr>
          <p:cNvPr id="3075" name="Rectangle 3"/>
          <p:cNvSpPr>
            <a:spLocks noGrp="1" noChangeArrowheads="1"/>
          </p:cNvSpPr>
          <p:nvPr>
            <p:ph type="subTitle" idx="1"/>
          </p:nvPr>
        </p:nvSpPr>
        <p:spPr>
          <a:xfrm>
            <a:off x="2743200" y="2819400"/>
            <a:ext cx="3464519" cy="1096899"/>
          </a:xfrm>
        </p:spPr>
        <p:txBody>
          <a:bodyPr/>
          <a:lstStyle/>
          <a:p>
            <a:pPr eaLnBrk="1" hangingPunct="1"/>
            <a:r>
              <a:rPr lang="en-US" altLang="en-US" dirty="0"/>
              <a:t>An Introduction to Networking </a:t>
            </a:r>
          </a:p>
        </p:txBody>
      </p:sp>
      <p:sp>
        <p:nvSpPr>
          <p:cNvPr id="3076" name="Text Box 4"/>
          <p:cNvSpPr txBox="1">
            <a:spLocks noChangeArrowheads="1"/>
          </p:cNvSpPr>
          <p:nvPr/>
        </p:nvSpPr>
        <p:spPr bwMode="auto">
          <a:xfrm>
            <a:off x="949325" y="4572000"/>
            <a:ext cx="14975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endParaRPr lang="en-US" altLang="en-US" dirty="0"/>
          </a:p>
          <a:p>
            <a:pPr eaLnBrk="1" hangingPunct="1"/>
            <a:endParaRPr lang="en-US" altLang="en-US" dirty="0"/>
          </a:p>
          <a:p>
            <a:pPr eaLnBrk="1" hangingPunct="1"/>
            <a:r>
              <a:rPr lang="en-US" altLang="en-US" dirty="0"/>
              <a:t>Aseel </a:t>
            </a:r>
            <a:r>
              <a:rPr lang="en-US" altLang="en-US" dirty="0" err="1"/>
              <a:t>Alhadlaq</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381000"/>
            <a:ext cx="7772400" cy="1143000"/>
          </a:xfrm>
        </p:spPr>
        <p:txBody>
          <a:bodyPr/>
          <a:lstStyle/>
          <a:p>
            <a:pPr eaLnBrk="1" hangingPunct="1"/>
            <a:r>
              <a:rPr lang="en-US" altLang="en-US" dirty="0"/>
              <a:t>Architecture</a:t>
            </a:r>
          </a:p>
        </p:txBody>
      </p:sp>
      <p:sp>
        <p:nvSpPr>
          <p:cNvPr id="20483" name="Rectangle 3"/>
          <p:cNvSpPr>
            <a:spLocks noGrp="1" noChangeArrowheads="1"/>
          </p:cNvSpPr>
          <p:nvPr>
            <p:ph idx="1"/>
          </p:nvPr>
        </p:nvSpPr>
        <p:spPr>
          <a:xfrm>
            <a:off x="152400" y="1371600"/>
            <a:ext cx="7543800" cy="5154706"/>
          </a:xfrm>
        </p:spPr>
        <p:txBody>
          <a:bodyPr/>
          <a:lstStyle/>
          <a:p>
            <a:pPr marL="457200" lvl="1" indent="0" eaLnBrk="1" hangingPunct="1">
              <a:lnSpc>
                <a:spcPct val="90000"/>
              </a:lnSpc>
              <a:buSzPct val="75000"/>
              <a:buNone/>
            </a:pPr>
            <a:r>
              <a:rPr lang="en-US" altLang="en-US" sz="2400" b="1" u="sng" dirty="0"/>
              <a:t>1. Host-based</a:t>
            </a:r>
            <a:r>
              <a:rPr lang="en-US" altLang="en-US" sz="2400" u="sng" dirty="0"/>
              <a:t> </a:t>
            </a:r>
          </a:p>
          <a:p>
            <a:pPr marL="0" indent="0" fontAlgn="base">
              <a:buNone/>
            </a:pPr>
            <a:r>
              <a:rPr lang="en-GB" sz="1600" dirty="0"/>
              <a:t>In a host-based network, the server performs all four application program functions (data storage, data access, program logic and presentation logic). The client captures the user's keystrokes and sends them to the server. Because all processing is done by the server (or host), the server can become a bottleneck in such a network.</a:t>
            </a:r>
          </a:p>
          <a:p>
            <a:pPr marL="457200" lvl="1" indent="0" eaLnBrk="1" hangingPunct="1">
              <a:lnSpc>
                <a:spcPct val="90000"/>
              </a:lnSpc>
              <a:buSzPct val="75000"/>
              <a:buNone/>
            </a:pPr>
            <a:r>
              <a:rPr lang="en-US" altLang="en-US" sz="2400" b="1" u="sng" dirty="0"/>
              <a:t>2. Client-server</a:t>
            </a:r>
            <a:r>
              <a:rPr lang="en-US" altLang="en-US" sz="2400" u="sng" dirty="0"/>
              <a:t> </a:t>
            </a:r>
          </a:p>
          <a:p>
            <a:pPr marL="55563" lvl="1" indent="0" eaLnBrk="1" hangingPunct="1">
              <a:lnSpc>
                <a:spcPct val="90000"/>
              </a:lnSpc>
              <a:buSzPct val="75000"/>
              <a:buNone/>
            </a:pPr>
            <a:r>
              <a:rPr lang="en-GB" dirty="0"/>
              <a:t>In a client-server network, the application program functions are divided between the server and the client. The server handles data storage, and data access. The client handles presentation logic. The program logic may be split between server and client, or assigned to one of the two.</a:t>
            </a:r>
            <a:endParaRPr lang="en-US" altLang="en-US" sz="2400" b="1" u="sng" dirty="0"/>
          </a:p>
          <a:p>
            <a:pPr marL="457200" lvl="1" indent="0">
              <a:lnSpc>
                <a:spcPct val="90000"/>
              </a:lnSpc>
              <a:buSzPct val="75000"/>
              <a:buNone/>
            </a:pPr>
            <a:r>
              <a:rPr lang="en-US" altLang="en-US" sz="2400" b="1" u="sng" dirty="0"/>
              <a:t>3. Client-based</a:t>
            </a:r>
            <a:r>
              <a:rPr lang="en-US" altLang="en-US" sz="2400" u="sng" dirty="0"/>
              <a:t> / </a:t>
            </a:r>
            <a:r>
              <a:rPr lang="en-US" altLang="en-US" sz="2400" b="1" u="sng" dirty="0"/>
              <a:t>Peer-to-Peer</a:t>
            </a:r>
          </a:p>
          <a:p>
            <a:pPr marL="0" lvl="2" indent="0">
              <a:lnSpc>
                <a:spcPct val="90000"/>
              </a:lnSpc>
              <a:buSzPct val="75000"/>
              <a:buNone/>
            </a:pPr>
            <a:r>
              <a:rPr lang="en-US" altLang="en-US" sz="1600" dirty="0"/>
              <a:t>  Historically most home-based and many small office networks</a:t>
            </a:r>
          </a:p>
          <a:p>
            <a:pPr marL="114300" indent="0">
              <a:lnSpc>
                <a:spcPct val="90000"/>
              </a:lnSpc>
              <a:buSzPct val="75000"/>
              <a:buNone/>
            </a:pPr>
            <a:r>
              <a:rPr lang="en-GB" sz="1600" dirty="0"/>
              <a:t>Files can be shared directly between systems on the </a:t>
            </a:r>
            <a:r>
              <a:rPr lang="en-GB" sz="1600" b="1" dirty="0"/>
              <a:t>network</a:t>
            </a:r>
            <a:r>
              <a:rPr lang="en-GB" sz="1600" dirty="0"/>
              <a:t> without the need of a central server. In other words, each computer on a </a:t>
            </a:r>
            <a:r>
              <a:rPr lang="en-GB" sz="1600" b="1" dirty="0"/>
              <a:t>P2P network</a:t>
            </a:r>
            <a:r>
              <a:rPr lang="en-GB" sz="1600" dirty="0"/>
              <a:t> becomes a file server as well as a client.</a:t>
            </a:r>
            <a:endParaRPr lang="en-US" altLang="en-US" sz="1600" dirty="0"/>
          </a:p>
          <a:p>
            <a:pPr marL="1371600" lvl="2" indent="-457200" eaLnBrk="1" hangingPunct="1">
              <a:lnSpc>
                <a:spcPct val="90000"/>
              </a:lnSpc>
              <a:buSzPct val="75000"/>
              <a:buFontTx/>
              <a:buChar char="•"/>
            </a:pPr>
            <a:endParaRPr lang="en-US" altLang="en-US" dirty="0"/>
          </a:p>
          <a:p>
            <a:pPr marL="1371600" lvl="2" indent="-457200" eaLnBrk="1" hangingPunct="1">
              <a:lnSpc>
                <a:spcPct val="90000"/>
              </a:lnSpc>
              <a:buSzPct val="75000"/>
              <a:buFontTx/>
              <a:buChar char="•"/>
            </a:pP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1066800" y="381000"/>
            <a:ext cx="7772400" cy="1143000"/>
          </a:xfrm>
        </p:spPr>
        <p:txBody>
          <a:bodyPr/>
          <a:lstStyle/>
          <a:p>
            <a:pPr eaLnBrk="1" hangingPunct="1"/>
            <a:r>
              <a:rPr lang="en-US" altLang="en-US" dirty="0"/>
              <a:t>Protocols</a:t>
            </a:r>
          </a:p>
        </p:txBody>
      </p:sp>
      <p:sp>
        <p:nvSpPr>
          <p:cNvPr id="34819" name="Rectangle 1027"/>
          <p:cNvSpPr>
            <a:spLocks noGrp="1" noChangeArrowheads="1"/>
          </p:cNvSpPr>
          <p:nvPr>
            <p:ph idx="1"/>
          </p:nvPr>
        </p:nvSpPr>
        <p:spPr>
          <a:xfrm>
            <a:off x="457200" y="1524000"/>
            <a:ext cx="7010400" cy="5105400"/>
          </a:xfrm>
        </p:spPr>
        <p:txBody>
          <a:bodyPr/>
          <a:lstStyle/>
          <a:p>
            <a:pPr eaLnBrk="1" hangingPunct="1"/>
            <a:r>
              <a:rPr lang="en-US" altLang="en-US" dirty="0"/>
              <a:t>For a modern data/communications network to function in a way that most organizations consider to be acceptable:</a:t>
            </a:r>
          </a:p>
          <a:p>
            <a:pPr lvl="1" eaLnBrk="1" hangingPunct="1"/>
            <a:r>
              <a:rPr lang="en-US" altLang="en-US" dirty="0"/>
              <a:t>All devices on the network MUST be able to understand each other regardless of the hardware, manufacturer, system software, and applications being used</a:t>
            </a:r>
          </a:p>
          <a:p>
            <a:pPr lvl="1" eaLnBrk="1" hangingPunct="1"/>
            <a:endParaRPr lang="en-US" altLang="en-US" dirty="0"/>
          </a:p>
          <a:p>
            <a:r>
              <a:rPr lang="en-US" altLang="en-US" b="1" i="1" dirty="0"/>
              <a:t>Protocol </a:t>
            </a:r>
            <a:r>
              <a:rPr lang="en-US" altLang="en-US" dirty="0"/>
              <a:t>– set of rules used to communicate</a:t>
            </a:r>
          </a:p>
          <a:p>
            <a:pPr lvl="1"/>
            <a:r>
              <a:rPr lang="en-US" altLang="en-US" dirty="0"/>
              <a:t>Devices use MANY protocols even during simple data exchanges</a:t>
            </a:r>
          </a:p>
          <a:p>
            <a:pPr lvl="1"/>
            <a:r>
              <a:rPr lang="en-US" altLang="en-US" dirty="0"/>
              <a:t>Protocols provide format, structure, and meaning to messages</a:t>
            </a:r>
          </a:p>
          <a:p>
            <a:pPr lvl="1"/>
            <a:r>
              <a:rPr lang="en-US" altLang="en-US" dirty="0"/>
              <a:t>Protocols specify how communication occurs and the form it takes</a:t>
            </a:r>
          </a:p>
          <a:p>
            <a:pPr marL="320040" lvl="1" indent="0" eaLnBrk="1" hangingPunct="1">
              <a:buNone/>
            </a:pPr>
            <a:endParaRPr lang="en-US" altLang="en-US" dirty="0"/>
          </a:p>
          <a:p>
            <a:pPr lvl="1" eaLnBrk="1" hangingPunct="1"/>
            <a:endParaRPr lang="en-US" altLang="en-US" dirty="0"/>
          </a:p>
        </p:txBody>
      </p:sp>
    </p:spTree>
    <p:extLst>
      <p:ext uri="{BB962C8B-B14F-4D97-AF65-F5344CB8AC3E}">
        <p14:creationId xmlns:p14="http://schemas.microsoft.com/office/powerpoint/2010/main" val="2482893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098"/>
          <p:cNvSpPr>
            <a:spLocks noGrp="1" noChangeArrowheads="1"/>
          </p:cNvSpPr>
          <p:nvPr>
            <p:ph type="title"/>
          </p:nvPr>
        </p:nvSpPr>
        <p:spPr>
          <a:xfrm>
            <a:off x="914400" y="381000"/>
            <a:ext cx="7772400" cy="1143000"/>
          </a:xfrm>
        </p:spPr>
        <p:txBody>
          <a:bodyPr/>
          <a:lstStyle/>
          <a:p>
            <a:pPr eaLnBrk="1" hangingPunct="1"/>
            <a:r>
              <a:rPr lang="en-US" altLang="en-US" dirty="0"/>
              <a:t>Protocols Vs. Standards</a:t>
            </a:r>
          </a:p>
        </p:txBody>
      </p:sp>
      <p:sp>
        <p:nvSpPr>
          <p:cNvPr id="40963" name="Rectangle 4099"/>
          <p:cNvSpPr>
            <a:spLocks noGrp="1" noChangeArrowheads="1"/>
          </p:cNvSpPr>
          <p:nvPr>
            <p:ph idx="1"/>
          </p:nvPr>
        </p:nvSpPr>
        <p:spPr>
          <a:xfrm>
            <a:off x="533400" y="1371600"/>
            <a:ext cx="6934200" cy="5105400"/>
          </a:xfrm>
        </p:spPr>
        <p:txBody>
          <a:bodyPr/>
          <a:lstStyle/>
          <a:p>
            <a:r>
              <a:rPr lang="en-GB" dirty="0"/>
              <a:t>Protocol: Set of rules for technology devices.</a:t>
            </a:r>
          </a:p>
          <a:p>
            <a:r>
              <a:rPr lang="en-GB" dirty="0"/>
              <a:t>Standard - Guidelines to be followed when a new design is to be formulated uniform way.</a:t>
            </a:r>
          </a:p>
          <a:p>
            <a:pPr marL="0" indent="0">
              <a:buNone/>
            </a:pPr>
            <a:endParaRPr lang="en-US" altLang="en-US" dirty="0"/>
          </a:p>
          <a:p>
            <a:r>
              <a:rPr lang="en-GB" dirty="0"/>
              <a:t>Protocols: they define exactly how data is exchanged and the expected </a:t>
            </a:r>
            <a:r>
              <a:rPr lang="en-GB" dirty="0" err="1"/>
              <a:t>behavior</a:t>
            </a:r>
            <a:r>
              <a:rPr lang="en-GB" dirty="0"/>
              <a:t>. These are rules you must follow exactly or your device will not be able to communicate at all with other devices. </a:t>
            </a:r>
            <a:endParaRPr lang="en-US" altLang="en-US" dirty="0"/>
          </a:p>
          <a:p>
            <a:pPr lvl="1" eaLnBrk="1" hangingPunct="1"/>
            <a:endParaRPr lang="en-US" altLang="en-US" dirty="0"/>
          </a:p>
          <a:p>
            <a:r>
              <a:rPr lang="en-GB" i="1" dirty="0"/>
              <a:t>Protocols are like languages. Standards are like dictionaries.</a:t>
            </a:r>
            <a:endParaRPr lang="en-US" alt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304800"/>
            <a:ext cx="7772400" cy="1143000"/>
          </a:xfrm>
        </p:spPr>
        <p:txBody>
          <a:bodyPr/>
          <a:lstStyle/>
          <a:p>
            <a:r>
              <a:rPr lang="en-US" dirty="0"/>
              <a:t>LAN Architecture</a:t>
            </a:r>
          </a:p>
        </p:txBody>
      </p:sp>
      <p:sp>
        <p:nvSpPr>
          <p:cNvPr id="8195" name="Rectangle 3"/>
          <p:cNvSpPr>
            <a:spLocks noGrp="1" noChangeArrowheads="1"/>
          </p:cNvSpPr>
          <p:nvPr>
            <p:ph idx="1"/>
          </p:nvPr>
        </p:nvSpPr>
        <p:spPr/>
        <p:txBody>
          <a:bodyPr>
            <a:normAutofit/>
          </a:bodyPr>
          <a:lstStyle/>
          <a:p>
            <a:r>
              <a:rPr lang="en-US" dirty="0"/>
              <a:t>Topologies</a:t>
            </a:r>
          </a:p>
          <a:p>
            <a:r>
              <a:rPr lang="en-GB" dirty="0"/>
              <a:t>Transmission medium</a:t>
            </a:r>
            <a:endParaRPr lang="en-US" dirty="0"/>
          </a:p>
          <a:p>
            <a:r>
              <a:rPr lang="en-GB" dirty="0"/>
              <a:t>Layout</a:t>
            </a:r>
          </a:p>
          <a:p>
            <a:r>
              <a:rPr lang="en-GB" dirty="0"/>
              <a:t>Medium access control</a:t>
            </a:r>
          </a:p>
          <a:p>
            <a:pPr>
              <a:buFontTx/>
              <a:buNone/>
            </a:pP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772400" cy="1143000"/>
          </a:xfrm>
        </p:spPr>
        <p:txBody>
          <a:bodyPr/>
          <a:lstStyle/>
          <a:p>
            <a:r>
              <a:rPr lang="en-US" dirty="0"/>
              <a:t>LAN Topologies</a:t>
            </a:r>
          </a:p>
        </p:txBody>
      </p:sp>
      <p:sp>
        <p:nvSpPr>
          <p:cNvPr id="3" name="Content Placeholder 2"/>
          <p:cNvSpPr>
            <a:spLocks noGrp="1"/>
          </p:cNvSpPr>
          <p:nvPr>
            <p:ph idx="1"/>
          </p:nvPr>
        </p:nvSpPr>
        <p:spPr>
          <a:xfrm>
            <a:off x="381000" y="1600200"/>
            <a:ext cx="7162800" cy="4572000"/>
          </a:xfrm>
        </p:spPr>
        <p:txBody>
          <a:bodyPr/>
          <a:lstStyle/>
          <a:p>
            <a:r>
              <a:rPr lang="en-US" dirty="0"/>
              <a:t>Physical topology: the way in which a network is laid out physically. The actual layout of the wire or media. Two or more devices connect to a link; two or more links form a topology. </a:t>
            </a:r>
          </a:p>
          <a:p>
            <a:r>
              <a:rPr lang="en-US" dirty="0"/>
              <a:t>Logical topology: Defines how the hosts access the media to send data. Shows the flow of data on a network.</a:t>
            </a:r>
          </a:p>
          <a:p>
            <a:pPr lvl="1"/>
            <a:r>
              <a:rPr lang="en-US" dirty="0"/>
              <a:t>Broadcast </a:t>
            </a:r>
          </a:p>
          <a:p>
            <a:pPr lvl="1"/>
            <a:r>
              <a:rPr lang="en-US" dirty="0"/>
              <a:t>Token passing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 Topologies </a:t>
            </a:r>
          </a:p>
        </p:txBody>
      </p:sp>
      <p:pic>
        <p:nvPicPr>
          <p:cNvPr id="1026"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a14:imgEffect>
                      <a14:saturation sat="0"/>
                    </a14:imgEffect>
                  </a14:imgLayer>
                </a14:imgProps>
              </a:ext>
            </a:extLst>
          </a:blip>
          <a:srcRect/>
          <a:stretch>
            <a:fillRect/>
          </a:stretch>
        </p:blipFill>
        <p:spPr bwMode="auto">
          <a:xfrm>
            <a:off x="609600" y="1555841"/>
            <a:ext cx="7848600" cy="507355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810" y="3795875"/>
            <a:ext cx="2354580" cy="1089660"/>
          </a:xfrm>
          <a:prstGeom prst="rect">
            <a:avLst/>
          </a:prstGeom>
        </p:spPr>
      </p:pic>
      <p:sp>
        <p:nvSpPr>
          <p:cNvPr id="2" name="Title 1"/>
          <p:cNvSpPr>
            <a:spLocks noGrp="1"/>
          </p:cNvSpPr>
          <p:nvPr>
            <p:ph type="title"/>
          </p:nvPr>
        </p:nvSpPr>
        <p:spPr>
          <a:xfrm>
            <a:off x="1027322" y="350452"/>
            <a:ext cx="7772400" cy="724942"/>
          </a:xfrm>
        </p:spPr>
        <p:txBody>
          <a:bodyPr>
            <a:normAutofit/>
          </a:bodyPr>
          <a:lstStyle/>
          <a:p>
            <a:r>
              <a:rPr lang="en-GB" sz="3200" dirty="0"/>
              <a:t>Transmission medium</a:t>
            </a:r>
            <a:r>
              <a:rPr lang="en-US" sz="3200" dirty="0"/>
              <a:t> - </a:t>
            </a:r>
            <a:r>
              <a:rPr lang="en-US" sz="3200" dirty="0">
                <a:latin typeface="Calibri" pitchFamily="34" charset="0"/>
                <a:cs typeface="Calibri" pitchFamily="34" charset="0"/>
              </a:rPr>
              <a:t>Wired LAN</a:t>
            </a:r>
          </a:p>
        </p:txBody>
      </p:sp>
      <p:sp>
        <p:nvSpPr>
          <p:cNvPr id="3" name="Content Placeholder 2"/>
          <p:cNvSpPr>
            <a:spLocks noGrp="1"/>
          </p:cNvSpPr>
          <p:nvPr>
            <p:ph idx="1"/>
          </p:nvPr>
        </p:nvSpPr>
        <p:spPr>
          <a:xfrm>
            <a:off x="315507" y="1232261"/>
            <a:ext cx="7772400" cy="4572000"/>
          </a:xfrm>
        </p:spPr>
        <p:txBody>
          <a:bodyPr>
            <a:normAutofit/>
          </a:bodyPr>
          <a:lstStyle/>
          <a:p>
            <a:pPr algn="l" rtl="0">
              <a:buFont typeface="Wingdings" pitchFamily="2" charset="2"/>
              <a:buChar char="q"/>
            </a:pPr>
            <a:r>
              <a:rPr lang="en-US" sz="2400" dirty="0">
                <a:latin typeface="Calibri" pitchFamily="34" charset="0"/>
                <a:cs typeface="Calibri" pitchFamily="34" charset="0"/>
              </a:rPr>
              <a:t>Network Cables</a:t>
            </a:r>
          </a:p>
          <a:p>
            <a:pPr algn="l" rtl="0">
              <a:buFont typeface="Arial" pitchFamily="34" charset="0"/>
              <a:buChar char="•"/>
            </a:pPr>
            <a:r>
              <a:rPr lang="en-US" sz="2400" dirty="0">
                <a:latin typeface="Calibri" pitchFamily="34" charset="0"/>
                <a:cs typeface="Calibri" pitchFamily="34" charset="0"/>
              </a:rPr>
              <a:t>Unshielded Twisted Pair (UTP) Cable </a:t>
            </a:r>
          </a:p>
          <a:p>
            <a:pPr algn="l" rtl="0">
              <a:buFont typeface="Arial" pitchFamily="34" charset="0"/>
              <a:buChar char="•"/>
            </a:pPr>
            <a:r>
              <a:rPr lang="en-US" sz="2400" dirty="0">
                <a:latin typeface="Calibri" pitchFamily="34" charset="0"/>
                <a:cs typeface="Calibri" pitchFamily="34" charset="0"/>
              </a:rPr>
              <a:t>Shielded Twisted Pair (STP) Cable </a:t>
            </a:r>
          </a:p>
          <a:p>
            <a:pPr algn="l" rtl="0">
              <a:buFont typeface="Arial" pitchFamily="34" charset="0"/>
              <a:buChar char="•"/>
            </a:pPr>
            <a:r>
              <a:rPr lang="en-US" sz="2400" dirty="0">
                <a:latin typeface="Calibri" pitchFamily="34" charset="0"/>
                <a:cs typeface="Calibri" pitchFamily="34" charset="0"/>
              </a:rPr>
              <a:t>Coaxial Cable </a:t>
            </a:r>
          </a:p>
          <a:p>
            <a:pPr algn="l" rtl="0">
              <a:buFont typeface="Arial" pitchFamily="34" charset="0"/>
              <a:buChar char="•"/>
            </a:pPr>
            <a:r>
              <a:rPr lang="en-US" sz="2400" dirty="0">
                <a:latin typeface="Calibri" pitchFamily="34" charset="0"/>
                <a:cs typeface="Calibri" pitchFamily="34" charset="0"/>
              </a:rPr>
              <a:t>Fiber Optic Cable</a:t>
            </a:r>
          </a:p>
          <a:p>
            <a:pPr algn="l" rtl="0">
              <a:buFont typeface="Wingdings" pitchFamily="2" charset="2"/>
              <a:buChar char="q"/>
            </a:pPr>
            <a:r>
              <a:rPr lang="en-US" sz="2400" b="1" dirty="0">
                <a:latin typeface="Calibri" pitchFamily="34" charset="0"/>
                <a:cs typeface="Calibri" pitchFamily="34" charset="0"/>
              </a:rPr>
              <a:t>Ethernet:</a:t>
            </a:r>
            <a:r>
              <a:rPr lang="en-US" sz="2400" dirty="0">
                <a:latin typeface="Calibri" pitchFamily="34" charset="0"/>
                <a:cs typeface="Calibri" pitchFamily="34" charset="0"/>
              </a:rPr>
              <a:t> the most popular </a:t>
            </a:r>
            <a:r>
              <a:rPr lang="en-US" sz="2400" b="1" i="1" dirty="0">
                <a:solidFill>
                  <a:srgbClr val="C00000"/>
                </a:solidFill>
                <a:latin typeface="Calibri" pitchFamily="34" charset="0"/>
                <a:cs typeface="Calibri" pitchFamily="34" charset="0"/>
              </a:rPr>
              <a:t>cabling technology </a:t>
            </a:r>
            <a:r>
              <a:rPr lang="en-US" sz="2400" dirty="0">
                <a:latin typeface="Calibri" pitchFamily="34" charset="0"/>
                <a:cs typeface="Calibri" pitchFamily="34" charset="0"/>
              </a:rPr>
              <a:t>in LAN.</a:t>
            </a:r>
          </a:p>
          <a:p>
            <a:pPr algn="l" rtl="0">
              <a:buFont typeface="Wingdings" pitchFamily="2" charset="2"/>
              <a:buChar char="q"/>
            </a:pPr>
            <a:r>
              <a:rPr lang="en-US" sz="2400" dirty="0">
                <a:latin typeface="Calibri" pitchFamily="34" charset="0"/>
                <a:cs typeface="Calibri" pitchFamily="34" charset="0"/>
              </a:rPr>
              <a:t>Ethernet  uses </a:t>
            </a:r>
          </a:p>
          <a:p>
            <a:pPr marL="0" indent="0" algn="l" rtl="0">
              <a:buNone/>
            </a:pPr>
            <a:r>
              <a:rPr lang="en-US" sz="2400" dirty="0">
                <a:latin typeface="Calibri" pitchFamily="34" charset="0"/>
                <a:cs typeface="Calibri" pitchFamily="34" charset="0"/>
              </a:rPr>
              <a:t>    a protocol called </a:t>
            </a:r>
            <a:r>
              <a:rPr lang="en-US" sz="2400" b="1" dirty="0">
                <a:latin typeface="Calibri" pitchFamily="34" charset="0"/>
                <a:cs typeface="Calibri" pitchFamily="34" charset="0"/>
              </a:rPr>
              <a:t>CSMA/CD</a:t>
            </a:r>
          </a:p>
          <a:p>
            <a:pPr marL="273050" indent="0" algn="l" rtl="0">
              <a:buNone/>
            </a:pPr>
            <a:endParaRPr lang="en-US" sz="2400"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24914505"/>
              </p:ext>
            </p:extLst>
          </p:nvPr>
        </p:nvGraphicFramePr>
        <p:xfrm>
          <a:off x="4620086" y="3464456"/>
          <a:ext cx="4730640" cy="3393544"/>
        </p:xfrm>
        <a:graphic>
          <a:graphicData uri="http://schemas.openxmlformats.org/drawingml/2006/table">
            <a:tbl>
              <a:tblPr firstRow="1" bandRow="1">
                <a:tableStyleId>{5940675A-B579-460E-94D1-54222C63F5DA}</a:tableStyleId>
              </a:tblPr>
              <a:tblGrid>
                <a:gridCol w="2235196">
                  <a:extLst>
                    <a:ext uri="{9D8B030D-6E8A-4147-A177-3AD203B41FA5}">
                      <a16:colId xmlns:a16="http://schemas.microsoft.com/office/drawing/2014/main" val="20000"/>
                    </a:ext>
                  </a:extLst>
                </a:gridCol>
                <a:gridCol w="2495444">
                  <a:extLst>
                    <a:ext uri="{9D8B030D-6E8A-4147-A177-3AD203B41FA5}">
                      <a16:colId xmlns:a16="http://schemas.microsoft.com/office/drawing/2014/main" val="20001"/>
                    </a:ext>
                  </a:extLst>
                </a:gridCol>
              </a:tblGrid>
              <a:tr h="1656184">
                <a:tc>
                  <a:txBody>
                    <a:bodyPr/>
                    <a:lstStyle/>
                    <a:p>
                      <a:endParaRPr lang="en-US" dirty="0"/>
                    </a:p>
                    <a:p>
                      <a:endParaRPr lang="en-US" dirty="0"/>
                    </a:p>
                    <a:p>
                      <a:endParaRPr lang="en-US" dirty="0"/>
                    </a:p>
                    <a:p>
                      <a:endParaRPr lang="en-US" dirty="0"/>
                    </a:p>
                    <a:p>
                      <a:pPr algn="l"/>
                      <a:endParaRPr lang="en-US" dirty="0">
                        <a:latin typeface="Calibri" pitchFamily="34" charset="0"/>
                        <a:cs typeface="Calibri" pitchFamily="34" charset="0"/>
                      </a:endParaRPr>
                    </a:p>
                    <a:p>
                      <a:pPr algn="l"/>
                      <a:r>
                        <a:rPr lang="en-US" dirty="0">
                          <a:latin typeface="Calibri" pitchFamily="34" charset="0"/>
                          <a:cs typeface="Calibri" pitchFamily="34" charset="0"/>
                        </a:rPr>
                        <a:t>Twisted Pair cable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p>
                      <a:endParaRPr lang="en-US" dirty="0"/>
                    </a:p>
                    <a:p>
                      <a:endParaRPr lang="en-US" dirty="0"/>
                    </a:p>
                    <a:p>
                      <a:endParaRPr lang="en-US" dirty="0"/>
                    </a:p>
                    <a:p>
                      <a:pPr marL="0" algn="l" rtl="1" eaLnBrk="1" latinLnBrk="0" hangingPunct="1"/>
                      <a:endParaRPr kumimoji="0" lang="en-US" kern="1200" dirty="0">
                        <a:solidFill>
                          <a:schemeClr val="tx1"/>
                        </a:solidFill>
                        <a:latin typeface="Calibri" pitchFamily="34" charset="0"/>
                        <a:ea typeface="+mn-ea"/>
                        <a:cs typeface="Calibri" pitchFamily="34" charset="0"/>
                      </a:endParaRPr>
                    </a:p>
                    <a:p>
                      <a:pPr marL="0" algn="l" rtl="1" eaLnBrk="1" latinLnBrk="0" hangingPunct="1"/>
                      <a:r>
                        <a:rPr kumimoji="0" lang="en-US" kern="1200" dirty="0">
                          <a:solidFill>
                            <a:schemeClr val="tx1"/>
                          </a:solidFill>
                          <a:latin typeface="Calibri" pitchFamily="34" charset="0"/>
                          <a:ea typeface="+mn-ea"/>
                          <a:cs typeface="Calibri" pitchFamily="34" charset="0"/>
                        </a:rPr>
                        <a:t>Coaxial cable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56184">
                <a:tc>
                  <a:txBody>
                    <a:bodyPr/>
                    <a:lstStyle/>
                    <a:p>
                      <a:pPr marL="0" algn="l" rtl="1" eaLnBrk="1" latinLnBrk="0" hangingPunct="1"/>
                      <a:endParaRPr kumimoji="0" lang="en-US" kern="1200" dirty="0">
                        <a:solidFill>
                          <a:schemeClr val="tx1"/>
                        </a:solidFill>
                        <a:latin typeface="Calibri" pitchFamily="34" charset="0"/>
                        <a:ea typeface="+mn-ea"/>
                        <a:cs typeface="Calibri" pitchFamily="34" charset="0"/>
                      </a:endParaRPr>
                    </a:p>
                    <a:p>
                      <a:pPr marL="0" algn="l" rtl="1" eaLnBrk="1" latinLnBrk="0" hangingPunct="1"/>
                      <a:endParaRPr kumimoji="0" lang="en-US" kern="1200" dirty="0">
                        <a:solidFill>
                          <a:schemeClr val="tx1"/>
                        </a:solidFill>
                        <a:latin typeface="Calibri" pitchFamily="34" charset="0"/>
                        <a:ea typeface="+mn-ea"/>
                        <a:cs typeface="Calibri" pitchFamily="34" charset="0"/>
                      </a:endParaRPr>
                    </a:p>
                    <a:p>
                      <a:pPr marL="0" algn="l" rtl="1" eaLnBrk="1" latinLnBrk="0" hangingPunct="1"/>
                      <a:endParaRPr kumimoji="0" lang="en-US" kern="1200" dirty="0">
                        <a:solidFill>
                          <a:schemeClr val="tx1"/>
                        </a:solidFill>
                        <a:latin typeface="Calibri" pitchFamily="34" charset="0"/>
                        <a:ea typeface="+mn-ea"/>
                        <a:cs typeface="Calibri" pitchFamily="34" charset="0"/>
                      </a:endParaRPr>
                    </a:p>
                    <a:p>
                      <a:pPr marL="0" algn="l" rtl="1" eaLnBrk="1" latinLnBrk="0" hangingPunct="1"/>
                      <a:endParaRPr kumimoji="0" lang="en-US" kern="1200" dirty="0">
                        <a:solidFill>
                          <a:schemeClr val="tx1"/>
                        </a:solidFill>
                        <a:latin typeface="Calibri" pitchFamily="34" charset="0"/>
                        <a:ea typeface="+mn-ea"/>
                        <a:cs typeface="Calibri" pitchFamily="34" charset="0"/>
                      </a:endParaRPr>
                    </a:p>
                    <a:p>
                      <a:pPr marL="0" algn="l" rtl="1" eaLnBrk="1" latinLnBrk="0" hangingPunct="1"/>
                      <a:r>
                        <a:rPr kumimoji="0" lang="en-US" kern="1200" dirty="0">
                          <a:solidFill>
                            <a:schemeClr val="tx1"/>
                          </a:solidFill>
                          <a:latin typeface="Calibri" pitchFamily="34" charset="0"/>
                          <a:ea typeface="+mn-ea"/>
                          <a:cs typeface="Calibri" pitchFamily="34" charset="0"/>
                        </a:rPr>
                        <a:t>Fiber Optic cable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p>
                      <a:endParaRPr lang="en-US" dirty="0"/>
                    </a:p>
                    <a:p>
                      <a:endParaRPr lang="en-US" dirty="0"/>
                    </a:p>
                    <a:p>
                      <a:endParaRPr lang="en-US" dirty="0"/>
                    </a:p>
                    <a:p>
                      <a:pPr algn="l"/>
                      <a:r>
                        <a:rPr kumimoji="0" lang="en-US" kern="1200" dirty="0">
                          <a:solidFill>
                            <a:schemeClr val="tx1"/>
                          </a:solidFill>
                          <a:latin typeface="Calibri" pitchFamily="34" charset="0"/>
                          <a:ea typeface="+mn-ea"/>
                          <a:cs typeface="Calibri" pitchFamily="34" charset="0"/>
                        </a:rPr>
                        <a:t>Rj-45 connector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5887" y="4189844"/>
            <a:ext cx="1844040" cy="3505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4250" y="5394960"/>
            <a:ext cx="2171700" cy="5181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5406" y="5253060"/>
            <a:ext cx="1814316" cy="1036752"/>
          </a:xfrm>
          <a:prstGeom prst="rect">
            <a:avLst/>
          </a:prstGeom>
        </p:spPr>
      </p:pic>
    </p:spTree>
    <p:extLst>
      <p:ext uri="{BB962C8B-B14F-4D97-AF65-F5344CB8AC3E}">
        <p14:creationId xmlns:p14="http://schemas.microsoft.com/office/powerpoint/2010/main" val="74893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33174871"/>
              </p:ext>
            </p:extLst>
          </p:nvPr>
        </p:nvGraphicFramePr>
        <p:xfrm>
          <a:off x="827584" y="2564904"/>
          <a:ext cx="7128792" cy="2376265"/>
        </p:xfrm>
        <a:graphic>
          <a:graphicData uri="http://schemas.openxmlformats.org/drawingml/2006/table">
            <a:tbl>
              <a:tblPr>
                <a:tableStyleId>{616DA210-FB5B-4158-B5E0-FEB733F419BA}</a:tableStyleId>
              </a:tblPr>
              <a:tblGrid>
                <a:gridCol w="237626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475253">
                <a:tc>
                  <a:txBody>
                    <a:bodyPr/>
                    <a:lstStyle/>
                    <a:p>
                      <a:pPr algn="ctr"/>
                      <a:r>
                        <a:rPr lang="en-US" dirty="0"/>
                        <a:t>Standard </a:t>
                      </a:r>
                    </a:p>
                  </a:txBody>
                  <a:tcPr anchor="ctr"/>
                </a:tc>
                <a:tc>
                  <a:txBody>
                    <a:bodyPr/>
                    <a:lstStyle/>
                    <a:p>
                      <a:pPr algn="ctr"/>
                      <a:r>
                        <a:rPr lang="en-US" dirty="0"/>
                        <a:t>Max Speed </a:t>
                      </a:r>
                    </a:p>
                  </a:txBody>
                  <a:tcPr anchor="ctr"/>
                </a:tc>
                <a:tc>
                  <a:txBody>
                    <a:bodyPr/>
                    <a:lstStyle/>
                    <a:p>
                      <a:pPr algn="ctr"/>
                      <a:r>
                        <a:rPr lang="en-US"/>
                        <a:t>Typical Range </a:t>
                      </a:r>
                    </a:p>
                  </a:txBody>
                  <a:tcPr anchor="ctr"/>
                </a:tc>
                <a:extLst>
                  <a:ext uri="{0D108BD9-81ED-4DB2-BD59-A6C34878D82A}">
                    <a16:rowId xmlns:a16="http://schemas.microsoft.com/office/drawing/2014/main" val="10000"/>
                  </a:ext>
                </a:extLst>
              </a:tr>
              <a:tr h="475253">
                <a:tc>
                  <a:txBody>
                    <a:bodyPr/>
                    <a:lstStyle/>
                    <a:p>
                      <a:pPr algn="ctr"/>
                      <a:r>
                        <a:rPr lang="en-US" dirty="0"/>
                        <a:t>802.11a </a:t>
                      </a:r>
                    </a:p>
                  </a:txBody>
                  <a:tcPr anchor="ctr"/>
                </a:tc>
                <a:tc>
                  <a:txBody>
                    <a:bodyPr/>
                    <a:lstStyle/>
                    <a:p>
                      <a:pPr algn="ctr"/>
                      <a:r>
                        <a:rPr lang="en-US"/>
                        <a:t>54 Mbps </a:t>
                      </a:r>
                    </a:p>
                  </a:txBody>
                  <a:tcPr anchor="ctr"/>
                </a:tc>
                <a:tc>
                  <a:txBody>
                    <a:bodyPr/>
                    <a:lstStyle/>
                    <a:p>
                      <a:pPr algn="ctr"/>
                      <a:r>
                        <a:rPr lang="en-US"/>
                        <a:t>150 feet </a:t>
                      </a:r>
                    </a:p>
                  </a:txBody>
                  <a:tcPr anchor="ctr"/>
                </a:tc>
                <a:extLst>
                  <a:ext uri="{0D108BD9-81ED-4DB2-BD59-A6C34878D82A}">
                    <a16:rowId xmlns:a16="http://schemas.microsoft.com/office/drawing/2014/main" val="10001"/>
                  </a:ext>
                </a:extLst>
              </a:tr>
              <a:tr h="475253">
                <a:tc>
                  <a:txBody>
                    <a:bodyPr/>
                    <a:lstStyle/>
                    <a:p>
                      <a:pPr algn="ctr"/>
                      <a:r>
                        <a:rPr lang="en-US" dirty="0"/>
                        <a:t>802.11b </a:t>
                      </a:r>
                    </a:p>
                  </a:txBody>
                  <a:tcPr anchor="ctr"/>
                </a:tc>
                <a:tc>
                  <a:txBody>
                    <a:bodyPr/>
                    <a:lstStyle/>
                    <a:p>
                      <a:pPr algn="ctr"/>
                      <a:r>
                        <a:rPr lang="en-US"/>
                        <a:t>11 Mbps </a:t>
                      </a:r>
                    </a:p>
                  </a:txBody>
                  <a:tcPr anchor="ctr"/>
                </a:tc>
                <a:tc>
                  <a:txBody>
                    <a:bodyPr/>
                    <a:lstStyle/>
                    <a:p>
                      <a:pPr algn="ctr"/>
                      <a:r>
                        <a:rPr lang="en-US"/>
                        <a:t>300 feet </a:t>
                      </a:r>
                    </a:p>
                  </a:txBody>
                  <a:tcPr anchor="ctr"/>
                </a:tc>
                <a:extLst>
                  <a:ext uri="{0D108BD9-81ED-4DB2-BD59-A6C34878D82A}">
                    <a16:rowId xmlns:a16="http://schemas.microsoft.com/office/drawing/2014/main" val="10002"/>
                  </a:ext>
                </a:extLst>
              </a:tr>
              <a:tr h="475253">
                <a:tc>
                  <a:txBody>
                    <a:bodyPr/>
                    <a:lstStyle/>
                    <a:p>
                      <a:pPr algn="ctr"/>
                      <a:r>
                        <a:rPr lang="en-US"/>
                        <a:t>802.11g </a:t>
                      </a:r>
                    </a:p>
                  </a:txBody>
                  <a:tcPr anchor="ctr"/>
                </a:tc>
                <a:tc>
                  <a:txBody>
                    <a:bodyPr/>
                    <a:lstStyle/>
                    <a:p>
                      <a:pPr algn="ctr"/>
                      <a:r>
                        <a:rPr lang="en-US" dirty="0"/>
                        <a:t>54 Mbps </a:t>
                      </a:r>
                    </a:p>
                  </a:txBody>
                  <a:tcPr anchor="ctr"/>
                </a:tc>
                <a:tc>
                  <a:txBody>
                    <a:bodyPr/>
                    <a:lstStyle/>
                    <a:p>
                      <a:pPr algn="ctr"/>
                      <a:r>
                        <a:rPr lang="en-US" dirty="0"/>
                        <a:t>300 feet </a:t>
                      </a:r>
                    </a:p>
                  </a:txBody>
                  <a:tcPr anchor="ctr"/>
                </a:tc>
                <a:extLst>
                  <a:ext uri="{0D108BD9-81ED-4DB2-BD59-A6C34878D82A}">
                    <a16:rowId xmlns:a16="http://schemas.microsoft.com/office/drawing/2014/main" val="10003"/>
                  </a:ext>
                </a:extLst>
              </a:tr>
              <a:tr h="475253">
                <a:tc>
                  <a:txBody>
                    <a:bodyPr/>
                    <a:lstStyle/>
                    <a:p>
                      <a:pPr algn="ctr"/>
                      <a:r>
                        <a:rPr lang="en-US"/>
                        <a:t>802.11n </a:t>
                      </a:r>
                    </a:p>
                  </a:txBody>
                  <a:tcPr anchor="ctr"/>
                </a:tc>
                <a:tc>
                  <a:txBody>
                    <a:bodyPr/>
                    <a:lstStyle/>
                    <a:p>
                      <a:pPr algn="ctr"/>
                      <a:r>
                        <a:rPr lang="en-US" dirty="0"/>
                        <a:t>100 Mbps </a:t>
                      </a:r>
                    </a:p>
                  </a:txBody>
                  <a:tcPr anchor="ctr"/>
                </a:tc>
                <a:tc>
                  <a:txBody>
                    <a:bodyPr/>
                    <a:lstStyle/>
                    <a:p>
                      <a:pPr algn="ctr"/>
                      <a:r>
                        <a:rPr lang="en-US" dirty="0"/>
                        <a:t>300+ feet</a:t>
                      </a:r>
                    </a:p>
                  </a:txBody>
                  <a:tcPr anchor="ct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914400" y="363811"/>
            <a:ext cx="87129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3200" dirty="0">
                <a:solidFill>
                  <a:schemeClr val="tx2"/>
                </a:solidFill>
                <a:latin typeface="+mj-lt"/>
                <a:ea typeface="+mj-ea"/>
                <a:cs typeface="+mj-cs"/>
              </a:rPr>
              <a:t>Transmission medium</a:t>
            </a:r>
            <a:r>
              <a:rPr lang="en-US" sz="3200" dirty="0">
                <a:solidFill>
                  <a:schemeClr val="tx2"/>
                </a:solidFill>
                <a:latin typeface="+mj-lt"/>
                <a:ea typeface="+mj-ea"/>
                <a:cs typeface="+mj-cs"/>
              </a:rPr>
              <a:t> - Wireless LANs</a:t>
            </a:r>
          </a:p>
        </p:txBody>
      </p:sp>
      <p:sp>
        <p:nvSpPr>
          <p:cNvPr id="8" name="Rectangle 7"/>
          <p:cNvSpPr/>
          <p:nvPr/>
        </p:nvSpPr>
        <p:spPr>
          <a:xfrm>
            <a:off x="827584" y="1916832"/>
            <a:ext cx="3611245" cy="461665"/>
          </a:xfrm>
          <a:prstGeom prst="rect">
            <a:avLst/>
          </a:prstGeom>
        </p:spPr>
        <p:txBody>
          <a:bodyPr wrap="none">
            <a:spAutoFit/>
          </a:bodyPr>
          <a:lstStyle/>
          <a:p>
            <a:pPr lvl="0" fontAlgn="base">
              <a:spcBef>
                <a:spcPct val="0"/>
              </a:spcBef>
              <a:spcAft>
                <a:spcPct val="0"/>
              </a:spcAft>
            </a:pPr>
            <a:r>
              <a:rPr lang="en-US" sz="2400" b="1" dirty="0" err="1">
                <a:latin typeface="Calibri" pitchFamily="34" charset="0"/>
                <a:cs typeface="Calibri" pitchFamily="34" charset="0"/>
              </a:rPr>
              <a:t>Wifi</a:t>
            </a:r>
            <a:r>
              <a:rPr lang="en-US" sz="2400" b="1" dirty="0">
                <a:latin typeface="Calibri" pitchFamily="34" charset="0"/>
                <a:cs typeface="Calibri" pitchFamily="34" charset="0"/>
              </a:rPr>
              <a:t> standards and speeds </a:t>
            </a:r>
          </a:p>
        </p:txBody>
      </p:sp>
      <p:sp>
        <p:nvSpPr>
          <p:cNvPr id="9" name="Rectangle 8"/>
          <p:cNvSpPr/>
          <p:nvPr/>
        </p:nvSpPr>
        <p:spPr>
          <a:xfrm>
            <a:off x="533400" y="1333873"/>
            <a:ext cx="8232083" cy="646331"/>
          </a:xfrm>
          <a:prstGeom prst="rect">
            <a:avLst/>
          </a:prstGeom>
        </p:spPr>
        <p:txBody>
          <a:bodyPr wrap="square">
            <a:spAutoFit/>
          </a:bodyPr>
          <a:lstStyle/>
          <a:p>
            <a:pPr algn="just"/>
            <a:r>
              <a:rPr lang="en-US" b="1" dirty="0"/>
              <a:t>Wi-Fi:</a:t>
            </a:r>
            <a:r>
              <a:rPr lang="en-US" dirty="0"/>
              <a:t> </a:t>
            </a:r>
            <a:r>
              <a:rPr lang="en-US" b="1" i="1" dirty="0">
                <a:solidFill>
                  <a:srgbClr val="C00000"/>
                </a:solidFill>
              </a:rPr>
              <a:t>wireless LAN standard </a:t>
            </a:r>
            <a:r>
              <a:rPr lang="en-US" dirty="0"/>
              <a:t>that offers Ethernet speeds through the </a:t>
            </a:r>
            <a:r>
              <a:rPr lang="en-US" b="1" i="1" dirty="0">
                <a:solidFill>
                  <a:srgbClr val="C00000"/>
                </a:solidFill>
              </a:rPr>
              <a:t>use of radio waves </a:t>
            </a:r>
            <a:r>
              <a:rPr lang="en-US" dirty="0"/>
              <a:t>instead of wires. </a:t>
            </a:r>
          </a:p>
        </p:txBody>
      </p:sp>
    </p:spTree>
    <p:extLst>
      <p:ext uri="{BB962C8B-B14F-4D97-AF65-F5344CB8AC3E}">
        <p14:creationId xmlns:p14="http://schemas.microsoft.com/office/powerpoint/2010/main" val="4267783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990600" y="381000"/>
            <a:ext cx="7772400" cy="1143000"/>
          </a:xfrm>
        </p:spPr>
        <p:txBody>
          <a:bodyPr/>
          <a:lstStyle/>
          <a:p>
            <a:pPr eaLnBrk="1" hangingPunct="1"/>
            <a:r>
              <a:rPr lang="en-US" dirty="0">
                <a:latin typeface="Arial" charset="0"/>
              </a:rPr>
              <a:t>Access Methodology</a:t>
            </a:r>
          </a:p>
        </p:txBody>
      </p:sp>
      <p:sp>
        <p:nvSpPr>
          <p:cNvPr id="9219" name="Rectangle 1027"/>
          <p:cNvSpPr>
            <a:spLocks noGrp="1" noChangeArrowheads="1"/>
          </p:cNvSpPr>
          <p:nvPr>
            <p:ph idx="1"/>
          </p:nvPr>
        </p:nvSpPr>
        <p:spPr/>
        <p:txBody>
          <a:bodyPr/>
          <a:lstStyle/>
          <a:p>
            <a:pPr eaLnBrk="1" hangingPunct="1"/>
            <a:r>
              <a:rPr lang="en-US" dirty="0">
                <a:latin typeface="Arial" charset="0"/>
              </a:rPr>
              <a:t>CSMA/CD</a:t>
            </a:r>
          </a:p>
          <a:p>
            <a:r>
              <a:rPr lang="en-US" dirty="0">
                <a:latin typeface="Arial" charset="0"/>
              </a:rPr>
              <a:t>CSMA/CA</a:t>
            </a:r>
          </a:p>
          <a:p>
            <a:pPr eaLnBrk="1" hangingPunct="1"/>
            <a:r>
              <a:rPr lang="en-US" dirty="0">
                <a:latin typeface="Arial" charset="0"/>
              </a:rPr>
              <a:t>Token Passing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F539-E67C-4A3A-92DD-764957148013}"/>
              </a:ext>
            </a:extLst>
          </p:cNvPr>
          <p:cNvSpPr>
            <a:spLocks noGrp="1"/>
          </p:cNvSpPr>
          <p:nvPr>
            <p:ph type="title"/>
          </p:nvPr>
        </p:nvSpPr>
        <p:spPr>
          <a:xfrm>
            <a:off x="914400" y="381000"/>
            <a:ext cx="7772400" cy="1143000"/>
          </a:xfrm>
        </p:spPr>
        <p:txBody>
          <a:bodyPr/>
          <a:lstStyle/>
          <a:p>
            <a:r>
              <a:rPr lang="en-US" dirty="0"/>
              <a:t>Standards organization</a:t>
            </a:r>
            <a:endParaRPr lang="ar-SA" dirty="0"/>
          </a:p>
        </p:txBody>
      </p:sp>
      <p:sp>
        <p:nvSpPr>
          <p:cNvPr id="4" name="Content Placeholder 3">
            <a:extLst>
              <a:ext uri="{FF2B5EF4-FFF2-40B4-BE49-F238E27FC236}">
                <a16:creationId xmlns:a16="http://schemas.microsoft.com/office/drawing/2014/main" id="{399BC590-CFE1-4B8B-A701-93242A78F027}"/>
              </a:ext>
            </a:extLst>
          </p:cNvPr>
          <p:cNvSpPr>
            <a:spLocks noGrp="1"/>
          </p:cNvSpPr>
          <p:nvPr>
            <p:ph idx="1"/>
          </p:nvPr>
        </p:nvSpPr>
        <p:spPr>
          <a:xfrm>
            <a:off x="228600" y="1524000"/>
            <a:ext cx="7239000" cy="3581400"/>
          </a:xfrm>
        </p:spPr>
        <p:txBody>
          <a:bodyPr>
            <a:normAutofit/>
          </a:bodyPr>
          <a:lstStyle/>
          <a:p>
            <a:r>
              <a:rPr lang="en-US" sz="1600" dirty="0"/>
              <a:t>is any organization whose primary activities are developing, coordinating, revising, amending, reissuing, interpreting, or otherwise producing </a:t>
            </a:r>
            <a:r>
              <a:rPr lang="en-US" sz="1600" b="1" i="1" u="sng" dirty="0">
                <a:solidFill>
                  <a:schemeClr val="bg2">
                    <a:lumMod val="50000"/>
                  </a:schemeClr>
                </a:solidFill>
              </a:rPr>
              <a:t>technical standards </a:t>
            </a:r>
            <a:r>
              <a:rPr lang="en-US" sz="1600" dirty="0"/>
              <a:t>that are intended to address the needs of some relatively wide base of affected adopters.</a:t>
            </a:r>
          </a:p>
          <a:p>
            <a:pPr marL="0" indent="0">
              <a:buNone/>
            </a:pPr>
            <a:endParaRPr lang="en-US" sz="1600" dirty="0"/>
          </a:p>
          <a:p>
            <a:pPr marL="342900" indent="-342900">
              <a:spcBef>
                <a:spcPct val="20000"/>
              </a:spcBef>
              <a:buClr>
                <a:schemeClr val="accent2"/>
              </a:buClr>
              <a:buSzPct val="75000"/>
              <a:buFont typeface="Monotype Sorts" pitchFamily="2" charset="2"/>
              <a:buChar char="l"/>
            </a:pPr>
            <a:r>
              <a:rPr lang="en-US" sz="1600" dirty="0">
                <a:latin typeface="Arial" charset="0"/>
              </a:rPr>
              <a:t>Standards fall into </a:t>
            </a:r>
            <a:r>
              <a:rPr lang="en-US" sz="1600" dirty="0">
                <a:solidFill>
                  <a:srgbClr val="FC0108"/>
                </a:solidFill>
                <a:latin typeface="Arial" charset="0"/>
              </a:rPr>
              <a:t>two categories</a:t>
            </a:r>
            <a:r>
              <a:rPr lang="en-US" sz="1600" dirty="0">
                <a:latin typeface="Arial" charset="0"/>
              </a:rPr>
              <a:t>:</a:t>
            </a:r>
          </a:p>
          <a:p>
            <a:pPr marL="742950" lvl="1" indent="-285750">
              <a:spcBef>
                <a:spcPct val="20000"/>
              </a:spcBef>
              <a:buClr>
                <a:schemeClr val="folHlink"/>
              </a:buClr>
              <a:buSzPct val="100000"/>
              <a:buFontTx/>
              <a:buChar char="»"/>
            </a:pPr>
            <a:r>
              <a:rPr lang="en-US" dirty="0">
                <a:solidFill>
                  <a:srgbClr val="FF0000"/>
                </a:solidFill>
                <a:latin typeface="Arial" charset="0"/>
              </a:rPr>
              <a:t>De facto </a:t>
            </a:r>
            <a:r>
              <a:rPr lang="en-US" dirty="0">
                <a:latin typeface="Arial" charset="0"/>
              </a:rPr>
              <a:t>(Latin for “</a:t>
            </a:r>
            <a:r>
              <a:rPr lang="en-US" u="sng" dirty="0">
                <a:solidFill>
                  <a:srgbClr val="FF0000"/>
                </a:solidFill>
                <a:latin typeface="Arial" charset="0"/>
              </a:rPr>
              <a:t>from the fact</a:t>
            </a:r>
            <a:r>
              <a:rPr lang="en-US" dirty="0">
                <a:latin typeface="Arial" charset="0"/>
              </a:rPr>
              <a:t>”): those standards that have just happened, without any formal plan  (e.g., IBM PC,  Unix)</a:t>
            </a:r>
          </a:p>
          <a:p>
            <a:pPr marL="742950" lvl="1" indent="-285750">
              <a:spcBef>
                <a:spcPct val="20000"/>
              </a:spcBef>
              <a:buClr>
                <a:schemeClr val="folHlink"/>
              </a:buClr>
              <a:buSzPct val="100000"/>
              <a:buFontTx/>
              <a:buChar char="»"/>
            </a:pPr>
            <a:r>
              <a:rPr lang="en-US" dirty="0">
                <a:solidFill>
                  <a:srgbClr val="FF0000"/>
                </a:solidFill>
                <a:latin typeface="Arial" charset="0"/>
              </a:rPr>
              <a:t>De jure </a:t>
            </a:r>
            <a:r>
              <a:rPr lang="en-US" dirty="0">
                <a:latin typeface="Arial" charset="0"/>
              </a:rPr>
              <a:t>(Latin for “</a:t>
            </a:r>
            <a:r>
              <a:rPr lang="en-US" u="sng" dirty="0">
                <a:solidFill>
                  <a:srgbClr val="FF0000"/>
                </a:solidFill>
                <a:latin typeface="Arial" charset="0"/>
              </a:rPr>
              <a:t>by law</a:t>
            </a:r>
            <a:r>
              <a:rPr lang="en-US" dirty="0">
                <a:latin typeface="Arial" charset="0"/>
              </a:rPr>
              <a:t>”): formal, legal standards adopted by some authorization body</a:t>
            </a:r>
          </a:p>
          <a:p>
            <a:endParaRPr lang="en-US" sz="1600" dirty="0"/>
          </a:p>
          <a:p>
            <a:endParaRPr lang="ar-SA" sz="1600" dirty="0"/>
          </a:p>
        </p:txBody>
      </p:sp>
    </p:spTree>
    <p:extLst>
      <p:ext uri="{BB962C8B-B14F-4D97-AF65-F5344CB8AC3E}">
        <p14:creationId xmlns:p14="http://schemas.microsoft.com/office/powerpoint/2010/main" val="416083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50"/>
          <p:cNvSpPr>
            <a:spLocks noGrp="1" noChangeArrowheads="1"/>
          </p:cNvSpPr>
          <p:nvPr>
            <p:ph type="title"/>
          </p:nvPr>
        </p:nvSpPr>
        <p:spPr>
          <a:xfrm>
            <a:off x="990600" y="381000"/>
            <a:ext cx="7772400" cy="1143000"/>
          </a:xfrm>
        </p:spPr>
        <p:txBody>
          <a:bodyPr/>
          <a:lstStyle/>
          <a:p>
            <a:pPr eaLnBrk="1" hangingPunct="1"/>
            <a:r>
              <a:rPr lang="en-US" altLang="en-US" dirty="0"/>
              <a:t>Lecture Overview</a:t>
            </a:r>
          </a:p>
        </p:txBody>
      </p:sp>
      <p:sp>
        <p:nvSpPr>
          <p:cNvPr id="4099" name="Rectangle 2051"/>
          <p:cNvSpPr>
            <a:spLocks noGrp="1" noChangeArrowheads="1"/>
          </p:cNvSpPr>
          <p:nvPr>
            <p:ph idx="1"/>
          </p:nvPr>
        </p:nvSpPr>
        <p:spPr>
          <a:xfrm>
            <a:off x="609600" y="1295400"/>
            <a:ext cx="8229600" cy="5105400"/>
          </a:xfrm>
        </p:spPr>
        <p:txBody>
          <a:bodyPr/>
          <a:lstStyle/>
          <a:p>
            <a:pPr eaLnBrk="1" hangingPunct="1"/>
            <a:r>
              <a:rPr lang="en-US" altLang="en-US" dirty="0"/>
              <a:t>Brief introduction to networking</a:t>
            </a:r>
          </a:p>
          <a:p>
            <a:pPr eaLnBrk="1" hangingPunct="1"/>
            <a:r>
              <a:rPr lang="en-US" altLang="en-US" dirty="0"/>
              <a:t>Network Services</a:t>
            </a:r>
          </a:p>
          <a:p>
            <a:pPr eaLnBrk="1" hangingPunct="1"/>
            <a:r>
              <a:rPr lang="en-US" altLang="en-US" dirty="0"/>
              <a:t>LAN versus WAN</a:t>
            </a:r>
          </a:p>
          <a:p>
            <a:pPr eaLnBrk="1" hangingPunct="1"/>
            <a:r>
              <a:rPr lang="en-US" altLang="en-US" dirty="0"/>
              <a:t>Types of architectures</a:t>
            </a:r>
          </a:p>
          <a:p>
            <a:pPr eaLnBrk="1" hangingPunct="1">
              <a:buNone/>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8254-0216-43DB-A82E-31176E5096C3}"/>
              </a:ext>
            </a:extLst>
          </p:cNvPr>
          <p:cNvSpPr>
            <a:spLocks noGrp="1"/>
          </p:cNvSpPr>
          <p:nvPr>
            <p:ph type="title"/>
          </p:nvPr>
        </p:nvSpPr>
        <p:spPr>
          <a:xfrm>
            <a:off x="914400" y="342900"/>
            <a:ext cx="6172200" cy="1143000"/>
          </a:xfrm>
        </p:spPr>
        <p:txBody>
          <a:bodyPr>
            <a:noAutofit/>
          </a:bodyPr>
          <a:lstStyle/>
          <a:p>
            <a:r>
              <a:rPr lang="en-US" sz="2800" dirty="0"/>
              <a:t>International organization for standardization - ISO</a:t>
            </a:r>
            <a:endParaRPr lang="ar-SA" sz="2800" dirty="0"/>
          </a:p>
        </p:txBody>
      </p:sp>
      <p:sp>
        <p:nvSpPr>
          <p:cNvPr id="4" name="Content Placeholder 3">
            <a:extLst>
              <a:ext uri="{FF2B5EF4-FFF2-40B4-BE49-F238E27FC236}">
                <a16:creationId xmlns:a16="http://schemas.microsoft.com/office/drawing/2014/main" id="{8C13F5C5-B797-465A-B543-CE4F5DFE88EA}"/>
              </a:ext>
            </a:extLst>
          </p:cNvPr>
          <p:cNvSpPr>
            <a:spLocks noGrp="1"/>
          </p:cNvSpPr>
          <p:nvPr>
            <p:ph idx="1"/>
          </p:nvPr>
        </p:nvSpPr>
        <p:spPr>
          <a:xfrm>
            <a:off x="342900" y="1752600"/>
            <a:ext cx="7124700" cy="4572000"/>
          </a:xfrm>
        </p:spPr>
        <p:txBody>
          <a:bodyPr/>
          <a:lstStyle/>
          <a:p>
            <a:r>
              <a:rPr lang="en-US" dirty="0"/>
              <a:t>is the world’s largest developer of voluntary International Standards. International Standards give state of the art specifications for products, services and </a:t>
            </a:r>
            <a:r>
              <a:rPr lang="en-US" u="sng" dirty="0"/>
              <a:t>good</a:t>
            </a:r>
            <a:r>
              <a:rPr lang="en-US" dirty="0"/>
              <a:t> practice, helping to make industry more efficient and effective. Developed through global consensus, they help to break down barriers to international trade.</a:t>
            </a:r>
          </a:p>
          <a:p>
            <a:endParaRPr lang="ar-SA" dirty="0"/>
          </a:p>
        </p:txBody>
      </p:sp>
      <p:pic>
        <p:nvPicPr>
          <p:cNvPr id="5" name="Picture 2" descr="C:\Users\Rehab\Desktop\ISO.jpg">
            <a:extLst>
              <a:ext uri="{FF2B5EF4-FFF2-40B4-BE49-F238E27FC236}">
                <a16:creationId xmlns:a16="http://schemas.microsoft.com/office/drawing/2014/main" id="{5764CC78-8853-44F9-9E99-20A89461D177}"/>
              </a:ext>
            </a:extLst>
          </p:cNvPr>
          <p:cNvPicPr>
            <a:picLocks noChangeAspect="1" noChangeArrowheads="1"/>
          </p:cNvPicPr>
          <p:nvPr/>
        </p:nvPicPr>
        <p:blipFill>
          <a:blip r:embed="rId2" cstate="print"/>
          <a:srcRect/>
          <a:stretch>
            <a:fillRect/>
          </a:stretch>
        </p:blipFill>
        <p:spPr bwMode="auto">
          <a:xfrm>
            <a:off x="2362200" y="4191000"/>
            <a:ext cx="3543300" cy="1295400"/>
          </a:xfrm>
          <a:prstGeom prst="rect">
            <a:avLst/>
          </a:prstGeom>
          <a:noFill/>
        </p:spPr>
      </p:pic>
    </p:spTree>
    <p:extLst>
      <p:ext uri="{BB962C8B-B14F-4D97-AF65-F5344CB8AC3E}">
        <p14:creationId xmlns:p14="http://schemas.microsoft.com/office/powerpoint/2010/main" val="2406223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330608" cy="1143000"/>
          </a:xfrm>
        </p:spPr>
        <p:txBody>
          <a:bodyPr>
            <a:noAutofit/>
          </a:bodyPr>
          <a:lstStyle/>
          <a:p>
            <a:r>
              <a:rPr lang="en-US" sz="2400" dirty="0"/>
              <a:t>Institute of Electrical and Electronics Engineers - IEEE</a:t>
            </a:r>
          </a:p>
        </p:txBody>
      </p:sp>
      <p:sp>
        <p:nvSpPr>
          <p:cNvPr id="3" name="Content Placeholder 2"/>
          <p:cNvSpPr>
            <a:spLocks noGrp="1"/>
          </p:cNvSpPr>
          <p:nvPr>
            <p:ph idx="1"/>
          </p:nvPr>
        </p:nvSpPr>
        <p:spPr>
          <a:xfrm>
            <a:off x="685800" y="1477108"/>
            <a:ext cx="6347714" cy="3880773"/>
          </a:xfrm>
        </p:spPr>
        <p:txBody>
          <a:bodyPr/>
          <a:lstStyle/>
          <a:p>
            <a:r>
              <a:rPr lang="en-US" dirty="0"/>
              <a:t>Pronounced as: </a:t>
            </a:r>
            <a:r>
              <a:rPr lang="en-US" i="1" dirty="0"/>
              <a:t>I-Triple-E.</a:t>
            </a:r>
          </a:p>
          <a:p>
            <a:r>
              <a:rPr lang="en-US" dirty="0"/>
              <a:t>The IEEE is an international society composed of engineering professionals.</a:t>
            </a:r>
          </a:p>
          <a:p>
            <a:endParaRPr lang="en-US" dirty="0"/>
          </a:p>
          <a:p>
            <a:r>
              <a:rPr lang="en-US" dirty="0"/>
              <a:t>Its goals are to promote development and education in the electrical engineering and computer science fields.</a:t>
            </a:r>
          </a:p>
          <a:p>
            <a:endParaRPr lang="en-US" dirty="0"/>
          </a:p>
          <a:p>
            <a:pPr lvl="1"/>
            <a:r>
              <a:rPr lang="en-US" dirty="0"/>
              <a:t>IEEE 802  standards for networks</a:t>
            </a:r>
          </a:p>
        </p:txBody>
      </p:sp>
      <p:pic>
        <p:nvPicPr>
          <p:cNvPr id="8194" name="Picture 2" descr="C:\Users\Rehab\Desktop\IEEE.png"/>
          <p:cNvPicPr>
            <a:picLocks noChangeAspect="1" noChangeArrowheads="1"/>
          </p:cNvPicPr>
          <p:nvPr/>
        </p:nvPicPr>
        <p:blipFill>
          <a:blip r:embed="rId2" cstate="print"/>
          <a:srcRect/>
          <a:stretch>
            <a:fillRect/>
          </a:stretch>
        </p:blipFill>
        <p:spPr bwMode="auto">
          <a:xfrm>
            <a:off x="7162800" y="5943600"/>
            <a:ext cx="1438275" cy="476250"/>
          </a:xfrm>
          <a:prstGeom prst="rect">
            <a:avLst/>
          </a:prstGeom>
          <a:noFill/>
        </p:spPr>
      </p:pic>
    </p:spTree>
    <p:extLst>
      <p:ext uri="{BB962C8B-B14F-4D97-AF65-F5344CB8AC3E}">
        <p14:creationId xmlns:p14="http://schemas.microsoft.com/office/powerpoint/2010/main" val="2289091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347713" cy="1320800"/>
          </a:xfrm>
        </p:spPr>
        <p:txBody>
          <a:bodyPr/>
          <a:lstStyle/>
          <a:p>
            <a:r>
              <a:rPr lang="en-US" dirty="0"/>
              <a:t>OSI Model by ISO</a:t>
            </a:r>
          </a:p>
        </p:txBody>
      </p:sp>
      <p:sp>
        <p:nvSpPr>
          <p:cNvPr id="3" name="Content Placeholder 2"/>
          <p:cNvSpPr>
            <a:spLocks noGrp="1"/>
          </p:cNvSpPr>
          <p:nvPr>
            <p:ph idx="1"/>
          </p:nvPr>
        </p:nvSpPr>
        <p:spPr>
          <a:xfrm>
            <a:off x="457199" y="1778000"/>
            <a:ext cx="6728713" cy="3880773"/>
          </a:xfrm>
        </p:spPr>
        <p:txBody>
          <a:bodyPr>
            <a:normAutofit/>
          </a:bodyPr>
          <a:lstStyle/>
          <a:p>
            <a:r>
              <a:rPr lang="en-US" sz="2000" dirty="0"/>
              <a:t>OSI Model : Open System Interconnection.</a:t>
            </a:r>
          </a:p>
          <a:p>
            <a:endParaRPr lang="en-US" sz="2000" dirty="0"/>
          </a:p>
          <a:p>
            <a:pPr lvl="1"/>
            <a:r>
              <a:rPr lang="en-US" sz="1800" dirty="0"/>
              <a:t>is a conceptual model that characterizes and standardizes the internal functions of a communication system by partitioning it into abstraction layers. The model is a product of the Open Systems Interconnection project at the International Organization for Standardization (ISO)</a:t>
            </a:r>
          </a:p>
          <a:p>
            <a:endParaRPr lang="en-US" sz="2000" dirty="0"/>
          </a:p>
        </p:txBody>
      </p:sp>
    </p:spTree>
    <p:extLst>
      <p:ext uri="{BB962C8B-B14F-4D97-AF65-F5344CB8AC3E}">
        <p14:creationId xmlns:p14="http://schemas.microsoft.com/office/powerpoint/2010/main" val="2187471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698" y="508000"/>
            <a:ext cx="6347713" cy="1320800"/>
          </a:xfrm>
        </p:spPr>
        <p:txBody>
          <a:bodyPr/>
          <a:lstStyle/>
          <a:p>
            <a:r>
              <a:rPr lang="en-US" dirty="0"/>
              <a:t>Layers of OSI</a:t>
            </a:r>
          </a:p>
        </p:txBody>
      </p:sp>
      <p:pic>
        <p:nvPicPr>
          <p:cNvPr id="1027" name="Picture 3" descr="C:\Users\Rehab\Desktop\osi_model.jpg"/>
          <p:cNvPicPr>
            <a:picLocks noChangeAspect="1" noChangeArrowheads="1"/>
          </p:cNvPicPr>
          <p:nvPr/>
        </p:nvPicPr>
        <p:blipFill>
          <a:blip r:embed="rId2" cstate="print"/>
          <a:srcRect/>
          <a:stretch>
            <a:fillRect/>
          </a:stretch>
        </p:blipFill>
        <p:spPr bwMode="auto">
          <a:xfrm>
            <a:off x="1082040" y="1184812"/>
            <a:ext cx="5923442" cy="5063588"/>
          </a:xfrm>
          <a:prstGeom prst="rect">
            <a:avLst/>
          </a:prstGeom>
          <a:noFill/>
        </p:spPr>
      </p:pic>
    </p:spTree>
    <p:extLst>
      <p:ext uri="{BB962C8B-B14F-4D97-AF65-F5344CB8AC3E}">
        <p14:creationId xmlns:p14="http://schemas.microsoft.com/office/powerpoint/2010/main" val="49950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347713" cy="1320800"/>
          </a:xfrm>
        </p:spPr>
        <p:txBody>
          <a:bodyPr/>
          <a:lstStyle/>
          <a:p>
            <a:r>
              <a:rPr lang="en-US" dirty="0"/>
              <a:t>OSI Model: Physical Layer</a:t>
            </a:r>
          </a:p>
        </p:txBody>
      </p:sp>
      <p:sp>
        <p:nvSpPr>
          <p:cNvPr id="3" name="Content Placeholder 2"/>
          <p:cNvSpPr>
            <a:spLocks noGrp="1"/>
          </p:cNvSpPr>
          <p:nvPr>
            <p:ph idx="1"/>
          </p:nvPr>
        </p:nvSpPr>
        <p:spPr>
          <a:xfrm>
            <a:off x="457200" y="1676400"/>
            <a:ext cx="6781800" cy="4114800"/>
          </a:xfrm>
        </p:spPr>
        <p:txBody>
          <a:bodyPr>
            <a:normAutofit/>
          </a:bodyPr>
          <a:lstStyle/>
          <a:p>
            <a:r>
              <a:rPr lang="en-US" dirty="0"/>
              <a:t>Physical Layer:</a:t>
            </a:r>
          </a:p>
          <a:p>
            <a:pPr lvl="1"/>
            <a:r>
              <a:rPr lang="en-US" dirty="0"/>
              <a:t>Electronic, Electrical, mechanical and procedural aspects of electrical signal of the  data transmission.</a:t>
            </a:r>
          </a:p>
          <a:p>
            <a:pPr lvl="1"/>
            <a:r>
              <a:rPr lang="en-US" dirty="0"/>
              <a:t>Physical interface between devices</a:t>
            </a:r>
          </a:p>
          <a:p>
            <a:pPr lvl="1"/>
            <a:r>
              <a:rPr lang="en-US" dirty="0"/>
              <a:t>Handle transmission of bits over communication channel.</a:t>
            </a:r>
          </a:p>
          <a:p>
            <a:pPr lvl="1"/>
            <a:r>
              <a:rPr lang="en-US" dirty="0"/>
              <a:t>Choice of wired or wireless medium.</a:t>
            </a:r>
          </a:p>
          <a:p>
            <a:pPr lvl="1"/>
            <a:r>
              <a:rPr lang="en-US" dirty="0"/>
              <a:t>Data is converted into signals</a:t>
            </a:r>
          </a:p>
          <a:p>
            <a:pPr lvl="1"/>
            <a:r>
              <a:rPr lang="en-US" dirty="0"/>
              <a:t>Include voltage level , connectors, media choice.</a:t>
            </a:r>
          </a:p>
          <a:p>
            <a:pPr lvl="1"/>
            <a:r>
              <a:rPr lang="en-US" dirty="0"/>
              <a:t>Modulation techniques</a:t>
            </a:r>
          </a:p>
          <a:p>
            <a:pPr lvl="1" algn="ctr"/>
            <a:r>
              <a:rPr lang="en-US" dirty="0">
                <a:solidFill>
                  <a:srgbClr val="FF0000"/>
                </a:solidFill>
              </a:rPr>
              <a:t>Its responsible the movement of individual bits from one  node to another </a:t>
            </a:r>
            <a:endParaRPr lang="en-US" dirty="0"/>
          </a:p>
        </p:txBody>
      </p:sp>
    </p:spTree>
    <p:extLst>
      <p:ext uri="{BB962C8B-B14F-4D97-AF65-F5344CB8AC3E}">
        <p14:creationId xmlns:p14="http://schemas.microsoft.com/office/powerpoint/2010/main" val="2221176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528" y="457591"/>
            <a:ext cx="6347713" cy="1320800"/>
          </a:xfrm>
        </p:spPr>
        <p:txBody>
          <a:bodyPr/>
          <a:lstStyle/>
          <a:p>
            <a:r>
              <a:rPr lang="en-US" dirty="0"/>
              <a:t>OSI Model</a:t>
            </a: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3466" t="32348" r="36566" b="26351"/>
          <a:stretch/>
        </p:blipFill>
        <p:spPr bwMode="auto">
          <a:xfrm>
            <a:off x="457200" y="1778391"/>
            <a:ext cx="7182030" cy="4191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069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6347713" cy="1320800"/>
          </a:xfrm>
        </p:spPr>
        <p:txBody>
          <a:bodyPr/>
          <a:lstStyle/>
          <a:p>
            <a:r>
              <a:rPr lang="en-US" dirty="0"/>
              <a:t>OSI Model: Data link Layer</a:t>
            </a:r>
          </a:p>
        </p:txBody>
      </p:sp>
      <p:sp>
        <p:nvSpPr>
          <p:cNvPr id="3" name="Content Placeholder 2"/>
          <p:cNvSpPr>
            <a:spLocks noGrp="1"/>
          </p:cNvSpPr>
          <p:nvPr>
            <p:ph idx="1"/>
          </p:nvPr>
        </p:nvSpPr>
        <p:spPr>
          <a:xfrm>
            <a:off x="533400" y="1524000"/>
            <a:ext cx="6400800" cy="4038600"/>
          </a:xfrm>
        </p:spPr>
        <p:txBody>
          <a:bodyPr>
            <a:normAutofit/>
          </a:bodyPr>
          <a:lstStyle/>
          <a:p>
            <a:r>
              <a:rPr lang="en-US" dirty="0"/>
              <a:t>Data Link Layer:</a:t>
            </a:r>
          </a:p>
          <a:p>
            <a:pPr lvl="1"/>
            <a:r>
              <a:rPr lang="en-US" dirty="0"/>
              <a:t>Concerned with the linkages and mechanisms used to move data about the network, and deals with the ways in which data is reliably transmitted (integrity), Error checking.</a:t>
            </a:r>
          </a:p>
          <a:p>
            <a:pPr lvl="1"/>
            <a:r>
              <a:rPr lang="en-US" dirty="0"/>
              <a:t>Transforms data into frame.</a:t>
            </a:r>
          </a:p>
          <a:p>
            <a:pPr lvl="1"/>
            <a:r>
              <a:rPr lang="en-US" dirty="0"/>
              <a:t>Means of activating , maintaining and deactivating a reliable link.</a:t>
            </a:r>
          </a:p>
          <a:p>
            <a:pPr lvl="1"/>
            <a:r>
              <a:rPr lang="en-US" dirty="0"/>
              <a:t>Error detection and control.</a:t>
            </a:r>
          </a:p>
          <a:p>
            <a:pPr lvl="1"/>
            <a:r>
              <a:rPr lang="en-US" dirty="0"/>
              <a:t>Flow control.</a:t>
            </a:r>
          </a:p>
          <a:p>
            <a:pPr lvl="1"/>
            <a:r>
              <a:rPr lang="en-US" dirty="0"/>
              <a:t>Higher layers may assume error free transmission.</a:t>
            </a:r>
          </a:p>
          <a:p>
            <a:pPr lvl="1" algn="ctr"/>
            <a:r>
              <a:rPr lang="en-US" dirty="0">
                <a:solidFill>
                  <a:srgbClr val="FF0000"/>
                </a:solidFill>
              </a:rPr>
              <a:t>Its responsible the movement of frames from one  node to another </a:t>
            </a:r>
          </a:p>
          <a:p>
            <a:endParaRPr lang="en-US" dirty="0"/>
          </a:p>
        </p:txBody>
      </p:sp>
    </p:spTree>
    <p:extLst>
      <p:ext uri="{BB962C8B-B14F-4D97-AF65-F5344CB8AC3E}">
        <p14:creationId xmlns:p14="http://schemas.microsoft.com/office/powerpoint/2010/main" val="580265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70522"/>
            <a:ext cx="6347713" cy="1320800"/>
          </a:xfrm>
        </p:spPr>
        <p:txBody>
          <a:bodyPr/>
          <a:lstStyle/>
          <a:p>
            <a:r>
              <a:rPr lang="en-US" dirty="0"/>
              <a:t>OSI Model</a:t>
            </a: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3657" t="32517" r="36757" b="26520"/>
          <a:stretch/>
        </p:blipFill>
        <p:spPr bwMode="auto">
          <a:xfrm>
            <a:off x="330629" y="1676400"/>
            <a:ext cx="7041681"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482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347713" cy="1320800"/>
          </a:xfrm>
        </p:spPr>
        <p:txBody>
          <a:bodyPr/>
          <a:lstStyle/>
          <a:p>
            <a:r>
              <a:rPr lang="en-US" dirty="0"/>
              <a:t>OSI Model: Network Layer</a:t>
            </a:r>
          </a:p>
        </p:txBody>
      </p:sp>
      <p:sp>
        <p:nvSpPr>
          <p:cNvPr id="3" name="Content Placeholder 2"/>
          <p:cNvSpPr>
            <a:spLocks noGrp="1"/>
          </p:cNvSpPr>
          <p:nvPr>
            <p:ph idx="1"/>
          </p:nvPr>
        </p:nvSpPr>
        <p:spPr/>
        <p:txBody>
          <a:bodyPr>
            <a:normAutofit fontScale="92500" lnSpcReduction="20000"/>
          </a:bodyPr>
          <a:lstStyle/>
          <a:p>
            <a:r>
              <a:rPr lang="en-US" dirty="0"/>
              <a:t>Network Layer:</a:t>
            </a:r>
          </a:p>
          <a:p>
            <a:pPr lvl="1"/>
            <a:r>
              <a:rPr lang="en-US" dirty="0"/>
              <a:t>Switching, Routing data across the network.</a:t>
            </a:r>
          </a:p>
          <a:p>
            <a:pPr lvl="1"/>
            <a:r>
              <a:rPr lang="en-US" dirty="0"/>
              <a:t>Congestion control, Error handling</a:t>
            </a:r>
          </a:p>
          <a:p>
            <a:pPr lvl="1"/>
            <a:r>
              <a:rPr lang="en-US" dirty="0"/>
              <a:t>Defines the processes used of logical addressing.</a:t>
            </a:r>
          </a:p>
          <a:p>
            <a:pPr lvl="2"/>
            <a:r>
              <a:rPr lang="en-US" dirty="0"/>
              <a:t>IP addressing</a:t>
            </a:r>
          </a:p>
          <a:p>
            <a:pPr lvl="1"/>
            <a:r>
              <a:rPr lang="en-US" dirty="0"/>
              <a:t>Transport of information</a:t>
            </a:r>
          </a:p>
          <a:p>
            <a:pPr lvl="1"/>
            <a:r>
              <a:rPr lang="en-US" dirty="0"/>
              <a:t>Higher level do not need to know about underlying technology.</a:t>
            </a:r>
          </a:p>
          <a:p>
            <a:pPr lvl="1"/>
            <a:r>
              <a:rPr lang="en-US" dirty="0"/>
              <a:t>responsible for creating , maintaining and ending network connection.</a:t>
            </a:r>
          </a:p>
          <a:p>
            <a:pPr lvl="1"/>
            <a:r>
              <a:rPr lang="en-US" dirty="0"/>
              <a:t>Transfer a data packet from node within the network.</a:t>
            </a:r>
          </a:p>
          <a:p>
            <a:pPr lvl="1"/>
            <a:r>
              <a:rPr lang="en-US" dirty="0"/>
              <a:t>Routing</a:t>
            </a:r>
          </a:p>
          <a:p>
            <a:pPr lvl="1" algn="ctr"/>
            <a:r>
              <a:rPr lang="en-US" dirty="0">
                <a:solidFill>
                  <a:srgbClr val="FF0000"/>
                </a:solidFill>
              </a:rPr>
              <a:t>Its responsible the movement of individual packet  from the source host to destination host.</a:t>
            </a:r>
          </a:p>
          <a:p>
            <a:pPr lvl="2"/>
            <a:endParaRPr lang="en-US" dirty="0"/>
          </a:p>
        </p:txBody>
      </p:sp>
    </p:spTree>
    <p:extLst>
      <p:ext uri="{BB962C8B-B14F-4D97-AF65-F5344CB8AC3E}">
        <p14:creationId xmlns:p14="http://schemas.microsoft.com/office/powerpoint/2010/main" val="1878003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6347713" cy="1320800"/>
          </a:xfrm>
        </p:spPr>
        <p:txBody>
          <a:bodyPr/>
          <a:lstStyle/>
          <a:p>
            <a:r>
              <a:rPr lang="en-US" dirty="0"/>
              <a:t>OSI Model</a:t>
            </a: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3561" t="32545" r="36662" b="28688"/>
          <a:stretch/>
        </p:blipFill>
        <p:spPr bwMode="auto">
          <a:xfrm>
            <a:off x="304800" y="1828800"/>
            <a:ext cx="7193092" cy="395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922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1988" y="361256"/>
            <a:ext cx="7772400" cy="724942"/>
          </a:xfrm>
        </p:spPr>
        <p:txBody>
          <a:bodyPr>
            <a:normAutofit/>
          </a:bodyPr>
          <a:lstStyle/>
          <a:p>
            <a:r>
              <a:rPr lang="en-US" sz="3200" b="1" dirty="0">
                <a:latin typeface="Calibri" pitchFamily="34" charset="0"/>
                <a:cs typeface="Calibri" pitchFamily="34" charset="0"/>
              </a:rPr>
              <a:t>Network Definition</a:t>
            </a:r>
          </a:p>
        </p:txBody>
      </p:sp>
      <p:sp>
        <p:nvSpPr>
          <p:cNvPr id="4099" name="Rectangle 3"/>
          <p:cNvSpPr>
            <a:spLocks noGrp="1" noChangeArrowheads="1"/>
          </p:cNvSpPr>
          <p:nvPr>
            <p:ph idx="1"/>
          </p:nvPr>
        </p:nvSpPr>
        <p:spPr>
          <a:xfrm>
            <a:off x="609600" y="1600200"/>
            <a:ext cx="7772400" cy="4572000"/>
          </a:xfrm>
        </p:spPr>
        <p:txBody>
          <a:bodyPr>
            <a:normAutofit/>
          </a:bodyPr>
          <a:lstStyle/>
          <a:p>
            <a:pPr algn="just" rtl="0"/>
            <a:r>
              <a:rPr lang="en-US" sz="2400" dirty="0">
                <a:latin typeface="Calibri" pitchFamily="34" charset="0"/>
                <a:cs typeface="Calibri" pitchFamily="34" charset="0"/>
              </a:rPr>
              <a:t>Set of </a:t>
            </a:r>
            <a:r>
              <a:rPr lang="en-US" sz="2400" b="1" i="1" dirty="0">
                <a:solidFill>
                  <a:srgbClr val="FF0000"/>
                </a:solidFill>
                <a:latin typeface="Calibri" pitchFamily="34" charset="0"/>
                <a:cs typeface="Calibri" pitchFamily="34" charset="0"/>
              </a:rPr>
              <a:t>technologies</a:t>
            </a:r>
            <a:r>
              <a:rPr lang="en-US" sz="2400" dirty="0">
                <a:latin typeface="Calibri" pitchFamily="34" charset="0"/>
                <a:cs typeface="Calibri" pitchFamily="34" charset="0"/>
              </a:rPr>
              <a:t> that </a:t>
            </a:r>
            <a:r>
              <a:rPr lang="en-US" sz="2400" b="1" i="1" dirty="0">
                <a:solidFill>
                  <a:srgbClr val="FF0000"/>
                </a:solidFill>
                <a:latin typeface="Calibri" pitchFamily="34" charset="0"/>
                <a:cs typeface="Calibri" pitchFamily="34" charset="0"/>
              </a:rPr>
              <a:t>connects computers </a:t>
            </a:r>
            <a:r>
              <a:rPr lang="en-US" sz="2400" dirty="0">
                <a:solidFill>
                  <a:srgbClr val="FF0000"/>
                </a:solidFill>
                <a:latin typeface="Calibri" pitchFamily="34" charset="0"/>
                <a:cs typeface="Calibri" pitchFamily="34" charset="0"/>
              </a:rPr>
              <a:t>to allow</a:t>
            </a:r>
            <a:r>
              <a:rPr lang="en-US" sz="2400" dirty="0">
                <a:latin typeface="Calibri" pitchFamily="34" charset="0"/>
                <a:cs typeface="Calibri" pitchFamily="34" charset="0"/>
              </a:rPr>
              <a:t> </a:t>
            </a:r>
            <a:r>
              <a:rPr lang="en-US" sz="2400" b="1" i="1" dirty="0">
                <a:solidFill>
                  <a:srgbClr val="FF0000"/>
                </a:solidFill>
                <a:latin typeface="Calibri" pitchFamily="34" charset="0"/>
                <a:cs typeface="Calibri" pitchFamily="34" charset="0"/>
              </a:rPr>
              <a:t>communication</a:t>
            </a:r>
            <a:r>
              <a:rPr lang="en-US" sz="2400" dirty="0">
                <a:latin typeface="Calibri" pitchFamily="34" charset="0"/>
                <a:cs typeface="Calibri" pitchFamily="34" charset="0"/>
              </a:rPr>
              <a:t> and </a:t>
            </a:r>
            <a:r>
              <a:rPr lang="en-US" sz="2400" b="1" i="1" dirty="0">
                <a:solidFill>
                  <a:srgbClr val="FF0000"/>
                </a:solidFill>
                <a:latin typeface="Calibri" pitchFamily="34" charset="0"/>
                <a:cs typeface="Calibri" pitchFamily="34" charset="0"/>
              </a:rPr>
              <a:t>collaboration</a:t>
            </a:r>
            <a:r>
              <a:rPr lang="en-US" sz="2400" dirty="0">
                <a:latin typeface="Calibri" pitchFamily="34" charset="0"/>
                <a:cs typeface="Calibri" pitchFamily="34" charset="0"/>
              </a:rPr>
              <a:t> between users.</a:t>
            </a:r>
          </a:p>
          <a:p>
            <a:pPr algn="just" rtl="0"/>
            <a:r>
              <a:rPr lang="en-US" sz="2400" dirty="0">
                <a:latin typeface="Calibri" pitchFamily="34" charset="0"/>
                <a:cs typeface="Calibri" pitchFamily="34" charset="0"/>
              </a:rPr>
              <a:t>A group of </a:t>
            </a:r>
            <a:r>
              <a:rPr lang="en-US" sz="2400" b="1" i="1" dirty="0">
                <a:solidFill>
                  <a:srgbClr val="FF0000"/>
                </a:solidFill>
                <a:latin typeface="Calibri" pitchFamily="34" charset="0"/>
                <a:cs typeface="Calibri" pitchFamily="34" charset="0"/>
              </a:rPr>
              <a:t>two or more computer </a:t>
            </a:r>
            <a:r>
              <a:rPr lang="en-US" sz="2400" dirty="0">
                <a:latin typeface="Calibri" pitchFamily="34" charset="0"/>
                <a:cs typeface="Calibri" pitchFamily="34" charset="0"/>
              </a:rPr>
              <a:t>systems linked together to </a:t>
            </a:r>
            <a:r>
              <a:rPr lang="en-US" sz="2400" b="1" i="1" dirty="0">
                <a:solidFill>
                  <a:srgbClr val="FF0000"/>
                </a:solidFill>
                <a:latin typeface="Calibri" pitchFamily="34" charset="0"/>
                <a:cs typeface="Calibri" pitchFamily="34" charset="0"/>
              </a:rPr>
              <a:t>exchange data</a:t>
            </a:r>
            <a:r>
              <a:rPr lang="en-US" sz="2400" dirty="0">
                <a:latin typeface="Calibri" pitchFamily="34" charset="0"/>
                <a:cs typeface="Calibri" pitchFamily="34" charset="0"/>
              </a:rPr>
              <a:t>.</a:t>
            </a:r>
          </a:p>
          <a:p>
            <a:pPr algn="just" rtl="0"/>
            <a:r>
              <a:rPr lang="en-US" sz="2400" dirty="0">
                <a:latin typeface="Calibri" pitchFamily="34" charset="0"/>
                <a:cs typeface="Calibri" pitchFamily="34" charset="0"/>
              </a:rPr>
              <a:t>Any device connect to the network referred to  as a </a:t>
            </a:r>
            <a:r>
              <a:rPr lang="en-US" sz="2400" b="1" i="1" dirty="0">
                <a:solidFill>
                  <a:srgbClr val="FF0000"/>
                </a:solidFill>
                <a:latin typeface="Calibri" pitchFamily="34" charset="0"/>
                <a:cs typeface="Calibri" pitchFamily="34" charset="0"/>
              </a:rPr>
              <a:t>node</a:t>
            </a:r>
            <a:r>
              <a:rPr lang="en-US" sz="2400" dirty="0">
                <a:latin typeface="Calibri" pitchFamily="34" charset="0"/>
                <a:cs typeface="Calibri" pitchFamily="34" charset="0"/>
              </a:rPr>
              <a:t>.</a:t>
            </a:r>
          </a:p>
          <a:p>
            <a:pPr algn="just" rtl="0"/>
            <a:r>
              <a:rPr lang="en-US" sz="2400" dirty="0">
                <a:latin typeface="Calibri" pitchFamily="34" charset="0"/>
                <a:cs typeface="Calibri" pitchFamily="34" charset="0"/>
              </a:rPr>
              <a:t>Any device has a </a:t>
            </a:r>
            <a:r>
              <a:rPr lang="en-US" sz="2400" b="1" i="1" dirty="0">
                <a:solidFill>
                  <a:srgbClr val="FF0000"/>
                </a:solidFill>
                <a:latin typeface="Calibri" pitchFamily="34" charset="0"/>
                <a:cs typeface="Calibri" pitchFamily="34" charset="0"/>
              </a:rPr>
              <a:t>unique logical address </a:t>
            </a:r>
            <a:r>
              <a:rPr lang="en-US" sz="2400" dirty="0">
                <a:latin typeface="Calibri" pitchFamily="34" charset="0"/>
                <a:cs typeface="Calibri" pitchFamily="34" charset="0"/>
              </a:rPr>
              <a:t>(name).</a:t>
            </a:r>
          </a:p>
          <a:p>
            <a:pPr algn="just" rtl="0"/>
            <a:r>
              <a:rPr lang="en-US" sz="2400" dirty="0">
                <a:latin typeface="Calibri" pitchFamily="34" charset="0"/>
                <a:cs typeface="Calibri" pitchFamily="34" charset="0"/>
              </a:rPr>
              <a:t>Any device also has a </a:t>
            </a:r>
            <a:r>
              <a:rPr lang="en-US" sz="2400" b="1" i="1" dirty="0">
                <a:solidFill>
                  <a:srgbClr val="FF0000"/>
                </a:solidFill>
                <a:latin typeface="Calibri" pitchFamily="34" charset="0"/>
                <a:cs typeface="Calibri" pitchFamily="34" charset="0"/>
              </a:rPr>
              <a:t>unique physical address </a:t>
            </a:r>
            <a:r>
              <a:rPr lang="en-US" sz="2400" dirty="0">
                <a:latin typeface="Calibri" pitchFamily="34" charset="0"/>
                <a:cs typeface="Calibri" pitchFamily="34" charset="0"/>
              </a:rPr>
              <a:t>(MAC).</a:t>
            </a:r>
          </a:p>
          <a:p>
            <a:pPr algn="just" rtl="0"/>
            <a:r>
              <a:rPr lang="en-US" sz="2400" dirty="0">
                <a:latin typeface="Calibri" pitchFamily="34" charset="0"/>
                <a:cs typeface="Calibri" pitchFamily="34" charset="0"/>
              </a:rPr>
              <a:t> A node need </a:t>
            </a:r>
            <a:r>
              <a:rPr lang="en-US" sz="2400" b="1" i="1" dirty="0">
                <a:solidFill>
                  <a:srgbClr val="FF0000"/>
                </a:solidFill>
                <a:latin typeface="Calibri" pitchFamily="34" charset="0"/>
                <a:cs typeface="Calibri" pitchFamily="34" charset="0"/>
              </a:rPr>
              <a:t>NIC  </a:t>
            </a:r>
            <a:r>
              <a:rPr lang="en-US" sz="2400" dirty="0">
                <a:latin typeface="Calibri" pitchFamily="34" charset="0"/>
                <a:cs typeface="Calibri" pitchFamily="34" charset="0"/>
              </a:rPr>
              <a:t>to connect to network.</a:t>
            </a:r>
          </a:p>
          <a:p>
            <a:pPr algn="just" rtl="0">
              <a:buFontTx/>
              <a:buNone/>
            </a:pP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922102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6347713" cy="1320800"/>
          </a:xfrm>
        </p:spPr>
        <p:txBody>
          <a:bodyPr/>
          <a:lstStyle/>
          <a:p>
            <a:r>
              <a:rPr lang="en-US" dirty="0"/>
              <a:t>OSI Model: Transport Layer</a:t>
            </a:r>
          </a:p>
        </p:txBody>
      </p:sp>
      <p:sp>
        <p:nvSpPr>
          <p:cNvPr id="3" name="Content Placeholder 2"/>
          <p:cNvSpPr>
            <a:spLocks noGrp="1"/>
          </p:cNvSpPr>
          <p:nvPr>
            <p:ph idx="1"/>
          </p:nvPr>
        </p:nvSpPr>
        <p:spPr>
          <a:xfrm>
            <a:off x="609600" y="1676400"/>
            <a:ext cx="6347714" cy="3880773"/>
          </a:xfrm>
        </p:spPr>
        <p:txBody>
          <a:bodyPr>
            <a:normAutofit lnSpcReduction="10000"/>
          </a:bodyPr>
          <a:lstStyle/>
          <a:p>
            <a:r>
              <a:rPr lang="en-US" dirty="0"/>
              <a:t>Transport Layer:</a:t>
            </a:r>
          </a:p>
          <a:p>
            <a:pPr lvl="1"/>
            <a:r>
              <a:rPr lang="en-US" dirty="0"/>
              <a:t>responsible for end-to-end error recovery and flow control. It ensures complete data transfer.</a:t>
            </a:r>
          </a:p>
          <a:p>
            <a:pPr lvl="1"/>
            <a:r>
              <a:rPr lang="en-US" dirty="0"/>
              <a:t>disassembly and assembly of the data before and after transmission.</a:t>
            </a:r>
          </a:p>
          <a:p>
            <a:pPr lvl="1"/>
            <a:r>
              <a:rPr lang="en-US" dirty="0"/>
              <a:t>Exchange of data between end system.(end to end flow control)</a:t>
            </a:r>
          </a:p>
          <a:p>
            <a:pPr lvl="1"/>
            <a:r>
              <a:rPr lang="en-US" dirty="0"/>
              <a:t>Error free</a:t>
            </a:r>
          </a:p>
          <a:p>
            <a:pPr lvl="1"/>
            <a:r>
              <a:rPr lang="en-US" dirty="0"/>
              <a:t>Quality of service.</a:t>
            </a:r>
          </a:p>
          <a:p>
            <a:pPr lvl="1"/>
            <a:r>
              <a:rPr lang="en-US" dirty="0"/>
              <a:t>Layer 4 include transmission control protocol and user datagram protocol.</a:t>
            </a:r>
          </a:p>
          <a:p>
            <a:pPr lvl="1" algn="ctr"/>
            <a:r>
              <a:rPr lang="en-US" dirty="0">
                <a:solidFill>
                  <a:srgbClr val="FF0000"/>
                </a:solidFill>
              </a:rPr>
              <a:t>Its responsible the delivery of message from one process to another.</a:t>
            </a:r>
          </a:p>
          <a:p>
            <a:pPr lvl="1"/>
            <a:endParaRPr lang="en-US" dirty="0"/>
          </a:p>
          <a:p>
            <a:endParaRPr lang="en-US" dirty="0"/>
          </a:p>
        </p:txBody>
      </p:sp>
    </p:spTree>
    <p:extLst>
      <p:ext uri="{BB962C8B-B14F-4D97-AF65-F5344CB8AC3E}">
        <p14:creationId xmlns:p14="http://schemas.microsoft.com/office/powerpoint/2010/main" val="1758407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61926"/>
            <a:ext cx="6347713" cy="1320800"/>
          </a:xfrm>
        </p:spPr>
        <p:txBody>
          <a:bodyPr/>
          <a:lstStyle/>
          <a:p>
            <a:r>
              <a:rPr lang="en-US" dirty="0"/>
              <a:t>OSI model</a:t>
            </a: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3561" t="32657" r="36662" b="29308"/>
          <a:stretch/>
        </p:blipFill>
        <p:spPr bwMode="auto">
          <a:xfrm>
            <a:off x="457199" y="1905000"/>
            <a:ext cx="7197001"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210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6347713" cy="1320800"/>
          </a:xfrm>
        </p:spPr>
        <p:txBody>
          <a:bodyPr/>
          <a:lstStyle/>
          <a:p>
            <a:r>
              <a:rPr lang="en-US" dirty="0"/>
              <a:t>OSI Model: Session Layer</a:t>
            </a:r>
          </a:p>
        </p:txBody>
      </p:sp>
      <p:sp>
        <p:nvSpPr>
          <p:cNvPr id="3" name="Content Placeholder 2"/>
          <p:cNvSpPr>
            <a:spLocks noGrp="1"/>
          </p:cNvSpPr>
          <p:nvPr>
            <p:ph idx="1"/>
          </p:nvPr>
        </p:nvSpPr>
        <p:spPr/>
        <p:txBody>
          <a:bodyPr>
            <a:normAutofit/>
          </a:bodyPr>
          <a:lstStyle/>
          <a:p>
            <a:r>
              <a:rPr lang="en-US" dirty="0"/>
              <a:t>Session Layer:</a:t>
            </a:r>
          </a:p>
          <a:p>
            <a:pPr lvl="1"/>
            <a:r>
              <a:rPr lang="en-US" dirty="0"/>
              <a:t>establishes, maintains, and manages the communication session (conversation, exchanges and dialogues) between computers, applications and each end.</a:t>
            </a:r>
          </a:p>
          <a:p>
            <a:pPr lvl="1"/>
            <a:r>
              <a:rPr lang="en-US" dirty="0"/>
              <a:t>Control dialogue  between applications</a:t>
            </a:r>
          </a:p>
          <a:p>
            <a:pPr lvl="1"/>
            <a:r>
              <a:rPr lang="en-US" dirty="0"/>
              <a:t>Half duplex, full duplex.</a:t>
            </a:r>
          </a:p>
          <a:p>
            <a:pPr lvl="1"/>
            <a:r>
              <a:rPr lang="en-US" dirty="0"/>
              <a:t>Synchronization points (back up point)</a:t>
            </a:r>
          </a:p>
          <a:p>
            <a:pPr lvl="1" algn="ctr"/>
            <a:r>
              <a:rPr lang="en-US" dirty="0">
                <a:solidFill>
                  <a:srgbClr val="FF0000"/>
                </a:solidFill>
              </a:rPr>
              <a:t>Its responsible dialog control and synchronization</a:t>
            </a:r>
            <a:endParaRPr lang="en-US" dirty="0"/>
          </a:p>
        </p:txBody>
      </p:sp>
    </p:spTree>
    <p:extLst>
      <p:ext uri="{BB962C8B-B14F-4D97-AF65-F5344CB8AC3E}">
        <p14:creationId xmlns:p14="http://schemas.microsoft.com/office/powerpoint/2010/main" val="3326974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6781800" cy="1320800"/>
          </a:xfrm>
        </p:spPr>
        <p:txBody>
          <a:bodyPr/>
          <a:lstStyle/>
          <a:p>
            <a:r>
              <a:rPr lang="en-US" dirty="0"/>
              <a:t>OSI Model: Presentation Layer</a:t>
            </a:r>
          </a:p>
        </p:txBody>
      </p:sp>
      <p:sp>
        <p:nvSpPr>
          <p:cNvPr id="3" name="Content Placeholder 2"/>
          <p:cNvSpPr>
            <a:spLocks noGrp="1"/>
          </p:cNvSpPr>
          <p:nvPr>
            <p:ph idx="1"/>
          </p:nvPr>
        </p:nvSpPr>
        <p:spPr>
          <a:xfrm>
            <a:off x="533400" y="1447800"/>
            <a:ext cx="6858000" cy="4191000"/>
          </a:xfrm>
        </p:spPr>
        <p:txBody>
          <a:bodyPr/>
          <a:lstStyle/>
          <a:p>
            <a:r>
              <a:rPr lang="en-US" dirty="0"/>
              <a:t>Presentation Layer:</a:t>
            </a:r>
          </a:p>
          <a:p>
            <a:pPr lvl="1"/>
            <a:r>
              <a:rPr lang="en-US" dirty="0"/>
              <a:t>provides independence from differences in data representation (e.g., encryption) by translating from </a:t>
            </a:r>
            <a:r>
              <a:rPr lang="en-US" u="sng" dirty="0"/>
              <a:t>application</a:t>
            </a:r>
            <a:r>
              <a:rPr lang="en-US" dirty="0"/>
              <a:t> to network format, and vice versa.</a:t>
            </a:r>
          </a:p>
          <a:p>
            <a:pPr lvl="1"/>
            <a:r>
              <a:rPr lang="en-US" dirty="0"/>
              <a:t>transform data into the form that the application layer can accept</a:t>
            </a:r>
          </a:p>
          <a:p>
            <a:pPr lvl="1"/>
            <a:r>
              <a:rPr lang="en-US" dirty="0"/>
              <a:t>Data formats and coding</a:t>
            </a:r>
          </a:p>
          <a:p>
            <a:pPr lvl="1"/>
            <a:r>
              <a:rPr lang="en-US" dirty="0"/>
              <a:t>Data compression</a:t>
            </a:r>
          </a:p>
          <a:p>
            <a:pPr lvl="1"/>
            <a:r>
              <a:rPr lang="en-US" dirty="0"/>
              <a:t>Encryption</a:t>
            </a:r>
          </a:p>
          <a:p>
            <a:pPr lvl="1" algn="ctr"/>
            <a:r>
              <a:rPr lang="en-US" dirty="0"/>
              <a:t> </a:t>
            </a:r>
            <a:r>
              <a:rPr lang="en-US" dirty="0">
                <a:solidFill>
                  <a:srgbClr val="FF0000"/>
                </a:solidFill>
              </a:rPr>
              <a:t>Its responsible translation , compression and encryption</a:t>
            </a:r>
          </a:p>
          <a:p>
            <a:pPr lvl="1"/>
            <a:endParaRPr lang="en-US" dirty="0"/>
          </a:p>
          <a:p>
            <a:endParaRPr lang="en-US" dirty="0"/>
          </a:p>
        </p:txBody>
      </p:sp>
    </p:spTree>
    <p:extLst>
      <p:ext uri="{BB962C8B-B14F-4D97-AF65-F5344CB8AC3E}">
        <p14:creationId xmlns:p14="http://schemas.microsoft.com/office/powerpoint/2010/main" val="3110067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347713" cy="1320800"/>
          </a:xfrm>
        </p:spPr>
        <p:txBody>
          <a:bodyPr/>
          <a:lstStyle/>
          <a:p>
            <a:r>
              <a:rPr lang="en-US" dirty="0"/>
              <a:t>OSI Model: Application Layer</a:t>
            </a:r>
          </a:p>
        </p:txBody>
      </p:sp>
      <p:sp>
        <p:nvSpPr>
          <p:cNvPr id="3" name="Content Placeholder 2"/>
          <p:cNvSpPr>
            <a:spLocks noGrp="1"/>
          </p:cNvSpPr>
          <p:nvPr>
            <p:ph idx="1"/>
          </p:nvPr>
        </p:nvSpPr>
        <p:spPr>
          <a:xfrm>
            <a:off x="587324" y="1524000"/>
            <a:ext cx="6347714" cy="3880773"/>
          </a:xfrm>
        </p:spPr>
        <p:txBody>
          <a:bodyPr>
            <a:normAutofit/>
          </a:bodyPr>
          <a:lstStyle/>
          <a:p>
            <a:r>
              <a:rPr lang="en-US" dirty="0"/>
              <a:t>Application Layer:</a:t>
            </a:r>
          </a:p>
          <a:p>
            <a:pPr lvl="1"/>
            <a:r>
              <a:rPr lang="en-US" dirty="0"/>
              <a:t>Supports application and end-user processes. Communication partners are identified, quality of service is identified, user authentication and privacy are considered, and any constraints on data syntax are identified.</a:t>
            </a:r>
          </a:p>
          <a:p>
            <a:pPr lvl="1"/>
            <a:r>
              <a:rPr lang="en-US" dirty="0"/>
              <a:t>Everything at this layer is </a:t>
            </a:r>
            <a:r>
              <a:rPr lang="en-US" b="1" u="sng" dirty="0"/>
              <a:t>application</a:t>
            </a:r>
            <a:r>
              <a:rPr lang="en-US" b="1" dirty="0"/>
              <a:t>-specific</a:t>
            </a:r>
            <a:r>
              <a:rPr lang="en-US" dirty="0"/>
              <a:t>. This layer provides application services for file transfers, e-mail, and other network software services. Telnet and FTP are applications that exist entirely in the </a:t>
            </a:r>
            <a:r>
              <a:rPr lang="en-US" u="sng" dirty="0"/>
              <a:t>application</a:t>
            </a:r>
            <a:r>
              <a:rPr lang="en-US" dirty="0"/>
              <a:t> level. Tiered application architectures are part of this layer.</a:t>
            </a:r>
          </a:p>
          <a:p>
            <a:pPr lvl="1"/>
            <a:r>
              <a:rPr lang="en-US" dirty="0"/>
              <a:t>Browsers, FTP clients, and mail clients are part of the application layer, Microsoft WORD,EXCEL are not.</a:t>
            </a:r>
          </a:p>
        </p:txBody>
      </p:sp>
    </p:spTree>
    <p:extLst>
      <p:ext uri="{BB962C8B-B14F-4D97-AF65-F5344CB8AC3E}">
        <p14:creationId xmlns:p14="http://schemas.microsoft.com/office/powerpoint/2010/main" val="2848228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6347713" cy="914400"/>
          </a:xfrm>
        </p:spPr>
        <p:txBody>
          <a:bodyPr/>
          <a:lstStyle/>
          <a:p>
            <a:r>
              <a:rPr lang="en-US" dirty="0"/>
              <a:t>OSI Model</a:t>
            </a:r>
          </a:p>
        </p:txBody>
      </p:sp>
      <p:sp>
        <p:nvSpPr>
          <p:cNvPr id="3" name="Content Placeholder 2"/>
          <p:cNvSpPr>
            <a:spLocks noGrp="1"/>
          </p:cNvSpPr>
          <p:nvPr>
            <p:ph idx="1"/>
          </p:nvPr>
        </p:nvSpPr>
        <p:spPr>
          <a:xfrm>
            <a:off x="457200" y="1553308"/>
            <a:ext cx="6347714" cy="3880773"/>
          </a:xfrm>
        </p:spPr>
        <p:txBody>
          <a:bodyPr/>
          <a:lstStyle/>
          <a:p>
            <a:pPr lvl="1"/>
            <a:r>
              <a:rPr lang="en-US" dirty="0"/>
              <a:t>Layer where the application using the network resides</a:t>
            </a:r>
          </a:p>
          <a:p>
            <a:pPr lvl="1"/>
            <a:r>
              <a:rPr lang="en-US" dirty="0"/>
              <a:t>Common network application include :remote login , file transfer, e-mail and web browsing</a:t>
            </a:r>
          </a:p>
          <a:p>
            <a:pPr lvl="1"/>
            <a:r>
              <a:rPr lang="en-US" dirty="0"/>
              <a:t>Means for application to access OSI environment.</a:t>
            </a:r>
          </a:p>
          <a:p>
            <a:pPr lvl="1" algn="ctr"/>
            <a:r>
              <a:rPr lang="en-US" dirty="0"/>
              <a:t> </a:t>
            </a:r>
            <a:r>
              <a:rPr lang="en-US" dirty="0">
                <a:solidFill>
                  <a:srgbClr val="FF0000"/>
                </a:solidFill>
              </a:rPr>
              <a:t>Its responsible for providing the service for user.</a:t>
            </a:r>
            <a:endParaRPr lang="en-US" dirty="0"/>
          </a:p>
          <a:p>
            <a:endParaRPr lang="en-US" dirty="0"/>
          </a:p>
        </p:txBody>
      </p:sp>
    </p:spTree>
    <p:extLst>
      <p:ext uri="{BB962C8B-B14F-4D97-AF65-F5344CB8AC3E}">
        <p14:creationId xmlns:p14="http://schemas.microsoft.com/office/powerpoint/2010/main" val="2327956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8000"/>
            <a:ext cx="6347713" cy="1320800"/>
          </a:xfrm>
        </p:spPr>
        <p:txBody>
          <a:bodyPr/>
          <a:lstStyle/>
          <a:p>
            <a:r>
              <a:rPr lang="en-US" dirty="0"/>
              <a:t>OSI Model</a:t>
            </a: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3656" t="32686" r="36662" b="29138"/>
          <a:stretch/>
        </p:blipFill>
        <p:spPr bwMode="auto">
          <a:xfrm>
            <a:off x="360452" y="1831145"/>
            <a:ext cx="701303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020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347713" cy="1320800"/>
          </a:xfrm>
        </p:spPr>
        <p:txBody>
          <a:bodyPr/>
          <a:lstStyle/>
          <a:p>
            <a:r>
              <a:rPr lang="en-US" dirty="0"/>
              <a:t>IEEE 802 Model</a:t>
            </a:r>
          </a:p>
        </p:txBody>
      </p:sp>
      <p:sp>
        <p:nvSpPr>
          <p:cNvPr id="3" name="Content Placeholder 2"/>
          <p:cNvSpPr>
            <a:spLocks noGrp="1"/>
          </p:cNvSpPr>
          <p:nvPr>
            <p:ph idx="1"/>
          </p:nvPr>
        </p:nvSpPr>
        <p:spPr>
          <a:xfrm>
            <a:off x="304800" y="1524000"/>
            <a:ext cx="7239000" cy="5181600"/>
          </a:xfrm>
        </p:spPr>
        <p:txBody>
          <a:bodyPr>
            <a:normAutofit/>
          </a:bodyPr>
          <a:lstStyle/>
          <a:p>
            <a:pPr marL="0" indent="0">
              <a:buNone/>
            </a:pPr>
            <a:r>
              <a:rPr lang="en-GB" dirty="0"/>
              <a:t>In IEEE 802 terms, the OSI data link layer is divided into two sublayers: logical link control (LLC) and media access control (MAC).</a:t>
            </a:r>
            <a:endParaRPr lang="en-US" dirty="0"/>
          </a:p>
          <a:p>
            <a:r>
              <a:rPr lang="en-US" dirty="0"/>
              <a:t>Data Link Layer:</a:t>
            </a:r>
          </a:p>
          <a:p>
            <a:pPr lvl="1"/>
            <a:r>
              <a:rPr lang="en-US" dirty="0"/>
              <a:t>Logical Link Control LLC. </a:t>
            </a:r>
          </a:p>
          <a:p>
            <a:pPr lvl="1"/>
            <a:r>
              <a:rPr lang="en-US" dirty="0"/>
              <a:t>Media Access Control MAC.</a:t>
            </a:r>
          </a:p>
          <a:p>
            <a:pPr>
              <a:spcAft>
                <a:spcPts val="600"/>
              </a:spcAft>
            </a:pPr>
            <a:r>
              <a:rPr lang="en-US" dirty="0"/>
              <a:t>The </a:t>
            </a:r>
            <a:r>
              <a:rPr lang="en-US" dirty="0">
                <a:solidFill>
                  <a:srgbClr val="FF0000"/>
                </a:solidFill>
              </a:rPr>
              <a:t>LLC</a:t>
            </a:r>
            <a:r>
              <a:rPr lang="en-US" dirty="0"/>
              <a:t> sublayer is the </a:t>
            </a:r>
            <a:r>
              <a:rPr lang="en-US" dirty="0">
                <a:solidFill>
                  <a:srgbClr val="FF0000"/>
                </a:solidFill>
              </a:rPr>
              <a:t>same</a:t>
            </a:r>
            <a:r>
              <a:rPr lang="en-US" dirty="0"/>
              <a:t> for all LANs.</a:t>
            </a:r>
          </a:p>
          <a:p>
            <a:pPr>
              <a:spcAft>
                <a:spcPts val="600"/>
              </a:spcAft>
            </a:pPr>
            <a:r>
              <a:rPr lang="en-US" dirty="0"/>
              <a:t>The  LANs differ  in their </a:t>
            </a:r>
            <a:r>
              <a:rPr lang="en-US" dirty="0">
                <a:solidFill>
                  <a:srgbClr val="FF0000"/>
                </a:solidFill>
              </a:rPr>
              <a:t>MAC</a:t>
            </a:r>
            <a:r>
              <a:rPr lang="en-US" dirty="0"/>
              <a:t> sublayer and in their </a:t>
            </a:r>
            <a:r>
              <a:rPr lang="en-US" dirty="0">
                <a:solidFill>
                  <a:srgbClr val="FF0000"/>
                </a:solidFill>
              </a:rPr>
              <a:t>physical layer.</a:t>
            </a:r>
            <a:endParaRPr lang="en-US" dirty="0"/>
          </a:p>
          <a:p>
            <a:pPr lvl="1"/>
            <a:r>
              <a:rPr lang="en-US" dirty="0"/>
              <a:t>LLC is responsible of Flow control and error control Medium Access Control.</a:t>
            </a:r>
          </a:p>
          <a:p>
            <a:pPr lvl="1">
              <a:spcAft>
                <a:spcPts val="600"/>
              </a:spcAft>
            </a:pPr>
            <a:r>
              <a:rPr lang="en-US" dirty="0"/>
              <a:t>MAC sublayer governs the operation of access method.</a:t>
            </a:r>
          </a:p>
          <a:p>
            <a:pPr lvl="1">
              <a:spcAft>
                <a:spcPts val="600"/>
              </a:spcAft>
            </a:pPr>
            <a:r>
              <a:rPr lang="en-US" dirty="0"/>
              <a:t>Framing is handled in both the LLC sublayer and the MAC sublayer. </a:t>
            </a:r>
          </a:p>
          <a:p>
            <a:pPr lvl="1">
              <a:buNone/>
            </a:pPr>
            <a:r>
              <a:rPr lang="en-US" dirty="0"/>
              <a:t>	</a:t>
            </a:r>
          </a:p>
        </p:txBody>
      </p:sp>
    </p:spTree>
    <p:extLst>
      <p:ext uri="{BB962C8B-B14F-4D97-AF65-F5344CB8AC3E}">
        <p14:creationId xmlns:p14="http://schemas.microsoft.com/office/powerpoint/2010/main" val="2124832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1CE4-9038-4047-AB55-54C9C50AA1D5}"/>
              </a:ext>
            </a:extLst>
          </p:cNvPr>
          <p:cNvSpPr>
            <a:spLocks noGrp="1"/>
          </p:cNvSpPr>
          <p:nvPr>
            <p:ph type="title"/>
          </p:nvPr>
        </p:nvSpPr>
        <p:spPr>
          <a:xfrm>
            <a:off x="1066800" y="609600"/>
            <a:ext cx="6347713" cy="1320800"/>
          </a:xfrm>
        </p:spPr>
        <p:txBody>
          <a:bodyPr/>
          <a:lstStyle/>
          <a:p>
            <a:r>
              <a:rPr lang="en-US" dirty="0"/>
              <a:t>IEEE 802 Model</a:t>
            </a:r>
          </a:p>
        </p:txBody>
      </p:sp>
      <p:pic>
        <p:nvPicPr>
          <p:cNvPr id="4" name="Picture 2">
            <a:extLst>
              <a:ext uri="{FF2B5EF4-FFF2-40B4-BE49-F238E27FC236}">
                <a16:creationId xmlns:a16="http://schemas.microsoft.com/office/drawing/2014/main" id="{4FC7F068-06CD-E848-B4D3-64949EE12A23}"/>
              </a:ext>
            </a:extLst>
          </p:cNvPr>
          <p:cNvPicPr>
            <a:picLocks noGrp="1" noChangeAspect="1" noChangeArrowheads="1"/>
          </p:cNvPicPr>
          <p:nvPr>
            <p:ph idx="1"/>
          </p:nvPr>
        </p:nvPicPr>
        <p:blipFill>
          <a:blip r:embed="rId2" cstate="print"/>
          <a:srcRect/>
          <a:stretch>
            <a:fillRect/>
          </a:stretch>
        </p:blipFill>
        <p:spPr bwMode="auto">
          <a:xfrm>
            <a:off x="354455" y="2286000"/>
            <a:ext cx="6858000" cy="3314700"/>
          </a:xfrm>
          <a:prstGeom prst="rect">
            <a:avLst/>
          </a:prstGeom>
          <a:noFill/>
          <a:ln w="9525">
            <a:noFill/>
            <a:miter lim="800000"/>
            <a:headEnd/>
            <a:tailEnd/>
          </a:ln>
        </p:spPr>
      </p:pic>
    </p:spTree>
    <p:extLst>
      <p:ext uri="{BB962C8B-B14F-4D97-AF65-F5344CB8AC3E}">
        <p14:creationId xmlns:p14="http://schemas.microsoft.com/office/powerpoint/2010/main" val="2007487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6347713" cy="1320800"/>
          </a:xfrm>
        </p:spPr>
        <p:txBody>
          <a:bodyPr/>
          <a:lstStyle/>
          <a:p>
            <a:r>
              <a:rPr lang="en-US" dirty="0"/>
              <a:t>LAN Applications</a:t>
            </a:r>
          </a:p>
        </p:txBody>
      </p:sp>
      <p:sp>
        <p:nvSpPr>
          <p:cNvPr id="3" name="Content Placeholder 2"/>
          <p:cNvSpPr>
            <a:spLocks noGrp="1"/>
          </p:cNvSpPr>
          <p:nvPr>
            <p:ph idx="1"/>
          </p:nvPr>
        </p:nvSpPr>
        <p:spPr>
          <a:xfrm>
            <a:off x="380999" y="1524000"/>
            <a:ext cx="6957313" cy="4419600"/>
          </a:xfrm>
        </p:spPr>
        <p:txBody>
          <a:bodyPr>
            <a:normAutofit/>
          </a:bodyPr>
          <a:lstStyle/>
          <a:p>
            <a:r>
              <a:rPr lang="en-US" dirty="0"/>
              <a:t> Advantages of electronic communication applications:</a:t>
            </a:r>
          </a:p>
          <a:p>
            <a:pPr lvl="1"/>
            <a:r>
              <a:rPr lang="en-US" dirty="0"/>
              <a:t>Cheap </a:t>
            </a:r>
          </a:p>
          <a:p>
            <a:pPr lvl="1"/>
            <a:r>
              <a:rPr lang="en-US" dirty="0"/>
              <a:t>Fixable</a:t>
            </a:r>
          </a:p>
          <a:p>
            <a:pPr lvl="1"/>
            <a:r>
              <a:rPr lang="en-US" dirty="0"/>
              <a:t>Effectiveness</a:t>
            </a:r>
          </a:p>
          <a:p>
            <a:pPr lvl="1"/>
            <a:r>
              <a:rPr lang="en-US" dirty="0"/>
              <a:t>Remote access to data</a:t>
            </a:r>
          </a:p>
          <a:p>
            <a:pPr lvl="1"/>
            <a:r>
              <a:rPr lang="en-US" dirty="0"/>
              <a:t>Access to data from different places( network  devices)</a:t>
            </a:r>
          </a:p>
          <a:p>
            <a:r>
              <a:rPr lang="en-US" dirty="0"/>
              <a:t>Examples of Electronic Communication applications</a:t>
            </a:r>
          </a:p>
          <a:p>
            <a:pPr lvl="1">
              <a:buFont typeface="Wingdings" pitchFamily="2" charset="2"/>
              <a:buChar char="v"/>
            </a:pPr>
            <a:r>
              <a:rPr lang="en-US" dirty="0"/>
              <a:t>Email applications.</a:t>
            </a:r>
          </a:p>
          <a:p>
            <a:pPr lvl="1">
              <a:buFont typeface="Wingdings" pitchFamily="2" charset="2"/>
              <a:buChar char="v"/>
            </a:pPr>
            <a:r>
              <a:rPr lang="en-US" dirty="0"/>
              <a:t>Chatting applications. </a:t>
            </a:r>
          </a:p>
          <a:p>
            <a:pPr lvl="1">
              <a:buFont typeface="Wingdings" pitchFamily="2" charset="2"/>
              <a:buChar char="v"/>
            </a:pPr>
            <a:r>
              <a:rPr lang="en-US" dirty="0"/>
              <a:t>Audio and Video conferencing applications.</a:t>
            </a:r>
          </a:p>
          <a:p>
            <a:pPr lvl="1">
              <a:buFont typeface="Wingdings" pitchFamily="2" charset="2"/>
              <a:buChar char="v"/>
            </a:pPr>
            <a:r>
              <a:rPr lang="en-US" dirty="0"/>
              <a:t>Cyberspace conferencing.</a:t>
            </a:r>
          </a:p>
          <a:p>
            <a:pPr lvl="1"/>
            <a:endParaRPr lang="en-US" dirty="0"/>
          </a:p>
          <a:p>
            <a:pPr lvl="1"/>
            <a:endParaRPr lang="en-US" dirty="0"/>
          </a:p>
        </p:txBody>
      </p:sp>
    </p:spTree>
    <p:extLst>
      <p:ext uri="{BB962C8B-B14F-4D97-AF65-F5344CB8AC3E}">
        <p14:creationId xmlns:p14="http://schemas.microsoft.com/office/powerpoint/2010/main" val="247409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45" y="533400"/>
            <a:ext cx="8247555" cy="611679"/>
          </a:xfrm>
        </p:spPr>
        <p:txBody>
          <a:bodyPr>
            <a:noAutofit/>
          </a:bodyPr>
          <a:lstStyle/>
          <a:p>
            <a:r>
              <a:rPr lang="en-US" sz="2400" b="1" cap="none" dirty="0">
                <a:latin typeface="Calibri" pitchFamily="34" charset="0"/>
                <a:cs typeface="Calibri" pitchFamily="34" charset="0"/>
              </a:rPr>
              <a:t>Advantages and Disadvantages of Networking:</a:t>
            </a:r>
          </a:p>
        </p:txBody>
      </p:sp>
      <p:sp>
        <p:nvSpPr>
          <p:cNvPr id="3" name="Content Placeholder 2"/>
          <p:cNvSpPr>
            <a:spLocks noGrp="1"/>
          </p:cNvSpPr>
          <p:nvPr>
            <p:ph idx="1"/>
          </p:nvPr>
        </p:nvSpPr>
        <p:spPr>
          <a:xfrm>
            <a:off x="609600" y="1447800"/>
            <a:ext cx="7620000" cy="5213818"/>
          </a:xfrm>
        </p:spPr>
        <p:txBody>
          <a:bodyPr>
            <a:normAutofit/>
          </a:bodyPr>
          <a:lstStyle/>
          <a:p>
            <a:pPr algn="l" rtl="0">
              <a:buFont typeface="Wingdings" pitchFamily="2" charset="2"/>
              <a:buChar char="q"/>
            </a:pPr>
            <a:r>
              <a:rPr lang="en-US" sz="2400" dirty="0">
                <a:latin typeface="Calibri" pitchFamily="34" charset="0"/>
                <a:cs typeface="Calibri" pitchFamily="34" charset="0"/>
              </a:rPr>
              <a:t>Advantages:</a:t>
            </a:r>
          </a:p>
          <a:p>
            <a:pPr marL="800100" lvl="1" indent="-342900" algn="l" rtl="0">
              <a:buFont typeface="Arial" pitchFamily="34" charset="0"/>
              <a:buChar char="•"/>
            </a:pPr>
            <a:r>
              <a:rPr lang="en-US" dirty="0">
                <a:latin typeface="Calibri" pitchFamily="34" charset="0"/>
                <a:cs typeface="Calibri" pitchFamily="34" charset="0"/>
              </a:rPr>
              <a:t>Reduce hardware costs.</a:t>
            </a:r>
          </a:p>
          <a:p>
            <a:pPr marL="800100" lvl="1" indent="-342900" algn="l" rtl="0">
              <a:buFont typeface="Arial" pitchFamily="34" charset="0"/>
              <a:buChar char="•"/>
            </a:pPr>
            <a:r>
              <a:rPr lang="en-US" dirty="0">
                <a:latin typeface="Calibri" pitchFamily="34" charset="0"/>
                <a:cs typeface="Calibri" pitchFamily="34" charset="0"/>
              </a:rPr>
              <a:t>Sharing  application.</a:t>
            </a:r>
          </a:p>
          <a:p>
            <a:pPr marL="800100" lvl="1" indent="-342900" algn="l" rtl="0">
              <a:buFont typeface="Arial" pitchFamily="34" charset="0"/>
              <a:buChar char="•"/>
            </a:pPr>
            <a:r>
              <a:rPr lang="en-US" dirty="0">
                <a:latin typeface="Calibri" pitchFamily="34" charset="0"/>
                <a:cs typeface="Calibri" pitchFamily="34" charset="0"/>
              </a:rPr>
              <a:t>Sharing information resources.</a:t>
            </a:r>
          </a:p>
          <a:p>
            <a:pPr marL="800100" lvl="1" indent="-342900" algn="l" rtl="0">
              <a:buFont typeface="Arial" pitchFamily="34" charset="0"/>
              <a:buChar char="•"/>
            </a:pPr>
            <a:r>
              <a:rPr lang="en-US" dirty="0">
                <a:latin typeface="Calibri" pitchFamily="34" charset="0"/>
                <a:cs typeface="Calibri" pitchFamily="34" charset="0"/>
              </a:rPr>
              <a:t>Centralized data management.</a:t>
            </a:r>
          </a:p>
          <a:p>
            <a:pPr marL="800100" lvl="1" indent="-342900" algn="l" rtl="0">
              <a:buFont typeface="Arial" pitchFamily="34" charset="0"/>
              <a:buChar char="•"/>
            </a:pPr>
            <a:r>
              <a:rPr lang="en-US" dirty="0">
                <a:latin typeface="Calibri" pitchFamily="34" charset="0"/>
                <a:cs typeface="Calibri" pitchFamily="34" charset="0"/>
              </a:rPr>
              <a:t>Connecting  people.</a:t>
            </a:r>
          </a:p>
          <a:p>
            <a:pPr algn="l" rtl="0">
              <a:buFont typeface="Wingdings" pitchFamily="2" charset="2"/>
              <a:buChar char="q"/>
            </a:pPr>
            <a:r>
              <a:rPr lang="en-US" sz="2400" dirty="0">
                <a:latin typeface="Calibri" pitchFamily="34" charset="0"/>
                <a:cs typeface="Calibri" pitchFamily="34" charset="0"/>
              </a:rPr>
              <a:t>Disadvantages:</a:t>
            </a:r>
          </a:p>
          <a:p>
            <a:pPr marL="800100" lvl="1" indent="-342900" algn="l" rtl="0">
              <a:buFont typeface="Arial" pitchFamily="34" charset="0"/>
              <a:buChar char="•"/>
            </a:pPr>
            <a:r>
              <a:rPr lang="en-US" dirty="0">
                <a:latin typeface="Calibri" pitchFamily="34" charset="0"/>
                <a:cs typeface="Calibri" pitchFamily="34" charset="0"/>
              </a:rPr>
              <a:t>Loss of autonomy.</a:t>
            </a:r>
          </a:p>
          <a:p>
            <a:pPr marL="800100" lvl="1" indent="-342900" algn="l" rtl="0">
              <a:buFont typeface="Arial" pitchFamily="34" charset="0"/>
              <a:buChar char="•"/>
            </a:pPr>
            <a:r>
              <a:rPr lang="en-US" dirty="0">
                <a:latin typeface="Calibri" pitchFamily="34" charset="0"/>
                <a:cs typeface="Calibri" pitchFamily="34" charset="0"/>
              </a:rPr>
              <a:t>Lack of privacy.</a:t>
            </a:r>
          </a:p>
          <a:p>
            <a:pPr marL="800100" lvl="1" indent="-342900" algn="l" rtl="0">
              <a:buFont typeface="Arial" pitchFamily="34" charset="0"/>
              <a:buChar char="•"/>
            </a:pPr>
            <a:r>
              <a:rPr lang="en-US" dirty="0">
                <a:latin typeface="Calibri" pitchFamily="34" charset="0"/>
                <a:cs typeface="Calibri" pitchFamily="34" charset="0"/>
              </a:rPr>
              <a:t>Security Threats.</a:t>
            </a:r>
          </a:p>
          <a:p>
            <a:pPr marL="800100" lvl="1" indent="-342900" algn="l" rtl="0">
              <a:buFont typeface="Arial" pitchFamily="34" charset="0"/>
              <a:buChar char="•"/>
            </a:pPr>
            <a:r>
              <a:rPr lang="en-US" dirty="0">
                <a:latin typeface="Calibri" pitchFamily="34" charset="0"/>
                <a:cs typeface="Calibri" pitchFamily="34" charset="0"/>
              </a:rPr>
              <a:t>Loss of productivity.</a:t>
            </a:r>
          </a:p>
          <a:p>
            <a:pPr marL="800100" lvl="1" indent="-342900" algn="l" rtl="0">
              <a:buFont typeface="Arial" pitchFamily="34" charset="0"/>
              <a:buChar char="•"/>
            </a:pPr>
            <a:endParaRPr lang="en-US" dirty="0">
              <a:latin typeface="Calibri" pitchFamily="34" charset="0"/>
              <a:cs typeface="Calibri" pitchFamily="34" charset="0"/>
            </a:endParaRPr>
          </a:p>
        </p:txBody>
      </p:sp>
    </p:spTree>
    <p:extLst>
      <p:ext uri="{BB962C8B-B14F-4D97-AF65-F5344CB8AC3E}">
        <p14:creationId xmlns:p14="http://schemas.microsoft.com/office/powerpoint/2010/main" val="79900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347713" cy="1320800"/>
          </a:xfrm>
        </p:spPr>
        <p:txBody>
          <a:bodyPr/>
          <a:lstStyle/>
          <a:p>
            <a:r>
              <a:rPr lang="en-US" dirty="0"/>
              <a:t>LAN Applications</a:t>
            </a:r>
          </a:p>
        </p:txBody>
      </p:sp>
      <p:sp>
        <p:nvSpPr>
          <p:cNvPr id="3" name="Content Placeholder 2"/>
          <p:cNvSpPr>
            <a:spLocks noGrp="1"/>
          </p:cNvSpPr>
          <p:nvPr>
            <p:ph idx="1"/>
          </p:nvPr>
        </p:nvSpPr>
        <p:spPr>
          <a:xfrm>
            <a:off x="457200" y="1600200"/>
            <a:ext cx="7162800" cy="4953000"/>
          </a:xfrm>
        </p:spPr>
        <p:txBody>
          <a:bodyPr>
            <a:normAutofit/>
          </a:bodyPr>
          <a:lstStyle/>
          <a:p>
            <a:r>
              <a:rPr lang="en-US" dirty="0"/>
              <a:t>Distributed data bases:</a:t>
            </a:r>
          </a:p>
          <a:p>
            <a:pPr lvl="1"/>
            <a:r>
              <a:rPr lang="en-US" dirty="0"/>
              <a:t>Data entered into a central datacenter or into a distributed databases then can be retrieved from varies local devices in the network.</a:t>
            </a:r>
          </a:p>
          <a:p>
            <a:pPr lvl="2"/>
            <a:r>
              <a:rPr lang="en-US" dirty="0"/>
              <a:t>Universities database.</a:t>
            </a:r>
          </a:p>
          <a:p>
            <a:pPr lvl="2"/>
            <a:r>
              <a:rPr lang="en-US" dirty="0"/>
              <a:t>Companies databases.</a:t>
            </a:r>
          </a:p>
          <a:p>
            <a:r>
              <a:rPr lang="en-US" dirty="0"/>
              <a:t>Distributed information systems:</a:t>
            </a:r>
          </a:p>
          <a:p>
            <a:pPr lvl="1"/>
            <a:r>
              <a:rPr lang="en-US" dirty="0"/>
              <a:t>systems that automate the operations of commercial enterprises such as banking and financial transaction processing systems, warehousing systems, and automated factories.</a:t>
            </a:r>
          </a:p>
          <a:p>
            <a:pPr lvl="1"/>
            <a:r>
              <a:rPr lang="en-US" dirty="0"/>
              <a:t>Communicates to central computers (governments, universities) to retrieve or process information. </a:t>
            </a:r>
          </a:p>
        </p:txBody>
      </p:sp>
    </p:spTree>
    <p:extLst>
      <p:ext uri="{BB962C8B-B14F-4D97-AF65-F5344CB8AC3E}">
        <p14:creationId xmlns:p14="http://schemas.microsoft.com/office/powerpoint/2010/main" val="4109507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347713" cy="1320800"/>
          </a:xfrm>
        </p:spPr>
        <p:txBody>
          <a:bodyPr/>
          <a:lstStyle/>
          <a:p>
            <a:r>
              <a:rPr lang="en-US" dirty="0"/>
              <a:t>LAN Applications</a:t>
            </a:r>
          </a:p>
        </p:txBody>
      </p:sp>
      <p:sp>
        <p:nvSpPr>
          <p:cNvPr id="3" name="Content Placeholder 2"/>
          <p:cNvSpPr>
            <a:spLocks noGrp="1"/>
          </p:cNvSpPr>
          <p:nvPr>
            <p:ph idx="1"/>
          </p:nvPr>
        </p:nvSpPr>
        <p:spPr>
          <a:xfrm>
            <a:off x="583767" y="1752600"/>
            <a:ext cx="6347714" cy="3880773"/>
          </a:xfrm>
        </p:spPr>
        <p:txBody>
          <a:bodyPr/>
          <a:lstStyle/>
          <a:p>
            <a:r>
              <a:rPr lang="en-US" dirty="0"/>
              <a:t>Office automation and teamwork:</a:t>
            </a:r>
          </a:p>
          <a:p>
            <a:pPr lvl="1"/>
            <a:r>
              <a:rPr lang="en-US" dirty="0"/>
              <a:t>Resource sharing: printers, storage.</a:t>
            </a:r>
          </a:p>
          <a:p>
            <a:pPr lvl="1"/>
            <a:r>
              <a:rPr lang="en-US" dirty="0"/>
              <a:t>Reduce costs.</a:t>
            </a:r>
          </a:p>
          <a:p>
            <a:pPr lvl="1"/>
            <a:r>
              <a:rPr lang="en-US" dirty="0"/>
              <a:t>Increase productivity</a:t>
            </a:r>
          </a:p>
          <a:p>
            <a:pPr lvl="1"/>
            <a:r>
              <a:rPr lang="en-US" dirty="0"/>
              <a:t>Doing a collective work</a:t>
            </a:r>
          </a:p>
          <a:p>
            <a:pPr lvl="1"/>
            <a:endParaRPr lang="en-US" dirty="0"/>
          </a:p>
        </p:txBody>
      </p:sp>
    </p:spTree>
    <p:extLst>
      <p:ext uri="{BB962C8B-B14F-4D97-AF65-F5344CB8AC3E}">
        <p14:creationId xmlns:p14="http://schemas.microsoft.com/office/powerpoint/2010/main" val="368706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347713" cy="1320800"/>
          </a:xfrm>
        </p:spPr>
        <p:txBody>
          <a:bodyPr/>
          <a:lstStyle/>
          <a:p>
            <a:r>
              <a:rPr lang="en-US" dirty="0"/>
              <a:t>LAN Application</a:t>
            </a:r>
          </a:p>
        </p:txBody>
      </p:sp>
      <p:sp>
        <p:nvSpPr>
          <p:cNvPr id="3" name="Content Placeholder 2"/>
          <p:cNvSpPr>
            <a:spLocks noGrp="1"/>
          </p:cNvSpPr>
          <p:nvPr>
            <p:ph idx="1"/>
          </p:nvPr>
        </p:nvSpPr>
        <p:spPr>
          <a:xfrm>
            <a:off x="609600" y="1447800"/>
            <a:ext cx="6347714" cy="3880773"/>
          </a:xfrm>
        </p:spPr>
        <p:txBody>
          <a:bodyPr/>
          <a:lstStyle/>
          <a:p>
            <a:r>
              <a:rPr lang="en-US" dirty="0"/>
              <a:t>Electronic transactions:</a:t>
            </a:r>
          </a:p>
          <a:p>
            <a:pPr lvl="1"/>
            <a:r>
              <a:rPr lang="en-US" dirty="0"/>
              <a:t>Facilitate administrative work</a:t>
            </a:r>
          </a:p>
          <a:p>
            <a:pPr lvl="1"/>
            <a:r>
              <a:rPr lang="en-US" dirty="0"/>
              <a:t>Reporting systems</a:t>
            </a:r>
          </a:p>
          <a:p>
            <a:pPr lvl="1"/>
            <a:r>
              <a:rPr lang="en-US" dirty="0"/>
              <a:t>Document editing and viewing </a:t>
            </a:r>
          </a:p>
          <a:p>
            <a:pPr lvl="1"/>
            <a:r>
              <a:rPr lang="en-US" dirty="0"/>
              <a:t>Document signing </a:t>
            </a:r>
          </a:p>
          <a:p>
            <a:pPr lvl="1"/>
            <a:r>
              <a:rPr lang="en-US" dirty="0"/>
              <a:t>Document transfers</a:t>
            </a:r>
          </a:p>
          <a:p>
            <a:pPr lvl="1"/>
            <a:endParaRPr lang="en-US" dirty="0"/>
          </a:p>
          <a:p>
            <a:pPr>
              <a:buFont typeface="Wingdings" pitchFamily="2" charset="2"/>
              <a:buChar char="v"/>
            </a:pPr>
            <a:r>
              <a:rPr lang="en-US" dirty="0"/>
              <a:t>E-Business : for private business use</a:t>
            </a:r>
          </a:p>
          <a:p>
            <a:pPr>
              <a:buFont typeface="Wingdings" pitchFamily="2" charset="2"/>
              <a:buChar char="v"/>
            </a:pPr>
            <a:r>
              <a:rPr lang="en-US" dirty="0"/>
              <a:t>E-Government: for government use</a:t>
            </a:r>
          </a:p>
        </p:txBody>
      </p:sp>
    </p:spTree>
    <p:extLst>
      <p:ext uri="{BB962C8B-B14F-4D97-AF65-F5344CB8AC3E}">
        <p14:creationId xmlns:p14="http://schemas.microsoft.com/office/powerpoint/2010/main" val="1916890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347713" cy="1320800"/>
          </a:xfrm>
        </p:spPr>
        <p:txBody>
          <a:bodyPr/>
          <a:lstStyle/>
          <a:p>
            <a:r>
              <a:rPr lang="en-US" dirty="0"/>
              <a:t>LAN Application</a:t>
            </a:r>
          </a:p>
        </p:txBody>
      </p:sp>
      <p:sp>
        <p:nvSpPr>
          <p:cNvPr id="3" name="Content Placeholder 2"/>
          <p:cNvSpPr>
            <a:spLocks noGrp="1"/>
          </p:cNvSpPr>
          <p:nvPr>
            <p:ph idx="1"/>
          </p:nvPr>
        </p:nvSpPr>
        <p:spPr>
          <a:xfrm>
            <a:off x="609600" y="1524000"/>
            <a:ext cx="6347714" cy="3880773"/>
          </a:xfrm>
        </p:spPr>
        <p:txBody>
          <a:bodyPr/>
          <a:lstStyle/>
          <a:p>
            <a:r>
              <a:rPr lang="en-US" dirty="0"/>
              <a:t>Process capabilities improving Applications:</a:t>
            </a:r>
          </a:p>
          <a:p>
            <a:pPr lvl="1"/>
            <a:r>
              <a:rPr lang="en-US" dirty="0"/>
              <a:t>More than one computer can work collaboratively to do complex and expensive tasks.</a:t>
            </a:r>
          </a:p>
          <a:p>
            <a:r>
              <a:rPr lang="en-US" dirty="0"/>
              <a:t>Reliability applications:</a:t>
            </a:r>
          </a:p>
          <a:p>
            <a:pPr lvl="1"/>
            <a:r>
              <a:rPr lang="en-US" dirty="0"/>
              <a:t>Applications can be used to make usage of network devices even if some are offline or unavailable. </a:t>
            </a:r>
          </a:p>
          <a:p>
            <a:pPr lvl="1"/>
            <a:endParaRPr lang="en-US" dirty="0"/>
          </a:p>
        </p:txBody>
      </p:sp>
    </p:spTree>
    <p:extLst>
      <p:ext uri="{BB962C8B-B14F-4D97-AF65-F5344CB8AC3E}">
        <p14:creationId xmlns:p14="http://schemas.microsoft.com/office/powerpoint/2010/main" val="69018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264459"/>
            <a:ext cx="7772400" cy="1143000"/>
          </a:xfrm>
        </p:spPr>
        <p:txBody>
          <a:bodyPr/>
          <a:lstStyle/>
          <a:p>
            <a:pPr eaLnBrk="1" hangingPunct="1"/>
            <a:r>
              <a:rPr lang="en-US" altLang="en-US" dirty="0"/>
              <a:t>Categories of Networks</a:t>
            </a:r>
          </a:p>
        </p:txBody>
      </p:sp>
      <p:sp>
        <p:nvSpPr>
          <p:cNvPr id="12291" name="Rectangle 3"/>
          <p:cNvSpPr>
            <a:spLocks noGrp="1" noChangeArrowheads="1"/>
          </p:cNvSpPr>
          <p:nvPr>
            <p:ph idx="1"/>
          </p:nvPr>
        </p:nvSpPr>
        <p:spPr>
          <a:xfrm>
            <a:off x="609600" y="1371600"/>
            <a:ext cx="8229600" cy="5105400"/>
          </a:xfrm>
        </p:spPr>
        <p:txBody>
          <a:bodyPr/>
          <a:lstStyle/>
          <a:p>
            <a:pPr marL="0" indent="0" eaLnBrk="1" hangingPunct="1">
              <a:buNone/>
            </a:pPr>
            <a:endParaRPr lang="en-US" altLang="en-US" dirty="0"/>
          </a:p>
          <a:p>
            <a:pPr lvl="1" eaLnBrk="1" hangingPunct="1"/>
            <a:r>
              <a:rPr lang="en-US" altLang="en-US" dirty="0"/>
              <a:t>1) Local Area Network (LAN)</a:t>
            </a:r>
          </a:p>
          <a:p>
            <a:pPr lvl="1" eaLnBrk="1" hangingPunct="1"/>
            <a:endParaRPr lang="en-US" altLang="en-US" dirty="0"/>
          </a:p>
          <a:p>
            <a:pPr lvl="1" eaLnBrk="1" hangingPunct="1"/>
            <a:r>
              <a:rPr lang="en-US" altLang="en-US" dirty="0"/>
              <a:t>2) Wide Area Network (WAN)</a:t>
            </a:r>
          </a:p>
          <a:p>
            <a:pPr lvl="1" eaLnBrk="1" hangingPunct="1"/>
            <a:endParaRPr lang="en-US" altLang="en-US" dirty="0"/>
          </a:p>
          <a:p>
            <a:pPr lvl="1" eaLnBrk="1" hangingPunct="1"/>
            <a:r>
              <a:rPr lang="en-US" altLang="en-US" dirty="0"/>
              <a:t>3) Metropolitan Area Network (MAN)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71282" y="381000"/>
            <a:ext cx="7772400" cy="1143000"/>
          </a:xfrm>
        </p:spPr>
        <p:txBody>
          <a:bodyPr/>
          <a:lstStyle/>
          <a:p>
            <a:pPr eaLnBrk="1" hangingPunct="1"/>
            <a:r>
              <a:rPr lang="en-US" altLang="en-US" dirty="0"/>
              <a:t>LAN versus WAN</a:t>
            </a:r>
          </a:p>
        </p:txBody>
      </p:sp>
      <p:sp>
        <p:nvSpPr>
          <p:cNvPr id="13315" name="Rectangle 3"/>
          <p:cNvSpPr>
            <a:spLocks noGrp="1" noChangeArrowheads="1"/>
          </p:cNvSpPr>
          <p:nvPr>
            <p:ph idx="1"/>
          </p:nvPr>
        </p:nvSpPr>
        <p:spPr>
          <a:xfrm>
            <a:off x="304800" y="1555376"/>
            <a:ext cx="7239000" cy="5105400"/>
          </a:xfrm>
        </p:spPr>
        <p:txBody>
          <a:bodyPr/>
          <a:lstStyle/>
          <a:p>
            <a:pPr eaLnBrk="1" hangingPunct="1"/>
            <a:r>
              <a:rPr lang="en-US" altLang="en-US" dirty="0"/>
              <a:t>A LAN is a group of computers located in a relatively small geographical area (like a building or group of buildings)</a:t>
            </a:r>
          </a:p>
          <a:p>
            <a:pPr lvl="1" eaLnBrk="1" hangingPunct="1"/>
            <a:r>
              <a:rPr lang="en-US" altLang="en-US" dirty="0"/>
              <a:t>Typically owned by a single organization </a:t>
            </a:r>
          </a:p>
          <a:p>
            <a:pPr marL="457200" lvl="1" indent="0" eaLnBrk="1" hangingPunct="1">
              <a:buNone/>
            </a:pPr>
            <a:endParaRPr lang="en-US" altLang="en-US" dirty="0"/>
          </a:p>
          <a:p>
            <a:pPr eaLnBrk="1" hangingPunct="1"/>
            <a:r>
              <a:rPr lang="en-US" altLang="en-US" dirty="0"/>
              <a:t>A WAN is used to connect host computers and </a:t>
            </a:r>
            <a:r>
              <a:rPr lang="en-US" altLang="en-US" i="1" dirty="0"/>
              <a:t>sites</a:t>
            </a:r>
            <a:r>
              <a:rPr lang="en-US" altLang="en-US" dirty="0"/>
              <a:t> (including other LANs) across a wide geographic area</a:t>
            </a:r>
          </a:p>
          <a:p>
            <a:pPr lvl="1" eaLnBrk="1" hangingPunct="1"/>
            <a:r>
              <a:rPr lang="en-US" altLang="en-US" dirty="0"/>
              <a:t>Collective, distributed ownership consisting of multiple organizations</a:t>
            </a:r>
          </a:p>
          <a:p>
            <a:pPr eaLnBrk="1" hangingPunct="1"/>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0600" y="291352"/>
            <a:ext cx="7772400" cy="1143000"/>
          </a:xfrm>
        </p:spPr>
        <p:txBody>
          <a:bodyPr/>
          <a:lstStyle/>
          <a:p>
            <a:pPr eaLnBrk="1" hangingPunct="1"/>
            <a:r>
              <a:rPr lang="en-US" altLang="en-US" dirty="0"/>
              <a:t>Local Area Network</a:t>
            </a:r>
          </a:p>
        </p:txBody>
      </p:sp>
      <p:grpSp>
        <p:nvGrpSpPr>
          <p:cNvPr id="15363" name="Group 33"/>
          <p:cNvGrpSpPr>
            <a:grpSpLocks/>
          </p:cNvGrpSpPr>
          <p:nvPr/>
        </p:nvGrpSpPr>
        <p:grpSpPr bwMode="auto">
          <a:xfrm>
            <a:off x="1676400" y="2209800"/>
            <a:ext cx="5029200" cy="3216275"/>
            <a:chOff x="624" y="1056"/>
            <a:chExt cx="3168" cy="2026"/>
          </a:xfrm>
        </p:grpSpPr>
        <p:sp>
          <p:nvSpPr>
            <p:cNvPr id="15365" name="Rectangle 4"/>
            <p:cNvSpPr>
              <a:spLocks noChangeArrowheads="1"/>
            </p:cNvSpPr>
            <p:nvPr/>
          </p:nvSpPr>
          <p:spPr bwMode="auto">
            <a:xfrm>
              <a:off x="864" y="1776"/>
              <a:ext cx="1056" cy="480"/>
            </a:xfrm>
            <a:prstGeom prst="rect">
              <a:avLst/>
            </a:prstGeom>
            <a:solidFill>
              <a:schemeClr val="accent1"/>
            </a:solidFill>
            <a:ln w="9525">
              <a:solidFill>
                <a:schemeClr val="tx1"/>
              </a:solidFill>
              <a:miter lim="800000"/>
              <a:headEnd/>
              <a:tailEnd/>
            </a:ln>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algn="ctr" eaLnBrk="1" hangingPunct="1"/>
              <a:r>
                <a:rPr lang="en-US" altLang="en-US" b="1"/>
                <a:t>Switch</a:t>
              </a:r>
            </a:p>
          </p:txBody>
        </p:sp>
        <p:sp>
          <p:nvSpPr>
            <p:cNvPr id="15366" name="Rectangle 5"/>
            <p:cNvSpPr>
              <a:spLocks noChangeArrowheads="1"/>
            </p:cNvSpPr>
            <p:nvPr/>
          </p:nvSpPr>
          <p:spPr bwMode="auto">
            <a:xfrm>
              <a:off x="1440" y="1056"/>
              <a:ext cx="480"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endParaRPr lang="en-US" altLang="en-US"/>
            </a:p>
          </p:txBody>
        </p:sp>
        <p:sp>
          <p:nvSpPr>
            <p:cNvPr id="15367" name="Rectangle 6"/>
            <p:cNvSpPr>
              <a:spLocks noChangeArrowheads="1"/>
            </p:cNvSpPr>
            <p:nvPr/>
          </p:nvSpPr>
          <p:spPr bwMode="auto">
            <a:xfrm>
              <a:off x="2400" y="1056"/>
              <a:ext cx="480"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endParaRPr lang="en-US" altLang="en-US"/>
            </a:p>
          </p:txBody>
        </p:sp>
        <p:sp>
          <p:nvSpPr>
            <p:cNvPr id="15368" name="Rectangle 7"/>
            <p:cNvSpPr>
              <a:spLocks noChangeArrowheads="1"/>
            </p:cNvSpPr>
            <p:nvPr/>
          </p:nvSpPr>
          <p:spPr bwMode="auto">
            <a:xfrm>
              <a:off x="3312" y="1056"/>
              <a:ext cx="480"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endParaRPr lang="en-US" altLang="en-US"/>
            </a:p>
          </p:txBody>
        </p:sp>
        <p:sp>
          <p:nvSpPr>
            <p:cNvPr id="15369" name="Rectangle 8"/>
            <p:cNvSpPr>
              <a:spLocks noChangeArrowheads="1"/>
            </p:cNvSpPr>
            <p:nvPr/>
          </p:nvSpPr>
          <p:spPr bwMode="auto">
            <a:xfrm>
              <a:off x="3264" y="2400"/>
              <a:ext cx="480"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endParaRPr lang="en-US" altLang="en-US"/>
            </a:p>
          </p:txBody>
        </p:sp>
        <p:sp>
          <p:nvSpPr>
            <p:cNvPr id="15370" name="Rectangle 9"/>
            <p:cNvSpPr>
              <a:spLocks noChangeArrowheads="1"/>
            </p:cNvSpPr>
            <p:nvPr/>
          </p:nvSpPr>
          <p:spPr bwMode="auto">
            <a:xfrm>
              <a:off x="2256" y="2400"/>
              <a:ext cx="480"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endParaRPr lang="en-US" altLang="en-US"/>
            </a:p>
          </p:txBody>
        </p:sp>
        <p:sp>
          <p:nvSpPr>
            <p:cNvPr id="15371" name="Line 11"/>
            <p:cNvSpPr>
              <a:spLocks noChangeShapeType="1"/>
            </p:cNvSpPr>
            <p:nvPr/>
          </p:nvSpPr>
          <p:spPr bwMode="auto">
            <a:xfrm flipH="1">
              <a:off x="1200" y="1296"/>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72" name="Line 12"/>
            <p:cNvSpPr>
              <a:spLocks noChangeShapeType="1"/>
            </p:cNvSpPr>
            <p:nvPr/>
          </p:nvSpPr>
          <p:spPr bwMode="auto">
            <a:xfrm>
              <a:off x="1200" y="1296"/>
              <a:ext cx="0" cy="48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73" name="Line 13"/>
            <p:cNvSpPr>
              <a:spLocks noChangeShapeType="1"/>
            </p:cNvSpPr>
            <p:nvPr/>
          </p:nvSpPr>
          <p:spPr bwMode="auto">
            <a:xfrm>
              <a:off x="2640" y="1488"/>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74" name="Line 14"/>
            <p:cNvSpPr>
              <a:spLocks noChangeShapeType="1"/>
            </p:cNvSpPr>
            <p:nvPr/>
          </p:nvSpPr>
          <p:spPr bwMode="auto">
            <a:xfrm flipH="1">
              <a:off x="1440" y="1584"/>
              <a:ext cx="12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75" name="Line 15"/>
            <p:cNvSpPr>
              <a:spLocks noChangeShapeType="1"/>
            </p:cNvSpPr>
            <p:nvPr/>
          </p:nvSpPr>
          <p:spPr bwMode="auto">
            <a:xfrm>
              <a:off x="1440" y="1584"/>
              <a:ext cx="0" cy="19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76" name="Line 16"/>
            <p:cNvSpPr>
              <a:spLocks noChangeShapeType="1"/>
            </p:cNvSpPr>
            <p:nvPr/>
          </p:nvSpPr>
          <p:spPr bwMode="auto">
            <a:xfrm>
              <a:off x="3552" y="1488"/>
              <a:ext cx="0" cy="24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77" name="Line 17"/>
            <p:cNvSpPr>
              <a:spLocks noChangeShapeType="1"/>
            </p:cNvSpPr>
            <p:nvPr/>
          </p:nvSpPr>
          <p:spPr bwMode="auto">
            <a:xfrm flipH="1">
              <a:off x="1680" y="1728"/>
              <a:ext cx="187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78" name="Line 18"/>
            <p:cNvSpPr>
              <a:spLocks noChangeShapeType="1"/>
            </p:cNvSpPr>
            <p:nvPr/>
          </p:nvSpPr>
          <p:spPr bwMode="auto">
            <a:xfrm>
              <a:off x="1680" y="1728"/>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79" name="Text Box 19"/>
            <p:cNvSpPr txBox="1">
              <a:spLocks noChangeArrowheads="1"/>
            </p:cNvSpPr>
            <p:nvPr/>
          </p:nvSpPr>
          <p:spPr bwMode="auto">
            <a:xfrm>
              <a:off x="1536" y="1152"/>
              <a:ext cx="2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ltLang="en-US"/>
                <a:t>PC</a:t>
              </a:r>
            </a:p>
          </p:txBody>
        </p:sp>
        <p:sp>
          <p:nvSpPr>
            <p:cNvPr id="15380" name="Text Box 20"/>
            <p:cNvSpPr txBox="1">
              <a:spLocks noChangeArrowheads="1"/>
            </p:cNvSpPr>
            <p:nvPr/>
          </p:nvSpPr>
          <p:spPr bwMode="auto">
            <a:xfrm>
              <a:off x="2496" y="1152"/>
              <a:ext cx="2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ltLang="en-US"/>
                <a:t>PC</a:t>
              </a:r>
            </a:p>
          </p:txBody>
        </p:sp>
        <p:sp>
          <p:nvSpPr>
            <p:cNvPr id="15381" name="Text Box 21"/>
            <p:cNvSpPr txBox="1">
              <a:spLocks noChangeArrowheads="1"/>
            </p:cNvSpPr>
            <p:nvPr/>
          </p:nvSpPr>
          <p:spPr bwMode="auto">
            <a:xfrm>
              <a:off x="3408" y="1152"/>
              <a:ext cx="2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ltLang="en-US"/>
                <a:t>PC</a:t>
              </a:r>
            </a:p>
          </p:txBody>
        </p:sp>
        <p:sp>
          <p:nvSpPr>
            <p:cNvPr id="15382" name="Text Box 22"/>
            <p:cNvSpPr txBox="1">
              <a:spLocks noChangeArrowheads="1"/>
            </p:cNvSpPr>
            <p:nvPr/>
          </p:nvSpPr>
          <p:spPr bwMode="auto">
            <a:xfrm>
              <a:off x="3264" y="2496"/>
              <a:ext cx="48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ltLang="en-US"/>
                <a:t>Printer</a:t>
              </a:r>
            </a:p>
          </p:txBody>
        </p:sp>
        <p:sp>
          <p:nvSpPr>
            <p:cNvPr id="15383" name="Text Box 23"/>
            <p:cNvSpPr txBox="1">
              <a:spLocks noChangeArrowheads="1"/>
            </p:cNvSpPr>
            <p:nvPr/>
          </p:nvSpPr>
          <p:spPr bwMode="auto">
            <a:xfrm>
              <a:off x="2352" y="2496"/>
              <a:ext cx="2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ltLang="en-US"/>
                <a:t>PC</a:t>
              </a:r>
            </a:p>
          </p:txBody>
        </p:sp>
        <p:sp>
          <p:nvSpPr>
            <p:cNvPr id="15384" name="Line 24"/>
            <p:cNvSpPr>
              <a:spLocks noChangeShapeType="1"/>
            </p:cNvSpPr>
            <p:nvPr/>
          </p:nvSpPr>
          <p:spPr bwMode="auto">
            <a:xfrm flipH="1">
              <a:off x="1200" y="2640"/>
              <a:ext cx="105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85" name="Line 25"/>
            <p:cNvSpPr>
              <a:spLocks noChangeShapeType="1"/>
            </p:cNvSpPr>
            <p:nvPr/>
          </p:nvSpPr>
          <p:spPr bwMode="auto">
            <a:xfrm flipV="1">
              <a:off x="1200" y="2256"/>
              <a:ext cx="0" cy="38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86" name="Line 26"/>
            <p:cNvSpPr>
              <a:spLocks noChangeShapeType="1"/>
            </p:cNvSpPr>
            <p:nvPr/>
          </p:nvSpPr>
          <p:spPr bwMode="auto">
            <a:xfrm flipV="1">
              <a:off x="3504" y="2304"/>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87" name="Line 27"/>
            <p:cNvSpPr>
              <a:spLocks noChangeShapeType="1"/>
            </p:cNvSpPr>
            <p:nvPr/>
          </p:nvSpPr>
          <p:spPr bwMode="auto">
            <a:xfrm flipH="1">
              <a:off x="1440" y="2304"/>
              <a:ext cx="20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88" name="Line 28"/>
            <p:cNvSpPr>
              <a:spLocks noChangeShapeType="1"/>
            </p:cNvSpPr>
            <p:nvPr/>
          </p:nvSpPr>
          <p:spPr bwMode="auto">
            <a:xfrm flipV="1">
              <a:off x="1488" y="2256"/>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89" name="Line 29"/>
            <p:cNvSpPr>
              <a:spLocks noChangeShapeType="1"/>
            </p:cNvSpPr>
            <p:nvPr/>
          </p:nvSpPr>
          <p:spPr bwMode="auto">
            <a:xfrm flipH="1">
              <a:off x="624" y="2016"/>
              <a:ext cx="24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90" name="Line 30"/>
            <p:cNvSpPr>
              <a:spLocks noChangeShapeType="1"/>
            </p:cNvSpPr>
            <p:nvPr/>
          </p:nvSpPr>
          <p:spPr bwMode="auto">
            <a:xfrm>
              <a:off x="624" y="2016"/>
              <a:ext cx="0" cy="1008"/>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91" name="Text Box 31"/>
            <p:cNvSpPr txBox="1">
              <a:spLocks noChangeArrowheads="1"/>
            </p:cNvSpPr>
            <p:nvPr/>
          </p:nvSpPr>
          <p:spPr bwMode="auto">
            <a:xfrm>
              <a:off x="720" y="2832"/>
              <a:ext cx="2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ltLang="en-US" sz="2000" b="1"/>
                <a:t>?</a:t>
              </a:r>
            </a:p>
          </p:txBody>
        </p:sp>
      </p:grpSp>
      <p:sp>
        <p:nvSpPr>
          <p:cNvPr id="15364" name="AutoShape 32"/>
          <p:cNvSpPr>
            <a:spLocks noChangeArrowheads="1"/>
          </p:cNvSpPr>
          <p:nvPr/>
        </p:nvSpPr>
        <p:spPr bwMode="auto">
          <a:xfrm>
            <a:off x="0" y="1447800"/>
            <a:ext cx="8610600" cy="4495800"/>
          </a:xfrm>
          <a:prstGeom prst="cloudCallout">
            <a:avLst>
              <a:gd name="adj1" fmla="val -17167"/>
              <a:gd name="adj2" fmla="val 4272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algn="ctr"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53353" y="304800"/>
            <a:ext cx="7772400" cy="1143000"/>
          </a:xfrm>
        </p:spPr>
        <p:txBody>
          <a:bodyPr/>
          <a:lstStyle/>
          <a:p>
            <a:pPr eaLnBrk="1" hangingPunct="1"/>
            <a:r>
              <a:rPr lang="en-US" altLang="en-US" dirty="0"/>
              <a:t>Architecture</a:t>
            </a:r>
          </a:p>
        </p:txBody>
      </p:sp>
      <p:sp>
        <p:nvSpPr>
          <p:cNvPr id="18435" name="Rectangle 3"/>
          <p:cNvSpPr>
            <a:spLocks noGrp="1" noChangeArrowheads="1"/>
          </p:cNvSpPr>
          <p:nvPr>
            <p:ph idx="1"/>
          </p:nvPr>
        </p:nvSpPr>
        <p:spPr>
          <a:xfrm>
            <a:off x="533400" y="1676400"/>
            <a:ext cx="6934200" cy="4760913"/>
          </a:xfrm>
        </p:spPr>
        <p:txBody>
          <a:bodyPr/>
          <a:lstStyle/>
          <a:p>
            <a:pPr eaLnBrk="1" hangingPunct="1">
              <a:defRPr/>
            </a:pPr>
            <a:r>
              <a:rPr lang="en-US" dirty="0"/>
              <a:t>Networked computers interact with each other in different ways</a:t>
            </a:r>
          </a:p>
          <a:p>
            <a:pPr lvl="1" eaLnBrk="1" hangingPunct="1">
              <a:defRPr/>
            </a:pPr>
            <a:r>
              <a:rPr lang="en-US" dirty="0"/>
              <a:t>Computers may have different roles on a network</a:t>
            </a:r>
          </a:p>
          <a:p>
            <a:pPr lvl="1" eaLnBrk="1" hangingPunct="1">
              <a:defRPr/>
            </a:pPr>
            <a:r>
              <a:rPr lang="en-US" dirty="0"/>
              <a:t>We refer to the ways in which computers interact with one another on the network and the organizational relationship between the computers as the </a:t>
            </a:r>
            <a:r>
              <a:rPr lang="en-US" b="1" i="1" dirty="0"/>
              <a:t>Logical Architecture</a:t>
            </a:r>
          </a:p>
          <a:p>
            <a:pPr marL="457200" lvl="1" indent="0" eaLnBrk="1" hangingPunct="1">
              <a:buFont typeface="Wingdings" pitchFamily="2" charset="2"/>
              <a:buNone/>
              <a:defRPr/>
            </a:pPr>
            <a:endParaRPr lang="en-US" i="1" dirty="0"/>
          </a:p>
          <a:p>
            <a:pPr eaLnBrk="1" hangingPunct="1">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381000"/>
            <a:ext cx="7772400" cy="1143000"/>
          </a:xfrm>
        </p:spPr>
        <p:txBody>
          <a:bodyPr/>
          <a:lstStyle/>
          <a:p>
            <a:pPr eaLnBrk="1" hangingPunct="1"/>
            <a:r>
              <a:rPr lang="en-US" altLang="en-US" dirty="0"/>
              <a:t>Topology versus Architecture</a:t>
            </a:r>
          </a:p>
        </p:txBody>
      </p:sp>
      <p:sp>
        <p:nvSpPr>
          <p:cNvPr id="19459" name="Rectangle 3"/>
          <p:cNvSpPr>
            <a:spLocks noGrp="1" noChangeArrowheads="1"/>
          </p:cNvSpPr>
          <p:nvPr>
            <p:ph idx="1"/>
          </p:nvPr>
        </p:nvSpPr>
        <p:spPr>
          <a:xfrm>
            <a:off x="0" y="1515035"/>
            <a:ext cx="7467600" cy="4760913"/>
          </a:xfrm>
        </p:spPr>
        <p:txBody>
          <a:bodyPr/>
          <a:lstStyle/>
          <a:p>
            <a:pPr lvl="1" eaLnBrk="1" hangingPunct="1"/>
            <a:r>
              <a:rPr lang="en-US" altLang="en-US" b="1" dirty="0"/>
              <a:t>Architecture </a:t>
            </a:r>
            <a:r>
              <a:rPr lang="en-US" altLang="en-US" dirty="0"/>
              <a:t>- specifies how functions are laid out between the various devices on the network which is independent of the networking technologies being used</a:t>
            </a:r>
          </a:p>
          <a:p>
            <a:pPr lvl="2" eaLnBrk="1" hangingPunct="1"/>
            <a:r>
              <a:rPr lang="en-US" altLang="en-US" dirty="0"/>
              <a:t>How do the devices on the network interact?</a:t>
            </a:r>
          </a:p>
          <a:p>
            <a:pPr lvl="2" eaLnBrk="1" hangingPunct="1"/>
            <a:r>
              <a:rPr lang="en-US" altLang="en-US" dirty="0"/>
              <a:t>Is there a designated “server”?</a:t>
            </a:r>
          </a:p>
          <a:p>
            <a:pPr lvl="2" eaLnBrk="1" hangingPunct="1"/>
            <a:r>
              <a:rPr lang="en-US" altLang="en-US" dirty="0"/>
              <a:t>What is the server’s responsibility?</a:t>
            </a:r>
          </a:p>
          <a:p>
            <a:pPr lvl="2" eaLnBrk="1" hangingPunct="1"/>
            <a:r>
              <a:rPr lang="en-US" altLang="en-US" dirty="0"/>
              <a:t>What is the client’s responsibility?</a:t>
            </a:r>
          </a:p>
          <a:p>
            <a:pPr lvl="1" eaLnBrk="1" hangingPunct="1"/>
            <a:r>
              <a:rPr lang="en-US" altLang="en-US" b="1" dirty="0"/>
              <a:t>Topology</a:t>
            </a:r>
            <a:r>
              <a:rPr lang="en-US" altLang="en-US" dirty="0"/>
              <a:t> – the physical arrangement of the devices on the network which is affected by the networking technologies being used</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0852C543CA544FA3483ED8E2B17F53" ma:contentTypeVersion="0" ma:contentTypeDescription="Create a new document." ma:contentTypeScope="" ma:versionID="99f1ad7b68e0438e759b029ad828ccb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B806E2-E55F-4ED3-8725-85E7E3595953}">
  <ds:schemaRefs>
    <ds:schemaRef ds:uri="http://schemas.microsoft.com/sharepoint/v3/contenttype/forms"/>
  </ds:schemaRefs>
</ds:datastoreItem>
</file>

<file path=customXml/itemProps2.xml><?xml version="1.0" encoding="utf-8"?>
<ds:datastoreItem xmlns:ds="http://schemas.openxmlformats.org/officeDocument/2006/customXml" ds:itemID="{30C902AB-554B-44CF-84CF-E9ECFE9405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D05F667-FC2B-4496-A389-7F24DA561284}">
  <ds:schemaRefs>
    <ds:schemaRef ds:uri="http://purl.org/dc/dcmitype/"/>
    <ds:schemaRef ds:uri="http://www.w3.org/XML/1998/namespace"/>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{2FC35EA5-7F9C-8B4D-B176-E523294A9225}tf10001060</Template>
  <TotalTime>3095</TotalTime>
  <Words>2017</Words>
  <Application>Microsoft Macintosh PowerPoint</Application>
  <PresentationFormat>On-screen Show (4:3)</PresentationFormat>
  <Paragraphs>291</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Monotype Sorts</vt:lpstr>
      <vt:lpstr>Tahoma</vt:lpstr>
      <vt:lpstr>Trebuchet MS</vt:lpstr>
      <vt:lpstr>Wingdings</vt:lpstr>
      <vt:lpstr>Wingdings 3</vt:lpstr>
      <vt:lpstr>Facet</vt:lpstr>
      <vt:lpstr>Lecture 1</vt:lpstr>
      <vt:lpstr>Lecture Overview</vt:lpstr>
      <vt:lpstr>Network Definition</vt:lpstr>
      <vt:lpstr>Advantages and Disadvantages of Networking:</vt:lpstr>
      <vt:lpstr>Categories of Networks</vt:lpstr>
      <vt:lpstr>LAN versus WAN</vt:lpstr>
      <vt:lpstr>Local Area Network</vt:lpstr>
      <vt:lpstr>Architecture</vt:lpstr>
      <vt:lpstr>Topology versus Architecture</vt:lpstr>
      <vt:lpstr>Architecture</vt:lpstr>
      <vt:lpstr>Protocols</vt:lpstr>
      <vt:lpstr>Protocols Vs. Standards</vt:lpstr>
      <vt:lpstr>LAN Architecture</vt:lpstr>
      <vt:lpstr>LAN Topologies</vt:lpstr>
      <vt:lpstr>LAN Topologies </vt:lpstr>
      <vt:lpstr>Transmission medium - Wired LAN</vt:lpstr>
      <vt:lpstr>PowerPoint Presentation</vt:lpstr>
      <vt:lpstr>Access Methodology</vt:lpstr>
      <vt:lpstr>Standards organization</vt:lpstr>
      <vt:lpstr>International organization for standardization - ISO</vt:lpstr>
      <vt:lpstr>Institute of Electrical and Electronics Engineers - IEEE</vt:lpstr>
      <vt:lpstr>OSI Model by ISO</vt:lpstr>
      <vt:lpstr>Layers of OSI</vt:lpstr>
      <vt:lpstr>OSI Model: Physical Layer</vt:lpstr>
      <vt:lpstr>OSI Model</vt:lpstr>
      <vt:lpstr>OSI Model: Data link Layer</vt:lpstr>
      <vt:lpstr>OSI Model</vt:lpstr>
      <vt:lpstr>OSI Model: Network Layer</vt:lpstr>
      <vt:lpstr>OSI Model</vt:lpstr>
      <vt:lpstr>OSI Model: Transport Layer</vt:lpstr>
      <vt:lpstr>OSI model</vt:lpstr>
      <vt:lpstr>OSI Model: Session Layer</vt:lpstr>
      <vt:lpstr>OSI Model: Presentation Layer</vt:lpstr>
      <vt:lpstr>OSI Model: Application Layer</vt:lpstr>
      <vt:lpstr>OSI Model</vt:lpstr>
      <vt:lpstr>OSI Model</vt:lpstr>
      <vt:lpstr>IEEE 802 Model</vt:lpstr>
      <vt:lpstr>IEEE 802 Model</vt:lpstr>
      <vt:lpstr>LAN Applications</vt:lpstr>
      <vt:lpstr>LAN Applications</vt:lpstr>
      <vt:lpstr>LAN Applications</vt:lpstr>
      <vt:lpstr>LAN Application</vt:lpstr>
      <vt:lpstr>LAN Application</vt:lpstr>
    </vt:vector>
  </TitlesOfParts>
  <Company>University of Connecticut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Novak</dc:creator>
  <cp:lastModifiedBy>Microsoft Office User</cp:lastModifiedBy>
  <cp:revision>202</cp:revision>
  <cp:lastPrinted>2014-01-15T20:04:17Z</cp:lastPrinted>
  <dcterms:created xsi:type="dcterms:W3CDTF">2001-08-16T15:00:28Z</dcterms:created>
  <dcterms:modified xsi:type="dcterms:W3CDTF">2018-09-06T07:03:57Z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0x010100440852C543CA544FA3483ED8E2B17F53</vt:lpwstr>
  </property>
</Properties>
</file>