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45"/>
  </p:notesMasterIdLst>
  <p:sldIdLst>
    <p:sldId id="256" r:id="rId5"/>
    <p:sldId id="279" r:id="rId6"/>
    <p:sldId id="280" r:id="rId7"/>
    <p:sldId id="261" r:id="rId8"/>
    <p:sldId id="283" r:id="rId9"/>
    <p:sldId id="257" r:id="rId10"/>
    <p:sldId id="284" r:id="rId11"/>
    <p:sldId id="288" r:id="rId12"/>
    <p:sldId id="259" r:id="rId13"/>
    <p:sldId id="289" r:id="rId14"/>
    <p:sldId id="290" r:id="rId15"/>
    <p:sldId id="291" r:id="rId16"/>
    <p:sldId id="292" r:id="rId17"/>
    <p:sldId id="293" r:id="rId18"/>
    <p:sldId id="295" r:id="rId19"/>
    <p:sldId id="296" r:id="rId20"/>
    <p:sldId id="305" r:id="rId21"/>
    <p:sldId id="264" r:id="rId22"/>
    <p:sldId id="297" r:id="rId23"/>
    <p:sldId id="298" r:id="rId24"/>
    <p:sldId id="299" r:id="rId25"/>
    <p:sldId id="300" r:id="rId26"/>
    <p:sldId id="301" r:id="rId27"/>
    <p:sldId id="302" r:id="rId28"/>
    <p:sldId id="303" r:id="rId29"/>
    <p:sldId id="260" r:id="rId30"/>
    <p:sldId id="306" r:id="rId31"/>
    <p:sldId id="269" r:id="rId32"/>
    <p:sldId id="281" r:id="rId33"/>
    <p:sldId id="270" r:id="rId34"/>
    <p:sldId id="267" r:id="rId35"/>
    <p:sldId id="268" r:id="rId36"/>
    <p:sldId id="271" r:id="rId37"/>
    <p:sldId id="272" r:id="rId38"/>
    <p:sldId id="273" r:id="rId39"/>
    <p:sldId id="274" r:id="rId40"/>
    <p:sldId id="275" r:id="rId41"/>
    <p:sldId id="276" r:id="rId42"/>
    <p:sldId id="277" r:id="rId43"/>
    <p:sldId id="27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3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A22F1F-7F5A-4728-B4FB-8FC989A08668}" type="datetimeFigureOut">
              <a:rPr lang="en-US" smtClean="0"/>
              <a:pPr/>
              <a:t>8/20/2017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507CD-8052-4B47-93DB-92E17CC5531F}" type="slidenum">
              <a:rPr lang="en-US" smtClean="0"/>
              <a:pPr/>
              <a:t>‹#›</a:t>
            </a:fld>
            <a:endParaRPr lang="en-US"/>
          </a:p>
        </p:txBody>
      </p:sp>
    </p:spTree>
    <p:extLst>
      <p:ext uri="{BB962C8B-B14F-4D97-AF65-F5344CB8AC3E}">
        <p14:creationId xmlns:p14="http://schemas.microsoft.com/office/powerpoint/2010/main" val="198582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body" idx="1"/>
          </p:nvPr>
        </p:nvSpPr>
        <p:spPr bwMode="auto">
          <a:xfrm>
            <a:off x="913651" y="4345708"/>
            <a:ext cx="5029093" cy="3850644"/>
          </a:xfrm>
          <a:prstGeom prst="rect">
            <a:avLst/>
          </a:prstGeom>
          <a:noFill/>
          <a:ln>
            <a:miter lim="800000"/>
            <a:headEnd/>
            <a:tailEnd/>
          </a:ln>
        </p:spPr>
        <p:txBody>
          <a:bodyPr lIns="93171" tIns="46586" rIns="93171" bIns="46586"/>
          <a:lstStyle/>
          <a:p>
            <a:endParaRPr lang="en-US"/>
          </a:p>
        </p:txBody>
      </p:sp>
      <p:sp>
        <p:nvSpPr>
          <p:cNvPr id="1000451" name="Rectangle 3"/>
          <p:cNvSpPr>
            <a:spLocks noGrp="1" noRot="1" noChangeAspect="1" noChangeArrowheads="1"/>
          </p:cNvSpPr>
          <p:nvPr>
            <p:ph type="sldImg"/>
          </p:nvPr>
        </p:nvSpPr>
        <p:spPr bwMode="auto">
          <a:xfrm>
            <a:off x="1290638" y="798513"/>
            <a:ext cx="4275137" cy="3205162"/>
          </a:xfrm>
          <a:prstGeom prst="rect">
            <a:avLst/>
          </a:prstGeom>
          <a:noFill/>
          <a:ln w="12700" cap="flat">
            <a:solidFill>
              <a:schemeClr val="tx1"/>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2"/>
          <p:cNvSpPr>
            <a:spLocks noGrp="1" noChangeArrowheads="1"/>
          </p:cNvSpPr>
          <p:nvPr>
            <p:ph type="body" idx="1"/>
          </p:nvPr>
        </p:nvSpPr>
        <p:spPr bwMode="auto">
          <a:xfrm>
            <a:off x="913651" y="4345708"/>
            <a:ext cx="5029093" cy="3850644"/>
          </a:xfrm>
          <a:prstGeom prst="rect">
            <a:avLst/>
          </a:prstGeom>
          <a:noFill/>
          <a:ln>
            <a:miter lim="800000"/>
            <a:headEnd/>
            <a:tailEnd/>
          </a:ln>
        </p:spPr>
        <p:txBody>
          <a:bodyPr lIns="93171" tIns="46586" rIns="93171" bIns="46586"/>
          <a:lstStyle/>
          <a:p>
            <a:endParaRPr lang="en-US"/>
          </a:p>
        </p:txBody>
      </p:sp>
      <p:sp>
        <p:nvSpPr>
          <p:cNvPr id="1031171" name="Rectangle 3"/>
          <p:cNvSpPr>
            <a:spLocks noGrp="1" noRot="1" noChangeAspect="1" noChangeArrowheads="1"/>
          </p:cNvSpPr>
          <p:nvPr>
            <p:ph type="sldImg"/>
          </p:nvPr>
        </p:nvSpPr>
        <p:spPr bwMode="auto">
          <a:xfrm>
            <a:off x="1290638" y="798513"/>
            <a:ext cx="4275137" cy="3205162"/>
          </a:xfrm>
          <a:prstGeom prst="rect">
            <a:avLst/>
          </a:prstGeom>
          <a:noFill/>
          <a:ln w="12700" cap="flat">
            <a:solidFill>
              <a:schemeClr val="tx1"/>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ChangeArrowheads="1"/>
          </p:cNvSpPr>
          <p:nvPr>
            <p:ph type="body" idx="1"/>
          </p:nvPr>
        </p:nvSpPr>
        <p:spPr bwMode="auto">
          <a:xfrm>
            <a:off x="913651" y="4345708"/>
            <a:ext cx="5029093" cy="3850644"/>
          </a:xfrm>
          <a:prstGeom prst="rect">
            <a:avLst/>
          </a:prstGeom>
          <a:noFill/>
          <a:ln>
            <a:miter lim="800000"/>
            <a:headEnd/>
            <a:tailEnd/>
          </a:ln>
        </p:spPr>
        <p:txBody>
          <a:bodyPr lIns="93171" tIns="46586" rIns="93171" bIns="46586"/>
          <a:lstStyle/>
          <a:p>
            <a:endParaRPr lang="en-US"/>
          </a:p>
        </p:txBody>
      </p:sp>
      <p:sp>
        <p:nvSpPr>
          <p:cNvPr id="1033219" name="Rectangle 3"/>
          <p:cNvSpPr>
            <a:spLocks noGrp="1" noRot="1" noChangeAspect="1" noChangeArrowheads="1"/>
          </p:cNvSpPr>
          <p:nvPr>
            <p:ph type="sldImg"/>
          </p:nvPr>
        </p:nvSpPr>
        <p:spPr bwMode="auto">
          <a:xfrm>
            <a:off x="1290638" y="798513"/>
            <a:ext cx="4275137" cy="3205162"/>
          </a:xfrm>
          <a:prstGeom prst="rect">
            <a:avLst/>
          </a:prstGeom>
          <a:noFill/>
          <a:ln w="12700" cap="flat">
            <a:solidFill>
              <a:schemeClr val="tx1"/>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body" idx="1"/>
          </p:nvPr>
        </p:nvSpPr>
        <p:spPr bwMode="auto">
          <a:xfrm>
            <a:off x="913651" y="4345708"/>
            <a:ext cx="5029093" cy="3850644"/>
          </a:xfrm>
          <a:prstGeom prst="rect">
            <a:avLst/>
          </a:prstGeom>
          <a:noFill/>
          <a:ln>
            <a:miter lim="800000"/>
            <a:headEnd/>
            <a:tailEnd/>
          </a:ln>
        </p:spPr>
        <p:txBody>
          <a:bodyPr lIns="93171" tIns="46586" rIns="93171" bIns="46586"/>
          <a:lstStyle/>
          <a:p>
            <a:endParaRPr lang="en-US"/>
          </a:p>
        </p:txBody>
      </p:sp>
      <p:sp>
        <p:nvSpPr>
          <p:cNvPr id="1013763" name="Rectangle 3"/>
          <p:cNvSpPr>
            <a:spLocks noGrp="1" noRot="1" noChangeAspect="1" noChangeArrowheads="1"/>
          </p:cNvSpPr>
          <p:nvPr>
            <p:ph type="sldImg"/>
          </p:nvPr>
        </p:nvSpPr>
        <p:spPr bwMode="auto">
          <a:xfrm>
            <a:off x="1290638" y="798513"/>
            <a:ext cx="4275137" cy="3205162"/>
          </a:xfrm>
          <a:prstGeom prst="rect">
            <a:avLst/>
          </a:prstGeom>
          <a:noFill/>
          <a:ln w="12700" cap="flat">
            <a:solidFill>
              <a:schemeClr val="tx1"/>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body" idx="1"/>
          </p:nvPr>
        </p:nvSpPr>
        <p:spPr bwMode="auto">
          <a:xfrm>
            <a:off x="913651" y="4345708"/>
            <a:ext cx="5029093" cy="3850644"/>
          </a:xfrm>
          <a:prstGeom prst="rect">
            <a:avLst/>
          </a:prstGeom>
          <a:noFill/>
          <a:ln>
            <a:miter lim="800000"/>
            <a:headEnd/>
            <a:tailEnd/>
          </a:ln>
        </p:spPr>
        <p:txBody>
          <a:bodyPr lIns="93171" tIns="46586" rIns="93171" bIns="46586"/>
          <a:lstStyle/>
          <a:p>
            <a:endParaRPr lang="en-US"/>
          </a:p>
        </p:txBody>
      </p:sp>
      <p:sp>
        <p:nvSpPr>
          <p:cNvPr id="1016835" name="Rectangle 3"/>
          <p:cNvSpPr>
            <a:spLocks noGrp="1" noRot="1" noChangeAspect="1" noChangeArrowheads="1"/>
          </p:cNvSpPr>
          <p:nvPr>
            <p:ph type="sldImg"/>
          </p:nvPr>
        </p:nvSpPr>
        <p:spPr bwMode="auto">
          <a:xfrm>
            <a:off x="1290638" y="798513"/>
            <a:ext cx="4275137" cy="3205162"/>
          </a:xfrm>
          <a:prstGeom prst="rect">
            <a:avLst/>
          </a:prstGeom>
          <a:noFill/>
          <a:ln w="12700" cap="flat">
            <a:solidFill>
              <a:schemeClr val="tx1"/>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body" idx="1"/>
          </p:nvPr>
        </p:nvSpPr>
        <p:spPr bwMode="auto">
          <a:xfrm>
            <a:off x="913651" y="4345708"/>
            <a:ext cx="5029093" cy="3850644"/>
          </a:xfrm>
          <a:prstGeom prst="rect">
            <a:avLst/>
          </a:prstGeom>
          <a:noFill/>
          <a:ln>
            <a:miter lim="800000"/>
            <a:headEnd/>
            <a:tailEnd/>
          </a:ln>
        </p:spPr>
        <p:txBody>
          <a:bodyPr lIns="93171" tIns="46586" rIns="93171" bIns="46586"/>
          <a:lstStyle/>
          <a:p>
            <a:endParaRPr lang="en-US"/>
          </a:p>
        </p:txBody>
      </p:sp>
      <p:sp>
        <p:nvSpPr>
          <p:cNvPr id="1018883" name="Rectangle 3"/>
          <p:cNvSpPr>
            <a:spLocks noGrp="1" noRot="1" noChangeAspect="1" noChangeArrowheads="1"/>
          </p:cNvSpPr>
          <p:nvPr>
            <p:ph type="sldImg"/>
          </p:nvPr>
        </p:nvSpPr>
        <p:spPr bwMode="auto">
          <a:xfrm>
            <a:off x="1290638" y="798513"/>
            <a:ext cx="4275137" cy="3205162"/>
          </a:xfrm>
          <a:prstGeom prst="rect">
            <a:avLst/>
          </a:prstGeom>
          <a:noFill/>
          <a:ln w="12700" cap="flat">
            <a:solidFill>
              <a:schemeClr val="tx1"/>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body" idx="1"/>
          </p:nvPr>
        </p:nvSpPr>
        <p:spPr bwMode="auto">
          <a:xfrm>
            <a:off x="913651" y="4345708"/>
            <a:ext cx="5029093" cy="3850644"/>
          </a:xfrm>
          <a:prstGeom prst="rect">
            <a:avLst/>
          </a:prstGeom>
          <a:noFill/>
          <a:ln>
            <a:miter lim="800000"/>
            <a:headEnd/>
            <a:tailEnd/>
          </a:ln>
        </p:spPr>
        <p:txBody>
          <a:bodyPr lIns="93171" tIns="46586" rIns="93171" bIns="46586"/>
          <a:lstStyle/>
          <a:p>
            <a:endParaRPr lang="en-US"/>
          </a:p>
        </p:txBody>
      </p:sp>
      <p:sp>
        <p:nvSpPr>
          <p:cNvPr id="1020931" name="Rectangle 3"/>
          <p:cNvSpPr>
            <a:spLocks noGrp="1" noRot="1" noChangeAspect="1" noChangeArrowheads="1"/>
          </p:cNvSpPr>
          <p:nvPr>
            <p:ph type="sldImg"/>
          </p:nvPr>
        </p:nvSpPr>
        <p:spPr bwMode="auto">
          <a:xfrm>
            <a:off x="1290638" y="798513"/>
            <a:ext cx="4275137" cy="3205162"/>
          </a:xfrm>
          <a:prstGeom prst="rect">
            <a:avLst/>
          </a:prstGeom>
          <a:noFill/>
          <a:ln w="12700" cap="flat">
            <a:solidFill>
              <a:schemeClr val="tx1"/>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body" idx="1"/>
          </p:nvPr>
        </p:nvSpPr>
        <p:spPr bwMode="auto">
          <a:xfrm>
            <a:off x="913651" y="4345708"/>
            <a:ext cx="5029093" cy="3850644"/>
          </a:xfrm>
          <a:prstGeom prst="rect">
            <a:avLst/>
          </a:prstGeom>
          <a:noFill/>
          <a:ln>
            <a:miter lim="800000"/>
            <a:headEnd/>
            <a:tailEnd/>
          </a:ln>
        </p:spPr>
        <p:txBody>
          <a:bodyPr lIns="93171" tIns="46586" rIns="93171" bIns="46586"/>
          <a:lstStyle/>
          <a:p>
            <a:endParaRPr lang="en-US"/>
          </a:p>
        </p:txBody>
      </p:sp>
      <p:sp>
        <p:nvSpPr>
          <p:cNvPr id="1022979" name="Rectangle 3"/>
          <p:cNvSpPr>
            <a:spLocks noGrp="1" noRot="1" noChangeAspect="1" noChangeArrowheads="1"/>
          </p:cNvSpPr>
          <p:nvPr>
            <p:ph type="sldImg"/>
          </p:nvPr>
        </p:nvSpPr>
        <p:spPr bwMode="auto">
          <a:xfrm>
            <a:off x="1290638" y="798513"/>
            <a:ext cx="4275137" cy="3205162"/>
          </a:xfrm>
          <a:prstGeom prst="rect">
            <a:avLst/>
          </a:prstGeom>
          <a:noFill/>
          <a:ln w="12700" cap="flat">
            <a:solidFill>
              <a:schemeClr val="tx1"/>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body" idx="1"/>
          </p:nvPr>
        </p:nvSpPr>
        <p:spPr bwMode="auto">
          <a:xfrm>
            <a:off x="913651" y="4345708"/>
            <a:ext cx="5029093" cy="3850644"/>
          </a:xfrm>
          <a:prstGeom prst="rect">
            <a:avLst/>
          </a:prstGeom>
          <a:noFill/>
          <a:ln>
            <a:miter lim="800000"/>
            <a:headEnd/>
            <a:tailEnd/>
          </a:ln>
        </p:spPr>
        <p:txBody>
          <a:bodyPr lIns="93171" tIns="46586" rIns="93171" bIns="46586"/>
          <a:lstStyle/>
          <a:p>
            <a:endParaRPr lang="en-US"/>
          </a:p>
        </p:txBody>
      </p:sp>
      <p:sp>
        <p:nvSpPr>
          <p:cNvPr id="1025027" name="Rectangle 3"/>
          <p:cNvSpPr>
            <a:spLocks noGrp="1" noRot="1" noChangeAspect="1" noChangeArrowheads="1"/>
          </p:cNvSpPr>
          <p:nvPr>
            <p:ph type="sldImg"/>
          </p:nvPr>
        </p:nvSpPr>
        <p:spPr bwMode="auto">
          <a:xfrm>
            <a:off x="1290638" y="798513"/>
            <a:ext cx="4275137" cy="3205162"/>
          </a:xfrm>
          <a:prstGeom prst="rect">
            <a:avLst/>
          </a:prstGeom>
          <a:noFill/>
          <a:ln w="12700" cap="flat">
            <a:solidFill>
              <a:schemeClr val="tx1"/>
            </a:solidFill>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ChangeArrowheads="1"/>
          </p:cNvSpPr>
          <p:nvPr>
            <p:ph type="body" idx="1"/>
          </p:nvPr>
        </p:nvSpPr>
        <p:spPr bwMode="auto">
          <a:xfrm>
            <a:off x="913651" y="4345708"/>
            <a:ext cx="5029093" cy="3850644"/>
          </a:xfrm>
          <a:prstGeom prst="rect">
            <a:avLst/>
          </a:prstGeom>
          <a:noFill/>
          <a:ln>
            <a:miter lim="800000"/>
            <a:headEnd/>
            <a:tailEnd/>
          </a:ln>
        </p:spPr>
        <p:txBody>
          <a:bodyPr lIns="93171" tIns="46586" rIns="93171" bIns="46586"/>
          <a:lstStyle/>
          <a:p>
            <a:endParaRPr lang="en-US"/>
          </a:p>
        </p:txBody>
      </p:sp>
      <p:sp>
        <p:nvSpPr>
          <p:cNvPr id="1027075" name="Rectangle 3"/>
          <p:cNvSpPr>
            <a:spLocks noGrp="1" noRot="1" noChangeAspect="1" noChangeArrowheads="1"/>
          </p:cNvSpPr>
          <p:nvPr>
            <p:ph type="sldImg"/>
          </p:nvPr>
        </p:nvSpPr>
        <p:spPr bwMode="auto">
          <a:xfrm>
            <a:off x="1290638" y="798513"/>
            <a:ext cx="4275137" cy="3205162"/>
          </a:xfrm>
          <a:prstGeom prst="rect">
            <a:avLst/>
          </a:prstGeom>
          <a:noFill/>
          <a:ln w="12700" cap="flat">
            <a:solidFill>
              <a:schemeClr val="tx1"/>
            </a:solidFill>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ChangeArrowheads="1"/>
          </p:cNvSpPr>
          <p:nvPr>
            <p:ph type="body" idx="1"/>
          </p:nvPr>
        </p:nvSpPr>
        <p:spPr bwMode="auto">
          <a:xfrm>
            <a:off x="913651" y="4345708"/>
            <a:ext cx="5029093" cy="3850644"/>
          </a:xfrm>
          <a:prstGeom prst="rect">
            <a:avLst/>
          </a:prstGeom>
          <a:noFill/>
          <a:ln>
            <a:miter lim="800000"/>
            <a:headEnd/>
            <a:tailEnd/>
          </a:ln>
        </p:spPr>
        <p:txBody>
          <a:bodyPr lIns="93171" tIns="46586" rIns="93171" bIns="46586"/>
          <a:lstStyle/>
          <a:p>
            <a:endParaRPr lang="en-US"/>
          </a:p>
        </p:txBody>
      </p:sp>
      <p:sp>
        <p:nvSpPr>
          <p:cNvPr id="1029123" name="Rectangle 3"/>
          <p:cNvSpPr>
            <a:spLocks noGrp="1" noRot="1" noChangeAspect="1" noChangeArrowheads="1"/>
          </p:cNvSpPr>
          <p:nvPr>
            <p:ph type="sldImg"/>
          </p:nvPr>
        </p:nvSpPr>
        <p:spPr bwMode="auto">
          <a:xfrm>
            <a:off x="1290638" y="798513"/>
            <a:ext cx="4275137" cy="3205162"/>
          </a:xfrm>
          <a:prstGeom prst="rect">
            <a:avLst/>
          </a:prstGeom>
          <a:noFill/>
          <a:ln w="12700" cap="flat">
            <a:solidFill>
              <a:schemeClr val="tx1"/>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A665693-261A-46BF-91AD-1B645714B7CD}" type="datetime1">
              <a:rPr lang="en-US" smtClean="0"/>
              <a:pPr/>
              <a:t>8/20/2017</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B54BB41-450C-4629-AE1F-3B49E01F82D0}"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136AF-4462-42BF-B9FF-BCDE09C097DE}" type="datetime1">
              <a:rPr lang="en-US" smtClean="0"/>
              <a:pPr/>
              <a:t>8/20/2017</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
        <p:nvSpPr>
          <p:cNvPr id="6" name="Slide Number Placeholder 5"/>
          <p:cNvSpPr>
            <a:spLocks noGrp="1"/>
          </p:cNvSpPr>
          <p:nvPr>
            <p:ph type="sldNum" sz="quarter" idx="12"/>
          </p:nvPr>
        </p:nvSpPr>
        <p:spPr/>
        <p:txBody>
          <a:bodyPr/>
          <a:lstStyle/>
          <a:p>
            <a:fld id="{1B54BB41-450C-4629-AE1F-3B49E01F82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38B54F-2CAF-4C1F-A48F-CD2BDDA35295}" type="datetime1">
              <a:rPr lang="en-US" smtClean="0"/>
              <a:pPr/>
              <a:t>8/20/2017</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
        <p:nvSpPr>
          <p:cNvPr id="6" name="Slide Number Placeholder 5"/>
          <p:cNvSpPr>
            <a:spLocks noGrp="1"/>
          </p:cNvSpPr>
          <p:nvPr>
            <p:ph type="sldNum" sz="quarter" idx="12"/>
          </p:nvPr>
        </p:nvSpPr>
        <p:spPr/>
        <p:txBody>
          <a:bodyPr/>
          <a:lstStyle/>
          <a:p>
            <a:fld id="{1B54BB41-450C-4629-AE1F-3B49E01F82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7DA95-F6CE-40DD-931A-E64C9DBD0647}" type="datetime1">
              <a:rPr lang="en-US" smtClean="0"/>
              <a:pPr/>
              <a:t>8/20/2017</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
        <p:nvSpPr>
          <p:cNvPr id="6" name="Slide Number Placeholder 5"/>
          <p:cNvSpPr>
            <a:spLocks noGrp="1"/>
          </p:cNvSpPr>
          <p:nvPr>
            <p:ph type="sldNum" sz="quarter" idx="12"/>
          </p:nvPr>
        </p:nvSpPr>
        <p:spPr/>
        <p:txBody>
          <a:bodyPr/>
          <a:lstStyle/>
          <a:p>
            <a:fld id="{1B54BB41-450C-4629-AE1F-3B49E01F82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F923A21-427B-451B-B6C5-0FCB5D1820A6}" type="datetime1">
              <a:rPr lang="en-US" smtClean="0"/>
              <a:pPr/>
              <a:t>8/20/2017</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
        <p:nvSpPr>
          <p:cNvPr id="6" name="Slide Number Placeholder 5"/>
          <p:cNvSpPr>
            <a:spLocks noGrp="1"/>
          </p:cNvSpPr>
          <p:nvPr>
            <p:ph type="sldNum" sz="quarter" idx="12"/>
          </p:nvPr>
        </p:nvSpPr>
        <p:spPr/>
        <p:txBody>
          <a:bodyPr/>
          <a:lstStyle/>
          <a:p>
            <a:fld id="{1B54BB41-450C-4629-AE1F-3B49E01F82D0}"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DBDB28-0F74-4EA4-8B5C-80F28316FF12}" type="datetime1">
              <a:rPr lang="en-US" smtClean="0"/>
              <a:pPr/>
              <a:t>8/20/2017</a:t>
            </a:fld>
            <a:endParaRPr lang="en-US"/>
          </a:p>
        </p:txBody>
      </p:sp>
      <p:sp>
        <p:nvSpPr>
          <p:cNvPr id="6" name="Footer Placeholder 5"/>
          <p:cNvSpPr>
            <a:spLocks noGrp="1"/>
          </p:cNvSpPr>
          <p:nvPr>
            <p:ph type="ftr" sz="quarter" idx="11"/>
          </p:nvPr>
        </p:nvSpPr>
        <p:spPr/>
        <p:txBody>
          <a:bodyPr/>
          <a:lstStyle/>
          <a:p>
            <a:r>
              <a:rPr lang="en-US" smtClean="0"/>
              <a:t>lec#1</a:t>
            </a:r>
            <a:endParaRPr lang="en-US"/>
          </a:p>
        </p:txBody>
      </p:sp>
      <p:sp>
        <p:nvSpPr>
          <p:cNvPr id="7" name="Slide Number Placeholder 6"/>
          <p:cNvSpPr>
            <a:spLocks noGrp="1"/>
          </p:cNvSpPr>
          <p:nvPr>
            <p:ph type="sldNum" sz="quarter" idx="12"/>
          </p:nvPr>
        </p:nvSpPr>
        <p:spPr/>
        <p:txBody>
          <a:bodyPr/>
          <a:lstStyle/>
          <a:p>
            <a:fld id="{1B54BB41-450C-4629-AE1F-3B49E01F82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0519FD-8720-4AE3-82BB-A227448045FB}" type="datetime1">
              <a:rPr lang="en-US" smtClean="0"/>
              <a:pPr/>
              <a:t>8/20/2017</a:t>
            </a:fld>
            <a:endParaRPr lang="en-US"/>
          </a:p>
        </p:txBody>
      </p:sp>
      <p:sp>
        <p:nvSpPr>
          <p:cNvPr id="8" name="Footer Placeholder 7"/>
          <p:cNvSpPr>
            <a:spLocks noGrp="1"/>
          </p:cNvSpPr>
          <p:nvPr>
            <p:ph type="ftr" sz="quarter" idx="11"/>
          </p:nvPr>
        </p:nvSpPr>
        <p:spPr/>
        <p:txBody>
          <a:bodyPr/>
          <a:lstStyle/>
          <a:p>
            <a:r>
              <a:rPr lang="en-US" smtClean="0"/>
              <a:t>lec#1</a:t>
            </a:r>
            <a:endParaRPr lang="en-US"/>
          </a:p>
        </p:txBody>
      </p:sp>
      <p:sp>
        <p:nvSpPr>
          <p:cNvPr id="9" name="Slide Number Placeholder 8"/>
          <p:cNvSpPr>
            <a:spLocks noGrp="1"/>
          </p:cNvSpPr>
          <p:nvPr>
            <p:ph type="sldNum" sz="quarter" idx="12"/>
          </p:nvPr>
        </p:nvSpPr>
        <p:spPr/>
        <p:txBody>
          <a:bodyPr/>
          <a:lstStyle/>
          <a:p>
            <a:fld id="{1B54BB41-450C-4629-AE1F-3B49E01F82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C8BF24-2FCF-43A5-ACD8-78295FF0517C}" type="datetime1">
              <a:rPr lang="en-US" smtClean="0"/>
              <a:pPr/>
              <a:t>8/20/2017</a:t>
            </a:fld>
            <a:endParaRPr lang="en-US"/>
          </a:p>
        </p:txBody>
      </p:sp>
      <p:sp>
        <p:nvSpPr>
          <p:cNvPr id="4" name="Footer Placeholder 3"/>
          <p:cNvSpPr>
            <a:spLocks noGrp="1"/>
          </p:cNvSpPr>
          <p:nvPr>
            <p:ph type="ftr" sz="quarter" idx="11"/>
          </p:nvPr>
        </p:nvSpPr>
        <p:spPr/>
        <p:txBody>
          <a:bodyPr/>
          <a:lstStyle/>
          <a:p>
            <a:r>
              <a:rPr lang="en-US" smtClean="0"/>
              <a:t>lec#1</a:t>
            </a:r>
            <a:endParaRPr lang="en-US"/>
          </a:p>
        </p:txBody>
      </p:sp>
      <p:sp>
        <p:nvSpPr>
          <p:cNvPr id="5" name="Slide Number Placeholder 4"/>
          <p:cNvSpPr>
            <a:spLocks noGrp="1"/>
          </p:cNvSpPr>
          <p:nvPr>
            <p:ph type="sldNum" sz="quarter" idx="12"/>
          </p:nvPr>
        </p:nvSpPr>
        <p:spPr/>
        <p:txBody>
          <a:bodyPr/>
          <a:lstStyle/>
          <a:p>
            <a:fld id="{1B54BB41-450C-4629-AE1F-3B49E01F82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B5CD878-7B14-4155-940E-99E37244A388}" type="datetime1">
              <a:rPr lang="en-US" smtClean="0"/>
              <a:pPr/>
              <a:t>8/20/2017</a:t>
            </a:fld>
            <a:endParaRPr lang="en-US"/>
          </a:p>
        </p:txBody>
      </p:sp>
      <p:sp>
        <p:nvSpPr>
          <p:cNvPr id="3" name="Footer Placeholder 2"/>
          <p:cNvSpPr>
            <a:spLocks noGrp="1"/>
          </p:cNvSpPr>
          <p:nvPr>
            <p:ph type="ftr" sz="quarter" idx="11"/>
          </p:nvPr>
        </p:nvSpPr>
        <p:spPr/>
        <p:txBody>
          <a:bodyPr/>
          <a:lstStyle/>
          <a:p>
            <a:r>
              <a:rPr lang="en-US" smtClean="0"/>
              <a:t>lec#1</a:t>
            </a:r>
            <a:endParaRPr lang="en-US"/>
          </a:p>
        </p:txBody>
      </p:sp>
      <p:sp>
        <p:nvSpPr>
          <p:cNvPr id="4" name="Slide Number Placeholder 3"/>
          <p:cNvSpPr>
            <a:spLocks noGrp="1"/>
          </p:cNvSpPr>
          <p:nvPr>
            <p:ph type="sldNum" sz="quarter" idx="12"/>
          </p:nvPr>
        </p:nvSpPr>
        <p:spPr/>
        <p:txBody>
          <a:bodyPr/>
          <a:lstStyle/>
          <a:p>
            <a:fld id="{1B54BB41-450C-4629-AE1F-3B49E01F82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0A8F0F-C372-446B-887C-0042487BA71A}" type="datetime1">
              <a:rPr lang="en-US" smtClean="0"/>
              <a:pPr/>
              <a:t>8/20/2017</a:t>
            </a:fld>
            <a:endParaRPr lang="en-US"/>
          </a:p>
        </p:txBody>
      </p:sp>
      <p:sp>
        <p:nvSpPr>
          <p:cNvPr id="6" name="Footer Placeholder 5"/>
          <p:cNvSpPr>
            <a:spLocks noGrp="1"/>
          </p:cNvSpPr>
          <p:nvPr>
            <p:ph type="ftr" sz="quarter" idx="11"/>
          </p:nvPr>
        </p:nvSpPr>
        <p:spPr/>
        <p:txBody>
          <a:bodyPr/>
          <a:lstStyle/>
          <a:p>
            <a:r>
              <a:rPr lang="en-US" smtClean="0"/>
              <a:t>lec#1</a:t>
            </a:r>
            <a:endParaRPr lang="en-US"/>
          </a:p>
        </p:txBody>
      </p:sp>
      <p:sp>
        <p:nvSpPr>
          <p:cNvPr id="7" name="Slide Number Placeholder 6"/>
          <p:cNvSpPr>
            <a:spLocks noGrp="1"/>
          </p:cNvSpPr>
          <p:nvPr>
            <p:ph type="sldNum" sz="quarter" idx="12"/>
          </p:nvPr>
        </p:nvSpPr>
        <p:spPr/>
        <p:txBody>
          <a:bodyPr/>
          <a:lstStyle/>
          <a:p>
            <a:fld id="{1B54BB41-450C-4629-AE1F-3B49E01F82D0}"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35DA05B-B3A4-4581-9DA8-8D064775CD04}" type="datetime1">
              <a:rPr lang="en-US" smtClean="0"/>
              <a:pPr/>
              <a:t>8/20/2017</a:t>
            </a:fld>
            <a:endParaRPr lang="en-US"/>
          </a:p>
        </p:txBody>
      </p:sp>
      <p:sp>
        <p:nvSpPr>
          <p:cNvPr id="7" name="Slide Number Placeholder 6"/>
          <p:cNvSpPr>
            <a:spLocks noGrp="1"/>
          </p:cNvSpPr>
          <p:nvPr>
            <p:ph type="sldNum" sz="quarter" idx="12"/>
          </p:nvPr>
        </p:nvSpPr>
        <p:spPr/>
        <p:txBody>
          <a:bodyPr/>
          <a:lstStyle/>
          <a:p>
            <a:fld id="{1B54BB41-450C-4629-AE1F-3B49E01F82D0}"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lec#1</a:t>
            </a:r>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52F910C-24EC-455A-AC8E-7AD6D3C884EE}" type="datetime1">
              <a:rPr lang="en-US" smtClean="0"/>
              <a:pPr/>
              <a:t>8/20/2017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lec#1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B54BB41-450C-4629-AE1F-3B49E01F82D0}"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r" defTabSz="914400" rtl="1"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r" defTabSz="914400" rtl="1"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l"/>
            <a:r>
              <a:rPr lang="en-US" dirty="0" smtClean="0"/>
              <a:t>LECTURE1</a:t>
            </a:r>
            <a:endParaRPr lang="en-US" dirty="0"/>
          </a:p>
        </p:txBody>
      </p:sp>
      <p:sp>
        <p:nvSpPr>
          <p:cNvPr id="2" name="Title 1"/>
          <p:cNvSpPr>
            <a:spLocks noGrp="1"/>
          </p:cNvSpPr>
          <p:nvPr>
            <p:ph type="ctrTitle"/>
          </p:nvPr>
        </p:nvSpPr>
        <p:spPr/>
        <p:txBody>
          <a:bodyPr/>
          <a:lstStyle/>
          <a:p>
            <a:pPr algn="l"/>
            <a:r>
              <a:rPr lang="ar-SA" dirty="0" smtClean="0"/>
              <a:t> </a:t>
            </a:r>
            <a:r>
              <a:rPr lang="en-US" smtClean="0"/>
              <a:t>NET 301</a:t>
            </a:r>
            <a:br>
              <a:rPr lang="en-US" smtClean="0"/>
            </a:br>
            <a:r>
              <a:rPr lang="en-US" smtClean="0"/>
              <a:t> </a:t>
            </a:r>
            <a:r>
              <a:rPr lang="en-US" dirty="0" smtClean="0"/>
              <a:t>LAN Technology</a:t>
            </a:r>
            <a:endParaRPr lang="en-US"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81000" y="685800"/>
            <a:ext cx="8291513" cy="379413"/>
          </a:xfrm>
          <a:noFill/>
          <a:ln/>
        </p:spPr>
        <p:txBody>
          <a:bodyPr>
            <a:normAutofit fontScale="90000"/>
          </a:bodyPr>
          <a:lstStyle/>
          <a:p>
            <a:r>
              <a:rPr lang="en-US" sz="3600" dirty="0"/>
              <a:t>Logical Topology</a:t>
            </a:r>
          </a:p>
        </p:txBody>
      </p:sp>
      <p:sp>
        <p:nvSpPr>
          <p:cNvPr id="157699" name="Rectangle 3"/>
          <p:cNvSpPr>
            <a:spLocks noGrp="1" noChangeArrowheads="1"/>
          </p:cNvSpPr>
          <p:nvPr>
            <p:ph type="body" idx="1"/>
          </p:nvPr>
        </p:nvSpPr>
        <p:spPr>
          <a:xfrm>
            <a:off x="0" y="990600"/>
            <a:ext cx="9067800" cy="5486400"/>
          </a:xfrm>
          <a:noFill/>
          <a:ln/>
        </p:spPr>
        <p:txBody>
          <a:bodyPr>
            <a:normAutofit/>
          </a:bodyPr>
          <a:lstStyle/>
          <a:p>
            <a:pPr algn="l" rtl="0">
              <a:lnSpc>
                <a:spcPct val="80000"/>
              </a:lnSpc>
            </a:pPr>
            <a:endParaRPr lang="en-US" sz="2800" dirty="0" smtClean="0"/>
          </a:p>
          <a:p>
            <a:pPr algn="l" rtl="0">
              <a:lnSpc>
                <a:spcPct val="80000"/>
              </a:lnSpc>
            </a:pPr>
            <a:endParaRPr lang="en-US" sz="2800" dirty="0" smtClean="0"/>
          </a:p>
          <a:p>
            <a:pPr algn="l" rtl="0">
              <a:lnSpc>
                <a:spcPct val="80000"/>
              </a:lnSpc>
            </a:pPr>
            <a:r>
              <a:rPr lang="en-US" sz="2800" dirty="0" smtClean="0"/>
              <a:t>This </a:t>
            </a:r>
            <a:r>
              <a:rPr lang="en-US" sz="2800" dirty="0"/>
              <a:t>passing technology is known as “</a:t>
            </a:r>
            <a:r>
              <a:rPr lang="en-US" sz="2800" dirty="0">
                <a:solidFill>
                  <a:srgbClr val="0000FF"/>
                </a:solidFill>
              </a:rPr>
              <a:t>Logical Topology</a:t>
            </a:r>
            <a:r>
              <a:rPr lang="en-US" sz="2800" dirty="0"/>
              <a:t>”.</a:t>
            </a:r>
          </a:p>
          <a:p>
            <a:pPr algn="l" rtl="0">
              <a:lnSpc>
                <a:spcPct val="80000"/>
              </a:lnSpc>
            </a:pPr>
            <a:r>
              <a:rPr lang="en-US" sz="2800" dirty="0"/>
              <a:t>A logical topology is how devices appear connected to the user. A physical topology is how they are actually interconnected with wires and cables. </a:t>
            </a:r>
          </a:p>
          <a:p>
            <a:pPr algn="l" rtl="0">
              <a:lnSpc>
                <a:spcPct val="80000"/>
              </a:lnSpc>
            </a:pPr>
            <a:r>
              <a:rPr lang="en-US" sz="2800" dirty="0"/>
              <a:t>Logical topologies are bound to network protocols and describe how data are moved across the network. </a:t>
            </a:r>
          </a:p>
          <a:p>
            <a:pPr algn="l" rtl="0">
              <a:lnSpc>
                <a:spcPct val="80000"/>
              </a:lnSpc>
            </a:pPr>
            <a:r>
              <a:rPr lang="en-US" sz="2800" dirty="0"/>
              <a:t>There are two known logical topologies:</a:t>
            </a:r>
          </a:p>
          <a:p>
            <a:pPr algn="l" rtl="0">
              <a:lnSpc>
                <a:spcPct val="80000"/>
              </a:lnSpc>
              <a:buFont typeface="Wingdings" pitchFamily="2" charset="2"/>
              <a:buNone/>
            </a:pPr>
            <a:r>
              <a:rPr lang="en-US" sz="2800" dirty="0"/>
              <a:t>     </a:t>
            </a:r>
            <a:r>
              <a:rPr lang="en-US" sz="2800" dirty="0">
                <a:solidFill>
                  <a:srgbClr val="0000FF"/>
                </a:solidFill>
              </a:rPr>
              <a:t>1- Sequential 			2- Broadcast </a:t>
            </a:r>
          </a:p>
        </p:txBody>
      </p:sp>
      <p:sp>
        <p:nvSpPr>
          <p:cNvPr id="6" name="Slide Number Placeholder 5"/>
          <p:cNvSpPr>
            <a:spLocks noGrp="1"/>
          </p:cNvSpPr>
          <p:nvPr>
            <p:ph type="sldNum" sz="quarter" idx="12"/>
          </p:nvPr>
        </p:nvSpPr>
        <p:spPr/>
        <p:txBody>
          <a:bodyPr/>
          <a:lstStyle/>
          <a:p>
            <a:fld id="{1B54BB41-450C-4629-AE1F-3B49E01F82D0}" type="slidenum">
              <a:rPr lang="en-US" smtClean="0"/>
              <a:pPr/>
              <a:t>10</a:t>
            </a:fld>
            <a:endParaRPr lang="en-US"/>
          </a:p>
        </p:txBody>
      </p:sp>
      <p:sp>
        <p:nvSpPr>
          <p:cNvPr id="7" name="Footer Placeholder 6"/>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81000" y="685800"/>
            <a:ext cx="8229600" cy="457200"/>
          </a:xfrm>
          <a:noFill/>
          <a:ln/>
        </p:spPr>
        <p:txBody>
          <a:bodyPr>
            <a:normAutofit fontScale="90000"/>
          </a:bodyPr>
          <a:lstStyle/>
          <a:p>
            <a:r>
              <a:rPr lang="en-US" sz="3600" dirty="0"/>
              <a:t>Sequential Topology</a:t>
            </a:r>
          </a:p>
        </p:txBody>
      </p:sp>
      <p:sp>
        <p:nvSpPr>
          <p:cNvPr id="158723" name="Rectangle 3"/>
          <p:cNvSpPr>
            <a:spLocks noGrp="1" noChangeArrowheads="1"/>
          </p:cNvSpPr>
          <p:nvPr>
            <p:ph type="body" idx="1"/>
          </p:nvPr>
        </p:nvSpPr>
        <p:spPr>
          <a:xfrm>
            <a:off x="0" y="1295400"/>
            <a:ext cx="9144000" cy="5030788"/>
          </a:xfrm>
          <a:noFill/>
          <a:ln/>
        </p:spPr>
        <p:txBody>
          <a:bodyPr/>
          <a:lstStyle/>
          <a:p>
            <a:pPr algn="l" rtl="0"/>
            <a:endParaRPr lang="en-US" dirty="0" smtClean="0"/>
          </a:p>
          <a:p>
            <a:pPr algn="l" rtl="0"/>
            <a:r>
              <a:rPr lang="en-US" dirty="0" smtClean="0"/>
              <a:t>Also </a:t>
            </a:r>
            <a:r>
              <a:rPr lang="en-US" dirty="0"/>
              <a:t>known as “</a:t>
            </a:r>
            <a:r>
              <a:rPr lang="en-US" dirty="0">
                <a:solidFill>
                  <a:srgbClr val="0000FF"/>
                </a:solidFill>
              </a:rPr>
              <a:t>ring logical topology</a:t>
            </a:r>
            <a:r>
              <a:rPr lang="en-US" dirty="0"/>
              <a:t>”.</a:t>
            </a:r>
          </a:p>
          <a:p>
            <a:pPr algn="l" rtl="0"/>
            <a:r>
              <a:rPr lang="en-US" dirty="0"/>
              <a:t>The data is passed from one PC (or node) to another. </a:t>
            </a:r>
          </a:p>
          <a:p>
            <a:pPr algn="l" rtl="0"/>
            <a:r>
              <a:rPr lang="en-US" dirty="0"/>
              <a:t>Each node examines the destination address of the data packet to determine if this packet is meant for it.</a:t>
            </a:r>
          </a:p>
          <a:p>
            <a:pPr algn="l" rtl="0"/>
            <a:r>
              <a:rPr lang="en-US" dirty="0"/>
              <a:t>If the data was not meant to be delivered at this node, the data packet is passed along to another node in the logical ring.</a:t>
            </a:r>
          </a:p>
        </p:txBody>
      </p:sp>
      <p:sp>
        <p:nvSpPr>
          <p:cNvPr id="6" name="Slide Number Placeholder 5"/>
          <p:cNvSpPr>
            <a:spLocks noGrp="1"/>
          </p:cNvSpPr>
          <p:nvPr>
            <p:ph type="sldNum" sz="quarter" idx="12"/>
          </p:nvPr>
        </p:nvSpPr>
        <p:spPr/>
        <p:txBody>
          <a:bodyPr/>
          <a:lstStyle/>
          <a:p>
            <a:fld id="{1B54BB41-450C-4629-AE1F-3B49E01F82D0}" type="slidenum">
              <a:rPr lang="en-US" smtClean="0"/>
              <a:pPr/>
              <a:t>11</a:t>
            </a:fld>
            <a:endParaRPr lang="en-US"/>
          </a:p>
        </p:txBody>
      </p:sp>
      <p:sp>
        <p:nvSpPr>
          <p:cNvPr id="7" name="Footer Placeholder 6"/>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609600"/>
            <a:ext cx="8229600" cy="455613"/>
          </a:xfrm>
          <a:noFill/>
          <a:ln/>
        </p:spPr>
        <p:txBody>
          <a:bodyPr>
            <a:normAutofit fontScale="90000"/>
          </a:bodyPr>
          <a:lstStyle/>
          <a:p>
            <a:r>
              <a:rPr lang="en-US" sz="3600" dirty="0"/>
              <a:t>Broadcast Topology</a:t>
            </a:r>
          </a:p>
        </p:txBody>
      </p:sp>
      <p:sp>
        <p:nvSpPr>
          <p:cNvPr id="159747" name="Rectangle 3"/>
          <p:cNvSpPr>
            <a:spLocks noGrp="1" noChangeArrowheads="1"/>
          </p:cNvSpPr>
          <p:nvPr>
            <p:ph type="body" idx="1"/>
          </p:nvPr>
        </p:nvSpPr>
        <p:spPr>
          <a:xfrm>
            <a:off x="76200" y="1371600"/>
            <a:ext cx="8991600" cy="4794250"/>
          </a:xfrm>
          <a:noFill/>
          <a:ln/>
        </p:spPr>
        <p:txBody>
          <a:bodyPr/>
          <a:lstStyle/>
          <a:p>
            <a:pPr algn="l" rtl="0"/>
            <a:endParaRPr lang="en-US" dirty="0" smtClean="0"/>
          </a:p>
          <a:p>
            <a:pPr algn="l" rtl="0"/>
            <a:r>
              <a:rPr lang="en-US" dirty="0" smtClean="0"/>
              <a:t>Also </a:t>
            </a:r>
            <a:r>
              <a:rPr lang="en-US" dirty="0"/>
              <a:t>known as “</a:t>
            </a:r>
            <a:r>
              <a:rPr lang="en-US" dirty="0">
                <a:solidFill>
                  <a:srgbClr val="0000FF"/>
                </a:solidFill>
              </a:rPr>
              <a:t>bus logical topology</a:t>
            </a:r>
            <a:r>
              <a:rPr lang="en-US" dirty="0"/>
              <a:t>”.</a:t>
            </a:r>
          </a:p>
          <a:p>
            <a:pPr algn="l" rtl="0"/>
            <a:r>
              <a:rPr lang="en-US" dirty="0"/>
              <a:t>A data message is sent simultaneously to all nodes on the network.</a:t>
            </a:r>
          </a:p>
          <a:p>
            <a:pPr algn="l" rtl="0"/>
            <a:r>
              <a:rPr lang="en-US" dirty="0"/>
              <a:t>Each node decides individually if the data message was directed toward it. If not, the message is ignored.</a:t>
            </a:r>
          </a:p>
          <a:p>
            <a:pPr algn="l" rtl="0"/>
            <a:r>
              <a:rPr lang="en-US" dirty="0"/>
              <a:t>No need to pass the message to a neighboring node.</a:t>
            </a:r>
          </a:p>
        </p:txBody>
      </p:sp>
      <p:sp>
        <p:nvSpPr>
          <p:cNvPr id="6" name="Slide Number Placeholder 5"/>
          <p:cNvSpPr>
            <a:spLocks noGrp="1"/>
          </p:cNvSpPr>
          <p:nvPr>
            <p:ph type="sldNum" sz="quarter" idx="12"/>
          </p:nvPr>
        </p:nvSpPr>
        <p:spPr/>
        <p:txBody>
          <a:bodyPr/>
          <a:lstStyle/>
          <a:p>
            <a:fld id="{1B54BB41-450C-4629-AE1F-3B49E01F82D0}"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692150"/>
            <a:ext cx="8147050" cy="450850"/>
          </a:xfrm>
          <a:noFill/>
          <a:ln/>
        </p:spPr>
        <p:txBody>
          <a:bodyPr>
            <a:normAutofit fontScale="90000"/>
          </a:bodyPr>
          <a:lstStyle/>
          <a:p>
            <a:r>
              <a:rPr lang="en-US" sz="3600" dirty="0"/>
              <a:t>Physical Topology</a:t>
            </a:r>
          </a:p>
        </p:txBody>
      </p:sp>
      <p:sp>
        <p:nvSpPr>
          <p:cNvPr id="160771" name="Rectangle 3"/>
          <p:cNvSpPr>
            <a:spLocks noGrp="1" noChangeArrowheads="1"/>
          </p:cNvSpPr>
          <p:nvPr>
            <p:ph type="body" idx="1"/>
          </p:nvPr>
        </p:nvSpPr>
        <p:spPr>
          <a:xfrm>
            <a:off x="76200" y="1217613"/>
            <a:ext cx="8915400" cy="5030787"/>
          </a:xfrm>
          <a:noFill/>
          <a:ln/>
        </p:spPr>
        <p:txBody>
          <a:bodyPr/>
          <a:lstStyle/>
          <a:p>
            <a:pPr algn="l" rtl="0"/>
            <a:endParaRPr lang="en-US" dirty="0" smtClean="0"/>
          </a:p>
          <a:p>
            <a:pPr algn="l" rtl="0"/>
            <a:endParaRPr lang="en-US" dirty="0" smtClean="0"/>
          </a:p>
          <a:p>
            <a:pPr algn="l" rtl="0"/>
            <a:r>
              <a:rPr lang="en-US" dirty="0" smtClean="0"/>
              <a:t>The </a:t>
            </a:r>
            <a:r>
              <a:rPr lang="en-US" dirty="0"/>
              <a:t>clients &amp; servers must be physically connected to each other according to some configuration &amp; be linked by the shared media of choice. </a:t>
            </a:r>
          </a:p>
          <a:p>
            <a:pPr algn="l" rtl="0"/>
            <a:r>
              <a:rPr lang="en-US" dirty="0"/>
              <a:t>The physical layout configuration can have a significant impact on LAN performance &amp; reliability. </a:t>
            </a:r>
          </a:p>
          <a:p>
            <a:pPr algn="l" rtl="0"/>
            <a:r>
              <a:rPr lang="en-US" dirty="0"/>
              <a:t>There are three main physical topologies: </a:t>
            </a:r>
          </a:p>
          <a:p>
            <a:pPr algn="l" rtl="0">
              <a:buFont typeface="Wingdings" pitchFamily="2" charset="2"/>
              <a:buNone/>
            </a:pPr>
            <a:r>
              <a:rPr lang="en-US" dirty="0"/>
              <a:t>   </a:t>
            </a:r>
            <a:r>
              <a:rPr lang="en-US" b="1" dirty="0">
                <a:solidFill>
                  <a:srgbClr val="0000FF"/>
                </a:solidFill>
              </a:rPr>
              <a:t>1- Bus		        2- Ring		   3-Star</a:t>
            </a:r>
          </a:p>
        </p:txBody>
      </p:sp>
      <p:sp>
        <p:nvSpPr>
          <p:cNvPr id="6" name="Slide Number Placeholder 5"/>
          <p:cNvSpPr>
            <a:spLocks noGrp="1"/>
          </p:cNvSpPr>
          <p:nvPr>
            <p:ph type="sldNum" sz="quarter" idx="12"/>
          </p:nvPr>
        </p:nvSpPr>
        <p:spPr/>
        <p:txBody>
          <a:bodyPr/>
          <a:lstStyle/>
          <a:p>
            <a:fld id="{1B54BB41-450C-4629-AE1F-3B49E01F82D0}"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p:txBody>
          <a:bodyPr/>
          <a:lstStyle/>
          <a:p>
            <a:r>
              <a:rPr lang="en-GB" dirty="0" smtClean="0"/>
              <a:t>The </a:t>
            </a:r>
            <a:r>
              <a:rPr lang="en-GB" dirty="0"/>
              <a:t>OSI Reference Model</a:t>
            </a:r>
          </a:p>
        </p:txBody>
      </p:sp>
      <p:sp>
        <p:nvSpPr>
          <p:cNvPr id="1012739" name="Rectangle 3"/>
          <p:cNvSpPr>
            <a:spLocks noGrp="1" noChangeArrowheads="1"/>
          </p:cNvSpPr>
          <p:nvPr>
            <p:ph type="body" idx="1"/>
          </p:nvPr>
        </p:nvSpPr>
        <p:spPr/>
        <p:txBody>
          <a:bodyPr/>
          <a:lstStyle/>
          <a:p>
            <a:pPr algn="l" rtl="0"/>
            <a:r>
              <a:rPr lang="en-GB" dirty="0"/>
              <a:t>OSI Reference Model – an internationally   standardised network architecture.</a:t>
            </a:r>
          </a:p>
          <a:p>
            <a:pPr algn="l" rtl="0"/>
            <a:r>
              <a:rPr lang="en-GB" dirty="0"/>
              <a:t>An abstract representation of an ideal network protocol stack; not used in real networks.</a:t>
            </a:r>
          </a:p>
          <a:p>
            <a:pPr algn="l" rtl="0"/>
            <a:r>
              <a:rPr lang="en-GB" dirty="0"/>
              <a:t>OSI = Open Systems Interconnection.</a:t>
            </a:r>
          </a:p>
          <a:p>
            <a:pPr algn="l" rtl="0"/>
            <a:r>
              <a:rPr lang="en-GB" dirty="0" smtClean="0"/>
              <a:t>Model </a:t>
            </a:r>
            <a:r>
              <a:rPr lang="en-GB" dirty="0"/>
              <a:t>has 7 layers.</a:t>
            </a:r>
          </a:p>
        </p:txBody>
      </p:sp>
      <p:sp>
        <p:nvSpPr>
          <p:cNvPr id="4" name="Slide Number Placeholder 3"/>
          <p:cNvSpPr>
            <a:spLocks noGrp="1"/>
          </p:cNvSpPr>
          <p:nvPr>
            <p:ph type="sldNum" sz="quarter" idx="12"/>
          </p:nvPr>
        </p:nvSpPr>
        <p:spPr/>
        <p:txBody>
          <a:bodyPr/>
          <a:lstStyle/>
          <a:p>
            <a:fld id="{1B54BB41-450C-4629-AE1F-3B49E01F82D0}"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ChangeArrowheads="1"/>
          </p:cNvSpPr>
          <p:nvPr>
            <p:ph type="title"/>
          </p:nvPr>
        </p:nvSpPr>
        <p:spPr/>
        <p:txBody>
          <a:bodyPr/>
          <a:lstStyle/>
          <a:p>
            <a:r>
              <a:rPr lang="en-GB"/>
              <a:t>The OSI Model</a:t>
            </a:r>
          </a:p>
        </p:txBody>
      </p:sp>
      <p:sp>
        <p:nvSpPr>
          <p:cNvPr id="1015811" name="Rectangle 3"/>
          <p:cNvSpPr>
            <a:spLocks noChangeArrowheads="1"/>
          </p:cNvSpPr>
          <p:nvPr/>
        </p:nvSpPr>
        <p:spPr bwMode="auto">
          <a:xfrm>
            <a:off x="2308225" y="2262188"/>
            <a:ext cx="1282700" cy="292100"/>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1015812" name="Rectangle 4"/>
          <p:cNvSpPr>
            <a:spLocks noChangeArrowheads="1"/>
          </p:cNvSpPr>
          <p:nvPr/>
        </p:nvSpPr>
        <p:spPr bwMode="auto">
          <a:xfrm>
            <a:off x="2438400" y="2209800"/>
            <a:ext cx="1030288" cy="396875"/>
          </a:xfrm>
          <a:prstGeom prst="rect">
            <a:avLst/>
          </a:prstGeom>
          <a:noFill/>
          <a:ln w="9525">
            <a:noFill/>
            <a:miter lim="800000"/>
            <a:headEnd/>
            <a:tailEnd/>
          </a:ln>
          <a:effectLst/>
        </p:spPr>
        <p:txBody>
          <a:bodyPr wrap="none" lIns="92075" tIns="46038" rIns="92075" bIns="46038">
            <a:spAutoFit/>
          </a:bodyPr>
          <a:lstStyle/>
          <a:p>
            <a:r>
              <a:rPr lang="en-US" sz="2000" b="0">
                <a:latin typeface="Arial" charset="0"/>
              </a:rPr>
              <a:t>Layer 7</a:t>
            </a:r>
          </a:p>
        </p:txBody>
      </p:sp>
      <p:sp>
        <p:nvSpPr>
          <p:cNvPr id="1015813" name="Rectangle 5"/>
          <p:cNvSpPr>
            <a:spLocks noChangeArrowheads="1"/>
          </p:cNvSpPr>
          <p:nvPr/>
        </p:nvSpPr>
        <p:spPr bwMode="auto">
          <a:xfrm>
            <a:off x="2308225" y="2795588"/>
            <a:ext cx="1282700" cy="292100"/>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1015814" name="Rectangle 6"/>
          <p:cNvSpPr>
            <a:spLocks noChangeArrowheads="1"/>
          </p:cNvSpPr>
          <p:nvPr/>
        </p:nvSpPr>
        <p:spPr bwMode="auto">
          <a:xfrm>
            <a:off x="2438400" y="2743200"/>
            <a:ext cx="1030288" cy="396875"/>
          </a:xfrm>
          <a:prstGeom prst="rect">
            <a:avLst/>
          </a:prstGeom>
          <a:noFill/>
          <a:ln w="9525">
            <a:noFill/>
            <a:miter lim="800000"/>
            <a:headEnd/>
            <a:tailEnd/>
          </a:ln>
          <a:effectLst/>
        </p:spPr>
        <p:txBody>
          <a:bodyPr wrap="none" lIns="92075" tIns="46038" rIns="92075" bIns="46038">
            <a:spAutoFit/>
          </a:bodyPr>
          <a:lstStyle/>
          <a:p>
            <a:r>
              <a:rPr lang="en-US" sz="2000" b="0">
                <a:latin typeface="Arial" charset="0"/>
              </a:rPr>
              <a:t>Layer 6</a:t>
            </a:r>
          </a:p>
        </p:txBody>
      </p:sp>
      <p:sp>
        <p:nvSpPr>
          <p:cNvPr id="1015815" name="Rectangle 7"/>
          <p:cNvSpPr>
            <a:spLocks noChangeArrowheads="1"/>
          </p:cNvSpPr>
          <p:nvPr/>
        </p:nvSpPr>
        <p:spPr bwMode="auto">
          <a:xfrm>
            <a:off x="2308225" y="3328988"/>
            <a:ext cx="1282700" cy="292100"/>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1015816" name="Rectangle 8"/>
          <p:cNvSpPr>
            <a:spLocks noChangeArrowheads="1"/>
          </p:cNvSpPr>
          <p:nvPr/>
        </p:nvSpPr>
        <p:spPr bwMode="auto">
          <a:xfrm>
            <a:off x="2438400" y="3276600"/>
            <a:ext cx="1030288" cy="396875"/>
          </a:xfrm>
          <a:prstGeom prst="rect">
            <a:avLst/>
          </a:prstGeom>
          <a:noFill/>
          <a:ln w="9525">
            <a:noFill/>
            <a:miter lim="800000"/>
            <a:headEnd/>
            <a:tailEnd/>
          </a:ln>
          <a:effectLst/>
        </p:spPr>
        <p:txBody>
          <a:bodyPr wrap="none" lIns="92075" tIns="46038" rIns="92075" bIns="46038">
            <a:spAutoFit/>
          </a:bodyPr>
          <a:lstStyle/>
          <a:p>
            <a:r>
              <a:rPr lang="en-US" sz="2000" b="0">
                <a:latin typeface="Arial" charset="0"/>
              </a:rPr>
              <a:t>Layer 5</a:t>
            </a:r>
          </a:p>
        </p:txBody>
      </p:sp>
      <p:sp>
        <p:nvSpPr>
          <p:cNvPr id="1015817" name="Rectangle 9"/>
          <p:cNvSpPr>
            <a:spLocks noChangeArrowheads="1"/>
          </p:cNvSpPr>
          <p:nvPr/>
        </p:nvSpPr>
        <p:spPr bwMode="auto">
          <a:xfrm>
            <a:off x="2308225" y="3862388"/>
            <a:ext cx="1282700" cy="292100"/>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1015818" name="Rectangle 10"/>
          <p:cNvSpPr>
            <a:spLocks noChangeArrowheads="1"/>
          </p:cNvSpPr>
          <p:nvPr/>
        </p:nvSpPr>
        <p:spPr bwMode="auto">
          <a:xfrm>
            <a:off x="2438400" y="3810000"/>
            <a:ext cx="1030288" cy="396875"/>
          </a:xfrm>
          <a:prstGeom prst="rect">
            <a:avLst/>
          </a:prstGeom>
          <a:noFill/>
          <a:ln w="9525">
            <a:noFill/>
            <a:miter lim="800000"/>
            <a:headEnd/>
            <a:tailEnd/>
          </a:ln>
          <a:effectLst/>
        </p:spPr>
        <p:txBody>
          <a:bodyPr wrap="none" lIns="92075" tIns="46038" rIns="92075" bIns="46038">
            <a:spAutoFit/>
          </a:bodyPr>
          <a:lstStyle/>
          <a:p>
            <a:r>
              <a:rPr lang="en-US" sz="2000" b="0">
                <a:latin typeface="Arial" charset="0"/>
              </a:rPr>
              <a:t>Layer 4</a:t>
            </a:r>
          </a:p>
        </p:txBody>
      </p:sp>
      <p:sp>
        <p:nvSpPr>
          <p:cNvPr id="1015819" name="Rectangle 11"/>
          <p:cNvSpPr>
            <a:spLocks noChangeArrowheads="1"/>
          </p:cNvSpPr>
          <p:nvPr/>
        </p:nvSpPr>
        <p:spPr bwMode="auto">
          <a:xfrm>
            <a:off x="2308225" y="4395788"/>
            <a:ext cx="1282700" cy="292100"/>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1015820" name="Rectangle 12"/>
          <p:cNvSpPr>
            <a:spLocks noChangeArrowheads="1"/>
          </p:cNvSpPr>
          <p:nvPr/>
        </p:nvSpPr>
        <p:spPr bwMode="auto">
          <a:xfrm>
            <a:off x="2438400" y="4343400"/>
            <a:ext cx="1030288" cy="396875"/>
          </a:xfrm>
          <a:prstGeom prst="rect">
            <a:avLst/>
          </a:prstGeom>
          <a:noFill/>
          <a:ln w="9525">
            <a:noFill/>
            <a:miter lim="800000"/>
            <a:headEnd/>
            <a:tailEnd/>
          </a:ln>
          <a:effectLst/>
        </p:spPr>
        <p:txBody>
          <a:bodyPr wrap="none" lIns="92075" tIns="46038" rIns="92075" bIns="46038">
            <a:spAutoFit/>
          </a:bodyPr>
          <a:lstStyle/>
          <a:p>
            <a:r>
              <a:rPr lang="en-US" sz="2000" b="0">
                <a:latin typeface="Arial" charset="0"/>
              </a:rPr>
              <a:t>Layer 3</a:t>
            </a:r>
          </a:p>
        </p:txBody>
      </p:sp>
      <p:sp>
        <p:nvSpPr>
          <p:cNvPr id="1015821" name="Rectangle 13"/>
          <p:cNvSpPr>
            <a:spLocks noChangeArrowheads="1"/>
          </p:cNvSpPr>
          <p:nvPr/>
        </p:nvSpPr>
        <p:spPr bwMode="auto">
          <a:xfrm>
            <a:off x="2308225" y="4929188"/>
            <a:ext cx="1282700" cy="292100"/>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1015822" name="Rectangle 14"/>
          <p:cNvSpPr>
            <a:spLocks noChangeArrowheads="1"/>
          </p:cNvSpPr>
          <p:nvPr/>
        </p:nvSpPr>
        <p:spPr bwMode="auto">
          <a:xfrm>
            <a:off x="2438400" y="4876800"/>
            <a:ext cx="1030288" cy="396875"/>
          </a:xfrm>
          <a:prstGeom prst="rect">
            <a:avLst/>
          </a:prstGeom>
          <a:noFill/>
          <a:ln w="9525">
            <a:noFill/>
            <a:miter lim="800000"/>
            <a:headEnd/>
            <a:tailEnd/>
          </a:ln>
          <a:effectLst/>
        </p:spPr>
        <p:txBody>
          <a:bodyPr wrap="none" lIns="92075" tIns="46038" rIns="92075" bIns="46038">
            <a:spAutoFit/>
          </a:bodyPr>
          <a:lstStyle/>
          <a:p>
            <a:r>
              <a:rPr lang="en-US" sz="2000" b="0">
                <a:latin typeface="Arial" charset="0"/>
              </a:rPr>
              <a:t>Layer 2</a:t>
            </a:r>
          </a:p>
        </p:txBody>
      </p:sp>
      <p:sp>
        <p:nvSpPr>
          <p:cNvPr id="1015823" name="Rectangle 15"/>
          <p:cNvSpPr>
            <a:spLocks noChangeArrowheads="1"/>
          </p:cNvSpPr>
          <p:nvPr/>
        </p:nvSpPr>
        <p:spPr bwMode="auto">
          <a:xfrm>
            <a:off x="2308225" y="5462588"/>
            <a:ext cx="1282700" cy="292100"/>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1015824" name="Rectangle 16"/>
          <p:cNvSpPr>
            <a:spLocks noChangeArrowheads="1"/>
          </p:cNvSpPr>
          <p:nvPr/>
        </p:nvSpPr>
        <p:spPr bwMode="auto">
          <a:xfrm>
            <a:off x="2438400" y="5410200"/>
            <a:ext cx="1030288" cy="396875"/>
          </a:xfrm>
          <a:prstGeom prst="rect">
            <a:avLst/>
          </a:prstGeom>
          <a:noFill/>
          <a:ln w="9525">
            <a:noFill/>
            <a:miter lim="800000"/>
            <a:headEnd/>
            <a:tailEnd/>
          </a:ln>
          <a:effectLst/>
        </p:spPr>
        <p:txBody>
          <a:bodyPr wrap="none" lIns="92075" tIns="46038" rIns="92075" bIns="46038">
            <a:spAutoFit/>
          </a:bodyPr>
          <a:lstStyle/>
          <a:p>
            <a:r>
              <a:rPr lang="en-US" sz="2000" b="0">
                <a:latin typeface="Arial" charset="0"/>
              </a:rPr>
              <a:t>Layer 1</a:t>
            </a:r>
          </a:p>
        </p:txBody>
      </p:sp>
      <p:sp>
        <p:nvSpPr>
          <p:cNvPr id="1015825" name="Line 17"/>
          <p:cNvSpPr>
            <a:spLocks noChangeShapeType="1"/>
          </p:cNvSpPr>
          <p:nvPr/>
        </p:nvSpPr>
        <p:spPr bwMode="auto">
          <a:xfrm>
            <a:off x="2987675" y="2560638"/>
            <a:ext cx="0" cy="228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15826" name="Line 18"/>
          <p:cNvSpPr>
            <a:spLocks noChangeShapeType="1"/>
          </p:cNvSpPr>
          <p:nvPr/>
        </p:nvSpPr>
        <p:spPr bwMode="auto">
          <a:xfrm>
            <a:off x="2987675" y="3094038"/>
            <a:ext cx="0" cy="228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15827" name="Line 19"/>
          <p:cNvSpPr>
            <a:spLocks noChangeShapeType="1"/>
          </p:cNvSpPr>
          <p:nvPr/>
        </p:nvSpPr>
        <p:spPr bwMode="auto">
          <a:xfrm>
            <a:off x="2987675" y="3627438"/>
            <a:ext cx="0" cy="228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15828" name="Line 20"/>
          <p:cNvSpPr>
            <a:spLocks noChangeShapeType="1"/>
          </p:cNvSpPr>
          <p:nvPr/>
        </p:nvSpPr>
        <p:spPr bwMode="auto">
          <a:xfrm>
            <a:off x="2987675" y="4160838"/>
            <a:ext cx="0" cy="228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15829" name="Line 21"/>
          <p:cNvSpPr>
            <a:spLocks noChangeShapeType="1"/>
          </p:cNvSpPr>
          <p:nvPr/>
        </p:nvSpPr>
        <p:spPr bwMode="auto">
          <a:xfrm>
            <a:off x="2987675" y="4694238"/>
            <a:ext cx="0" cy="228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15830" name="Line 22"/>
          <p:cNvSpPr>
            <a:spLocks noChangeShapeType="1"/>
          </p:cNvSpPr>
          <p:nvPr/>
        </p:nvSpPr>
        <p:spPr bwMode="auto">
          <a:xfrm>
            <a:off x="2987675" y="5227638"/>
            <a:ext cx="0" cy="228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15831" name="Rectangle 23"/>
          <p:cNvSpPr>
            <a:spLocks noChangeArrowheads="1"/>
          </p:cNvSpPr>
          <p:nvPr/>
        </p:nvSpPr>
        <p:spPr bwMode="auto">
          <a:xfrm>
            <a:off x="3733800" y="2209800"/>
            <a:ext cx="2133600" cy="396875"/>
          </a:xfrm>
          <a:prstGeom prst="rect">
            <a:avLst/>
          </a:prstGeom>
          <a:noFill/>
          <a:ln w="9525">
            <a:noFill/>
            <a:miter lim="800000"/>
            <a:headEnd/>
            <a:tailEnd/>
          </a:ln>
          <a:effectLst/>
        </p:spPr>
        <p:txBody>
          <a:bodyPr wrap="none" lIns="92075" tIns="46038" rIns="92075" bIns="46038">
            <a:spAutoFit/>
          </a:bodyPr>
          <a:lstStyle/>
          <a:p>
            <a:r>
              <a:rPr lang="en-US" sz="2000" b="0">
                <a:latin typeface="Arial" charset="0"/>
              </a:rPr>
              <a:t>Application Layer</a:t>
            </a:r>
          </a:p>
        </p:txBody>
      </p:sp>
      <p:sp>
        <p:nvSpPr>
          <p:cNvPr id="1015832" name="Rectangle 24"/>
          <p:cNvSpPr>
            <a:spLocks noChangeArrowheads="1"/>
          </p:cNvSpPr>
          <p:nvPr/>
        </p:nvSpPr>
        <p:spPr bwMode="auto">
          <a:xfrm>
            <a:off x="3733800" y="2743200"/>
            <a:ext cx="2314575" cy="396875"/>
          </a:xfrm>
          <a:prstGeom prst="rect">
            <a:avLst/>
          </a:prstGeom>
          <a:noFill/>
          <a:ln w="9525">
            <a:noFill/>
            <a:miter lim="800000"/>
            <a:headEnd/>
            <a:tailEnd/>
          </a:ln>
          <a:effectLst/>
        </p:spPr>
        <p:txBody>
          <a:bodyPr wrap="none" lIns="92075" tIns="46038" rIns="92075" bIns="46038">
            <a:spAutoFit/>
          </a:bodyPr>
          <a:lstStyle/>
          <a:p>
            <a:r>
              <a:rPr lang="en-US" sz="2000" b="0">
                <a:latin typeface="Arial" charset="0"/>
              </a:rPr>
              <a:t>Presentation Layer</a:t>
            </a:r>
          </a:p>
        </p:txBody>
      </p:sp>
      <p:sp>
        <p:nvSpPr>
          <p:cNvPr id="1015833" name="Rectangle 25"/>
          <p:cNvSpPr>
            <a:spLocks noChangeArrowheads="1"/>
          </p:cNvSpPr>
          <p:nvPr/>
        </p:nvSpPr>
        <p:spPr bwMode="auto">
          <a:xfrm>
            <a:off x="3733800" y="3276600"/>
            <a:ext cx="1793875" cy="396875"/>
          </a:xfrm>
          <a:prstGeom prst="rect">
            <a:avLst/>
          </a:prstGeom>
          <a:noFill/>
          <a:ln w="9525">
            <a:noFill/>
            <a:miter lim="800000"/>
            <a:headEnd/>
            <a:tailEnd/>
          </a:ln>
          <a:effectLst/>
        </p:spPr>
        <p:txBody>
          <a:bodyPr wrap="none" lIns="92075" tIns="46038" rIns="92075" bIns="46038">
            <a:spAutoFit/>
          </a:bodyPr>
          <a:lstStyle/>
          <a:p>
            <a:r>
              <a:rPr lang="en-US" sz="2000" b="0">
                <a:latin typeface="Arial" charset="0"/>
              </a:rPr>
              <a:t>Session Layer</a:t>
            </a:r>
          </a:p>
        </p:txBody>
      </p:sp>
      <p:sp>
        <p:nvSpPr>
          <p:cNvPr id="1015834" name="Rectangle 26"/>
          <p:cNvSpPr>
            <a:spLocks noChangeArrowheads="1"/>
          </p:cNvSpPr>
          <p:nvPr/>
        </p:nvSpPr>
        <p:spPr bwMode="auto">
          <a:xfrm>
            <a:off x="3733800" y="3810000"/>
            <a:ext cx="1974850" cy="396875"/>
          </a:xfrm>
          <a:prstGeom prst="rect">
            <a:avLst/>
          </a:prstGeom>
          <a:noFill/>
          <a:ln w="9525">
            <a:noFill/>
            <a:miter lim="800000"/>
            <a:headEnd/>
            <a:tailEnd/>
          </a:ln>
          <a:effectLst/>
        </p:spPr>
        <p:txBody>
          <a:bodyPr wrap="none" lIns="92075" tIns="46038" rIns="92075" bIns="46038">
            <a:spAutoFit/>
          </a:bodyPr>
          <a:lstStyle/>
          <a:p>
            <a:r>
              <a:rPr lang="en-US" sz="2000" b="0">
                <a:latin typeface="Arial" charset="0"/>
              </a:rPr>
              <a:t>Transport Layer</a:t>
            </a:r>
          </a:p>
        </p:txBody>
      </p:sp>
      <p:sp>
        <p:nvSpPr>
          <p:cNvPr id="1015835" name="Rectangle 27"/>
          <p:cNvSpPr>
            <a:spLocks noChangeArrowheads="1"/>
          </p:cNvSpPr>
          <p:nvPr/>
        </p:nvSpPr>
        <p:spPr bwMode="auto">
          <a:xfrm>
            <a:off x="3733800" y="4343400"/>
            <a:ext cx="1820863" cy="396875"/>
          </a:xfrm>
          <a:prstGeom prst="rect">
            <a:avLst/>
          </a:prstGeom>
          <a:noFill/>
          <a:ln w="9525">
            <a:noFill/>
            <a:miter lim="800000"/>
            <a:headEnd/>
            <a:tailEnd/>
          </a:ln>
          <a:effectLst/>
        </p:spPr>
        <p:txBody>
          <a:bodyPr wrap="none" lIns="92075" tIns="46038" rIns="92075" bIns="46038">
            <a:spAutoFit/>
          </a:bodyPr>
          <a:lstStyle/>
          <a:p>
            <a:r>
              <a:rPr lang="en-US" sz="2000" b="0">
                <a:latin typeface="Arial" charset="0"/>
              </a:rPr>
              <a:t>Network Layer</a:t>
            </a:r>
          </a:p>
        </p:txBody>
      </p:sp>
      <p:sp>
        <p:nvSpPr>
          <p:cNvPr id="1015836" name="Rectangle 28"/>
          <p:cNvSpPr>
            <a:spLocks noChangeArrowheads="1"/>
          </p:cNvSpPr>
          <p:nvPr/>
        </p:nvSpPr>
        <p:spPr bwMode="auto">
          <a:xfrm>
            <a:off x="3733800" y="4876800"/>
            <a:ext cx="1962150" cy="396875"/>
          </a:xfrm>
          <a:prstGeom prst="rect">
            <a:avLst/>
          </a:prstGeom>
          <a:noFill/>
          <a:ln w="9525">
            <a:noFill/>
            <a:miter lim="800000"/>
            <a:headEnd/>
            <a:tailEnd/>
          </a:ln>
          <a:effectLst/>
        </p:spPr>
        <p:txBody>
          <a:bodyPr wrap="none" lIns="92075" tIns="46038" rIns="92075" bIns="46038">
            <a:spAutoFit/>
          </a:bodyPr>
          <a:lstStyle/>
          <a:p>
            <a:r>
              <a:rPr lang="en-US" sz="2000" b="0">
                <a:latin typeface="Arial" charset="0"/>
              </a:rPr>
              <a:t>Data Link Layer</a:t>
            </a:r>
          </a:p>
        </p:txBody>
      </p:sp>
      <p:sp>
        <p:nvSpPr>
          <p:cNvPr id="1015837" name="Rectangle 29"/>
          <p:cNvSpPr>
            <a:spLocks noChangeArrowheads="1"/>
          </p:cNvSpPr>
          <p:nvPr/>
        </p:nvSpPr>
        <p:spPr bwMode="auto">
          <a:xfrm>
            <a:off x="3733800" y="5410200"/>
            <a:ext cx="1836738" cy="396875"/>
          </a:xfrm>
          <a:prstGeom prst="rect">
            <a:avLst/>
          </a:prstGeom>
          <a:noFill/>
          <a:ln w="9525">
            <a:noFill/>
            <a:miter lim="800000"/>
            <a:headEnd/>
            <a:tailEnd/>
          </a:ln>
          <a:effectLst/>
        </p:spPr>
        <p:txBody>
          <a:bodyPr wrap="none" lIns="92075" tIns="46038" rIns="92075" bIns="46038">
            <a:spAutoFit/>
          </a:bodyPr>
          <a:lstStyle/>
          <a:p>
            <a:r>
              <a:rPr lang="en-US" sz="2000" b="0">
                <a:latin typeface="Arial" charset="0"/>
              </a:rPr>
              <a:t>Physical Layer</a:t>
            </a:r>
          </a:p>
        </p:txBody>
      </p:sp>
      <p:sp>
        <p:nvSpPr>
          <p:cNvPr id="30" name="Slide Number Placeholder 29"/>
          <p:cNvSpPr>
            <a:spLocks noGrp="1"/>
          </p:cNvSpPr>
          <p:nvPr>
            <p:ph type="sldNum" sz="quarter" idx="12"/>
          </p:nvPr>
        </p:nvSpPr>
        <p:spPr/>
        <p:txBody>
          <a:bodyPr/>
          <a:lstStyle/>
          <a:p>
            <a:fld id="{1B54BB41-450C-4629-AE1F-3B49E01F82D0}" type="slidenum">
              <a:rPr lang="en-US" smtClean="0"/>
              <a:pPr/>
              <a:t>15</a:t>
            </a:fld>
            <a:endParaRPr lang="en-US"/>
          </a:p>
        </p:txBody>
      </p:sp>
      <p:sp>
        <p:nvSpPr>
          <p:cNvPr id="31" name="Footer Placeholder 30"/>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title"/>
          </p:nvPr>
        </p:nvSpPr>
        <p:spPr/>
        <p:txBody>
          <a:bodyPr/>
          <a:lstStyle/>
          <a:p>
            <a:r>
              <a:rPr lang="en-GB"/>
              <a:t>Lower/Upper Layers</a:t>
            </a:r>
          </a:p>
        </p:txBody>
      </p:sp>
      <p:sp>
        <p:nvSpPr>
          <p:cNvPr id="1017859" name="Rectangle 3"/>
          <p:cNvSpPr>
            <a:spLocks noGrp="1" noChangeArrowheads="1"/>
          </p:cNvSpPr>
          <p:nvPr>
            <p:ph type="body" idx="1"/>
          </p:nvPr>
        </p:nvSpPr>
        <p:spPr/>
        <p:txBody>
          <a:bodyPr/>
          <a:lstStyle/>
          <a:p>
            <a:pPr algn="l" rtl="0"/>
            <a:r>
              <a:rPr lang="en-GB" dirty="0"/>
              <a:t>Layers 1-4 often referred to as </a:t>
            </a:r>
            <a:r>
              <a:rPr lang="en-GB" i="1" dirty="0"/>
              <a:t>lower layers</a:t>
            </a:r>
            <a:r>
              <a:rPr lang="en-GB" dirty="0"/>
              <a:t>.</a:t>
            </a:r>
          </a:p>
          <a:p>
            <a:pPr algn="l" rtl="0"/>
            <a:r>
              <a:rPr lang="en-GB" dirty="0"/>
              <a:t>Layers 5-7 are the </a:t>
            </a:r>
            <a:r>
              <a:rPr lang="en-GB" i="1" dirty="0"/>
              <a:t>upper layers</a:t>
            </a:r>
            <a:r>
              <a:rPr lang="en-GB" dirty="0"/>
              <a:t>.</a:t>
            </a:r>
          </a:p>
          <a:p>
            <a:pPr algn="l" rtl="0"/>
            <a:r>
              <a:rPr lang="en-GB" dirty="0"/>
              <a:t>Lower layers relate more closely to the communications technology.</a:t>
            </a:r>
          </a:p>
          <a:p>
            <a:pPr algn="l" rtl="0"/>
            <a:r>
              <a:rPr lang="en-GB" dirty="0"/>
              <a:t>Layers 1 – 3 </a:t>
            </a:r>
            <a:r>
              <a:rPr lang="en-US" dirty="0"/>
              <a:t>manage the communications subnet</a:t>
            </a:r>
            <a:r>
              <a:rPr lang="en-GB" dirty="0"/>
              <a:t>. </a:t>
            </a:r>
          </a:p>
          <a:p>
            <a:pPr lvl="1" algn="l" rtl="0"/>
            <a:r>
              <a:rPr lang="en-GB" dirty="0"/>
              <a:t>the </a:t>
            </a:r>
            <a:r>
              <a:rPr lang="en-US" dirty="0"/>
              <a:t>entire set of communications nodes required to manage massages between a pair of machines.</a:t>
            </a:r>
          </a:p>
          <a:p>
            <a:pPr algn="l" rtl="0"/>
            <a:r>
              <a:rPr lang="en-GB" dirty="0"/>
              <a:t>Layers 4 – 7 are true ‘end-to-end’ protocols.</a:t>
            </a:r>
          </a:p>
          <a:p>
            <a:pPr algn="l" rtl="0"/>
            <a:r>
              <a:rPr lang="en-GB" dirty="0"/>
              <a:t>Upper layers relate to application.</a:t>
            </a:r>
          </a:p>
        </p:txBody>
      </p:sp>
      <p:sp>
        <p:nvSpPr>
          <p:cNvPr id="4" name="Slide Number Placeholder 3"/>
          <p:cNvSpPr>
            <a:spLocks noGrp="1"/>
          </p:cNvSpPr>
          <p:nvPr>
            <p:ph type="sldNum" sz="quarter" idx="12"/>
          </p:nvPr>
        </p:nvSpPr>
        <p:spPr/>
        <p:txBody>
          <a:bodyPr/>
          <a:lstStyle/>
          <a:p>
            <a:fld id="{1B54BB41-450C-4629-AE1F-3B49E01F82D0}"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ar-SA"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161" t="40761" r="15089" b="13768"/>
          <a:stretch/>
        </p:blipFill>
        <p:spPr bwMode="auto">
          <a:xfrm>
            <a:off x="1600200" y="1828800"/>
            <a:ext cx="6172200" cy="419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1B54BB41-450C-4629-AE1F-3B49E01F82D0}"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ar-SA"/>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775" t="38361" r="15294" b="11504"/>
          <a:stretch/>
        </p:blipFill>
        <p:spPr bwMode="auto">
          <a:xfrm>
            <a:off x="1371600" y="1447800"/>
            <a:ext cx="6477000" cy="496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1B54BB41-450C-4629-AE1F-3B49E01F82D0}"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p:txBody>
          <a:bodyPr/>
          <a:lstStyle/>
          <a:p>
            <a:r>
              <a:rPr lang="en-GB"/>
              <a:t>Layer 7:  Application Layer</a:t>
            </a:r>
          </a:p>
        </p:txBody>
      </p:sp>
      <p:sp>
        <p:nvSpPr>
          <p:cNvPr id="1019907" name="Rectangle 3"/>
          <p:cNvSpPr>
            <a:spLocks noGrp="1" noChangeArrowheads="1"/>
          </p:cNvSpPr>
          <p:nvPr>
            <p:ph type="body" idx="1"/>
          </p:nvPr>
        </p:nvSpPr>
        <p:spPr/>
        <p:txBody>
          <a:bodyPr/>
          <a:lstStyle/>
          <a:p>
            <a:pPr algn="l" rtl="0"/>
            <a:r>
              <a:rPr lang="en-GB" dirty="0"/>
              <a:t>Home to wide variety of protocols for specific user needs, e.g.:</a:t>
            </a:r>
          </a:p>
          <a:p>
            <a:pPr lvl="1" algn="l" rtl="0"/>
            <a:r>
              <a:rPr lang="en-GB" dirty="0"/>
              <a:t>virtual terminal service,</a:t>
            </a:r>
          </a:p>
          <a:p>
            <a:pPr lvl="1" algn="l" rtl="0"/>
            <a:r>
              <a:rPr lang="en-GB" dirty="0"/>
              <a:t>file transfer,</a:t>
            </a:r>
          </a:p>
          <a:p>
            <a:pPr lvl="1" algn="l" rtl="0"/>
            <a:r>
              <a:rPr lang="en-GB" dirty="0"/>
              <a:t>electronic mail,</a:t>
            </a:r>
          </a:p>
          <a:p>
            <a:pPr lvl="1" algn="l" rtl="0"/>
            <a:r>
              <a:rPr lang="en-GB" dirty="0"/>
              <a:t>directory services.</a:t>
            </a:r>
          </a:p>
        </p:txBody>
      </p:sp>
      <p:sp>
        <p:nvSpPr>
          <p:cNvPr id="4" name="Slide Number Placeholder 3"/>
          <p:cNvSpPr>
            <a:spLocks noGrp="1"/>
          </p:cNvSpPr>
          <p:nvPr>
            <p:ph type="sldNum" sz="quarter" idx="12"/>
          </p:nvPr>
        </p:nvSpPr>
        <p:spPr/>
        <p:txBody>
          <a:bodyPr/>
          <a:lstStyle/>
          <a:p>
            <a:fld id="{1B54BB41-450C-4629-AE1F-3B49E01F82D0}"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a:t>
            </a:r>
            <a:endParaRPr lang="ar-SA" dirty="0"/>
          </a:p>
        </p:txBody>
      </p:sp>
      <p:sp>
        <p:nvSpPr>
          <p:cNvPr id="3" name="Content Placeholder 2"/>
          <p:cNvSpPr>
            <a:spLocks noGrp="1"/>
          </p:cNvSpPr>
          <p:nvPr>
            <p:ph idx="1"/>
          </p:nvPr>
        </p:nvSpPr>
        <p:spPr/>
        <p:txBody>
          <a:bodyPr/>
          <a:lstStyle/>
          <a:p>
            <a:pPr algn="l" rtl="0"/>
            <a:r>
              <a:rPr lang="en-US" dirty="0" smtClean="0"/>
              <a:t>Computer networks</a:t>
            </a:r>
          </a:p>
          <a:p>
            <a:pPr algn="l" rtl="0"/>
            <a:endParaRPr lang="en-US" dirty="0" smtClean="0"/>
          </a:p>
          <a:p>
            <a:pPr algn="l" rtl="0"/>
            <a:r>
              <a:rPr lang="en-US" dirty="0" smtClean="0"/>
              <a:t>Networks advantages.(Recourse sharing, programs updating ,e- commerce  ..)</a:t>
            </a:r>
          </a:p>
          <a:p>
            <a:pPr algn="l" rtl="0"/>
            <a:endParaRPr lang="en-US" dirty="0" smtClean="0"/>
          </a:p>
          <a:p>
            <a:pPr algn="l" rtl="0"/>
            <a:r>
              <a:rPr lang="en-US" dirty="0" smtClean="0"/>
              <a:t>Networks classification (size, topology)</a:t>
            </a:r>
          </a:p>
          <a:p>
            <a:pPr algn="l" rtl="0"/>
            <a:endParaRPr lang="ar-SA"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extLst>
      <p:ext uri="{BB962C8B-B14F-4D97-AF65-F5344CB8AC3E}">
        <p14:creationId xmlns:p14="http://schemas.microsoft.com/office/powerpoint/2010/main" val="193318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p:txBody>
          <a:bodyPr/>
          <a:lstStyle/>
          <a:p>
            <a:r>
              <a:rPr lang="en-GB"/>
              <a:t>Layer 6:  Presentation Layer</a:t>
            </a:r>
          </a:p>
        </p:txBody>
      </p:sp>
      <p:sp>
        <p:nvSpPr>
          <p:cNvPr id="1021955" name="Rectangle 3"/>
          <p:cNvSpPr>
            <a:spLocks noGrp="1" noChangeArrowheads="1"/>
          </p:cNvSpPr>
          <p:nvPr>
            <p:ph type="body" idx="1"/>
          </p:nvPr>
        </p:nvSpPr>
        <p:spPr/>
        <p:txBody>
          <a:bodyPr/>
          <a:lstStyle/>
          <a:p>
            <a:pPr algn="l" rtl="0"/>
            <a:r>
              <a:rPr lang="en-GB" dirty="0"/>
              <a:t>Concerned with representation of transmitted data.</a:t>
            </a:r>
          </a:p>
          <a:p>
            <a:pPr algn="l" rtl="0"/>
            <a:r>
              <a:rPr lang="en-GB" dirty="0"/>
              <a:t>Deals with different data representations.</a:t>
            </a:r>
          </a:p>
          <a:p>
            <a:pPr lvl="1" algn="l" rtl="0"/>
            <a:r>
              <a:rPr lang="en-US" dirty="0"/>
              <a:t>ASCII or EBCDIC,</a:t>
            </a:r>
          </a:p>
          <a:p>
            <a:pPr lvl="1" algn="l" rtl="0"/>
            <a:r>
              <a:rPr lang="en-US" dirty="0" smtClean="0"/>
              <a:t>byte </a:t>
            </a:r>
            <a:r>
              <a:rPr lang="en-US" dirty="0"/>
              <a:t>ordering conventions,</a:t>
            </a:r>
          </a:p>
          <a:p>
            <a:pPr algn="l" rtl="0"/>
            <a:r>
              <a:rPr lang="en-GB" dirty="0" smtClean="0"/>
              <a:t>Also </a:t>
            </a:r>
            <a:r>
              <a:rPr lang="en-GB" dirty="0"/>
              <a:t>deals with data compression. </a:t>
            </a:r>
            <a:endParaRPr lang="en-US" dirty="0"/>
          </a:p>
          <a:p>
            <a:pPr algn="l" rtl="0"/>
            <a:endParaRPr lang="en-US" dirty="0"/>
          </a:p>
          <a:p>
            <a:pPr algn="l" rtl="0"/>
            <a:endParaRPr lang="en-GB"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r>
              <a:rPr lang="en-GB"/>
              <a:t>Layer 5:  Session Layer</a:t>
            </a:r>
          </a:p>
        </p:txBody>
      </p:sp>
      <p:sp>
        <p:nvSpPr>
          <p:cNvPr id="1024003" name="Rectangle 3"/>
          <p:cNvSpPr>
            <a:spLocks noGrp="1" noChangeArrowheads="1"/>
          </p:cNvSpPr>
          <p:nvPr>
            <p:ph type="body" idx="1"/>
          </p:nvPr>
        </p:nvSpPr>
        <p:spPr/>
        <p:txBody>
          <a:bodyPr/>
          <a:lstStyle/>
          <a:p>
            <a:pPr algn="l" rtl="0"/>
            <a:r>
              <a:rPr lang="en-GB" dirty="0"/>
              <a:t>Allows establishment of sessions between machines, e.g. to</a:t>
            </a:r>
          </a:p>
          <a:p>
            <a:pPr lvl="1" algn="l" rtl="0"/>
            <a:r>
              <a:rPr lang="en-GB" dirty="0"/>
              <a:t>allow remote logins</a:t>
            </a:r>
          </a:p>
          <a:p>
            <a:pPr lvl="1" algn="l" rtl="0"/>
            <a:r>
              <a:rPr lang="en-GB" dirty="0"/>
              <a:t>provide file transfer service</a:t>
            </a:r>
            <a:r>
              <a:rPr lang="en-GB" dirty="0" smtClean="0"/>
              <a:t>.</a:t>
            </a:r>
            <a:endParaRPr lang="en-GB"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p:txBody>
          <a:bodyPr/>
          <a:lstStyle/>
          <a:p>
            <a:r>
              <a:rPr lang="en-GB"/>
              <a:t>Layer 4:  Transport Layer</a:t>
            </a:r>
          </a:p>
        </p:txBody>
      </p:sp>
      <p:sp>
        <p:nvSpPr>
          <p:cNvPr id="1026051" name="Rectangle 3"/>
          <p:cNvSpPr>
            <a:spLocks noGrp="1" noChangeArrowheads="1"/>
          </p:cNvSpPr>
          <p:nvPr>
            <p:ph type="body" idx="1"/>
          </p:nvPr>
        </p:nvSpPr>
        <p:spPr/>
        <p:txBody>
          <a:bodyPr/>
          <a:lstStyle/>
          <a:p>
            <a:pPr algn="l" rtl="0"/>
            <a:r>
              <a:rPr lang="en-GB" dirty="0"/>
              <a:t>Basic function is to take data from Session Layer, split it up into smaller units, and ensure that the units arrive correctly.</a:t>
            </a:r>
          </a:p>
          <a:p>
            <a:pPr algn="l" rtl="0"/>
            <a:r>
              <a:rPr lang="en-GB" dirty="0"/>
              <a:t>Concerned with efficient provision of service</a:t>
            </a:r>
            <a:r>
              <a:rPr lang="en-GB" dirty="0" smtClean="0"/>
              <a:t>.</a:t>
            </a:r>
            <a:endParaRPr lang="en-GB"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ChangeArrowheads="1"/>
          </p:cNvSpPr>
          <p:nvPr>
            <p:ph type="title"/>
          </p:nvPr>
        </p:nvSpPr>
        <p:spPr/>
        <p:txBody>
          <a:bodyPr/>
          <a:lstStyle/>
          <a:p>
            <a:r>
              <a:rPr lang="en-GB"/>
              <a:t>Layer 3:  Network Layer</a:t>
            </a:r>
          </a:p>
        </p:txBody>
      </p:sp>
      <p:sp>
        <p:nvSpPr>
          <p:cNvPr id="1028099" name="Rectangle 3"/>
          <p:cNvSpPr>
            <a:spLocks noGrp="1" noChangeArrowheads="1"/>
          </p:cNvSpPr>
          <p:nvPr>
            <p:ph type="body" idx="1"/>
          </p:nvPr>
        </p:nvSpPr>
        <p:spPr/>
        <p:txBody>
          <a:bodyPr/>
          <a:lstStyle/>
          <a:p>
            <a:pPr algn="l" rtl="0"/>
            <a:r>
              <a:rPr lang="en-GB" dirty="0"/>
              <a:t>Key responsibility is control of routing in the subnet</a:t>
            </a:r>
            <a:r>
              <a:rPr lang="en-GB" dirty="0" smtClean="0"/>
              <a:t>.</a:t>
            </a:r>
            <a:endParaRPr lang="en-GB"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p:txBody>
          <a:bodyPr/>
          <a:lstStyle/>
          <a:p>
            <a:r>
              <a:rPr lang="en-GB"/>
              <a:t>Layer 2:  Data Link Layer</a:t>
            </a:r>
          </a:p>
        </p:txBody>
      </p:sp>
      <p:sp>
        <p:nvSpPr>
          <p:cNvPr id="1030147" name="Rectangle 3"/>
          <p:cNvSpPr>
            <a:spLocks noGrp="1" noChangeArrowheads="1"/>
          </p:cNvSpPr>
          <p:nvPr>
            <p:ph type="body" idx="1"/>
          </p:nvPr>
        </p:nvSpPr>
        <p:spPr/>
        <p:txBody>
          <a:bodyPr/>
          <a:lstStyle/>
          <a:p>
            <a:pPr algn="l" rtl="0"/>
            <a:r>
              <a:rPr lang="en-GB" dirty="0"/>
              <a:t>Provides reliable, error-free service on top of raw Layer 1 service.</a:t>
            </a:r>
          </a:p>
          <a:p>
            <a:pPr algn="l" rtl="0"/>
            <a:r>
              <a:rPr lang="en-GB" dirty="0"/>
              <a:t>Breaks data into </a:t>
            </a:r>
            <a:r>
              <a:rPr lang="en-GB" dirty="0" smtClean="0"/>
              <a:t>frames</a:t>
            </a:r>
            <a:endParaRPr lang="en-GB"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Grp="1" noChangeArrowheads="1"/>
          </p:cNvSpPr>
          <p:nvPr>
            <p:ph type="title"/>
          </p:nvPr>
        </p:nvSpPr>
        <p:spPr/>
        <p:txBody>
          <a:bodyPr/>
          <a:lstStyle/>
          <a:p>
            <a:r>
              <a:rPr lang="en-GB"/>
              <a:t>Layer 1:  Physical Layer</a:t>
            </a:r>
          </a:p>
        </p:txBody>
      </p:sp>
      <p:sp>
        <p:nvSpPr>
          <p:cNvPr id="1032195" name="Rectangle 3"/>
          <p:cNvSpPr>
            <a:spLocks noGrp="1" noChangeArrowheads="1"/>
          </p:cNvSpPr>
          <p:nvPr>
            <p:ph type="body" idx="1"/>
          </p:nvPr>
        </p:nvSpPr>
        <p:spPr/>
        <p:txBody>
          <a:bodyPr/>
          <a:lstStyle/>
          <a:p>
            <a:pPr algn="l" rtl="0"/>
            <a:r>
              <a:rPr lang="en-GB" dirty="0"/>
              <a:t>Concerned with bit transmission over physical channel.</a:t>
            </a:r>
          </a:p>
          <a:p>
            <a:pPr algn="l" rtl="0"/>
            <a:r>
              <a:rPr lang="en-GB" dirty="0"/>
              <a:t>Issues include:</a:t>
            </a:r>
          </a:p>
          <a:p>
            <a:pPr lvl="1" algn="l" rtl="0"/>
            <a:r>
              <a:rPr lang="en-GB" dirty="0"/>
              <a:t>definition of 0/1</a:t>
            </a:r>
            <a:r>
              <a:rPr lang="en-GB" dirty="0" smtClean="0"/>
              <a:t>,</a:t>
            </a:r>
            <a:endParaRPr lang="en-GB"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sz="2800" dirty="0" smtClean="0"/>
              <a:t>Functionality</a:t>
            </a:r>
          </a:p>
          <a:p>
            <a:pPr lvl="1" algn="l" rtl="0"/>
            <a:r>
              <a:rPr lang="en-US" sz="2400" dirty="0" smtClean="0"/>
              <a:t>Access method: CSMA/CD</a:t>
            </a:r>
          </a:p>
          <a:p>
            <a:pPr lvl="1" algn="l" rtl="0"/>
            <a:r>
              <a:rPr lang="en-US" sz="2400" dirty="0" smtClean="0"/>
              <a:t>Logical topology: broadcast</a:t>
            </a:r>
          </a:p>
          <a:p>
            <a:pPr lvl="1" algn="l" rtl="0"/>
            <a:r>
              <a:rPr lang="en-US" sz="2400" dirty="0" smtClean="0"/>
              <a:t>Physical topology: bus or star</a:t>
            </a:r>
          </a:p>
          <a:p>
            <a:pPr marL="411480" lvl="1" indent="0" algn="l" rtl="0">
              <a:buNone/>
            </a:pPr>
            <a:endParaRPr lang="en-US" sz="2400" dirty="0" smtClean="0"/>
          </a:p>
          <a:p>
            <a:pPr algn="l" rtl="0"/>
            <a:r>
              <a:rPr lang="en-US" sz="2800" dirty="0" smtClean="0"/>
              <a:t>Ethernet II</a:t>
            </a:r>
          </a:p>
          <a:p>
            <a:pPr lvl="1" algn="l" rtl="0"/>
            <a:r>
              <a:rPr lang="en-US" sz="2400" dirty="0" smtClean="0"/>
              <a:t>Header (preamble) for synchronizing</a:t>
            </a:r>
          </a:p>
          <a:p>
            <a:pPr lvl="1" algn="l" rtl="0"/>
            <a:r>
              <a:rPr lang="en-US" sz="2400" dirty="0" smtClean="0"/>
              <a:t>Destination &amp; source address (MAC layer address)</a:t>
            </a:r>
          </a:p>
          <a:p>
            <a:pPr lvl="1" algn="l" rtl="0"/>
            <a:r>
              <a:rPr lang="en-US" sz="2400" dirty="0" smtClean="0"/>
              <a:t>Type field for network protocol</a:t>
            </a:r>
          </a:p>
          <a:p>
            <a:pPr lvl="1" algn="l" rtl="0"/>
            <a:r>
              <a:rPr lang="en-US" sz="2400" dirty="0" smtClean="0"/>
              <a:t>Data field</a:t>
            </a:r>
          </a:p>
          <a:p>
            <a:pPr lvl="1" algn="l" rtl="0"/>
            <a:r>
              <a:rPr lang="en-US" sz="2400" dirty="0" smtClean="0"/>
              <a:t>Frame check sequence (FCS): CRC-32</a:t>
            </a:r>
            <a:r>
              <a:rPr lang="en-US" dirty="0" smtClean="0"/>
              <a:t> </a:t>
            </a:r>
          </a:p>
          <a:p>
            <a:pPr algn="l" rtl="0"/>
            <a:r>
              <a:rPr lang="en-US" sz="2800" dirty="0" smtClean="0"/>
              <a:t>IEEE 802.3 replace type field with length field</a:t>
            </a:r>
            <a:endParaRPr lang="en-US" dirty="0" smtClean="0"/>
          </a:p>
          <a:p>
            <a:endParaRPr lang="en-US"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
          <p:cNvSpPr>
            <a:spLocks noGrp="1"/>
          </p:cNvSpPr>
          <p:nvPr>
            <p:ph type="sldNum" sz="quarter" idx="11"/>
          </p:nvPr>
        </p:nvSpPr>
        <p:spPr/>
        <p:txBody>
          <a:bodyPr/>
          <a:lstStyle/>
          <a:p>
            <a:fld id="{F643402A-0284-4313-B7D6-4F8B919D02F1}" type="slidenum">
              <a:rPr lang="ar-SA"/>
              <a:pPr/>
              <a:t>27</a:t>
            </a:fld>
            <a:endParaRPr lang="en-US"/>
          </a:p>
        </p:txBody>
      </p:sp>
      <p:sp>
        <p:nvSpPr>
          <p:cNvPr id="171010" name="Rectangle 2"/>
          <p:cNvSpPr>
            <a:spLocks noGrp="1" noChangeArrowheads="1"/>
          </p:cNvSpPr>
          <p:nvPr>
            <p:ph type="title" idx="4294967295"/>
          </p:nvPr>
        </p:nvSpPr>
        <p:spPr>
          <a:xfrm>
            <a:off x="457200" y="381000"/>
            <a:ext cx="8229600" cy="527050"/>
          </a:xfrm>
        </p:spPr>
        <p:txBody>
          <a:bodyPr>
            <a:normAutofit fontScale="90000"/>
          </a:bodyPr>
          <a:lstStyle/>
          <a:p>
            <a:r>
              <a:rPr lang="en-US" sz="3600"/>
              <a:t>Ethernet II and IEEE 802.3 Standards</a:t>
            </a:r>
          </a:p>
        </p:txBody>
      </p:sp>
      <p:pic>
        <p:nvPicPr>
          <p:cNvPr id="171011" name="Picture 3"/>
          <p:cNvPicPr>
            <a:picLocks noChangeAspect="1" noChangeArrowheads="1"/>
          </p:cNvPicPr>
          <p:nvPr/>
        </p:nvPicPr>
        <p:blipFill>
          <a:blip r:embed="rId2" cstate="print"/>
          <a:srcRect/>
          <a:stretch>
            <a:fillRect/>
          </a:stretch>
        </p:blipFill>
        <p:spPr bwMode="auto">
          <a:xfrm>
            <a:off x="84138" y="1066800"/>
            <a:ext cx="8974137" cy="5386388"/>
          </a:xfrm>
          <a:prstGeom prst="rect">
            <a:avLst/>
          </a:prstGeom>
          <a:noFill/>
          <a:ln w="9525">
            <a:noFill/>
            <a:miter lim="800000"/>
            <a:headEnd/>
            <a:tailEnd/>
          </a:ln>
          <a:effectLst/>
        </p:spPr>
      </p:pic>
      <p:grpSp>
        <p:nvGrpSpPr>
          <p:cNvPr id="2" name="Group 4"/>
          <p:cNvGrpSpPr>
            <a:grpSpLocks/>
          </p:cNvGrpSpPr>
          <p:nvPr/>
        </p:nvGrpSpPr>
        <p:grpSpPr bwMode="auto">
          <a:xfrm>
            <a:off x="212725" y="3160713"/>
            <a:ext cx="2682875" cy="1190625"/>
            <a:chOff x="134" y="1991"/>
            <a:chExt cx="1690" cy="750"/>
          </a:xfrm>
        </p:grpSpPr>
        <p:sp>
          <p:nvSpPr>
            <p:cNvPr id="171013" name="AutoShape 5"/>
            <p:cNvSpPr>
              <a:spLocks noChangeArrowheads="1"/>
            </p:cNvSpPr>
            <p:nvPr/>
          </p:nvSpPr>
          <p:spPr bwMode="auto">
            <a:xfrm>
              <a:off x="144" y="2016"/>
              <a:ext cx="1680" cy="720"/>
            </a:xfrm>
            <a:prstGeom prst="wedgeRectCallout">
              <a:avLst>
                <a:gd name="adj1" fmla="val -14227"/>
                <a:gd name="adj2" fmla="val -143333"/>
              </a:avLst>
            </a:prstGeom>
            <a:solidFill>
              <a:srgbClr val="66FFFF"/>
            </a:solidFill>
            <a:ln w="9525">
              <a:solidFill>
                <a:schemeClr val="tx1"/>
              </a:solidFill>
              <a:miter lim="800000"/>
              <a:headEnd/>
              <a:tailEnd/>
            </a:ln>
            <a:effectLst/>
          </p:spPr>
          <p:txBody>
            <a:bodyPr/>
            <a:lstStyle/>
            <a:p>
              <a:pPr algn="ctr"/>
              <a:endParaRPr lang="en-US">
                <a:cs typeface="Angsana New" pitchFamily="18" charset="-34"/>
              </a:endParaRPr>
            </a:p>
          </p:txBody>
        </p:sp>
        <p:sp>
          <p:nvSpPr>
            <p:cNvPr id="171014" name="Text Box 6"/>
            <p:cNvSpPr txBox="1">
              <a:spLocks noChangeArrowheads="1"/>
            </p:cNvSpPr>
            <p:nvPr/>
          </p:nvSpPr>
          <p:spPr bwMode="auto">
            <a:xfrm>
              <a:off x="134" y="1991"/>
              <a:ext cx="1690" cy="750"/>
            </a:xfrm>
            <a:prstGeom prst="rect">
              <a:avLst/>
            </a:prstGeom>
            <a:noFill/>
            <a:ln w="9525">
              <a:noFill/>
              <a:miter lim="800000"/>
              <a:headEnd/>
              <a:tailEnd/>
            </a:ln>
            <a:effectLst/>
          </p:spPr>
          <p:txBody>
            <a:bodyPr>
              <a:spAutoFit/>
            </a:bodyPr>
            <a:lstStyle/>
            <a:p>
              <a:r>
                <a:rPr lang="en-US">
                  <a:cs typeface="Angsana New" pitchFamily="18" charset="-34"/>
                </a:rPr>
                <a:t>Purpose of preamble is to alert and synchronize the Ethernet NIC to the incoming data.</a:t>
              </a:r>
            </a:p>
          </p:txBody>
        </p:sp>
      </p:grpSp>
      <p:grpSp>
        <p:nvGrpSpPr>
          <p:cNvPr id="3" name="Group 7"/>
          <p:cNvGrpSpPr>
            <a:grpSpLocks/>
          </p:cNvGrpSpPr>
          <p:nvPr/>
        </p:nvGrpSpPr>
        <p:grpSpPr bwMode="auto">
          <a:xfrm>
            <a:off x="2667000" y="3200400"/>
            <a:ext cx="2895600" cy="1465263"/>
            <a:chOff x="1680" y="2016"/>
            <a:chExt cx="1824" cy="923"/>
          </a:xfrm>
        </p:grpSpPr>
        <p:sp>
          <p:nvSpPr>
            <p:cNvPr id="171016" name="AutoShape 8"/>
            <p:cNvSpPr>
              <a:spLocks noChangeArrowheads="1"/>
            </p:cNvSpPr>
            <p:nvPr/>
          </p:nvSpPr>
          <p:spPr bwMode="auto">
            <a:xfrm>
              <a:off x="1680" y="2016"/>
              <a:ext cx="1776" cy="912"/>
            </a:xfrm>
            <a:prstGeom prst="wedgeRectCallout">
              <a:avLst>
                <a:gd name="adj1" fmla="val -21565"/>
                <a:gd name="adj2" fmla="val -120176"/>
              </a:avLst>
            </a:prstGeom>
            <a:solidFill>
              <a:srgbClr val="66FFFF"/>
            </a:solidFill>
            <a:ln w="9525">
              <a:solidFill>
                <a:schemeClr val="tx1"/>
              </a:solidFill>
              <a:miter lim="800000"/>
              <a:headEnd/>
              <a:tailEnd/>
            </a:ln>
            <a:effectLst/>
          </p:spPr>
          <p:txBody>
            <a:bodyPr/>
            <a:lstStyle/>
            <a:p>
              <a:pPr algn="ctr"/>
              <a:endParaRPr lang="en-US">
                <a:cs typeface="Angsana New" pitchFamily="18" charset="-34"/>
              </a:endParaRPr>
            </a:p>
          </p:txBody>
        </p:sp>
        <p:sp>
          <p:nvSpPr>
            <p:cNvPr id="171017" name="Text Box 9"/>
            <p:cNvSpPr txBox="1">
              <a:spLocks noChangeArrowheads="1"/>
            </p:cNvSpPr>
            <p:nvPr/>
          </p:nvSpPr>
          <p:spPr bwMode="auto">
            <a:xfrm>
              <a:off x="1680" y="2016"/>
              <a:ext cx="1824" cy="923"/>
            </a:xfrm>
            <a:prstGeom prst="rect">
              <a:avLst/>
            </a:prstGeom>
            <a:noFill/>
            <a:ln w="9525">
              <a:noFill/>
              <a:miter lim="800000"/>
              <a:headEnd/>
              <a:tailEnd/>
            </a:ln>
            <a:effectLst/>
          </p:spPr>
          <p:txBody>
            <a:bodyPr>
              <a:spAutoFit/>
            </a:bodyPr>
            <a:lstStyle/>
            <a:p>
              <a:r>
                <a:rPr lang="en-US">
                  <a:cs typeface="Angsana New" pitchFamily="18" charset="-34"/>
                </a:rPr>
                <a:t>MAC layer addresses. First 3 octets identify the manufacturer (assigned by IEEE). Next 3 are unique address for each NIC.</a:t>
              </a:r>
            </a:p>
          </p:txBody>
        </p:sp>
      </p:grpSp>
      <p:grpSp>
        <p:nvGrpSpPr>
          <p:cNvPr id="4" name="Group 10"/>
          <p:cNvGrpSpPr>
            <a:grpSpLocks/>
          </p:cNvGrpSpPr>
          <p:nvPr/>
        </p:nvGrpSpPr>
        <p:grpSpPr bwMode="auto">
          <a:xfrm>
            <a:off x="4191000" y="3200400"/>
            <a:ext cx="2743200" cy="1465263"/>
            <a:chOff x="2640" y="2016"/>
            <a:chExt cx="1824" cy="923"/>
          </a:xfrm>
        </p:grpSpPr>
        <p:sp>
          <p:nvSpPr>
            <p:cNvPr id="171019" name="AutoShape 11"/>
            <p:cNvSpPr>
              <a:spLocks noChangeArrowheads="1"/>
            </p:cNvSpPr>
            <p:nvPr/>
          </p:nvSpPr>
          <p:spPr bwMode="auto">
            <a:xfrm>
              <a:off x="2640" y="2016"/>
              <a:ext cx="1776" cy="912"/>
            </a:xfrm>
            <a:prstGeom prst="wedgeRectCallout">
              <a:avLst>
                <a:gd name="adj1" fmla="val -21565"/>
                <a:gd name="adj2" fmla="val -120176"/>
              </a:avLst>
            </a:prstGeom>
            <a:solidFill>
              <a:srgbClr val="66FFFF"/>
            </a:solidFill>
            <a:ln w="9525">
              <a:solidFill>
                <a:schemeClr val="tx1"/>
              </a:solidFill>
              <a:miter lim="800000"/>
              <a:headEnd/>
              <a:tailEnd/>
            </a:ln>
            <a:effectLst/>
          </p:spPr>
          <p:txBody>
            <a:bodyPr/>
            <a:lstStyle/>
            <a:p>
              <a:pPr algn="ctr"/>
              <a:endParaRPr lang="en-US">
                <a:cs typeface="Angsana New" pitchFamily="18" charset="-34"/>
              </a:endParaRPr>
            </a:p>
          </p:txBody>
        </p:sp>
        <p:sp>
          <p:nvSpPr>
            <p:cNvPr id="171020" name="Text Box 12"/>
            <p:cNvSpPr txBox="1">
              <a:spLocks noChangeArrowheads="1"/>
            </p:cNvSpPr>
            <p:nvPr/>
          </p:nvSpPr>
          <p:spPr bwMode="auto">
            <a:xfrm>
              <a:off x="2640" y="2016"/>
              <a:ext cx="1824" cy="923"/>
            </a:xfrm>
            <a:prstGeom prst="rect">
              <a:avLst/>
            </a:prstGeom>
            <a:noFill/>
            <a:ln w="9525">
              <a:noFill/>
              <a:miter lim="800000"/>
              <a:headEnd/>
              <a:tailEnd/>
            </a:ln>
            <a:effectLst/>
          </p:spPr>
          <p:txBody>
            <a:bodyPr>
              <a:spAutoFit/>
            </a:bodyPr>
            <a:lstStyle/>
            <a:p>
              <a:r>
                <a:rPr lang="en-US">
                  <a:cs typeface="Angsana New" pitchFamily="18" charset="-34"/>
                </a:rPr>
                <a:t>Which network protocols are used, e.g., for IPX/ SPX protocol it will be 8137H, for TCP/IP protocols 0800H.</a:t>
              </a:r>
            </a:p>
          </p:txBody>
        </p:sp>
      </p:grpSp>
      <p:grpSp>
        <p:nvGrpSpPr>
          <p:cNvPr id="5" name="Group 13"/>
          <p:cNvGrpSpPr>
            <a:grpSpLocks/>
          </p:cNvGrpSpPr>
          <p:nvPr/>
        </p:nvGrpSpPr>
        <p:grpSpPr bwMode="auto">
          <a:xfrm>
            <a:off x="5562600" y="3200400"/>
            <a:ext cx="2590800" cy="1465263"/>
            <a:chOff x="2640" y="2016"/>
            <a:chExt cx="1824" cy="923"/>
          </a:xfrm>
        </p:grpSpPr>
        <p:sp>
          <p:nvSpPr>
            <p:cNvPr id="171022" name="AutoShape 14"/>
            <p:cNvSpPr>
              <a:spLocks noChangeArrowheads="1"/>
            </p:cNvSpPr>
            <p:nvPr/>
          </p:nvSpPr>
          <p:spPr bwMode="auto">
            <a:xfrm>
              <a:off x="2640" y="2016"/>
              <a:ext cx="1776" cy="912"/>
            </a:xfrm>
            <a:prstGeom prst="wedgeRectCallout">
              <a:avLst>
                <a:gd name="adj1" fmla="val -21565"/>
                <a:gd name="adj2" fmla="val -120176"/>
              </a:avLst>
            </a:prstGeom>
            <a:solidFill>
              <a:srgbClr val="66FFFF"/>
            </a:solidFill>
            <a:ln w="9525">
              <a:solidFill>
                <a:schemeClr val="tx1"/>
              </a:solidFill>
              <a:miter lim="800000"/>
              <a:headEnd/>
              <a:tailEnd/>
            </a:ln>
            <a:effectLst/>
          </p:spPr>
          <p:txBody>
            <a:bodyPr/>
            <a:lstStyle/>
            <a:p>
              <a:pPr algn="ctr"/>
              <a:endParaRPr lang="en-US">
                <a:cs typeface="Angsana New" pitchFamily="18" charset="-34"/>
              </a:endParaRPr>
            </a:p>
          </p:txBody>
        </p:sp>
        <p:sp>
          <p:nvSpPr>
            <p:cNvPr id="171023" name="Text Box 15"/>
            <p:cNvSpPr txBox="1">
              <a:spLocks noChangeArrowheads="1"/>
            </p:cNvSpPr>
            <p:nvPr/>
          </p:nvSpPr>
          <p:spPr bwMode="auto">
            <a:xfrm>
              <a:off x="2640" y="2016"/>
              <a:ext cx="1824" cy="923"/>
            </a:xfrm>
            <a:prstGeom prst="rect">
              <a:avLst/>
            </a:prstGeom>
            <a:noFill/>
            <a:ln w="9525">
              <a:noFill/>
              <a:miter lim="800000"/>
              <a:headEnd/>
              <a:tailEnd/>
            </a:ln>
            <a:effectLst/>
          </p:spPr>
          <p:txBody>
            <a:bodyPr>
              <a:spAutoFit/>
            </a:bodyPr>
            <a:lstStyle/>
            <a:p>
              <a:r>
                <a:rPr lang="en-US">
                  <a:cs typeface="Angsana New" pitchFamily="18" charset="-34"/>
                </a:rPr>
                <a:t>Contains all of the encapsulated upper layer (Network through Application) protocols. Vary from 46 to 1500.</a:t>
              </a:r>
            </a:p>
          </p:txBody>
        </p:sp>
      </p:grpSp>
      <p:grpSp>
        <p:nvGrpSpPr>
          <p:cNvPr id="6" name="Group 16"/>
          <p:cNvGrpSpPr>
            <a:grpSpLocks/>
          </p:cNvGrpSpPr>
          <p:nvPr/>
        </p:nvGrpSpPr>
        <p:grpSpPr bwMode="auto">
          <a:xfrm>
            <a:off x="6553200" y="3200400"/>
            <a:ext cx="2590800" cy="1752600"/>
            <a:chOff x="4128" y="2016"/>
            <a:chExt cx="1632" cy="1104"/>
          </a:xfrm>
        </p:grpSpPr>
        <p:sp>
          <p:nvSpPr>
            <p:cNvPr id="171025" name="AutoShape 17"/>
            <p:cNvSpPr>
              <a:spLocks noChangeArrowheads="1"/>
            </p:cNvSpPr>
            <p:nvPr/>
          </p:nvSpPr>
          <p:spPr bwMode="auto">
            <a:xfrm>
              <a:off x="4128" y="2016"/>
              <a:ext cx="1589" cy="1104"/>
            </a:xfrm>
            <a:prstGeom prst="wedgeRectCallout">
              <a:avLst>
                <a:gd name="adj1" fmla="val 17718"/>
                <a:gd name="adj2" fmla="val -110870"/>
              </a:avLst>
            </a:prstGeom>
            <a:solidFill>
              <a:srgbClr val="66FFFF"/>
            </a:solidFill>
            <a:ln w="9525">
              <a:solidFill>
                <a:schemeClr val="tx1"/>
              </a:solidFill>
              <a:miter lim="800000"/>
              <a:headEnd/>
              <a:tailEnd/>
            </a:ln>
            <a:effectLst/>
          </p:spPr>
          <p:txBody>
            <a:bodyPr/>
            <a:lstStyle/>
            <a:p>
              <a:pPr algn="ctr"/>
              <a:endParaRPr lang="en-US">
                <a:cs typeface="Angsana New" pitchFamily="18" charset="-34"/>
              </a:endParaRPr>
            </a:p>
          </p:txBody>
        </p:sp>
        <p:sp>
          <p:nvSpPr>
            <p:cNvPr id="171026" name="Text Box 18"/>
            <p:cNvSpPr txBox="1">
              <a:spLocks noChangeArrowheads="1"/>
            </p:cNvSpPr>
            <p:nvPr/>
          </p:nvSpPr>
          <p:spPr bwMode="auto">
            <a:xfrm>
              <a:off x="4128" y="2016"/>
              <a:ext cx="1632" cy="1096"/>
            </a:xfrm>
            <a:prstGeom prst="rect">
              <a:avLst/>
            </a:prstGeom>
            <a:noFill/>
            <a:ln w="9525">
              <a:noFill/>
              <a:miter lim="800000"/>
              <a:headEnd/>
              <a:tailEnd/>
            </a:ln>
            <a:effectLst/>
          </p:spPr>
          <p:txBody>
            <a:bodyPr>
              <a:spAutoFit/>
            </a:bodyPr>
            <a:lstStyle/>
            <a:p>
              <a:r>
                <a:rPr lang="en-US" dirty="0">
                  <a:cs typeface="Angsana New" pitchFamily="18" charset="-34"/>
                </a:rPr>
                <a:t>Error detection mechanism generated by the transmitting Ethernet NIC. 32-bit CRC over the address, type, and data fields.</a:t>
              </a:r>
            </a:p>
          </p:txBody>
        </p:sp>
      </p:grpSp>
      <p:grpSp>
        <p:nvGrpSpPr>
          <p:cNvPr id="7" name="Group 19"/>
          <p:cNvGrpSpPr>
            <a:grpSpLocks/>
          </p:cNvGrpSpPr>
          <p:nvPr/>
        </p:nvGrpSpPr>
        <p:grpSpPr bwMode="auto">
          <a:xfrm>
            <a:off x="4114800" y="3657600"/>
            <a:ext cx="2682875" cy="915988"/>
            <a:chOff x="2592" y="1728"/>
            <a:chExt cx="1690" cy="914"/>
          </a:xfrm>
        </p:grpSpPr>
        <p:sp>
          <p:nvSpPr>
            <p:cNvPr id="171028" name="AutoShape 20"/>
            <p:cNvSpPr>
              <a:spLocks noChangeArrowheads="1"/>
            </p:cNvSpPr>
            <p:nvPr/>
          </p:nvSpPr>
          <p:spPr bwMode="auto">
            <a:xfrm flipV="1">
              <a:off x="2602" y="1753"/>
              <a:ext cx="1574" cy="887"/>
            </a:xfrm>
            <a:prstGeom prst="wedgeRectCallout">
              <a:avLst>
                <a:gd name="adj1" fmla="val -11944"/>
                <a:gd name="adj2" fmla="val -107046"/>
              </a:avLst>
            </a:prstGeom>
            <a:solidFill>
              <a:srgbClr val="CCFFCC"/>
            </a:solidFill>
            <a:ln w="9525">
              <a:solidFill>
                <a:schemeClr val="tx1"/>
              </a:solidFill>
              <a:miter lim="800000"/>
              <a:headEnd/>
              <a:tailEnd/>
            </a:ln>
            <a:effectLst/>
          </p:spPr>
          <p:txBody>
            <a:bodyPr rot="10800000"/>
            <a:lstStyle/>
            <a:p>
              <a:pPr algn="ctr"/>
              <a:endParaRPr lang="en-US">
                <a:cs typeface="Angsana New" pitchFamily="18" charset="-34"/>
              </a:endParaRPr>
            </a:p>
          </p:txBody>
        </p:sp>
        <p:sp>
          <p:nvSpPr>
            <p:cNvPr id="171029" name="Text Box 21"/>
            <p:cNvSpPr txBox="1">
              <a:spLocks noChangeArrowheads="1"/>
            </p:cNvSpPr>
            <p:nvPr/>
          </p:nvSpPr>
          <p:spPr bwMode="auto">
            <a:xfrm>
              <a:off x="2592" y="1728"/>
              <a:ext cx="1690" cy="914"/>
            </a:xfrm>
            <a:prstGeom prst="rect">
              <a:avLst/>
            </a:prstGeom>
            <a:noFill/>
            <a:ln w="9525">
              <a:noFill/>
              <a:miter lim="800000"/>
              <a:headEnd/>
              <a:tailEnd/>
            </a:ln>
            <a:effectLst/>
          </p:spPr>
          <p:txBody>
            <a:bodyPr>
              <a:spAutoFit/>
            </a:bodyPr>
            <a:lstStyle/>
            <a:p>
              <a:r>
                <a:rPr lang="en-US">
                  <a:cs typeface="Angsana New" pitchFamily="18" charset="-34"/>
                </a:rPr>
                <a:t>Indicates the length of the variable-length LLC data field.</a:t>
              </a:r>
            </a:p>
          </p:txBody>
        </p:sp>
      </p:grpSp>
      <p:grpSp>
        <p:nvGrpSpPr>
          <p:cNvPr id="8" name="Group 22"/>
          <p:cNvGrpSpPr>
            <a:grpSpLocks/>
          </p:cNvGrpSpPr>
          <p:nvPr/>
        </p:nvGrpSpPr>
        <p:grpSpPr bwMode="auto">
          <a:xfrm>
            <a:off x="5715000" y="3657600"/>
            <a:ext cx="2743200" cy="915988"/>
            <a:chOff x="3024" y="3216"/>
            <a:chExt cx="1392" cy="577"/>
          </a:xfrm>
        </p:grpSpPr>
        <p:sp>
          <p:nvSpPr>
            <p:cNvPr id="171031" name="AutoShape 23"/>
            <p:cNvSpPr>
              <a:spLocks noChangeArrowheads="1"/>
            </p:cNvSpPr>
            <p:nvPr/>
          </p:nvSpPr>
          <p:spPr bwMode="auto">
            <a:xfrm flipV="1">
              <a:off x="3034" y="3229"/>
              <a:ext cx="1382" cy="563"/>
            </a:xfrm>
            <a:prstGeom prst="wedgeRectCallout">
              <a:avLst>
                <a:gd name="adj1" fmla="val -10931"/>
                <a:gd name="adj2" fmla="val -116255"/>
              </a:avLst>
            </a:prstGeom>
            <a:solidFill>
              <a:srgbClr val="CCFFCC"/>
            </a:solidFill>
            <a:ln w="9525">
              <a:solidFill>
                <a:schemeClr val="tx1"/>
              </a:solidFill>
              <a:miter lim="800000"/>
              <a:headEnd/>
              <a:tailEnd/>
            </a:ln>
            <a:effectLst/>
          </p:spPr>
          <p:txBody>
            <a:bodyPr rot="10800000"/>
            <a:lstStyle/>
            <a:p>
              <a:pPr algn="ctr"/>
              <a:endParaRPr lang="en-US">
                <a:cs typeface="Angsana New" pitchFamily="18" charset="-34"/>
              </a:endParaRPr>
            </a:p>
          </p:txBody>
        </p:sp>
        <p:sp>
          <p:nvSpPr>
            <p:cNvPr id="171032" name="Text Box 24"/>
            <p:cNvSpPr txBox="1">
              <a:spLocks noChangeArrowheads="1"/>
            </p:cNvSpPr>
            <p:nvPr/>
          </p:nvSpPr>
          <p:spPr bwMode="auto">
            <a:xfrm>
              <a:off x="3024" y="3216"/>
              <a:ext cx="1392" cy="577"/>
            </a:xfrm>
            <a:prstGeom prst="rect">
              <a:avLst/>
            </a:prstGeom>
            <a:noFill/>
            <a:ln w="9525">
              <a:noFill/>
              <a:miter lim="800000"/>
              <a:headEnd/>
              <a:tailEnd/>
            </a:ln>
            <a:effectLst/>
          </p:spPr>
          <p:txBody>
            <a:bodyPr>
              <a:spAutoFit/>
            </a:bodyPr>
            <a:lstStyle/>
            <a:p>
              <a:r>
                <a:rPr lang="en-US">
                  <a:cs typeface="Angsana New" pitchFamily="18" charset="-34"/>
                </a:rPr>
                <a:t>It contains all upper layer embedded protocols with the data.</a:t>
              </a:r>
            </a:p>
          </p:txBody>
        </p:sp>
      </p:grpSp>
      <p:sp>
        <p:nvSpPr>
          <p:cNvPr id="27" name="Footer Placeholder 26"/>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3"/>
                                        </p:tgtEl>
                                      </p:cBhvr>
                                    </p:animEffect>
                                    <p:set>
                                      <p:cBhvr>
                                        <p:cTn id="20" dur="1" fill="hold">
                                          <p:stCondLst>
                                            <p:cond delay="1999"/>
                                          </p:stCondLst>
                                        </p:cTn>
                                        <p:tgtEl>
                                          <p:spTgt spid="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4"/>
                                        </p:tgtEl>
                                      </p:cBhvr>
                                    </p:animEffect>
                                    <p:set>
                                      <p:cBhvr>
                                        <p:cTn id="28" dur="1" fill="hold">
                                          <p:stCondLst>
                                            <p:cond delay="1999"/>
                                          </p:stCondLst>
                                        </p:cTn>
                                        <p:tgtEl>
                                          <p:spTgt spid="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5"/>
                                        </p:tgtEl>
                                      </p:cBhvr>
                                    </p:animEffect>
                                    <p:set>
                                      <p:cBhvr>
                                        <p:cTn id="36" dur="1" fill="hold">
                                          <p:stCondLst>
                                            <p:cond delay="1999"/>
                                          </p:stCondLst>
                                        </p:cTn>
                                        <p:tgtEl>
                                          <p:spTgt spid="5"/>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000"/>
                                        <p:tgtEl>
                                          <p:spTgt spid="6"/>
                                        </p:tgtEl>
                                      </p:cBhvr>
                                    </p:animEffect>
                                    <p:set>
                                      <p:cBhvr>
                                        <p:cTn id="44" dur="1" fill="hold">
                                          <p:stCondLst>
                                            <p:cond delay="1999"/>
                                          </p:stCondLst>
                                        </p:cTn>
                                        <p:tgtEl>
                                          <p:spTgt spid="6"/>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000"/>
                                        <p:tgtEl>
                                          <p:spTgt spid="7"/>
                                        </p:tgtEl>
                                      </p:cBhvr>
                                    </p:animEffect>
                                    <p:set>
                                      <p:cBhvr>
                                        <p:cTn id="52" dur="1" fill="hold">
                                          <p:stCondLst>
                                            <p:cond delay="1999"/>
                                          </p:stCondLst>
                                        </p:cTn>
                                        <p:tgtEl>
                                          <p:spTgt spid="7"/>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standards organization</a:t>
            </a:r>
            <a:endParaRPr lang="en-US" dirty="0"/>
          </a:p>
        </p:txBody>
      </p:sp>
      <p:sp>
        <p:nvSpPr>
          <p:cNvPr id="3" name="Content Placeholder 2"/>
          <p:cNvSpPr>
            <a:spLocks noGrp="1"/>
          </p:cNvSpPr>
          <p:nvPr>
            <p:ph idx="1"/>
          </p:nvPr>
        </p:nvSpPr>
        <p:spPr/>
        <p:txBody>
          <a:bodyPr>
            <a:normAutofit/>
          </a:bodyPr>
          <a:lstStyle/>
          <a:p>
            <a:pPr algn="l" rtl="0"/>
            <a:r>
              <a:rPr lang="en-US" sz="2400" dirty="0" smtClean="0"/>
              <a:t>is any organization whose primary activities are developing, coordinating, revising, amending, reissuing, interpreting, or otherwise producing </a:t>
            </a:r>
            <a:r>
              <a:rPr lang="en-US" sz="2400" b="1" i="1" u="sng" dirty="0" smtClean="0">
                <a:solidFill>
                  <a:schemeClr val="bg2">
                    <a:lumMod val="50000"/>
                  </a:schemeClr>
                </a:solidFill>
              </a:rPr>
              <a:t>technical standards </a:t>
            </a:r>
            <a:r>
              <a:rPr lang="en-US" sz="2400" dirty="0" smtClean="0"/>
              <a:t>that are intended to address the needs of some relatively wide base of affected adopters.</a:t>
            </a:r>
          </a:p>
        </p:txBody>
      </p:sp>
      <p:sp>
        <p:nvSpPr>
          <p:cNvPr id="4" name="Slide Number Placeholder 3"/>
          <p:cNvSpPr>
            <a:spLocks noGrp="1"/>
          </p:cNvSpPr>
          <p:nvPr>
            <p:ph type="sldNum" sz="quarter" idx="12"/>
          </p:nvPr>
        </p:nvSpPr>
        <p:spPr/>
        <p:txBody>
          <a:bodyPr/>
          <a:lstStyle/>
          <a:p>
            <a:fld id="{1B54BB41-450C-4629-AE1F-3B49E01F82D0}"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standards organization</a:t>
            </a:r>
            <a:endParaRPr lang="en-US" dirty="0"/>
          </a:p>
        </p:txBody>
      </p:sp>
      <p:sp>
        <p:nvSpPr>
          <p:cNvPr id="3" name="Content Placeholder 2"/>
          <p:cNvSpPr>
            <a:spLocks noGrp="1"/>
          </p:cNvSpPr>
          <p:nvPr>
            <p:ph idx="1"/>
          </p:nvPr>
        </p:nvSpPr>
        <p:spPr/>
        <p:txBody>
          <a:bodyPr>
            <a:normAutofit/>
          </a:bodyPr>
          <a:lstStyle/>
          <a:p>
            <a:pPr algn="l" rtl="0"/>
            <a:r>
              <a:rPr lang="en-US" sz="2400" dirty="0" smtClean="0"/>
              <a:t>Most standards are </a:t>
            </a:r>
            <a:r>
              <a:rPr lang="en-US" sz="2400" b="1" dirty="0" smtClean="0"/>
              <a:t>voluntary</a:t>
            </a:r>
            <a:r>
              <a:rPr lang="en-US" sz="2400" dirty="0" smtClean="0"/>
              <a:t> in the sense that they are offered for adoption by people or industry without being mandated in law. Some standards become mandatory when they are adopted by regulators as legal requirements in particular domains.</a:t>
            </a:r>
            <a:endParaRPr lang="en-US" sz="2400"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extLst>
      <p:ext uri="{BB962C8B-B14F-4D97-AF65-F5344CB8AC3E}">
        <p14:creationId xmlns:p14="http://schemas.microsoft.com/office/powerpoint/2010/main" val="92167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a:t>
            </a:r>
            <a:endParaRPr lang="ar-SA" dirty="0"/>
          </a:p>
        </p:txBody>
      </p:sp>
      <p:sp>
        <p:nvSpPr>
          <p:cNvPr id="3" name="Content Placeholder 2"/>
          <p:cNvSpPr>
            <a:spLocks noGrp="1"/>
          </p:cNvSpPr>
          <p:nvPr>
            <p:ph idx="1"/>
          </p:nvPr>
        </p:nvSpPr>
        <p:spPr/>
        <p:txBody>
          <a:bodyPr/>
          <a:lstStyle/>
          <a:p>
            <a:pPr algn="l" rtl="0"/>
            <a:r>
              <a:rPr lang="en-US" dirty="0" smtClean="0"/>
              <a:t>LAN networks </a:t>
            </a:r>
          </a:p>
          <a:p>
            <a:pPr lvl="1" algn="l" rtl="0"/>
            <a:r>
              <a:rPr lang="en-US" dirty="0" smtClean="0"/>
              <a:t>Client/server (terminal pc / speed , storage, process )</a:t>
            </a:r>
          </a:p>
          <a:p>
            <a:pPr lvl="1" algn="l" rtl="0"/>
            <a:r>
              <a:rPr lang="en-US" dirty="0" smtClean="0"/>
              <a:t>Peer to peer network ( client pcs or workstations )</a:t>
            </a:r>
          </a:p>
          <a:p>
            <a:pPr lvl="1" algn="l" rtl="0"/>
            <a:r>
              <a:rPr lang="en-US" dirty="0" smtClean="0"/>
              <a:t>Home network.</a:t>
            </a:r>
          </a:p>
          <a:p>
            <a:pPr algn="l" rtl="0"/>
            <a:endParaRPr lang="ar-SA"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extLst>
      <p:ext uri="{BB962C8B-B14F-4D97-AF65-F5344CB8AC3E}">
        <p14:creationId xmlns:p14="http://schemas.microsoft.com/office/powerpoint/2010/main" val="1464819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smtClean="0"/>
              <a:t>The term </a:t>
            </a:r>
            <a:r>
              <a:rPr lang="en-US" b="1" i="1" u="sng" dirty="0" smtClean="0">
                <a:solidFill>
                  <a:schemeClr val="bg2">
                    <a:lumMod val="50000"/>
                  </a:schemeClr>
                </a:solidFill>
              </a:rPr>
              <a:t>de jure </a:t>
            </a:r>
            <a:r>
              <a:rPr lang="en-US" i="1" dirty="0" smtClean="0"/>
              <a:t>standard</a:t>
            </a:r>
            <a:r>
              <a:rPr lang="en-US" dirty="0" smtClean="0"/>
              <a:t> refers to a standard mandated by legal requirements or refers generally to any formal standard. In contrast, the term </a:t>
            </a:r>
            <a:r>
              <a:rPr lang="en-US" b="1" u="sng" dirty="0" smtClean="0">
                <a:solidFill>
                  <a:schemeClr val="bg2">
                    <a:lumMod val="50000"/>
                  </a:schemeClr>
                </a:solidFill>
              </a:rPr>
              <a:t>de facto standard </a:t>
            </a:r>
            <a:r>
              <a:rPr lang="en-US" dirty="0" smtClean="0"/>
              <a:t>refers to a specification (or protocol or technology) that has achieved widespread use and acceptance – often without being approved by any standards organization (or receiving such approval only after it already has achieved widespread use)</a:t>
            </a:r>
            <a:endParaRPr lang="en-US"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organization for standardization - ISO</a:t>
            </a:r>
            <a:endParaRPr lang="en-US" dirty="0"/>
          </a:p>
        </p:txBody>
      </p:sp>
      <p:sp>
        <p:nvSpPr>
          <p:cNvPr id="3" name="Content Placeholder 2"/>
          <p:cNvSpPr>
            <a:spLocks noGrp="1"/>
          </p:cNvSpPr>
          <p:nvPr>
            <p:ph idx="1"/>
          </p:nvPr>
        </p:nvSpPr>
        <p:spPr/>
        <p:txBody>
          <a:bodyPr/>
          <a:lstStyle/>
          <a:p>
            <a:pPr algn="l" rtl="0"/>
            <a:r>
              <a:rPr lang="en-US" dirty="0" smtClean="0"/>
              <a:t>is the world’s largest developer of voluntary International Standards. International Standards give state of the art specifications for products, services and </a:t>
            </a:r>
            <a:r>
              <a:rPr lang="en-US" u="sng" dirty="0" smtClean="0"/>
              <a:t>good</a:t>
            </a:r>
            <a:r>
              <a:rPr lang="en-US" dirty="0" smtClean="0"/>
              <a:t> practice, helping to make industry more efficient and effective. Developed through global consensus, they help to break down barriers to international trade.</a:t>
            </a:r>
            <a:endParaRPr lang="en-US" dirty="0"/>
          </a:p>
        </p:txBody>
      </p:sp>
      <p:pic>
        <p:nvPicPr>
          <p:cNvPr id="5122" name="Picture 2" descr="C:\Users\Rehab\Desktop\ISO.jpg"/>
          <p:cNvPicPr>
            <a:picLocks noChangeAspect="1" noChangeArrowheads="1"/>
          </p:cNvPicPr>
          <p:nvPr/>
        </p:nvPicPr>
        <p:blipFill>
          <a:blip r:embed="rId2" cstate="print"/>
          <a:srcRect/>
          <a:stretch>
            <a:fillRect/>
          </a:stretch>
        </p:blipFill>
        <p:spPr bwMode="auto">
          <a:xfrm>
            <a:off x="4495800" y="5029200"/>
            <a:ext cx="3543300" cy="1295400"/>
          </a:xfrm>
          <a:prstGeom prst="rect">
            <a:avLst/>
          </a:prstGeom>
          <a:noFill/>
        </p:spPr>
      </p:pic>
      <p:sp>
        <p:nvSpPr>
          <p:cNvPr id="5" name="Slide Number Placeholder 4"/>
          <p:cNvSpPr>
            <a:spLocks noGrp="1"/>
          </p:cNvSpPr>
          <p:nvPr>
            <p:ph type="sldNum" sz="quarter" idx="12"/>
          </p:nvPr>
        </p:nvSpPr>
        <p:spPr/>
        <p:txBody>
          <a:bodyPr/>
          <a:lstStyle/>
          <a:p>
            <a:fld id="{1B54BB41-450C-4629-AE1F-3B49E01F82D0}" type="slidenum">
              <a:rPr lang="en-US" smtClean="0"/>
              <a:pPr/>
              <a:t>31</a:t>
            </a:fld>
            <a:endParaRPr lang="en-US"/>
          </a:p>
        </p:txBody>
      </p:sp>
      <p:sp>
        <p:nvSpPr>
          <p:cNvPr id="6" name="Footer Placeholder 5"/>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ITU- Telecommunication Standardization Sector (ITU-T</a:t>
            </a:r>
            <a:endParaRPr lang="en-US" dirty="0"/>
          </a:p>
        </p:txBody>
      </p:sp>
      <p:sp>
        <p:nvSpPr>
          <p:cNvPr id="3" name="Content Placeholder 2"/>
          <p:cNvSpPr>
            <a:spLocks noGrp="1"/>
          </p:cNvSpPr>
          <p:nvPr>
            <p:ph idx="1"/>
          </p:nvPr>
        </p:nvSpPr>
        <p:spPr/>
        <p:txBody>
          <a:bodyPr>
            <a:normAutofit/>
          </a:bodyPr>
          <a:lstStyle/>
          <a:p>
            <a:pPr algn="l" rtl="0"/>
            <a:r>
              <a:rPr lang="en-US" sz="2400" dirty="0" smtClean="0"/>
              <a:t>it coordinates standards for </a:t>
            </a:r>
            <a:r>
              <a:rPr lang="en-US" sz="2400" i="1" u="sng" dirty="0" smtClean="0">
                <a:solidFill>
                  <a:schemeClr val="bg2">
                    <a:lumMod val="50000"/>
                  </a:schemeClr>
                </a:solidFill>
              </a:rPr>
              <a:t>telecommunications</a:t>
            </a:r>
            <a:r>
              <a:rPr lang="en-US" sz="2400" dirty="0" smtClean="0"/>
              <a:t>.</a:t>
            </a:r>
          </a:p>
          <a:p>
            <a:pPr algn="l" rtl="0"/>
            <a:endParaRPr lang="en-US" sz="2400" dirty="0" smtClean="0"/>
          </a:p>
          <a:p>
            <a:pPr algn="l" rtl="0"/>
            <a:r>
              <a:rPr lang="en-US" sz="2400" dirty="0" smtClean="0"/>
              <a:t>The ITU organization established as a permanent agency of the </a:t>
            </a:r>
            <a:r>
              <a:rPr lang="en-US" sz="2400" i="1" u="sng" dirty="0" smtClean="0">
                <a:solidFill>
                  <a:schemeClr val="bg2">
                    <a:lumMod val="50000"/>
                  </a:schemeClr>
                </a:solidFill>
              </a:rPr>
              <a:t>United Nations</a:t>
            </a:r>
            <a:r>
              <a:rPr lang="en-US" sz="2400" dirty="0" smtClean="0"/>
              <a:t>, in which governments are the primary members although other organizations (such as non-governmental organizations and individual companies) can also hold a form of direct membership status in the ITU as well.</a:t>
            </a:r>
          </a:p>
          <a:p>
            <a:pPr algn="l" rtl="0"/>
            <a:r>
              <a:rPr lang="en-US" sz="2400" dirty="0" smtClean="0"/>
              <a:t>Standards and recommendations for networks and communications * </a:t>
            </a:r>
            <a:r>
              <a:rPr lang="en-US" sz="2400" b="1" u="sng" dirty="0" smtClean="0">
                <a:solidFill>
                  <a:schemeClr val="bg2">
                    <a:lumMod val="50000"/>
                  </a:schemeClr>
                </a:solidFill>
              </a:rPr>
              <a:t>ITU-T Recommendation</a:t>
            </a:r>
            <a:endParaRPr lang="en-US" sz="2400" b="1" u="sng" dirty="0">
              <a:solidFill>
                <a:schemeClr val="bg2">
                  <a:lumMod val="50000"/>
                </a:schemeClr>
              </a:solidFill>
            </a:endParaRPr>
          </a:p>
        </p:txBody>
      </p:sp>
      <p:pic>
        <p:nvPicPr>
          <p:cNvPr id="6146" name="Picture 2" descr="C:\Users\Rehab\Desktop\ITU-T.png"/>
          <p:cNvPicPr>
            <a:picLocks noChangeAspect="1" noChangeArrowheads="1"/>
          </p:cNvPicPr>
          <p:nvPr/>
        </p:nvPicPr>
        <p:blipFill>
          <a:blip r:embed="rId2" cstate="print"/>
          <a:srcRect/>
          <a:stretch>
            <a:fillRect/>
          </a:stretch>
        </p:blipFill>
        <p:spPr bwMode="auto">
          <a:xfrm>
            <a:off x="5486400" y="6096000"/>
            <a:ext cx="2743200" cy="990600"/>
          </a:xfrm>
          <a:prstGeom prst="rect">
            <a:avLst/>
          </a:prstGeom>
          <a:noFill/>
        </p:spPr>
      </p:pic>
      <p:sp>
        <p:nvSpPr>
          <p:cNvPr id="5" name="Slide Number Placeholder 4"/>
          <p:cNvSpPr>
            <a:spLocks noGrp="1"/>
          </p:cNvSpPr>
          <p:nvPr>
            <p:ph type="sldNum" sz="quarter" idx="12"/>
          </p:nvPr>
        </p:nvSpPr>
        <p:spPr/>
        <p:txBody>
          <a:bodyPr/>
          <a:lstStyle/>
          <a:p>
            <a:fld id="{1B54BB41-450C-4629-AE1F-3B49E01F82D0}"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l" rtl="0"/>
            <a:r>
              <a:rPr lang="en-US" dirty="0" smtClean="0"/>
              <a:t>Data transmission</a:t>
            </a:r>
          </a:p>
          <a:p>
            <a:pPr lvl="1" algn="l" rtl="0"/>
            <a:r>
              <a:rPr lang="en-US" sz="1700" dirty="0"/>
              <a:t>is the physical transfer of data (a digital bit stream) over a point-to-point or point-to-multipoint communication channel. Examples of such channels are copper wires, optical </a:t>
            </a:r>
            <a:r>
              <a:rPr lang="en-US" sz="1700" dirty="0" err="1" smtClean="0"/>
              <a:t>fibres</a:t>
            </a:r>
            <a:r>
              <a:rPr lang="en-US" sz="1700" dirty="0" smtClean="0"/>
              <a:t> and </a:t>
            </a:r>
            <a:r>
              <a:rPr lang="en-US" sz="1700" dirty="0"/>
              <a:t>wireless communication </a:t>
            </a:r>
            <a:r>
              <a:rPr lang="en-US" sz="1700" dirty="0" smtClean="0"/>
              <a:t>channels </a:t>
            </a:r>
          </a:p>
          <a:p>
            <a:pPr lvl="1" algn="l" rtl="0"/>
            <a:r>
              <a:rPr lang="en-US" sz="1700" dirty="0" smtClean="0"/>
              <a:t>data </a:t>
            </a:r>
            <a:r>
              <a:rPr lang="en-US" sz="1700" dirty="0"/>
              <a:t>are represented as an electromagnetic </a:t>
            </a:r>
            <a:r>
              <a:rPr lang="en-US" sz="1700" dirty="0" smtClean="0"/>
              <a:t>signal such </a:t>
            </a:r>
            <a:r>
              <a:rPr lang="en-US" sz="1700" dirty="0"/>
              <a:t>as an electrical voltage, </a:t>
            </a:r>
            <a:r>
              <a:rPr lang="en-US" sz="1700" dirty="0" smtClean="0"/>
              <a:t>radio wave</a:t>
            </a:r>
            <a:r>
              <a:rPr lang="en-US" sz="1700" dirty="0"/>
              <a:t>, microwave, or infrared signal</a:t>
            </a:r>
            <a:endParaRPr lang="en-US" sz="1700" dirty="0" smtClean="0"/>
          </a:p>
          <a:p>
            <a:pPr algn="l" rtl="0"/>
            <a:r>
              <a:rPr lang="en-US" dirty="0" smtClean="0"/>
              <a:t>Telecommunication services</a:t>
            </a:r>
          </a:p>
          <a:p>
            <a:pPr lvl="1" algn="l" rtl="0"/>
            <a:r>
              <a:rPr lang="en-US" sz="1900" dirty="0"/>
              <a:t>telecommunications service is a service provided by a telecommunications provider, or a specified set of user-information transfer capabilities provided to a group of users by a telecommunications system.</a:t>
            </a:r>
            <a:endParaRPr lang="en-US" sz="1900" dirty="0" smtClean="0"/>
          </a:p>
          <a:p>
            <a:pPr algn="l" rtl="0"/>
            <a:r>
              <a:rPr lang="en-US" dirty="0" smtClean="0"/>
              <a:t>Integrated Service Digital Network</a:t>
            </a:r>
          </a:p>
          <a:p>
            <a:pPr lvl="1" algn="l" rtl="0"/>
            <a:r>
              <a:rPr lang="en-US" dirty="0"/>
              <a:t>is a set of communication standards for simultaneous digital transmission of voice, video, data, and other network services over the traditional circuits of the public switched telephone network</a:t>
            </a:r>
          </a:p>
        </p:txBody>
      </p:sp>
      <p:sp>
        <p:nvSpPr>
          <p:cNvPr id="4" name="Slide Number Placeholder 3"/>
          <p:cNvSpPr>
            <a:spLocks noGrp="1"/>
          </p:cNvSpPr>
          <p:nvPr>
            <p:ph type="sldNum" sz="quarter" idx="12"/>
          </p:nvPr>
        </p:nvSpPr>
        <p:spPr/>
        <p:txBody>
          <a:bodyPr/>
          <a:lstStyle/>
          <a:p>
            <a:fld id="{1B54BB41-450C-4629-AE1F-3B49E01F82D0}"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national standards institute - ANSI</a:t>
            </a:r>
            <a:endParaRPr lang="en-US" dirty="0"/>
          </a:p>
        </p:txBody>
      </p:sp>
      <p:sp>
        <p:nvSpPr>
          <p:cNvPr id="3" name="Content Placeholder 2"/>
          <p:cNvSpPr>
            <a:spLocks noGrp="1"/>
          </p:cNvSpPr>
          <p:nvPr>
            <p:ph idx="1"/>
          </p:nvPr>
        </p:nvSpPr>
        <p:spPr/>
        <p:txBody>
          <a:bodyPr>
            <a:normAutofit/>
          </a:bodyPr>
          <a:lstStyle/>
          <a:p>
            <a:pPr algn="l" rtl="0"/>
            <a:r>
              <a:rPr lang="en-US" dirty="0" smtClean="0"/>
              <a:t>the Institute  is private, non-profitable membership organization supported by a diverse constituency of private and public sector organizations. </a:t>
            </a:r>
          </a:p>
          <a:p>
            <a:pPr algn="l" rtl="0"/>
            <a:r>
              <a:rPr lang="en-US" dirty="0" smtClean="0"/>
              <a:t>ANSI has maintained as its primary goal the </a:t>
            </a:r>
            <a:r>
              <a:rPr lang="en-US" b="1" dirty="0" smtClean="0">
                <a:solidFill>
                  <a:schemeClr val="bg2">
                    <a:lumMod val="50000"/>
                  </a:schemeClr>
                </a:solidFill>
              </a:rPr>
              <a:t>enhancement of global competitiveness of U.S. business and the American quality </a:t>
            </a:r>
            <a:r>
              <a:rPr lang="en-US" dirty="0" smtClean="0"/>
              <a:t>of life by promoting and facilitating voluntary consensus standards and conformity assessment systems and promoting their integrity.</a:t>
            </a:r>
            <a:endParaRPr lang="en-US" dirty="0"/>
          </a:p>
        </p:txBody>
      </p:sp>
      <p:pic>
        <p:nvPicPr>
          <p:cNvPr id="7170" name="Picture 2" descr="C:\Users\Rehab\Desktop\ANSI.jpg"/>
          <p:cNvPicPr>
            <a:picLocks noChangeAspect="1" noChangeArrowheads="1"/>
          </p:cNvPicPr>
          <p:nvPr/>
        </p:nvPicPr>
        <p:blipFill>
          <a:blip r:embed="rId2" cstate="print"/>
          <a:srcRect/>
          <a:stretch>
            <a:fillRect/>
          </a:stretch>
        </p:blipFill>
        <p:spPr bwMode="auto">
          <a:xfrm>
            <a:off x="5791200" y="5715000"/>
            <a:ext cx="1991226" cy="914400"/>
          </a:xfrm>
          <a:prstGeom prst="rect">
            <a:avLst/>
          </a:prstGeom>
          <a:noFill/>
        </p:spPr>
      </p:pic>
      <p:sp>
        <p:nvSpPr>
          <p:cNvPr id="5" name="Slide Number Placeholder 4"/>
          <p:cNvSpPr>
            <a:spLocks noGrp="1"/>
          </p:cNvSpPr>
          <p:nvPr>
            <p:ph type="sldNum" sz="quarter" idx="12"/>
          </p:nvPr>
        </p:nvSpPr>
        <p:spPr/>
        <p:txBody>
          <a:bodyPr/>
          <a:lstStyle/>
          <a:p>
            <a:fld id="{1B54BB41-450C-4629-AE1F-3B49E01F82D0}"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smtClean="0"/>
              <a:t>These standards ensure that the characteristics and performance of products are </a:t>
            </a:r>
            <a:r>
              <a:rPr lang="en-US" u="sng" dirty="0" smtClean="0">
                <a:solidFill>
                  <a:schemeClr val="bg2">
                    <a:lumMod val="50000"/>
                  </a:schemeClr>
                </a:solidFill>
              </a:rPr>
              <a:t>consistent</a:t>
            </a:r>
            <a:r>
              <a:rPr lang="en-US" dirty="0" smtClean="0"/>
              <a:t>, that people use the same definitions and terms, and that products are tested the same way. ANSI also accredits organizations that carry out product or personnel certification in accordance with requirements defined in international standards</a:t>
            </a:r>
          </a:p>
          <a:p>
            <a:pPr lvl="1" algn="l" rtl="0"/>
            <a:r>
              <a:rPr lang="en-US" dirty="0" smtClean="0"/>
              <a:t>ASCII code for  encoding English alphabets </a:t>
            </a:r>
            <a:endParaRPr lang="en-US"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Institute of Electrical and Electronics Engineers - IEEE</a:t>
            </a:r>
            <a:endParaRPr lang="en-US" dirty="0"/>
          </a:p>
        </p:txBody>
      </p:sp>
      <p:sp>
        <p:nvSpPr>
          <p:cNvPr id="3" name="Content Placeholder 2"/>
          <p:cNvSpPr>
            <a:spLocks noGrp="1"/>
          </p:cNvSpPr>
          <p:nvPr>
            <p:ph idx="1"/>
          </p:nvPr>
        </p:nvSpPr>
        <p:spPr/>
        <p:txBody>
          <a:bodyPr/>
          <a:lstStyle/>
          <a:p>
            <a:pPr algn="l" rtl="0"/>
            <a:r>
              <a:rPr lang="en-US" dirty="0" smtClean="0"/>
              <a:t>Pronounced as: </a:t>
            </a:r>
            <a:r>
              <a:rPr lang="en-US" i="1" dirty="0" smtClean="0"/>
              <a:t>I-Triple-E.</a:t>
            </a:r>
          </a:p>
          <a:p>
            <a:pPr algn="l" rtl="0"/>
            <a:r>
              <a:rPr lang="en-US" dirty="0" smtClean="0"/>
              <a:t>that is dedicated to advancing technological innovation and excellence. It has about 425,000 members in about 160 countries, slightly less than half of whom reside in the United States.</a:t>
            </a:r>
          </a:p>
          <a:p>
            <a:pPr algn="l" rtl="0"/>
            <a:endParaRPr lang="en-US" dirty="0" smtClean="0"/>
          </a:p>
          <a:p>
            <a:pPr lvl="1" algn="l" rtl="0"/>
            <a:r>
              <a:rPr lang="en-US" dirty="0" smtClean="0"/>
              <a:t>IEEE 802  standards for networks</a:t>
            </a:r>
          </a:p>
        </p:txBody>
      </p:sp>
      <p:pic>
        <p:nvPicPr>
          <p:cNvPr id="8194" name="Picture 2" descr="C:\Users\Rehab\Desktop\IEEE.png"/>
          <p:cNvPicPr>
            <a:picLocks noChangeAspect="1" noChangeArrowheads="1"/>
          </p:cNvPicPr>
          <p:nvPr/>
        </p:nvPicPr>
        <p:blipFill>
          <a:blip r:embed="rId2" cstate="print"/>
          <a:srcRect/>
          <a:stretch>
            <a:fillRect/>
          </a:stretch>
        </p:blipFill>
        <p:spPr bwMode="auto">
          <a:xfrm>
            <a:off x="7162800" y="5943600"/>
            <a:ext cx="1438275" cy="476250"/>
          </a:xfrm>
          <a:prstGeom prst="rect">
            <a:avLst/>
          </a:prstGeom>
          <a:noFill/>
        </p:spPr>
      </p:pic>
      <p:sp>
        <p:nvSpPr>
          <p:cNvPr id="5" name="Slide Number Placeholder 4"/>
          <p:cNvSpPr>
            <a:spLocks noGrp="1"/>
          </p:cNvSpPr>
          <p:nvPr>
            <p:ph type="sldNum" sz="quarter" idx="12"/>
          </p:nvPr>
        </p:nvSpPr>
        <p:spPr/>
        <p:txBody>
          <a:bodyPr/>
          <a:lstStyle/>
          <a:p>
            <a:fld id="{1B54BB41-450C-4629-AE1F-3B49E01F82D0}"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Electronic Industrial Association - EIA</a:t>
            </a:r>
            <a:endParaRPr lang="en-US" dirty="0"/>
          </a:p>
        </p:txBody>
      </p:sp>
      <p:sp>
        <p:nvSpPr>
          <p:cNvPr id="3" name="Content Placeholder 2"/>
          <p:cNvSpPr>
            <a:spLocks noGrp="1"/>
          </p:cNvSpPr>
          <p:nvPr>
            <p:ph idx="1"/>
          </p:nvPr>
        </p:nvSpPr>
        <p:spPr/>
        <p:txBody>
          <a:bodyPr/>
          <a:lstStyle/>
          <a:p>
            <a:pPr algn="l" rtl="0"/>
            <a:r>
              <a:rPr lang="en-US" dirty="0" smtClean="0"/>
              <a:t>comprises individual organizations that together have agreed on certain data transmission standards </a:t>
            </a:r>
          </a:p>
          <a:p>
            <a:pPr algn="l" rtl="0"/>
            <a:endParaRPr lang="en-US" dirty="0" smtClean="0"/>
          </a:p>
          <a:p>
            <a:pPr lvl="1" algn="l" rtl="0"/>
            <a:r>
              <a:rPr lang="en-US" dirty="0" smtClean="0"/>
              <a:t> EIA/TIA-232 </a:t>
            </a:r>
            <a:endParaRPr lang="en-US" dirty="0"/>
          </a:p>
        </p:txBody>
      </p:sp>
      <p:pic>
        <p:nvPicPr>
          <p:cNvPr id="9218" name="Picture 2" descr="C:\Users\Rehab\Desktop\EIA.jpg"/>
          <p:cNvPicPr>
            <a:picLocks noChangeAspect="1" noChangeArrowheads="1"/>
          </p:cNvPicPr>
          <p:nvPr/>
        </p:nvPicPr>
        <p:blipFill>
          <a:blip r:embed="rId2" cstate="print"/>
          <a:srcRect/>
          <a:stretch>
            <a:fillRect/>
          </a:stretch>
        </p:blipFill>
        <p:spPr bwMode="auto">
          <a:xfrm>
            <a:off x="4689475" y="4954588"/>
            <a:ext cx="2657475" cy="1104900"/>
          </a:xfrm>
          <a:prstGeom prst="rect">
            <a:avLst/>
          </a:prstGeom>
          <a:noFill/>
        </p:spPr>
      </p:pic>
      <p:sp>
        <p:nvSpPr>
          <p:cNvPr id="5" name="Slide Number Placeholder 4"/>
          <p:cNvSpPr>
            <a:spLocks noGrp="1"/>
          </p:cNvSpPr>
          <p:nvPr>
            <p:ph type="sldNum" sz="quarter" idx="12"/>
          </p:nvPr>
        </p:nvSpPr>
        <p:spPr/>
        <p:txBody>
          <a:bodyPr/>
          <a:lstStyle/>
          <a:p>
            <a:fld id="{1B54BB41-450C-4629-AE1F-3B49E01F82D0}"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European telecommunications standards institute</a:t>
            </a:r>
            <a:endParaRPr lang="en-US" sz="2800" dirty="0"/>
          </a:p>
        </p:txBody>
      </p:sp>
      <p:sp>
        <p:nvSpPr>
          <p:cNvPr id="3" name="Content Placeholder 2"/>
          <p:cNvSpPr>
            <a:spLocks noGrp="1"/>
          </p:cNvSpPr>
          <p:nvPr>
            <p:ph idx="1"/>
          </p:nvPr>
        </p:nvSpPr>
        <p:spPr/>
        <p:txBody>
          <a:bodyPr/>
          <a:lstStyle/>
          <a:p>
            <a:pPr algn="l" rtl="0"/>
            <a:r>
              <a:rPr lang="en-US" dirty="0" smtClean="0"/>
              <a:t>Independent, Non-profitable institution. </a:t>
            </a:r>
          </a:p>
          <a:p>
            <a:pPr algn="l" rtl="0"/>
            <a:r>
              <a:rPr lang="en-US" dirty="0" smtClean="0"/>
              <a:t>Consists of telecommunication , producing companies, users , organizations, equipment makers and network operators to develop and produce systems and telecommunication standards in Europe .</a:t>
            </a:r>
            <a:endParaRPr lang="en-US" dirty="0"/>
          </a:p>
        </p:txBody>
      </p:sp>
      <p:pic>
        <p:nvPicPr>
          <p:cNvPr id="10242" name="Picture 2" descr="C:\Users\Rehab\Desktop\ETSI.jpg"/>
          <p:cNvPicPr>
            <a:picLocks noChangeAspect="1" noChangeArrowheads="1"/>
          </p:cNvPicPr>
          <p:nvPr/>
        </p:nvPicPr>
        <p:blipFill>
          <a:blip r:embed="rId2" cstate="print"/>
          <a:srcRect/>
          <a:stretch>
            <a:fillRect/>
          </a:stretch>
        </p:blipFill>
        <p:spPr bwMode="auto">
          <a:xfrm>
            <a:off x="4419600" y="4800600"/>
            <a:ext cx="3333750" cy="1371600"/>
          </a:xfrm>
          <a:prstGeom prst="rect">
            <a:avLst/>
          </a:prstGeom>
          <a:noFill/>
        </p:spPr>
      </p:pic>
      <p:sp>
        <p:nvSpPr>
          <p:cNvPr id="5" name="Slide Number Placeholder 4"/>
          <p:cNvSpPr>
            <a:spLocks noGrp="1"/>
          </p:cNvSpPr>
          <p:nvPr>
            <p:ph type="sldNum" sz="quarter" idx="12"/>
          </p:nvPr>
        </p:nvSpPr>
        <p:spPr/>
        <p:txBody>
          <a:bodyPr/>
          <a:lstStyle/>
          <a:p>
            <a:fld id="{1B54BB41-450C-4629-AE1F-3B49E01F82D0}"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organizations</a:t>
            </a:r>
            <a:endParaRPr lang="en-US" dirty="0"/>
          </a:p>
        </p:txBody>
      </p:sp>
      <p:sp>
        <p:nvSpPr>
          <p:cNvPr id="3" name="Content Placeholder 2"/>
          <p:cNvSpPr>
            <a:spLocks noGrp="1"/>
          </p:cNvSpPr>
          <p:nvPr>
            <p:ph idx="1"/>
          </p:nvPr>
        </p:nvSpPr>
        <p:spPr/>
        <p:txBody>
          <a:bodyPr/>
          <a:lstStyle/>
          <a:p>
            <a:pPr algn="l" rtl="0"/>
            <a:r>
              <a:rPr lang="en-US" i="1" u="sng" dirty="0" smtClean="0">
                <a:solidFill>
                  <a:schemeClr val="bg2">
                    <a:lumMod val="50000"/>
                  </a:schemeClr>
                </a:solidFill>
              </a:rPr>
              <a:t>Asynchronous Transfer Mode </a:t>
            </a:r>
            <a:r>
              <a:rPr lang="en-US" dirty="0" smtClean="0"/>
              <a:t>: ATM Forum </a:t>
            </a:r>
          </a:p>
          <a:p>
            <a:pPr algn="l" rtl="0"/>
            <a:r>
              <a:rPr lang="en-US" dirty="0" smtClean="0"/>
              <a:t>International, non-profitable companies concerned in ATM switches used in WAN and fast LAN. </a:t>
            </a:r>
          </a:p>
          <a:p>
            <a:pPr lvl="1" algn="l" rtl="0"/>
            <a:r>
              <a:rPr lang="en-US" dirty="0" smtClean="0"/>
              <a:t>Specifications and standards for those switches.</a:t>
            </a:r>
            <a:endParaRPr lang="en-US"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architecture</a:t>
            </a:r>
            <a:endParaRPr lang="en-US" dirty="0"/>
          </a:p>
        </p:txBody>
      </p:sp>
      <p:sp>
        <p:nvSpPr>
          <p:cNvPr id="3" name="Content Placeholder 2"/>
          <p:cNvSpPr>
            <a:spLocks noGrp="1"/>
          </p:cNvSpPr>
          <p:nvPr>
            <p:ph idx="1"/>
          </p:nvPr>
        </p:nvSpPr>
        <p:spPr/>
        <p:txBody>
          <a:bodyPr/>
          <a:lstStyle/>
          <a:p>
            <a:pPr algn="l" rtl="0"/>
            <a:r>
              <a:rPr lang="en-US" dirty="0" smtClean="0"/>
              <a:t>Defines:</a:t>
            </a:r>
          </a:p>
          <a:p>
            <a:pPr lvl="1" algn="l" rtl="0"/>
            <a:r>
              <a:rPr lang="en-US" dirty="0" smtClean="0"/>
              <a:t>Layers.</a:t>
            </a:r>
          </a:p>
          <a:p>
            <a:pPr lvl="1" algn="l" rtl="0"/>
            <a:endParaRPr lang="en-US" dirty="0" smtClean="0"/>
          </a:p>
          <a:p>
            <a:pPr lvl="1" algn="l" rtl="0"/>
            <a:r>
              <a:rPr lang="en-US" dirty="0" smtClean="0"/>
              <a:t>Interface: interconnection and service transmit  between layers within one device</a:t>
            </a:r>
          </a:p>
          <a:p>
            <a:pPr lvl="1" algn="l" rtl="0"/>
            <a:endParaRPr lang="en-US" dirty="0" smtClean="0"/>
          </a:p>
          <a:p>
            <a:pPr lvl="1" algn="l" rtl="0"/>
            <a:r>
              <a:rPr lang="en-US" dirty="0" smtClean="0"/>
              <a:t>Protocols: procedures and rules that define and governed service of one layer to the one. between layers in different devices.</a:t>
            </a:r>
          </a:p>
          <a:p>
            <a:pPr>
              <a:buNone/>
            </a:pPr>
            <a:endParaRPr lang="en-US"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Forum</a:t>
            </a:r>
            <a:endParaRPr lang="en-US" dirty="0"/>
          </a:p>
        </p:txBody>
      </p:sp>
      <p:sp>
        <p:nvSpPr>
          <p:cNvPr id="3" name="Content Placeholder 2"/>
          <p:cNvSpPr>
            <a:spLocks noGrp="1"/>
          </p:cNvSpPr>
          <p:nvPr>
            <p:ph idx="1"/>
          </p:nvPr>
        </p:nvSpPr>
        <p:spPr/>
        <p:txBody>
          <a:bodyPr/>
          <a:lstStyle/>
          <a:p>
            <a:pPr algn="l" rtl="0"/>
            <a:r>
              <a:rPr lang="en-US" dirty="0" smtClean="0"/>
              <a:t>Ethernet standards. </a:t>
            </a:r>
          </a:p>
          <a:p>
            <a:pPr algn="l" rtl="0"/>
            <a:r>
              <a:rPr lang="en-US" dirty="0" smtClean="0"/>
              <a:t>Giga Ethernet.</a:t>
            </a:r>
          </a:p>
          <a:p>
            <a:pPr algn="l" rtl="0"/>
            <a:r>
              <a:rPr lang="en-US" sz="1800" dirty="0"/>
              <a:t>gigabit Ethernet (</a:t>
            </a:r>
            <a:r>
              <a:rPr lang="en-US" sz="1800" dirty="0" err="1"/>
              <a:t>GbE</a:t>
            </a:r>
            <a:r>
              <a:rPr lang="en-US" sz="1800" dirty="0"/>
              <a:t> or 1 GigE) is a term describing various technologies for transmitting Ethernet frames at a rate of a gigabit per </a:t>
            </a:r>
            <a:r>
              <a:rPr lang="en-US" sz="1800" dirty="0" smtClean="0"/>
              <a:t>second as </a:t>
            </a:r>
            <a:r>
              <a:rPr lang="en-US" sz="1800" dirty="0"/>
              <a:t>defined by the IEEE 802.3-2008 standard. It came into use beginning in 1999, gradually supplanting Fast Ethernet in wired local networks, where it performed considerably </a:t>
            </a:r>
            <a:r>
              <a:rPr lang="en-US" sz="1800" dirty="0" smtClean="0"/>
              <a:t>faster. </a:t>
            </a:r>
            <a:endParaRPr lang="en-US" sz="1800" dirty="0"/>
          </a:p>
          <a:p>
            <a:pPr algn="l" rtl="0"/>
            <a:r>
              <a:rPr lang="en-US" dirty="0" smtClean="0"/>
              <a:t>Ethernet </a:t>
            </a:r>
            <a:r>
              <a:rPr lang="en-US" dirty="0" err="1" smtClean="0"/>
              <a:t>Allianc</a:t>
            </a:r>
            <a:r>
              <a:rPr lang="en-US" dirty="0" smtClean="0"/>
              <a:t>.</a:t>
            </a:r>
          </a:p>
          <a:p>
            <a:pPr lvl="1"/>
            <a:endParaRPr lang="en-US"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ChangeArrowheads="1"/>
          </p:cNvSpPr>
          <p:nvPr>
            <p:ph type="title"/>
          </p:nvPr>
        </p:nvSpPr>
        <p:spPr/>
        <p:txBody>
          <a:bodyPr/>
          <a:lstStyle/>
          <a:p>
            <a:r>
              <a:rPr lang="en-GB"/>
              <a:t>Layers, Protocols &amp; Interfaces</a:t>
            </a:r>
          </a:p>
        </p:txBody>
      </p:sp>
      <p:sp>
        <p:nvSpPr>
          <p:cNvPr id="999427" name="Rectangle 3"/>
          <p:cNvSpPr>
            <a:spLocks noChangeArrowheads="1"/>
          </p:cNvSpPr>
          <p:nvPr/>
        </p:nvSpPr>
        <p:spPr bwMode="auto">
          <a:xfrm>
            <a:off x="1301750" y="5873750"/>
            <a:ext cx="6616700" cy="368300"/>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999428" name="Rectangle 4"/>
          <p:cNvSpPr>
            <a:spLocks noChangeArrowheads="1"/>
          </p:cNvSpPr>
          <p:nvPr/>
        </p:nvSpPr>
        <p:spPr bwMode="auto">
          <a:xfrm>
            <a:off x="2422525" y="5775325"/>
            <a:ext cx="4779963" cy="457200"/>
          </a:xfrm>
          <a:prstGeom prst="rect">
            <a:avLst/>
          </a:prstGeom>
          <a:noFill/>
          <a:ln w="9525">
            <a:noFill/>
            <a:miter lim="800000"/>
            <a:headEnd/>
            <a:tailEnd/>
          </a:ln>
          <a:effectLst/>
        </p:spPr>
        <p:txBody>
          <a:bodyPr wrap="none" lIns="92075" tIns="46038" rIns="92075" bIns="46038">
            <a:spAutoFit/>
          </a:bodyPr>
          <a:lstStyle/>
          <a:p>
            <a:r>
              <a:rPr lang="en-US" sz="2400" b="0">
                <a:latin typeface="Arial" charset="0"/>
              </a:rPr>
              <a:t>Physical communications medium</a:t>
            </a:r>
          </a:p>
        </p:txBody>
      </p:sp>
      <p:sp>
        <p:nvSpPr>
          <p:cNvPr id="999429" name="Rectangle 5"/>
          <p:cNvSpPr>
            <a:spLocks noChangeArrowheads="1"/>
          </p:cNvSpPr>
          <p:nvPr/>
        </p:nvSpPr>
        <p:spPr bwMode="auto">
          <a:xfrm>
            <a:off x="1301750" y="5187950"/>
            <a:ext cx="1206500" cy="368300"/>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999430" name="Rectangle 6"/>
          <p:cNvSpPr>
            <a:spLocks noChangeArrowheads="1"/>
          </p:cNvSpPr>
          <p:nvPr/>
        </p:nvSpPr>
        <p:spPr bwMode="auto">
          <a:xfrm>
            <a:off x="6635750" y="5187950"/>
            <a:ext cx="1282700" cy="368300"/>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999431" name="Rectangle 7"/>
          <p:cNvSpPr>
            <a:spLocks noChangeArrowheads="1"/>
          </p:cNvSpPr>
          <p:nvPr/>
        </p:nvSpPr>
        <p:spPr bwMode="auto">
          <a:xfrm>
            <a:off x="1355725" y="5165725"/>
            <a:ext cx="1201738" cy="457200"/>
          </a:xfrm>
          <a:prstGeom prst="rect">
            <a:avLst/>
          </a:prstGeom>
          <a:noFill/>
          <a:ln w="9525">
            <a:noFill/>
            <a:miter lim="800000"/>
            <a:headEnd/>
            <a:tailEnd/>
          </a:ln>
          <a:effectLst/>
        </p:spPr>
        <p:txBody>
          <a:bodyPr wrap="none" lIns="92075" tIns="46038" rIns="92075" bIns="46038">
            <a:spAutoFit/>
          </a:bodyPr>
          <a:lstStyle/>
          <a:p>
            <a:r>
              <a:rPr lang="en-US" sz="2400" b="0">
                <a:latin typeface="Arial" charset="0"/>
              </a:rPr>
              <a:t>Layer 1</a:t>
            </a:r>
          </a:p>
        </p:txBody>
      </p:sp>
      <p:sp>
        <p:nvSpPr>
          <p:cNvPr id="999432" name="Rectangle 8"/>
          <p:cNvSpPr>
            <a:spLocks noChangeArrowheads="1"/>
          </p:cNvSpPr>
          <p:nvPr/>
        </p:nvSpPr>
        <p:spPr bwMode="auto">
          <a:xfrm>
            <a:off x="6689725" y="5165725"/>
            <a:ext cx="1201738" cy="457200"/>
          </a:xfrm>
          <a:prstGeom prst="rect">
            <a:avLst/>
          </a:prstGeom>
          <a:noFill/>
          <a:ln w="9525">
            <a:noFill/>
            <a:miter lim="800000"/>
            <a:headEnd/>
            <a:tailEnd/>
          </a:ln>
          <a:effectLst/>
        </p:spPr>
        <p:txBody>
          <a:bodyPr wrap="none" lIns="92075" tIns="46038" rIns="92075" bIns="46038">
            <a:spAutoFit/>
          </a:bodyPr>
          <a:lstStyle/>
          <a:p>
            <a:r>
              <a:rPr lang="en-US" sz="2400" b="0">
                <a:latin typeface="Arial" charset="0"/>
              </a:rPr>
              <a:t>Layer 1</a:t>
            </a:r>
          </a:p>
        </p:txBody>
      </p:sp>
      <p:sp>
        <p:nvSpPr>
          <p:cNvPr id="999433" name="Line 9"/>
          <p:cNvSpPr>
            <a:spLocks noChangeShapeType="1"/>
          </p:cNvSpPr>
          <p:nvPr/>
        </p:nvSpPr>
        <p:spPr bwMode="auto">
          <a:xfrm>
            <a:off x="2514600" y="5334000"/>
            <a:ext cx="4114800" cy="0"/>
          </a:xfrm>
          <a:prstGeom prst="line">
            <a:avLst/>
          </a:prstGeom>
          <a:noFill/>
          <a:ln w="12700">
            <a:solidFill>
              <a:schemeClr val="tx1"/>
            </a:solidFill>
            <a:prstDash val="lgDash"/>
            <a:round/>
            <a:headEnd type="stealth" w="med" len="lg"/>
            <a:tailEnd type="stealth" w="med" len="lg"/>
          </a:ln>
          <a:effectLst/>
        </p:spPr>
        <p:txBody>
          <a:bodyPr wrap="none" anchor="ctr"/>
          <a:lstStyle/>
          <a:p>
            <a:endParaRPr lang="en-US"/>
          </a:p>
        </p:txBody>
      </p:sp>
      <p:sp>
        <p:nvSpPr>
          <p:cNvPr id="999434" name="Rectangle 10"/>
          <p:cNvSpPr>
            <a:spLocks noChangeArrowheads="1"/>
          </p:cNvSpPr>
          <p:nvPr/>
        </p:nvSpPr>
        <p:spPr bwMode="auto">
          <a:xfrm>
            <a:off x="3489325" y="4937125"/>
            <a:ext cx="2371725" cy="457200"/>
          </a:xfrm>
          <a:prstGeom prst="rect">
            <a:avLst/>
          </a:prstGeom>
          <a:noFill/>
          <a:ln w="9525">
            <a:noFill/>
            <a:miter lim="800000"/>
            <a:headEnd/>
            <a:tailEnd/>
          </a:ln>
          <a:effectLst/>
        </p:spPr>
        <p:txBody>
          <a:bodyPr wrap="none" lIns="92075" tIns="46038" rIns="92075" bIns="46038">
            <a:spAutoFit/>
          </a:bodyPr>
          <a:lstStyle/>
          <a:p>
            <a:r>
              <a:rPr lang="en-US" sz="2400" b="0">
                <a:latin typeface="Arial" charset="0"/>
              </a:rPr>
              <a:t>Layer 1 protocol</a:t>
            </a:r>
          </a:p>
        </p:txBody>
      </p:sp>
      <p:sp>
        <p:nvSpPr>
          <p:cNvPr id="999435" name="Line 11"/>
          <p:cNvSpPr>
            <a:spLocks noChangeShapeType="1"/>
          </p:cNvSpPr>
          <p:nvPr/>
        </p:nvSpPr>
        <p:spPr bwMode="auto">
          <a:xfrm>
            <a:off x="1905000" y="5562600"/>
            <a:ext cx="0" cy="304800"/>
          </a:xfrm>
          <a:prstGeom prst="line">
            <a:avLst/>
          </a:prstGeom>
          <a:noFill/>
          <a:ln w="12700">
            <a:solidFill>
              <a:schemeClr val="tx1"/>
            </a:solidFill>
            <a:round/>
            <a:headEnd type="stealth" w="med" len="lg"/>
            <a:tailEnd type="stealth" w="med" len="lg"/>
          </a:ln>
          <a:effectLst/>
        </p:spPr>
        <p:txBody>
          <a:bodyPr wrap="none" anchor="ctr"/>
          <a:lstStyle/>
          <a:p>
            <a:endParaRPr lang="en-US"/>
          </a:p>
        </p:txBody>
      </p:sp>
      <p:sp>
        <p:nvSpPr>
          <p:cNvPr id="999436" name="Line 12"/>
          <p:cNvSpPr>
            <a:spLocks noChangeShapeType="1"/>
          </p:cNvSpPr>
          <p:nvPr/>
        </p:nvSpPr>
        <p:spPr bwMode="auto">
          <a:xfrm>
            <a:off x="7239000" y="5562600"/>
            <a:ext cx="0" cy="304800"/>
          </a:xfrm>
          <a:prstGeom prst="line">
            <a:avLst/>
          </a:prstGeom>
          <a:noFill/>
          <a:ln w="12700">
            <a:solidFill>
              <a:schemeClr val="tx1"/>
            </a:solidFill>
            <a:round/>
            <a:headEnd type="stealth" w="med" len="lg"/>
            <a:tailEnd type="stealth" w="med" len="lg"/>
          </a:ln>
          <a:effectLst/>
        </p:spPr>
        <p:txBody>
          <a:bodyPr wrap="none" anchor="ctr"/>
          <a:lstStyle/>
          <a:p>
            <a:endParaRPr lang="en-US"/>
          </a:p>
        </p:txBody>
      </p:sp>
      <p:sp>
        <p:nvSpPr>
          <p:cNvPr id="999437" name="Rectangle 13"/>
          <p:cNvSpPr>
            <a:spLocks noChangeArrowheads="1"/>
          </p:cNvSpPr>
          <p:nvPr/>
        </p:nvSpPr>
        <p:spPr bwMode="auto">
          <a:xfrm>
            <a:off x="1301750" y="4197350"/>
            <a:ext cx="1206500" cy="368300"/>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999438" name="Rectangle 14"/>
          <p:cNvSpPr>
            <a:spLocks noChangeArrowheads="1"/>
          </p:cNvSpPr>
          <p:nvPr/>
        </p:nvSpPr>
        <p:spPr bwMode="auto">
          <a:xfrm>
            <a:off x="6635750" y="4197350"/>
            <a:ext cx="1282700" cy="368300"/>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999439" name="Rectangle 15"/>
          <p:cNvSpPr>
            <a:spLocks noChangeArrowheads="1"/>
          </p:cNvSpPr>
          <p:nvPr/>
        </p:nvSpPr>
        <p:spPr bwMode="auto">
          <a:xfrm>
            <a:off x="1355725" y="4175125"/>
            <a:ext cx="1201738" cy="457200"/>
          </a:xfrm>
          <a:prstGeom prst="rect">
            <a:avLst/>
          </a:prstGeom>
          <a:noFill/>
          <a:ln w="9525">
            <a:noFill/>
            <a:miter lim="800000"/>
            <a:headEnd/>
            <a:tailEnd/>
          </a:ln>
          <a:effectLst/>
        </p:spPr>
        <p:txBody>
          <a:bodyPr wrap="none" lIns="92075" tIns="46038" rIns="92075" bIns="46038">
            <a:spAutoFit/>
          </a:bodyPr>
          <a:lstStyle/>
          <a:p>
            <a:r>
              <a:rPr lang="en-US" sz="2400" b="0">
                <a:latin typeface="Arial" charset="0"/>
              </a:rPr>
              <a:t>Layer 2</a:t>
            </a:r>
          </a:p>
        </p:txBody>
      </p:sp>
      <p:sp>
        <p:nvSpPr>
          <p:cNvPr id="999440" name="Rectangle 16"/>
          <p:cNvSpPr>
            <a:spLocks noChangeArrowheads="1"/>
          </p:cNvSpPr>
          <p:nvPr/>
        </p:nvSpPr>
        <p:spPr bwMode="auto">
          <a:xfrm>
            <a:off x="6689725" y="4175125"/>
            <a:ext cx="1201738" cy="457200"/>
          </a:xfrm>
          <a:prstGeom prst="rect">
            <a:avLst/>
          </a:prstGeom>
          <a:noFill/>
          <a:ln w="9525">
            <a:noFill/>
            <a:miter lim="800000"/>
            <a:headEnd/>
            <a:tailEnd/>
          </a:ln>
          <a:effectLst/>
        </p:spPr>
        <p:txBody>
          <a:bodyPr wrap="none" lIns="92075" tIns="46038" rIns="92075" bIns="46038">
            <a:spAutoFit/>
          </a:bodyPr>
          <a:lstStyle/>
          <a:p>
            <a:r>
              <a:rPr lang="en-US" sz="2400" b="0">
                <a:latin typeface="Arial" charset="0"/>
              </a:rPr>
              <a:t>Layer 2</a:t>
            </a:r>
          </a:p>
        </p:txBody>
      </p:sp>
      <p:sp>
        <p:nvSpPr>
          <p:cNvPr id="999441" name="Line 17"/>
          <p:cNvSpPr>
            <a:spLocks noChangeShapeType="1"/>
          </p:cNvSpPr>
          <p:nvPr/>
        </p:nvSpPr>
        <p:spPr bwMode="auto">
          <a:xfrm>
            <a:off x="1905000" y="4572000"/>
            <a:ext cx="0" cy="609600"/>
          </a:xfrm>
          <a:prstGeom prst="line">
            <a:avLst/>
          </a:prstGeom>
          <a:noFill/>
          <a:ln w="12700">
            <a:solidFill>
              <a:schemeClr val="tx1"/>
            </a:solidFill>
            <a:round/>
            <a:headEnd type="stealth" w="med" len="lg"/>
            <a:tailEnd type="stealth" w="med" len="lg"/>
          </a:ln>
          <a:effectLst/>
        </p:spPr>
        <p:txBody>
          <a:bodyPr wrap="none" anchor="ctr"/>
          <a:lstStyle/>
          <a:p>
            <a:endParaRPr lang="en-US"/>
          </a:p>
        </p:txBody>
      </p:sp>
      <p:sp>
        <p:nvSpPr>
          <p:cNvPr id="999442" name="Line 18"/>
          <p:cNvSpPr>
            <a:spLocks noChangeShapeType="1"/>
          </p:cNvSpPr>
          <p:nvPr/>
        </p:nvSpPr>
        <p:spPr bwMode="auto">
          <a:xfrm>
            <a:off x="7239000" y="4572000"/>
            <a:ext cx="0" cy="609600"/>
          </a:xfrm>
          <a:prstGeom prst="line">
            <a:avLst/>
          </a:prstGeom>
          <a:noFill/>
          <a:ln w="12700">
            <a:solidFill>
              <a:schemeClr val="tx1"/>
            </a:solidFill>
            <a:round/>
            <a:headEnd type="stealth" w="med" len="lg"/>
            <a:tailEnd type="stealth" w="med" len="lg"/>
          </a:ln>
          <a:effectLst/>
        </p:spPr>
        <p:txBody>
          <a:bodyPr wrap="none" anchor="ctr"/>
          <a:lstStyle/>
          <a:p>
            <a:endParaRPr lang="en-US"/>
          </a:p>
        </p:txBody>
      </p:sp>
      <p:sp>
        <p:nvSpPr>
          <p:cNvPr id="999443" name="Rectangle 19"/>
          <p:cNvSpPr>
            <a:spLocks noChangeArrowheads="1"/>
          </p:cNvSpPr>
          <p:nvPr/>
        </p:nvSpPr>
        <p:spPr bwMode="auto">
          <a:xfrm>
            <a:off x="822325" y="4548188"/>
            <a:ext cx="1136650" cy="641350"/>
          </a:xfrm>
          <a:prstGeom prst="rect">
            <a:avLst/>
          </a:prstGeom>
          <a:noFill/>
          <a:ln w="9525">
            <a:noFill/>
            <a:miter lim="800000"/>
            <a:headEnd/>
            <a:tailEnd/>
          </a:ln>
          <a:effectLst/>
        </p:spPr>
        <p:txBody>
          <a:bodyPr wrap="none" lIns="92075" tIns="46038" rIns="92075" bIns="46038">
            <a:spAutoFit/>
          </a:bodyPr>
          <a:lstStyle/>
          <a:p>
            <a:r>
              <a:rPr lang="en-US" sz="1800" b="0">
                <a:latin typeface="Arial" charset="0"/>
              </a:rPr>
              <a:t>Layer 1/2</a:t>
            </a:r>
          </a:p>
          <a:p>
            <a:r>
              <a:rPr lang="en-US" sz="1800" b="0">
                <a:latin typeface="Arial" charset="0"/>
              </a:rPr>
              <a:t>interface</a:t>
            </a:r>
          </a:p>
        </p:txBody>
      </p:sp>
      <p:sp>
        <p:nvSpPr>
          <p:cNvPr id="999444" name="Rectangle 20"/>
          <p:cNvSpPr>
            <a:spLocks noChangeArrowheads="1"/>
          </p:cNvSpPr>
          <p:nvPr/>
        </p:nvSpPr>
        <p:spPr bwMode="auto">
          <a:xfrm>
            <a:off x="7299325" y="4548188"/>
            <a:ext cx="1136650" cy="641350"/>
          </a:xfrm>
          <a:prstGeom prst="rect">
            <a:avLst/>
          </a:prstGeom>
          <a:noFill/>
          <a:ln w="9525">
            <a:noFill/>
            <a:miter lim="800000"/>
            <a:headEnd/>
            <a:tailEnd/>
          </a:ln>
          <a:effectLst/>
        </p:spPr>
        <p:txBody>
          <a:bodyPr wrap="none" lIns="92075" tIns="46038" rIns="92075" bIns="46038">
            <a:spAutoFit/>
          </a:bodyPr>
          <a:lstStyle/>
          <a:p>
            <a:r>
              <a:rPr lang="en-US" sz="1800" b="0">
                <a:latin typeface="Arial" charset="0"/>
              </a:rPr>
              <a:t>Layer 1/2</a:t>
            </a:r>
          </a:p>
          <a:p>
            <a:r>
              <a:rPr lang="en-US" sz="1800" b="0">
                <a:latin typeface="Arial" charset="0"/>
              </a:rPr>
              <a:t>interface</a:t>
            </a:r>
          </a:p>
        </p:txBody>
      </p:sp>
      <p:sp>
        <p:nvSpPr>
          <p:cNvPr id="999445" name="Line 21"/>
          <p:cNvSpPr>
            <a:spLocks noChangeShapeType="1"/>
          </p:cNvSpPr>
          <p:nvPr/>
        </p:nvSpPr>
        <p:spPr bwMode="auto">
          <a:xfrm>
            <a:off x="2514600" y="4419600"/>
            <a:ext cx="4114800" cy="0"/>
          </a:xfrm>
          <a:prstGeom prst="line">
            <a:avLst/>
          </a:prstGeom>
          <a:noFill/>
          <a:ln w="12700">
            <a:solidFill>
              <a:schemeClr val="tx1"/>
            </a:solidFill>
            <a:prstDash val="lgDash"/>
            <a:round/>
            <a:headEnd type="stealth" w="med" len="lg"/>
            <a:tailEnd type="stealth" w="med" len="lg"/>
          </a:ln>
          <a:effectLst/>
        </p:spPr>
        <p:txBody>
          <a:bodyPr wrap="none" anchor="ctr"/>
          <a:lstStyle/>
          <a:p>
            <a:endParaRPr lang="en-US"/>
          </a:p>
        </p:txBody>
      </p:sp>
      <p:sp>
        <p:nvSpPr>
          <p:cNvPr id="999446" name="Rectangle 22"/>
          <p:cNvSpPr>
            <a:spLocks noChangeArrowheads="1"/>
          </p:cNvSpPr>
          <p:nvPr/>
        </p:nvSpPr>
        <p:spPr bwMode="auto">
          <a:xfrm>
            <a:off x="3489325" y="4022725"/>
            <a:ext cx="2371725" cy="457200"/>
          </a:xfrm>
          <a:prstGeom prst="rect">
            <a:avLst/>
          </a:prstGeom>
          <a:noFill/>
          <a:ln w="9525">
            <a:noFill/>
            <a:miter lim="800000"/>
            <a:headEnd/>
            <a:tailEnd/>
          </a:ln>
          <a:effectLst/>
        </p:spPr>
        <p:txBody>
          <a:bodyPr wrap="none" lIns="92075" tIns="46038" rIns="92075" bIns="46038">
            <a:spAutoFit/>
          </a:bodyPr>
          <a:lstStyle/>
          <a:p>
            <a:r>
              <a:rPr lang="en-US" sz="2400" b="0">
                <a:latin typeface="Arial" charset="0"/>
              </a:rPr>
              <a:t>Layer 2 protocol</a:t>
            </a:r>
          </a:p>
        </p:txBody>
      </p:sp>
      <p:sp>
        <p:nvSpPr>
          <p:cNvPr id="999447" name="Rectangle 23"/>
          <p:cNvSpPr>
            <a:spLocks noChangeArrowheads="1"/>
          </p:cNvSpPr>
          <p:nvPr/>
        </p:nvSpPr>
        <p:spPr bwMode="auto">
          <a:xfrm>
            <a:off x="1301750" y="2292350"/>
            <a:ext cx="1206500" cy="368300"/>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999448" name="Rectangle 24"/>
          <p:cNvSpPr>
            <a:spLocks noChangeArrowheads="1"/>
          </p:cNvSpPr>
          <p:nvPr/>
        </p:nvSpPr>
        <p:spPr bwMode="auto">
          <a:xfrm>
            <a:off x="6635750" y="2292350"/>
            <a:ext cx="1282700" cy="368300"/>
          </a:xfrm>
          <a:prstGeom prst="rect">
            <a:avLst/>
          </a:prstGeom>
          <a:solidFill>
            <a:schemeClr val="bg2"/>
          </a:solidFill>
          <a:ln w="12700">
            <a:solidFill>
              <a:schemeClr val="tx1"/>
            </a:solidFill>
            <a:miter lim="800000"/>
            <a:headEnd/>
            <a:tailEnd/>
          </a:ln>
          <a:effectLst/>
        </p:spPr>
        <p:txBody>
          <a:bodyPr wrap="none" anchor="ctr"/>
          <a:lstStyle/>
          <a:p>
            <a:endParaRPr lang="en-US"/>
          </a:p>
        </p:txBody>
      </p:sp>
      <p:sp>
        <p:nvSpPr>
          <p:cNvPr id="999449" name="Line 25"/>
          <p:cNvSpPr>
            <a:spLocks noChangeShapeType="1"/>
          </p:cNvSpPr>
          <p:nvPr/>
        </p:nvSpPr>
        <p:spPr bwMode="auto">
          <a:xfrm>
            <a:off x="2514600" y="2514600"/>
            <a:ext cx="4114800" cy="0"/>
          </a:xfrm>
          <a:prstGeom prst="line">
            <a:avLst/>
          </a:prstGeom>
          <a:noFill/>
          <a:ln w="12700">
            <a:solidFill>
              <a:schemeClr val="tx1"/>
            </a:solidFill>
            <a:prstDash val="lgDash"/>
            <a:round/>
            <a:headEnd type="stealth" w="med" len="lg"/>
            <a:tailEnd type="stealth" w="med" len="lg"/>
          </a:ln>
          <a:effectLst/>
        </p:spPr>
        <p:txBody>
          <a:bodyPr wrap="none" anchor="ctr"/>
          <a:lstStyle/>
          <a:p>
            <a:endParaRPr lang="en-US"/>
          </a:p>
        </p:txBody>
      </p:sp>
      <p:sp>
        <p:nvSpPr>
          <p:cNvPr id="999450" name="Rectangle 26"/>
          <p:cNvSpPr>
            <a:spLocks noChangeArrowheads="1"/>
          </p:cNvSpPr>
          <p:nvPr/>
        </p:nvSpPr>
        <p:spPr bwMode="auto">
          <a:xfrm>
            <a:off x="3489325" y="2117725"/>
            <a:ext cx="2371725" cy="457200"/>
          </a:xfrm>
          <a:prstGeom prst="rect">
            <a:avLst/>
          </a:prstGeom>
          <a:noFill/>
          <a:ln w="9525">
            <a:noFill/>
            <a:miter lim="800000"/>
            <a:headEnd/>
            <a:tailEnd/>
          </a:ln>
          <a:effectLst/>
        </p:spPr>
        <p:txBody>
          <a:bodyPr wrap="none" lIns="92075" tIns="46038" rIns="92075" bIns="46038">
            <a:spAutoFit/>
          </a:bodyPr>
          <a:lstStyle/>
          <a:p>
            <a:r>
              <a:rPr lang="en-US" sz="2400" b="0">
                <a:latin typeface="Arial" charset="0"/>
              </a:rPr>
              <a:t>Layer </a:t>
            </a:r>
            <a:r>
              <a:rPr lang="en-US" sz="2400" b="0" i="1">
                <a:latin typeface="Arial" charset="0"/>
              </a:rPr>
              <a:t>n</a:t>
            </a:r>
            <a:r>
              <a:rPr lang="en-US" sz="2400" b="0">
                <a:latin typeface="Arial" charset="0"/>
              </a:rPr>
              <a:t> protocol</a:t>
            </a:r>
          </a:p>
        </p:txBody>
      </p:sp>
      <p:sp>
        <p:nvSpPr>
          <p:cNvPr id="999451" name="Rectangle 27"/>
          <p:cNvSpPr>
            <a:spLocks noChangeArrowheads="1"/>
          </p:cNvSpPr>
          <p:nvPr/>
        </p:nvSpPr>
        <p:spPr bwMode="auto">
          <a:xfrm>
            <a:off x="1355725" y="2270125"/>
            <a:ext cx="1201738" cy="457200"/>
          </a:xfrm>
          <a:prstGeom prst="rect">
            <a:avLst/>
          </a:prstGeom>
          <a:noFill/>
          <a:ln w="9525">
            <a:noFill/>
            <a:miter lim="800000"/>
            <a:headEnd/>
            <a:tailEnd/>
          </a:ln>
          <a:effectLst/>
        </p:spPr>
        <p:txBody>
          <a:bodyPr wrap="none" lIns="92075" tIns="46038" rIns="92075" bIns="46038">
            <a:spAutoFit/>
          </a:bodyPr>
          <a:lstStyle/>
          <a:p>
            <a:r>
              <a:rPr lang="en-US" sz="2400" b="0">
                <a:latin typeface="Arial" charset="0"/>
              </a:rPr>
              <a:t>Layer </a:t>
            </a:r>
            <a:r>
              <a:rPr lang="en-US" sz="2400" b="0" i="1">
                <a:latin typeface="Arial" charset="0"/>
              </a:rPr>
              <a:t>n</a:t>
            </a:r>
          </a:p>
        </p:txBody>
      </p:sp>
      <p:sp>
        <p:nvSpPr>
          <p:cNvPr id="999452" name="Rectangle 28"/>
          <p:cNvSpPr>
            <a:spLocks noChangeArrowheads="1"/>
          </p:cNvSpPr>
          <p:nvPr/>
        </p:nvSpPr>
        <p:spPr bwMode="auto">
          <a:xfrm>
            <a:off x="6689725" y="2270125"/>
            <a:ext cx="1201738" cy="457200"/>
          </a:xfrm>
          <a:prstGeom prst="rect">
            <a:avLst/>
          </a:prstGeom>
          <a:noFill/>
          <a:ln w="9525">
            <a:noFill/>
            <a:miter lim="800000"/>
            <a:headEnd/>
            <a:tailEnd/>
          </a:ln>
          <a:effectLst/>
        </p:spPr>
        <p:txBody>
          <a:bodyPr wrap="none" lIns="92075" tIns="46038" rIns="92075" bIns="46038">
            <a:spAutoFit/>
          </a:bodyPr>
          <a:lstStyle/>
          <a:p>
            <a:r>
              <a:rPr lang="en-US" sz="2400" b="0">
                <a:latin typeface="Arial" charset="0"/>
              </a:rPr>
              <a:t>Layer </a:t>
            </a:r>
            <a:r>
              <a:rPr lang="en-US" sz="2400" b="0" i="1">
                <a:latin typeface="Arial" charset="0"/>
              </a:rPr>
              <a:t>n</a:t>
            </a:r>
          </a:p>
        </p:txBody>
      </p:sp>
      <p:sp>
        <p:nvSpPr>
          <p:cNvPr id="999453" name="Line 29"/>
          <p:cNvSpPr>
            <a:spLocks noChangeShapeType="1"/>
          </p:cNvSpPr>
          <p:nvPr/>
        </p:nvSpPr>
        <p:spPr bwMode="auto">
          <a:xfrm>
            <a:off x="1905000" y="2667000"/>
            <a:ext cx="0" cy="5334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999454" name="Line 30"/>
          <p:cNvSpPr>
            <a:spLocks noChangeShapeType="1"/>
          </p:cNvSpPr>
          <p:nvPr/>
        </p:nvSpPr>
        <p:spPr bwMode="auto">
          <a:xfrm>
            <a:off x="7239000" y="2667000"/>
            <a:ext cx="0" cy="5334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999455" name="Line 31"/>
          <p:cNvSpPr>
            <a:spLocks noChangeShapeType="1"/>
          </p:cNvSpPr>
          <p:nvPr/>
        </p:nvSpPr>
        <p:spPr bwMode="auto">
          <a:xfrm>
            <a:off x="1905000" y="3657600"/>
            <a:ext cx="0" cy="5334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999456" name="Line 32"/>
          <p:cNvSpPr>
            <a:spLocks noChangeShapeType="1"/>
          </p:cNvSpPr>
          <p:nvPr/>
        </p:nvSpPr>
        <p:spPr bwMode="auto">
          <a:xfrm>
            <a:off x="7239000" y="3657600"/>
            <a:ext cx="0" cy="5334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999457" name="Rectangle 33"/>
          <p:cNvSpPr>
            <a:spLocks noChangeArrowheads="1"/>
          </p:cNvSpPr>
          <p:nvPr/>
        </p:nvSpPr>
        <p:spPr bwMode="auto">
          <a:xfrm>
            <a:off x="822325" y="3633788"/>
            <a:ext cx="1136650" cy="641350"/>
          </a:xfrm>
          <a:prstGeom prst="rect">
            <a:avLst/>
          </a:prstGeom>
          <a:noFill/>
          <a:ln w="9525">
            <a:noFill/>
            <a:miter lim="800000"/>
            <a:headEnd/>
            <a:tailEnd/>
          </a:ln>
          <a:effectLst/>
        </p:spPr>
        <p:txBody>
          <a:bodyPr wrap="none" lIns="92075" tIns="46038" rIns="92075" bIns="46038">
            <a:spAutoFit/>
          </a:bodyPr>
          <a:lstStyle/>
          <a:p>
            <a:r>
              <a:rPr lang="en-US" sz="1800" b="0" dirty="0">
                <a:latin typeface="Arial" charset="0"/>
              </a:rPr>
              <a:t>Layer 2/3</a:t>
            </a:r>
          </a:p>
          <a:p>
            <a:r>
              <a:rPr lang="en-US" sz="1800" b="0" dirty="0">
                <a:latin typeface="Arial" charset="0"/>
              </a:rPr>
              <a:t>interface</a:t>
            </a:r>
          </a:p>
        </p:txBody>
      </p:sp>
      <p:sp>
        <p:nvSpPr>
          <p:cNvPr id="999458" name="Rectangle 34"/>
          <p:cNvSpPr>
            <a:spLocks noChangeArrowheads="1"/>
          </p:cNvSpPr>
          <p:nvPr/>
        </p:nvSpPr>
        <p:spPr bwMode="auto">
          <a:xfrm>
            <a:off x="669925" y="2643188"/>
            <a:ext cx="1339850" cy="641350"/>
          </a:xfrm>
          <a:prstGeom prst="rect">
            <a:avLst/>
          </a:prstGeom>
          <a:noFill/>
          <a:ln w="9525">
            <a:noFill/>
            <a:miter lim="800000"/>
            <a:headEnd/>
            <a:tailEnd/>
          </a:ln>
          <a:effectLst/>
        </p:spPr>
        <p:txBody>
          <a:bodyPr wrap="none" lIns="92075" tIns="46038" rIns="92075" bIns="46038">
            <a:spAutoFit/>
          </a:bodyPr>
          <a:lstStyle/>
          <a:p>
            <a:r>
              <a:rPr lang="en-US" sz="1800" b="0">
                <a:latin typeface="Arial" charset="0"/>
              </a:rPr>
              <a:t>Layer </a:t>
            </a:r>
            <a:r>
              <a:rPr lang="en-US" sz="1800" b="0" i="1">
                <a:latin typeface="Arial" charset="0"/>
              </a:rPr>
              <a:t>n</a:t>
            </a:r>
            <a:r>
              <a:rPr lang="en-US" sz="1800" b="0">
                <a:latin typeface="Arial" charset="0"/>
              </a:rPr>
              <a:t>-1/</a:t>
            </a:r>
            <a:r>
              <a:rPr lang="en-US" sz="1800" b="0" i="1">
                <a:latin typeface="Arial" charset="0"/>
              </a:rPr>
              <a:t>n</a:t>
            </a:r>
            <a:endParaRPr lang="en-US" sz="1800" b="0">
              <a:latin typeface="Arial" charset="0"/>
            </a:endParaRPr>
          </a:p>
          <a:p>
            <a:r>
              <a:rPr lang="en-US" sz="1800" b="0">
                <a:latin typeface="Arial" charset="0"/>
              </a:rPr>
              <a:t>interface</a:t>
            </a:r>
          </a:p>
        </p:txBody>
      </p:sp>
      <p:sp>
        <p:nvSpPr>
          <p:cNvPr id="999459" name="Rectangle 35"/>
          <p:cNvSpPr>
            <a:spLocks noChangeArrowheads="1"/>
          </p:cNvSpPr>
          <p:nvPr/>
        </p:nvSpPr>
        <p:spPr bwMode="auto">
          <a:xfrm>
            <a:off x="7299325" y="3633788"/>
            <a:ext cx="1136650" cy="641350"/>
          </a:xfrm>
          <a:prstGeom prst="rect">
            <a:avLst/>
          </a:prstGeom>
          <a:noFill/>
          <a:ln w="9525">
            <a:noFill/>
            <a:miter lim="800000"/>
            <a:headEnd/>
            <a:tailEnd/>
          </a:ln>
          <a:effectLst/>
        </p:spPr>
        <p:txBody>
          <a:bodyPr wrap="none" lIns="92075" tIns="46038" rIns="92075" bIns="46038">
            <a:spAutoFit/>
          </a:bodyPr>
          <a:lstStyle/>
          <a:p>
            <a:r>
              <a:rPr lang="en-US" sz="1800" b="0">
                <a:latin typeface="Arial" charset="0"/>
              </a:rPr>
              <a:t>Layer 2/3</a:t>
            </a:r>
          </a:p>
          <a:p>
            <a:r>
              <a:rPr lang="en-US" sz="1800" b="0">
                <a:latin typeface="Arial" charset="0"/>
              </a:rPr>
              <a:t>interface</a:t>
            </a:r>
          </a:p>
        </p:txBody>
      </p:sp>
      <p:sp>
        <p:nvSpPr>
          <p:cNvPr id="999460" name="Rectangle 36"/>
          <p:cNvSpPr>
            <a:spLocks noChangeArrowheads="1"/>
          </p:cNvSpPr>
          <p:nvPr/>
        </p:nvSpPr>
        <p:spPr bwMode="auto">
          <a:xfrm>
            <a:off x="7299325" y="2643188"/>
            <a:ext cx="1339850" cy="641350"/>
          </a:xfrm>
          <a:prstGeom prst="rect">
            <a:avLst/>
          </a:prstGeom>
          <a:noFill/>
          <a:ln w="9525">
            <a:noFill/>
            <a:miter lim="800000"/>
            <a:headEnd/>
            <a:tailEnd/>
          </a:ln>
          <a:effectLst/>
        </p:spPr>
        <p:txBody>
          <a:bodyPr wrap="none" lIns="92075" tIns="46038" rIns="92075" bIns="46038">
            <a:spAutoFit/>
          </a:bodyPr>
          <a:lstStyle/>
          <a:p>
            <a:r>
              <a:rPr lang="en-US" sz="1800" b="0">
                <a:latin typeface="Arial" charset="0"/>
              </a:rPr>
              <a:t>Layer </a:t>
            </a:r>
            <a:r>
              <a:rPr lang="en-US" sz="1800" b="0" i="1">
                <a:latin typeface="Arial" charset="0"/>
              </a:rPr>
              <a:t>n</a:t>
            </a:r>
            <a:r>
              <a:rPr lang="en-US" sz="1800" b="0">
                <a:latin typeface="Arial" charset="0"/>
              </a:rPr>
              <a:t>-1/</a:t>
            </a:r>
            <a:r>
              <a:rPr lang="en-US" sz="1800" b="0" i="1">
                <a:latin typeface="Arial" charset="0"/>
              </a:rPr>
              <a:t>n</a:t>
            </a:r>
            <a:endParaRPr lang="en-US" sz="1800" b="0">
              <a:latin typeface="Arial" charset="0"/>
            </a:endParaRPr>
          </a:p>
          <a:p>
            <a:r>
              <a:rPr lang="en-US" sz="1800" b="0">
                <a:latin typeface="Arial" charset="0"/>
              </a:rPr>
              <a:t>interface</a:t>
            </a:r>
          </a:p>
        </p:txBody>
      </p:sp>
      <p:sp>
        <p:nvSpPr>
          <p:cNvPr id="999461" name="Line 37"/>
          <p:cNvSpPr>
            <a:spLocks noChangeShapeType="1"/>
          </p:cNvSpPr>
          <p:nvPr/>
        </p:nvSpPr>
        <p:spPr bwMode="auto">
          <a:xfrm flipV="1">
            <a:off x="1905000" y="1828800"/>
            <a:ext cx="0" cy="4572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999462" name="Line 38"/>
          <p:cNvSpPr>
            <a:spLocks noChangeShapeType="1"/>
          </p:cNvSpPr>
          <p:nvPr/>
        </p:nvSpPr>
        <p:spPr bwMode="auto">
          <a:xfrm flipV="1">
            <a:off x="7239000" y="1828800"/>
            <a:ext cx="0" cy="45720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999463" name="Rectangle 39"/>
          <p:cNvSpPr>
            <a:spLocks noChangeArrowheads="1"/>
          </p:cNvSpPr>
          <p:nvPr/>
        </p:nvSpPr>
        <p:spPr bwMode="auto">
          <a:xfrm>
            <a:off x="7299325" y="1728788"/>
            <a:ext cx="1397000" cy="641350"/>
          </a:xfrm>
          <a:prstGeom prst="rect">
            <a:avLst/>
          </a:prstGeom>
          <a:noFill/>
          <a:ln w="9525">
            <a:noFill/>
            <a:miter lim="800000"/>
            <a:headEnd/>
            <a:tailEnd/>
          </a:ln>
          <a:effectLst/>
        </p:spPr>
        <p:txBody>
          <a:bodyPr wrap="none" lIns="92075" tIns="46038" rIns="92075" bIns="46038">
            <a:spAutoFit/>
          </a:bodyPr>
          <a:lstStyle/>
          <a:p>
            <a:r>
              <a:rPr lang="en-US" sz="1800" b="0">
                <a:latin typeface="Arial" charset="0"/>
              </a:rPr>
              <a:t>Layer </a:t>
            </a:r>
            <a:r>
              <a:rPr lang="en-US" sz="1800" b="0" i="1">
                <a:latin typeface="Arial" charset="0"/>
              </a:rPr>
              <a:t>n</a:t>
            </a:r>
            <a:r>
              <a:rPr lang="en-US" sz="1800" b="0">
                <a:latin typeface="Arial" charset="0"/>
              </a:rPr>
              <a:t>/</a:t>
            </a:r>
            <a:r>
              <a:rPr lang="en-US" sz="1800" b="0" i="1">
                <a:latin typeface="Arial" charset="0"/>
              </a:rPr>
              <a:t>n</a:t>
            </a:r>
            <a:r>
              <a:rPr lang="en-US" sz="1800" b="0">
                <a:latin typeface="Arial" charset="0"/>
              </a:rPr>
              <a:t>+1</a:t>
            </a:r>
          </a:p>
          <a:p>
            <a:r>
              <a:rPr lang="en-US" sz="1800" b="0">
                <a:latin typeface="Arial" charset="0"/>
              </a:rPr>
              <a:t>interface</a:t>
            </a:r>
          </a:p>
        </p:txBody>
      </p:sp>
      <p:sp>
        <p:nvSpPr>
          <p:cNvPr id="999464" name="Rectangle 40"/>
          <p:cNvSpPr>
            <a:spLocks noChangeArrowheads="1"/>
          </p:cNvSpPr>
          <p:nvPr/>
        </p:nvSpPr>
        <p:spPr bwMode="auto">
          <a:xfrm>
            <a:off x="669925" y="1728788"/>
            <a:ext cx="1397000" cy="641350"/>
          </a:xfrm>
          <a:prstGeom prst="rect">
            <a:avLst/>
          </a:prstGeom>
          <a:noFill/>
          <a:ln w="9525">
            <a:noFill/>
            <a:miter lim="800000"/>
            <a:headEnd/>
            <a:tailEnd/>
          </a:ln>
          <a:effectLst/>
        </p:spPr>
        <p:txBody>
          <a:bodyPr wrap="none" lIns="92075" tIns="46038" rIns="92075" bIns="46038">
            <a:spAutoFit/>
          </a:bodyPr>
          <a:lstStyle/>
          <a:p>
            <a:r>
              <a:rPr lang="en-US" sz="1800" b="0">
                <a:latin typeface="Arial" charset="0"/>
              </a:rPr>
              <a:t>Layer </a:t>
            </a:r>
            <a:r>
              <a:rPr lang="en-US" sz="1800" b="0" i="1">
                <a:latin typeface="Arial" charset="0"/>
              </a:rPr>
              <a:t>n</a:t>
            </a:r>
            <a:r>
              <a:rPr lang="en-US" sz="1800" b="0">
                <a:latin typeface="Arial" charset="0"/>
              </a:rPr>
              <a:t>/</a:t>
            </a:r>
            <a:r>
              <a:rPr lang="en-US" sz="1800" b="0" i="1">
                <a:latin typeface="Arial" charset="0"/>
              </a:rPr>
              <a:t>n</a:t>
            </a:r>
            <a:r>
              <a:rPr lang="en-US" sz="1800" b="0">
                <a:latin typeface="Arial" charset="0"/>
              </a:rPr>
              <a:t>+1</a:t>
            </a:r>
          </a:p>
          <a:p>
            <a:r>
              <a:rPr lang="en-US" sz="1800" b="0">
                <a:latin typeface="Arial" charset="0"/>
              </a:rPr>
              <a:t>interface</a:t>
            </a:r>
          </a:p>
        </p:txBody>
      </p:sp>
      <p:sp>
        <p:nvSpPr>
          <p:cNvPr id="999465" name="Line 41"/>
          <p:cNvSpPr>
            <a:spLocks noChangeShapeType="1"/>
          </p:cNvSpPr>
          <p:nvPr/>
        </p:nvSpPr>
        <p:spPr bwMode="auto">
          <a:xfrm>
            <a:off x="4572000" y="2895600"/>
            <a:ext cx="0" cy="990600"/>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999466" name="Line 42"/>
          <p:cNvSpPr>
            <a:spLocks noChangeShapeType="1"/>
          </p:cNvSpPr>
          <p:nvPr/>
        </p:nvSpPr>
        <p:spPr bwMode="auto">
          <a:xfrm>
            <a:off x="7239000" y="3200400"/>
            <a:ext cx="0" cy="457200"/>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999467" name="Line 43"/>
          <p:cNvSpPr>
            <a:spLocks noChangeShapeType="1"/>
          </p:cNvSpPr>
          <p:nvPr/>
        </p:nvSpPr>
        <p:spPr bwMode="auto">
          <a:xfrm>
            <a:off x="1905000" y="3200400"/>
            <a:ext cx="0" cy="457200"/>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44" name="Slide Number Placeholder 43"/>
          <p:cNvSpPr>
            <a:spLocks noGrp="1"/>
          </p:cNvSpPr>
          <p:nvPr>
            <p:ph type="sldNum" sz="quarter" idx="12"/>
          </p:nvPr>
        </p:nvSpPr>
        <p:spPr/>
        <p:txBody>
          <a:bodyPr/>
          <a:lstStyle/>
          <a:p>
            <a:fld id="{1B54BB41-450C-4629-AE1F-3B49E01F82D0}" type="slidenum">
              <a:rPr lang="en-US" smtClean="0"/>
              <a:pPr/>
              <a:t>5</a:t>
            </a:fld>
            <a:endParaRPr lang="en-US"/>
          </a:p>
        </p:txBody>
      </p:sp>
      <p:sp>
        <p:nvSpPr>
          <p:cNvPr id="45" name="Footer Placeholder 44"/>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a:t>
            </a:r>
            <a:r>
              <a:rPr lang="en-US" dirty="0" smtClean="0"/>
              <a:t> model &amp; architecture</a:t>
            </a:r>
            <a:endParaRPr lang="en-US" dirty="0"/>
          </a:p>
        </p:txBody>
      </p:sp>
      <p:sp>
        <p:nvSpPr>
          <p:cNvPr id="3" name="Content Placeholder 2"/>
          <p:cNvSpPr>
            <a:spLocks noGrp="1"/>
          </p:cNvSpPr>
          <p:nvPr>
            <p:ph idx="1"/>
          </p:nvPr>
        </p:nvSpPr>
        <p:spPr/>
        <p:txBody>
          <a:bodyPr/>
          <a:lstStyle/>
          <a:p>
            <a:pPr algn="l" rtl="0"/>
            <a:r>
              <a:rPr lang="en-US" sz="3200" dirty="0" smtClean="0"/>
              <a:t>Network architecture includes</a:t>
            </a:r>
          </a:p>
          <a:p>
            <a:pPr lvl="1" algn="l" rtl="0"/>
            <a:r>
              <a:rPr lang="en-US" sz="2800" dirty="0" smtClean="0"/>
              <a:t>Access methodology</a:t>
            </a:r>
          </a:p>
          <a:p>
            <a:pPr lvl="1" algn="l" rtl="0"/>
            <a:r>
              <a:rPr lang="en-US" sz="2800" dirty="0" smtClean="0"/>
              <a:t>Physical  and logical topology </a:t>
            </a:r>
          </a:p>
          <a:p>
            <a:pPr lvl="1" algn="l" rtl="0"/>
            <a:r>
              <a:rPr lang="en-US" sz="2800" dirty="0" smtClean="0"/>
              <a:t>Media choice</a:t>
            </a:r>
          </a:p>
          <a:p>
            <a:pPr lvl="1" algn="l" rtl="0"/>
            <a:endParaRPr lang="en-US" dirty="0" smtClean="0"/>
          </a:p>
        </p:txBody>
      </p:sp>
      <p:sp>
        <p:nvSpPr>
          <p:cNvPr id="4" name="Slide Number Placeholder 3"/>
          <p:cNvSpPr>
            <a:spLocks noGrp="1"/>
          </p:cNvSpPr>
          <p:nvPr>
            <p:ph type="sldNum" sz="quarter" idx="12"/>
          </p:nvPr>
        </p:nvSpPr>
        <p:spPr/>
        <p:txBody>
          <a:bodyPr/>
          <a:lstStyle/>
          <a:p>
            <a:fld id="{1B54BB41-450C-4629-AE1F-3B49E01F82D0}"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Access Method</a:t>
            </a:r>
            <a:endParaRPr lang="en-US" dirty="0"/>
          </a:p>
        </p:txBody>
      </p:sp>
      <p:sp>
        <p:nvSpPr>
          <p:cNvPr id="3" name="Content Placeholder 2"/>
          <p:cNvSpPr>
            <a:spLocks noGrp="1"/>
          </p:cNvSpPr>
          <p:nvPr>
            <p:ph idx="1"/>
          </p:nvPr>
        </p:nvSpPr>
        <p:spPr/>
        <p:txBody>
          <a:bodyPr>
            <a:normAutofit/>
          </a:bodyPr>
          <a:lstStyle/>
          <a:p>
            <a:pPr lvl="1" algn="l" rtl="0"/>
            <a:r>
              <a:rPr lang="en-US" sz="2400" dirty="0" smtClean="0"/>
              <a:t>Since many users have to send requests onto the shared LAN media at the same time, there must be some way to control access by multiple users to that media. These media-sharing methods are named “Access methodologies”.</a:t>
            </a:r>
          </a:p>
          <a:p>
            <a:pPr lvl="1" algn="l" rtl="0">
              <a:buNone/>
            </a:pPr>
            <a:endParaRPr lang="en-US" sz="2400" dirty="0" smtClean="0"/>
          </a:p>
          <a:p>
            <a:pPr lvl="1" algn="l" rtl="0"/>
            <a:r>
              <a:rPr lang="en-US" sz="2400" dirty="0" smtClean="0"/>
              <a:t>There are two access controlling methods:</a:t>
            </a:r>
          </a:p>
          <a:p>
            <a:pPr lvl="1" algn="l" rtl="0">
              <a:buNone/>
            </a:pPr>
            <a:r>
              <a:rPr lang="en-US" sz="2400" dirty="0" smtClean="0"/>
              <a:t>   1- CSMA/CD 		2-Token Passing </a:t>
            </a:r>
            <a:endParaRPr lang="en-US" sz="2400" dirty="0"/>
          </a:p>
        </p:txBody>
      </p:sp>
      <p:sp>
        <p:nvSpPr>
          <p:cNvPr id="4" name="Footer Placeholder 3"/>
          <p:cNvSpPr>
            <a:spLocks noGrp="1"/>
          </p:cNvSpPr>
          <p:nvPr>
            <p:ph type="ftr" sz="quarter" idx="11"/>
          </p:nvPr>
        </p:nvSpPr>
        <p:spPr/>
        <p:txBody>
          <a:bodyPr/>
          <a:lstStyle/>
          <a:p>
            <a:r>
              <a:rPr lang="en-US" smtClean="0"/>
              <a:t>lec#1</a:t>
            </a:r>
            <a:endParaRPr lang="en-US"/>
          </a:p>
        </p:txBody>
      </p:sp>
      <p:sp>
        <p:nvSpPr>
          <p:cNvPr id="5" name="Slide Number Placeholder 4"/>
          <p:cNvSpPr>
            <a:spLocks noGrp="1"/>
          </p:cNvSpPr>
          <p:nvPr>
            <p:ph type="sldNum" sz="quarter" idx="12"/>
          </p:nvPr>
        </p:nvSpPr>
        <p:spPr/>
        <p:txBody>
          <a:bodyPr/>
          <a:lstStyle/>
          <a:p>
            <a:fld id="{1B54BB41-450C-4629-AE1F-3B49E01F82D0}"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457200"/>
            <a:ext cx="8291513" cy="523875"/>
          </a:xfrm>
        </p:spPr>
        <p:txBody>
          <a:bodyPr>
            <a:noAutofit/>
          </a:bodyPr>
          <a:lstStyle/>
          <a:p>
            <a:r>
              <a:rPr lang="en-US" sz="3600" dirty="0"/>
              <a:t>CSMA/CD</a:t>
            </a:r>
          </a:p>
        </p:txBody>
      </p:sp>
      <p:sp>
        <p:nvSpPr>
          <p:cNvPr id="147459" name="Rectangle 3"/>
          <p:cNvSpPr>
            <a:spLocks noGrp="1" noChangeArrowheads="1"/>
          </p:cNvSpPr>
          <p:nvPr>
            <p:ph type="body" idx="1"/>
          </p:nvPr>
        </p:nvSpPr>
        <p:spPr>
          <a:xfrm>
            <a:off x="0" y="1143000"/>
            <a:ext cx="9144000" cy="5181600"/>
          </a:xfrm>
        </p:spPr>
        <p:txBody>
          <a:bodyPr>
            <a:normAutofit/>
          </a:bodyPr>
          <a:lstStyle/>
          <a:p>
            <a:pPr algn="l" rtl="0"/>
            <a:endParaRPr lang="en-US" sz="2800" b="1" dirty="0" smtClean="0">
              <a:solidFill>
                <a:schemeClr val="tx2"/>
              </a:solidFill>
            </a:endParaRPr>
          </a:p>
          <a:p>
            <a:pPr algn="l" rtl="0"/>
            <a:endParaRPr lang="en-US" sz="2800" b="1" dirty="0" smtClean="0"/>
          </a:p>
          <a:p>
            <a:pPr algn="l" rtl="0"/>
            <a:r>
              <a:rPr lang="en-US" sz="2800" b="1" dirty="0" smtClean="0">
                <a:solidFill>
                  <a:schemeClr val="tx2"/>
                </a:solidFill>
              </a:rPr>
              <a:t>C</a:t>
            </a:r>
            <a:r>
              <a:rPr lang="en-US" sz="2800" dirty="0" smtClean="0">
                <a:solidFill>
                  <a:schemeClr val="tx2"/>
                </a:solidFill>
              </a:rPr>
              <a:t>arrier </a:t>
            </a:r>
            <a:r>
              <a:rPr lang="en-US" sz="2800" b="1" dirty="0">
                <a:solidFill>
                  <a:schemeClr val="tx2"/>
                </a:solidFill>
              </a:rPr>
              <a:t>S</a:t>
            </a:r>
            <a:r>
              <a:rPr lang="en-US" sz="2800" dirty="0">
                <a:solidFill>
                  <a:schemeClr val="tx2"/>
                </a:solidFill>
              </a:rPr>
              <a:t>ense </a:t>
            </a:r>
            <a:r>
              <a:rPr lang="en-US" sz="2800" b="1" dirty="0">
                <a:solidFill>
                  <a:schemeClr val="tx2"/>
                </a:solidFill>
              </a:rPr>
              <a:t>M</a:t>
            </a:r>
            <a:r>
              <a:rPr lang="en-US" sz="2800" dirty="0">
                <a:solidFill>
                  <a:schemeClr val="tx2"/>
                </a:solidFill>
              </a:rPr>
              <a:t>ultiple </a:t>
            </a:r>
            <a:r>
              <a:rPr lang="en-US" sz="2800" b="1" dirty="0">
                <a:solidFill>
                  <a:schemeClr val="tx2"/>
                </a:solidFill>
              </a:rPr>
              <a:t>A</a:t>
            </a:r>
            <a:r>
              <a:rPr lang="en-US" sz="2800" dirty="0">
                <a:solidFill>
                  <a:schemeClr val="tx2"/>
                </a:solidFill>
              </a:rPr>
              <a:t>ccess with </a:t>
            </a:r>
            <a:r>
              <a:rPr lang="en-US" sz="2800" b="1" dirty="0">
                <a:solidFill>
                  <a:schemeClr val="tx2"/>
                </a:solidFill>
              </a:rPr>
              <a:t>C</a:t>
            </a:r>
            <a:r>
              <a:rPr lang="en-US" sz="2800" dirty="0">
                <a:solidFill>
                  <a:schemeClr val="tx2"/>
                </a:solidFill>
              </a:rPr>
              <a:t>ollision </a:t>
            </a:r>
            <a:r>
              <a:rPr lang="en-US" sz="2800" b="1" dirty="0">
                <a:solidFill>
                  <a:schemeClr val="tx2"/>
                </a:solidFill>
              </a:rPr>
              <a:t>D</a:t>
            </a:r>
            <a:r>
              <a:rPr lang="en-US" sz="2800" dirty="0">
                <a:solidFill>
                  <a:schemeClr val="tx2"/>
                </a:solidFill>
              </a:rPr>
              <a:t>etection</a:t>
            </a:r>
            <a:endParaRPr lang="en-US" sz="2800" dirty="0"/>
          </a:p>
          <a:p>
            <a:pPr algn="l" rtl="0"/>
            <a:r>
              <a:rPr lang="en-US" sz="2800" dirty="0"/>
              <a:t>It is based on the philosophy: </a:t>
            </a:r>
            <a:r>
              <a:rPr lang="en-US" sz="2800" b="1" dirty="0">
                <a:latin typeface="Times New Roman" pitchFamily="18" charset="0"/>
                <a:cs typeface="Times New Roman" pitchFamily="18" charset="0"/>
              </a:rPr>
              <a:t>“</a:t>
            </a:r>
            <a:r>
              <a:rPr lang="en-US" sz="2800" b="1" i="1" dirty="0">
                <a:latin typeface="Times New Roman" pitchFamily="18" charset="0"/>
                <a:cs typeface="Times New Roman" pitchFamily="18" charset="0"/>
              </a:rPr>
              <a:t>Let’s just let everyone onto the media whenever they want &amp; if two users access the media at the same time, we’ll work it out somehow.</a:t>
            </a:r>
            <a:r>
              <a:rPr lang="en-US" sz="2800" b="1" dirty="0">
                <a:latin typeface="Times New Roman" pitchFamily="18" charset="0"/>
                <a:cs typeface="Times New Roman" pitchFamily="18" charset="0"/>
              </a:rPr>
              <a:t>”</a:t>
            </a:r>
          </a:p>
          <a:p>
            <a:pPr algn="l" rtl="0">
              <a:buFont typeface="Wingdings" pitchFamily="2" charset="2"/>
              <a:buNone/>
            </a:pPr>
            <a:endParaRPr lang="en-US" sz="2800" i="1" dirty="0"/>
          </a:p>
        </p:txBody>
      </p:sp>
      <p:sp>
        <p:nvSpPr>
          <p:cNvPr id="6" name="Slide Number Placeholder 5"/>
          <p:cNvSpPr>
            <a:spLocks noGrp="1"/>
          </p:cNvSpPr>
          <p:nvPr>
            <p:ph type="sldNum" sz="quarter" idx="12"/>
          </p:nvPr>
        </p:nvSpPr>
        <p:spPr/>
        <p:txBody>
          <a:bodyPr/>
          <a:lstStyle/>
          <a:p>
            <a:fld id="{1B54BB41-450C-4629-AE1F-3B49E01F82D0}"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lec#1</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a:t>
            </a:r>
            <a:endParaRPr lang="en-US" dirty="0"/>
          </a:p>
        </p:txBody>
      </p:sp>
      <p:sp>
        <p:nvSpPr>
          <p:cNvPr id="3" name="Content Placeholder 2"/>
          <p:cNvSpPr>
            <a:spLocks noGrp="1"/>
          </p:cNvSpPr>
          <p:nvPr>
            <p:ph idx="1"/>
          </p:nvPr>
        </p:nvSpPr>
        <p:spPr/>
        <p:txBody>
          <a:bodyPr/>
          <a:lstStyle/>
          <a:p>
            <a:pPr algn="l" rtl="0"/>
            <a:r>
              <a:rPr lang="en-US" dirty="0" smtClean="0"/>
              <a:t>Logical</a:t>
            </a:r>
          </a:p>
          <a:p>
            <a:pPr lvl="1" algn="l" rtl="0"/>
            <a:r>
              <a:rPr lang="en-US" dirty="0" smtClean="0"/>
              <a:t>Sequential</a:t>
            </a:r>
          </a:p>
          <a:p>
            <a:pPr lvl="1" algn="l" rtl="0"/>
            <a:r>
              <a:rPr lang="en-US" dirty="0" smtClean="0"/>
              <a:t>Broadcast</a:t>
            </a:r>
          </a:p>
          <a:p>
            <a:pPr marL="411480" lvl="1" indent="0" algn="l" rtl="0">
              <a:buNone/>
            </a:pPr>
            <a:endParaRPr lang="en-US" dirty="0" smtClean="0"/>
          </a:p>
          <a:p>
            <a:pPr algn="l" rtl="0"/>
            <a:r>
              <a:rPr lang="en-US" dirty="0" smtClean="0"/>
              <a:t>Physical</a:t>
            </a:r>
          </a:p>
          <a:p>
            <a:pPr lvl="1" algn="l" rtl="0"/>
            <a:r>
              <a:rPr lang="en-US" dirty="0" smtClean="0"/>
              <a:t>Bus.</a:t>
            </a:r>
          </a:p>
          <a:p>
            <a:pPr lvl="1" algn="l" rtl="0"/>
            <a:r>
              <a:rPr lang="en-US" dirty="0" smtClean="0"/>
              <a:t>Token Ring.</a:t>
            </a:r>
          </a:p>
          <a:p>
            <a:pPr lvl="1" algn="l" rtl="0"/>
            <a:r>
              <a:rPr lang="en-US" dirty="0" smtClean="0"/>
              <a:t>Star.</a:t>
            </a:r>
          </a:p>
          <a:p>
            <a:endParaRPr lang="en-US" dirty="0"/>
          </a:p>
        </p:txBody>
      </p:sp>
      <p:sp>
        <p:nvSpPr>
          <p:cNvPr id="4" name="Slide Number Placeholder 3"/>
          <p:cNvSpPr>
            <a:spLocks noGrp="1"/>
          </p:cNvSpPr>
          <p:nvPr>
            <p:ph type="sldNum" sz="quarter" idx="12"/>
          </p:nvPr>
        </p:nvSpPr>
        <p:spPr/>
        <p:txBody>
          <a:bodyPr/>
          <a:lstStyle/>
          <a:p>
            <a:fld id="{1B54BB41-450C-4629-AE1F-3B49E01F82D0}"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lec#1</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DF122C878F5448B8FFEAD953BC777" ma:contentTypeVersion="0" ma:contentTypeDescription="Create a new document." ma:contentTypeScope="" ma:versionID="6ea09659bca41ea10aa76cd94e3595e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5F636D-65A7-4956-9841-829656796AC9}">
  <ds:schemaRefs>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1A7F0B6-E55A-457D-A89C-C621B25D0395}">
  <ds:schemaRefs>
    <ds:schemaRef ds:uri="http://schemas.microsoft.com/sharepoint/v3/contenttype/forms"/>
  </ds:schemaRefs>
</ds:datastoreItem>
</file>

<file path=customXml/itemProps3.xml><?xml version="1.0" encoding="utf-8"?>
<ds:datastoreItem xmlns:ds="http://schemas.openxmlformats.org/officeDocument/2006/customXml" ds:itemID="{B61FE25F-57BA-4032-AF58-E823B0AA96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Apothecary</Template>
  <TotalTime>785</TotalTime>
  <Words>1830</Words>
  <Application>Microsoft Office PowerPoint</Application>
  <PresentationFormat>On-screen Show (4:3)</PresentationFormat>
  <Paragraphs>300</Paragraphs>
  <Slides>40</Slides>
  <Notes>11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Apothecary</vt:lpstr>
      <vt:lpstr> NET 301  LAN Technology</vt:lpstr>
      <vt:lpstr>REVISION </vt:lpstr>
      <vt:lpstr>REVISION </vt:lpstr>
      <vt:lpstr>Network architecture</vt:lpstr>
      <vt:lpstr>Layers, Protocols &amp; Interfaces</vt:lpstr>
      <vt:lpstr>Lan model &amp; architecture</vt:lpstr>
      <vt:lpstr>Access Method</vt:lpstr>
      <vt:lpstr>CSMA/CD</vt:lpstr>
      <vt:lpstr>topology</vt:lpstr>
      <vt:lpstr>Logical Topology</vt:lpstr>
      <vt:lpstr>Sequential Topology</vt:lpstr>
      <vt:lpstr>Broadcast Topology</vt:lpstr>
      <vt:lpstr>Physical Topology</vt:lpstr>
      <vt:lpstr>The OSI Reference Model</vt:lpstr>
      <vt:lpstr>The OSI Model</vt:lpstr>
      <vt:lpstr>Lower/Upper Layers</vt:lpstr>
      <vt:lpstr>PowerPoint Presentation</vt:lpstr>
      <vt:lpstr>PowerPoint Presentation</vt:lpstr>
      <vt:lpstr>Layer 7:  Application Layer</vt:lpstr>
      <vt:lpstr>Layer 6:  Presentation Layer</vt:lpstr>
      <vt:lpstr>Layer 5:  Session Layer</vt:lpstr>
      <vt:lpstr>Layer 4:  Transport Layer</vt:lpstr>
      <vt:lpstr>Layer 3:  Network Layer</vt:lpstr>
      <vt:lpstr>Layer 2:  Data Link Layer</vt:lpstr>
      <vt:lpstr>Layer 1:  Physical Layer</vt:lpstr>
      <vt:lpstr>Ethernet</vt:lpstr>
      <vt:lpstr>Ethernet II and IEEE 802.3 Standards</vt:lpstr>
      <vt:lpstr>standards organization</vt:lpstr>
      <vt:lpstr>standards organization</vt:lpstr>
      <vt:lpstr>PowerPoint Presentation</vt:lpstr>
      <vt:lpstr>International organization for standardization - ISO</vt:lpstr>
      <vt:lpstr>ITU- Telecommunication Standardization Sector (ITU-T</vt:lpstr>
      <vt:lpstr>PowerPoint Presentation</vt:lpstr>
      <vt:lpstr>American national standards institute - ANSI</vt:lpstr>
      <vt:lpstr>PowerPoint Presentation</vt:lpstr>
      <vt:lpstr>Institute of Electrical and Electronics Engineers - IEEE</vt:lpstr>
      <vt:lpstr>Electronic Industrial Association - EIA</vt:lpstr>
      <vt:lpstr>the European telecommunications standards institute</vt:lpstr>
      <vt:lpstr>Other organizations</vt:lpstr>
      <vt:lpstr>Ethernet Forum</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CT1303 LAN</dc:title>
  <dc:creator>Rehab</dc:creator>
  <cp:lastModifiedBy>USER</cp:lastModifiedBy>
  <cp:revision>50</cp:revision>
  <dcterms:created xsi:type="dcterms:W3CDTF">2013-09-18T16:48:43Z</dcterms:created>
  <dcterms:modified xsi:type="dcterms:W3CDTF">2017-08-20T13:41:10Z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0x0101004AEDF122C878F5448B8FFEAD953BC777</vt:lpwstr>
  </property>
</Properties>
</file>