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66" r:id="rId2"/>
    <p:sldId id="424" r:id="rId3"/>
    <p:sldId id="267" r:id="rId4"/>
    <p:sldId id="398" r:id="rId5"/>
    <p:sldId id="360" r:id="rId6"/>
    <p:sldId id="361" r:id="rId7"/>
    <p:sldId id="418" r:id="rId8"/>
    <p:sldId id="419" r:id="rId9"/>
    <p:sldId id="420" r:id="rId10"/>
    <p:sldId id="364" r:id="rId11"/>
    <p:sldId id="365" r:id="rId12"/>
    <p:sldId id="366" r:id="rId13"/>
    <p:sldId id="367" r:id="rId14"/>
    <p:sldId id="368" r:id="rId15"/>
    <p:sldId id="369" r:id="rId16"/>
    <p:sldId id="383" r:id="rId17"/>
    <p:sldId id="384" r:id="rId18"/>
    <p:sldId id="385" r:id="rId19"/>
    <p:sldId id="391" r:id="rId20"/>
    <p:sldId id="393" r:id="rId21"/>
    <p:sldId id="394" r:id="rId22"/>
    <p:sldId id="397" r:id="rId23"/>
    <p:sldId id="421" r:id="rId24"/>
    <p:sldId id="390" r:id="rId25"/>
    <p:sldId id="405" r:id="rId26"/>
    <p:sldId id="416" r:id="rId27"/>
    <p:sldId id="417" r:id="rId28"/>
    <p:sldId id="400" r:id="rId29"/>
    <p:sldId id="402" r:id="rId30"/>
    <p:sldId id="404" r:id="rId31"/>
    <p:sldId id="406" r:id="rId32"/>
    <p:sldId id="408" r:id="rId33"/>
    <p:sldId id="409" r:id="rId34"/>
    <p:sldId id="410" r:id="rId35"/>
    <p:sldId id="414" r:id="rId36"/>
    <p:sldId id="422" r:id="rId37"/>
    <p:sldId id="423"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C33"/>
    <a:srgbClr val="006699"/>
    <a:srgbClr val="BD5C11"/>
    <a:srgbClr val="000000"/>
    <a:srgbClr val="FF0600"/>
    <a:srgbClr val="19FF5D"/>
    <a:srgbClr val="FF7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3713" autoAdjust="0"/>
  </p:normalViewPr>
  <p:slideViewPr>
    <p:cSldViewPr>
      <p:cViewPr varScale="1">
        <p:scale>
          <a:sx n="108" d="100"/>
          <a:sy n="108" d="100"/>
        </p:scale>
        <p:origin x="1110"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3" d="100"/>
          <a:sy n="63" d="100"/>
        </p:scale>
        <p:origin x="-275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9798AE43-E0E4-4A9D-99DE-4BB4F3311F75}" type="datetimeFigureOut">
              <a:rPr lang="en-US"/>
              <a:pPr>
                <a:defRPr/>
              </a:pPr>
              <a:t>9/8/2019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BED45BCD-29DA-4A3C-816C-E3B5B7A30CB4}" type="slidenum">
              <a:rPr lang="en-US"/>
              <a:pPr>
                <a:defRPr/>
              </a:pPr>
              <a:t>‹#›</a:t>
            </a:fld>
            <a:endParaRPr lang="en-US"/>
          </a:p>
        </p:txBody>
      </p:sp>
    </p:spTree>
    <p:extLst>
      <p:ext uri="{BB962C8B-B14F-4D97-AF65-F5344CB8AC3E}">
        <p14:creationId xmlns:p14="http://schemas.microsoft.com/office/powerpoint/2010/main" val="2911526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4301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4301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charset="-128"/>
              </a:defRPr>
            </a:lvl1pPr>
          </a:lstStyle>
          <a:p>
            <a:pPr>
              <a:defRPr/>
            </a:pPr>
            <a:fld id="{593B07F8-B2D9-460B-B9DA-3A18EAEBAC52}" type="slidenum">
              <a:rPr lang="en-US"/>
              <a:pPr>
                <a:defRPr/>
              </a:pPr>
              <a:t>‹#›</a:t>
            </a:fld>
            <a:endParaRPr lang="en-US"/>
          </a:p>
        </p:txBody>
      </p:sp>
    </p:spTree>
    <p:extLst>
      <p:ext uri="{BB962C8B-B14F-4D97-AF65-F5344CB8AC3E}">
        <p14:creationId xmlns:p14="http://schemas.microsoft.com/office/powerpoint/2010/main" val="332836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935A63E-EA56-47C7-B1E0-B8A57F83D7BE}" type="slidenum">
              <a:rPr lang="en-US" smtClean="0">
                <a:latin typeface="Arial" pitchFamily="34" charset="0"/>
                <a:ea typeface="MS PGothic" pitchFamily="34" charset="-128"/>
              </a:rPr>
              <a:pPr/>
              <a:t>1</a:t>
            </a:fld>
            <a:endParaRPr lang="en-US">
              <a:latin typeface="Arial" pitchFamily="34" charset="0"/>
              <a:ea typeface="MS PGothic"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206CC40-8E26-4032-9780-E76DABAC700B}" type="slidenum">
              <a:rPr lang="en-US" smtClean="0">
                <a:latin typeface="Arial" pitchFamily="34" charset="0"/>
                <a:ea typeface="MS PGothic" pitchFamily="34" charset="-128"/>
              </a:rPr>
              <a:pPr/>
              <a:t>24</a:t>
            </a:fld>
            <a:endParaRPr lang="en-US">
              <a:latin typeface="Arial" pitchFamily="34" charset="0"/>
              <a:ea typeface="MS PGothic" pitchFamily="3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578229A-4533-4039-BE62-EDD3A7BA332C}" type="slidenum">
              <a:rPr lang="tr-TR" smtClean="0">
                <a:latin typeface="Arial" pitchFamily="34" charset="0"/>
                <a:ea typeface="MS PGothic" pitchFamily="34" charset="-128"/>
              </a:rPr>
              <a:pPr/>
              <a:t>26</a:t>
            </a:fld>
            <a:endParaRPr lang="tr-TR">
              <a:latin typeface="Arial" pitchFamily="34" charset="0"/>
              <a:ea typeface="MS PGothic" pitchFamily="34"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tr-TR">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D69476-DD6E-40D8-A7CC-53BD800DCABF}" type="slidenum">
              <a:rPr lang="tr-TR" smtClean="0">
                <a:latin typeface="Arial" pitchFamily="34" charset="0"/>
                <a:ea typeface="MS PGothic" pitchFamily="34" charset="-128"/>
              </a:rPr>
              <a:pPr/>
              <a:t>27</a:t>
            </a:fld>
            <a:endParaRPr lang="tr-TR">
              <a:latin typeface="Arial" pitchFamily="34" charset="0"/>
              <a:ea typeface="MS PGothic" pitchFamily="34"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tr-TR">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12700">
            <a:headEnd type="none" w="sm" len="sm"/>
            <a:tailEnd type="none" w="sm" len="sm"/>
          </a:ln>
        </p:spPr>
        <p:txBody>
          <a:bodyPr/>
          <a:lstStyle/>
          <a:p>
            <a:pPr eaLnBrk="0" hangingPunct="0"/>
            <a:fld id="{45F2BA31-4397-4A34-B7C5-3BBC1C5BE152}" type="slidenum">
              <a:rPr lang="fr-FR" smtClean="0">
                <a:latin typeface="Times New Roman" pitchFamily="18" charset="0"/>
                <a:ea typeface="MS PGothic" pitchFamily="34" charset="-128"/>
                <a:cs typeface="Arial" pitchFamily="34" charset="0"/>
              </a:rPr>
              <a:pPr eaLnBrk="0" hangingPunct="0"/>
              <a:t>28</a:t>
            </a:fld>
            <a:endParaRPr lang="fr-FR">
              <a:latin typeface="Times New Roman" pitchFamily="18" charset="0"/>
              <a:ea typeface="MS PGothic" pitchFamily="34" charset="-128"/>
              <a:cs typeface="Arial" pitchFamily="34" charset="0"/>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xfrm>
            <a:off x="701675" y="4416425"/>
            <a:ext cx="5607050" cy="4183063"/>
          </a:xfrm>
          <a:noFill/>
          <a:ln/>
        </p:spPr>
        <p:txBody>
          <a:bodyPr lIns="92161" tIns="46081" rIns="92161" bIns="46081"/>
          <a:lstStyle/>
          <a:p>
            <a:pPr>
              <a:spcBef>
                <a:spcPct val="0"/>
              </a:spcBef>
            </a:pPr>
            <a:endParaRPr lang="en-GB">
              <a:latin typeface="Arial" pitchFamily="34" charset="0"/>
            </a:endParaRPr>
          </a:p>
        </p:txBody>
      </p:sp>
      <p:sp>
        <p:nvSpPr>
          <p:cNvPr id="6758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161" tIns="46081" rIns="92161" bIns="46081" anchor="b"/>
          <a:lstStyle/>
          <a:p>
            <a:pPr algn="r" defTabSz="904875"/>
            <a:fld id="{D962F9B9-4C65-4AA4-A6D3-0F2BA7146B40}" type="slidenum">
              <a:rPr lang="en-US" sz="1200">
                <a:latin typeface="Times New Roman" pitchFamily="18" charset="0"/>
                <a:cs typeface="Arial" pitchFamily="34" charset="0"/>
              </a:rPr>
              <a:pPr algn="r" defTabSz="904875"/>
              <a:t>28</a:t>
            </a:fld>
            <a:endParaRPr lang="en-US" sz="1200">
              <a:latin typeface="Times New Roman" pitchFamily="18"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12700">
            <a:headEnd type="none" w="sm" len="sm"/>
            <a:tailEnd type="none" w="sm" len="sm"/>
          </a:ln>
        </p:spPr>
        <p:txBody>
          <a:bodyPr/>
          <a:lstStyle/>
          <a:p>
            <a:pPr eaLnBrk="0" hangingPunct="0"/>
            <a:fld id="{D4989CBF-9597-4F7D-B95F-09349C88860E}" type="slidenum">
              <a:rPr lang="fr-FR" smtClean="0">
                <a:latin typeface="Times New Roman" pitchFamily="18" charset="0"/>
                <a:ea typeface="MS PGothic" pitchFamily="34" charset="-128"/>
                <a:cs typeface="Arial" pitchFamily="34" charset="0"/>
              </a:rPr>
              <a:pPr eaLnBrk="0" hangingPunct="0"/>
              <a:t>29</a:t>
            </a:fld>
            <a:endParaRPr lang="fr-FR">
              <a:latin typeface="Times New Roman" pitchFamily="18" charset="0"/>
              <a:ea typeface="MS PGothic" pitchFamily="34" charset="-128"/>
              <a:cs typeface="Arial" pitchFamily="34" charset="0"/>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xfrm>
            <a:off x="701675" y="4416425"/>
            <a:ext cx="5607050" cy="4183063"/>
          </a:xfrm>
          <a:noFill/>
          <a:ln/>
        </p:spPr>
        <p:txBody>
          <a:bodyPr lIns="92161" tIns="46081" rIns="92161" bIns="46081"/>
          <a:lstStyle/>
          <a:p>
            <a:pPr>
              <a:spcBef>
                <a:spcPct val="0"/>
              </a:spcBef>
            </a:pPr>
            <a:endParaRPr lang="en-GB">
              <a:latin typeface="Arial" pitchFamily="34" charset="0"/>
            </a:endParaRPr>
          </a:p>
        </p:txBody>
      </p:sp>
      <p:sp>
        <p:nvSpPr>
          <p:cNvPr id="6861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161" tIns="46081" rIns="92161" bIns="46081" anchor="b"/>
          <a:lstStyle/>
          <a:p>
            <a:pPr algn="r" defTabSz="904875"/>
            <a:fld id="{2BB4F34A-80D8-4A7A-BEA9-DA7FDA85C8C3}" type="slidenum">
              <a:rPr lang="en-US" sz="1200">
                <a:latin typeface="Times New Roman" pitchFamily="18" charset="0"/>
                <a:cs typeface="Arial" pitchFamily="34" charset="0"/>
              </a:rPr>
              <a:pPr algn="r" defTabSz="904875"/>
              <a:t>29</a:t>
            </a:fld>
            <a:endParaRPr lang="en-US" sz="1200">
              <a:latin typeface="Times New Roman" pitchFamily="18"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12700">
            <a:headEnd type="none" w="sm" len="sm"/>
            <a:tailEnd type="none" w="sm" len="sm"/>
          </a:ln>
        </p:spPr>
        <p:txBody>
          <a:bodyPr/>
          <a:lstStyle/>
          <a:p>
            <a:pPr eaLnBrk="0" hangingPunct="0"/>
            <a:fld id="{123D4361-453D-489C-9E0E-422098BF06C3}" type="slidenum">
              <a:rPr lang="fr-FR" smtClean="0">
                <a:latin typeface="Times New Roman" pitchFamily="18" charset="0"/>
                <a:ea typeface="MS PGothic" pitchFamily="34" charset="-128"/>
                <a:cs typeface="Arial" pitchFamily="34" charset="0"/>
              </a:rPr>
              <a:pPr eaLnBrk="0" hangingPunct="0"/>
              <a:t>30</a:t>
            </a:fld>
            <a:endParaRPr lang="fr-FR">
              <a:latin typeface="Times New Roman" pitchFamily="18" charset="0"/>
              <a:ea typeface="MS PGothic" pitchFamily="34" charset="-128"/>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r-FR">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12700">
            <a:headEnd type="none" w="sm" len="sm"/>
            <a:tailEnd type="none" w="sm" len="sm"/>
          </a:ln>
        </p:spPr>
        <p:txBody>
          <a:bodyPr/>
          <a:lstStyle/>
          <a:p>
            <a:pPr eaLnBrk="0" hangingPunct="0"/>
            <a:fld id="{0FCFB5AB-AC4D-420F-94BF-1F35A93F80D7}" type="slidenum">
              <a:rPr lang="fr-FR" smtClean="0">
                <a:latin typeface="Times New Roman" pitchFamily="18" charset="0"/>
                <a:ea typeface="MS PGothic" pitchFamily="34" charset="-128"/>
                <a:cs typeface="Arial" pitchFamily="34" charset="0"/>
              </a:rPr>
              <a:pPr eaLnBrk="0" hangingPunct="0"/>
              <a:t>31</a:t>
            </a:fld>
            <a:endParaRPr lang="fr-FR">
              <a:latin typeface="Times New Roman" pitchFamily="18" charset="0"/>
              <a:ea typeface="MS PGothic" pitchFamily="34" charset="-128"/>
              <a:cs typeface="Arial" pitchFamily="34" charset="0"/>
            </a:endParaRPr>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xfrm>
            <a:off x="701675" y="4416425"/>
            <a:ext cx="5607050" cy="4183063"/>
          </a:xfrm>
          <a:noFill/>
          <a:ln/>
        </p:spPr>
        <p:txBody>
          <a:bodyPr lIns="92161" tIns="46081" rIns="92161" bIns="46081"/>
          <a:lstStyle/>
          <a:p>
            <a:pPr eaLnBrk="1" hangingPunct="1"/>
            <a:endParaRPr lang="en-GB">
              <a:latin typeface="Arial" pitchFamily="34" charset="0"/>
            </a:endParaRPr>
          </a:p>
        </p:txBody>
      </p:sp>
      <p:sp>
        <p:nvSpPr>
          <p:cNvPr id="7066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161" tIns="46081" rIns="92161" bIns="46081" anchor="b"/>
          <a:lstStyle/>
          <a:p>
            <a:pPr algn="r" defTabSz="904875"/>
            <a:fld id="{880D0285-97A5-4F9D-B6AE-C4B15FAFF60E}" type="slidenum">
              <a:rPr lang="en-US" sz="1200">
                <a:latin typeface="Times New Roman" pitchFamily="18" charset="0"/>
                <a:cs typeface="Arial" pitchFamily="34" charset="0"/>
              </a:rPr>
              <a:pPr algn="r" defTabSz="904875"/>
              <a:t>31</a:t>
            </a:fld>
            <a:endParaRPr lang="en-US" sz="1200">
              <a:latin typeface="Times New Roman" pitchFamily="18"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12700">
            <a:headEnd type="none" w="sm" len="sm"/>
            <a:tailEnd type="none" w="sm" len="sm"/>
          </a:ln>
        </p:spPr>
        <p:txBody>
          <a:bodyPr/>
          <a:lstStyle/>
          <a:p>
            <a:pPr eaLnBrk="0" hangingPunct="0"/>
            <a:fld id="{6C143839-CF77-4005-8A4E-935D01D60F15}" type="slidenum">
              <a:rPr lang="en-US" smtClean="0">
                <a:latin typeface="Arial" pitchFamily="34" charset="0"/>
                <a:ea typeface="MS PGothic" pitchFamily="34" charset="-128"/>
                <a:cs typeface="Arial" pitchFamily="34" charset="0"/>
              </a:rPr>
              <a:pPr eaLnBrk="0" hangingPunct="0"/>
              <a:t>32</a:t>
            </a:fld>
            <a:endParaRPr lang="en-US">
              <a:latin typeface="Arial" pitchFamily="34" charset="0"/>
              <a:ea typeface="MS PGothic" pitchFamily="34" charset="-128"/>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ar-SA">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12700">
            <a:headEnd type="none" w="sm" len="sm"/>
            <a:tailEnd type="none" w="sm" len="sm"/>
          </a:ln>
        </p:spPr>
        <p:txBody>
          <a:bodyPr/>
          <a:lstStyle/>
          <a:p>
            <a:pPr eaLnBrk="0" hangingPunct="0"/>
            <a:fld id="{1B56FF91-C3A8-47C1-B5D8-D6D10F9B8F18}" type="slidenum">
              <a:rPr lang="en-US" smtClean="0">
                <a:latin typeface="Arial" pitchFamily="34" charset="0"/>
                <a:ea typeface="MS PGothic" pitchFamily="34" charset="-128"/>
                <a:cs typeface="Arial" pitchFamily="34" charset="0"/>
              </a:rPr>
              <a:pPr eaLnBrk="0" hangingPunct="0"/>
              <a:t>33</a:t>
            </a:fld>
            <a:endParaRPr lang="en-US">
              <a:latin typeface="Arial" pitchFamily="34" charset="0"/>
              <a:ea typeface="MS PGothic" pitchFamily="34" charset="-128"/>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ar-SA">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2B3D8AC-BD93-43C0-B2DF-145AA9E6A754}" type="slidenum">
              <a:rPr lang="ar-SA" altLang="ar-SA" smtClean="0">
                <a:latin typeface="Arial" panose="020B0604020202020204" pitchFamily="34" charset="0"/>
              </a:rPr>
              <a:pPr/>
              <a:t>2</a:t>
            </a:fld>
            <a:endParaRPr lang="en-US" altLang="ar-SA">
              <a:latin typeface="Arial" panose="020B0604020202020204" pitchFamily="34" charset="0"/>
            </a:endParaRPr>
          </a:p>
        </p:txBody>
      </p:sp>
    </p:spTree>
    <p:extLst>
      <p:ext uri="{BB962C8B-B14F-4D97-AF65-F5344CB8AC3E}">
        <p14:creationId xmlns:p14="http://schemas.microsoft.com/office/powerpoint/2010/main" val="324796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12700">
            <a:headEnd type="none" w="sm" len="sm"/>
            <a:tailEnd type="none" w="sm" len="sm"/>
          </a:ln>
        </p:spPr>
        <p:txBody>
          <a:bodyPr/>
          <a:lstStyle/>
          <a:p>
            <a:pPr eaLnBrk="0" hangingPunct="0"/>
            <a:fld id="{A7BBBA9F-E13F-464B-8F30-46855BD710A8}" type="slidenum">
              <a:rPr lang="en-US" smtClean="0">
                <a:latin typeface="Arial" pitchFamily="34" charset="0"/>
                <a:ea typeface="MS PGothic" pitchFamily="34" charset="-128"/>
                <a:cs typeface="Arial" pitchFamily="34" charset="0"/>
              </a:rPr>
              <a:pPr eaLnBrk="0" hangingPunct="0"/>
              <a:t>34</a:t>
            </a:fld>
            <a:endParaRPr lang="en-US">
              <a:latin typeface="Arial" pitchFamily="34" charset="0"/>
              <a:ea typeface="MS PGothic" pitchFamily="34" charset="-128"/>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ar-SA">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12700">
            <a:headEnd type="none" w="sm" len="sm"/>
            <a:tailEnd type="none" w="sm" len="sm"/>
          </a:ln>
        </p:spPr>
        <p:txBody>
          <a:bodyPr/>
          <a:lstStyle/>
          <a:p>
            <a:pPr eaLnBrk="0" hangingPunct="0"/>
            <a:fld id="{0856123E-0701-48F7-9298-59916C23A77B}" type="slidenum">
              <a:rPr lang="en-US" smtClean="0">
                <a:latin typeface="Arial" pitchFamily="34" charset="0"/>
                <a:ea typeface="MS PGothic" pitchFamily="34" charset="-128"/>
                <a:cs typeface="Arial" pitchFamily="34" charset="0"/>
              </a:rPr>
              <a:pPr eaLnBrk="0" hangingPunct="0"/>
              <a:t>35</a:t>
            </a:fld>
            <a:endParaRPr lang="en-US">
              <a:latin typeface="Arial" pitchFamily="34" charset="0"/>
              <a:ea typeface="MS PGothic" pitchFamily="34" charset="-128"/>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ar-SA">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atin typeface="Arial" pitchFamily="34" charset="0"/>
            </a:endParaRPr>
          </a:p>
        </p:txBody>
      </p:sp>
      <p:sp>
        <p:nvSpPr>
          <p:cNvPr id="58372" name="Slide Number Placeholder 3"/>
          <p:cNvSpPr>
            <a:spLocks noGrp="1"/>
          </p:cNvSpPr>
          <p:nvPr>
            <p:ph type="sldNum" sz="quarter" idx="5"/>
          </p:nvPr>
        </p:nvSpPr>
        <p:spPr>
          <a:noFill/>
        </p:spPr>
        <p:txBody>
          <a:bodyPr/>
          <a:lstStyle/>
          <a:p>
            <a:fld id="{C8D55CD9-2662-4B0F-9C15-BA49DAA06B1C}" type="slidenum">
              <a:rPr lang="en-US" smtClean="0">
                <a:latin typeface="Arial" pitchFamily="34" charset="0"/>
                <a:ea typeface="MS PGothic" pitchFamily="34" charset="-128"/>
              </a:rPr>
              <a:pPr/>
              <a:t>3</a:t>
            </a:fld>
            <a:endParaRPr lang="en-US">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p:spPr>
        <p:txBody>
          <a:bodyPr/>
          <a:lstStyle/>
          <a:p>
            <a:fld id="{E62BC3AC-B278-4EB8-B22D-F544D2239CF8}" type="slidenum">
              <a:rPr lang="en-US" smtClean="0">
                <a:latin typeface="Arial" pitchFamily="34" charset="0"/>
                <a:ea typeface="MS PGothic" pitchFamily="34" charset="-128"/>
              </a:rPr>
              <a:pPr/>
              <a:t>4</a:t>
            </a:fld>
            <a:endParaRPr lang="en-US">
              <a:latin typeface="Arial"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atin typeface="Arial" pitchFamily="34" charset="0"/>
            </a:endParaRPr>
          </a:p>
        </p:txBody>
      </p:sp>
      <p:sp>
        <p:nvSpPr>
          <p:cNvPr id="60420" name="Slide Number Placeholder 3"/>
          <p:cNvSpPr>
            <a:spLocks noGrp="1"/>
          </p:cNvSpPr>
          <p:nvPr>
            <p:ph type="sldNum" sz="quarter" idx="5"/>
          </p:nvPr>
        </p:nvSpPr>
        <p:spPr>
          <a:noFill/>
        </p:spPr>
        <p:txBody>
          <a:bodyPr/>
          <a:lstStyle/>
          <a:p>
            <a:fld id="{1F55E66D-9D9B-4F04-AF53-FC4D0DCC2E11}" type="slidenum">
              <a:rPr lang="en-US" smtClean="0">
                <a:latin typeface="Arial" pitchFamily="34" charset="0"/>
                <a:ea typeface="MS PGothic" pitchFamily="34" charset="-128"/>
              </a:rPr>
              <a:pPr/>
              <a:t>5</a:t>
            </a:fld>
            <a:endParaRPr lang="en-US">
              <a:latin typeface="Arial"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atin typeface="Arial" pitchFamily="34" charset="0"/>
            </a:endParaRPr>
          </a:p>
        </p:txBody>
      </p:sp>
      <p:sp>
        <p:nvSpPr>
          <p:cNvPr id="61444" name="Slide Number Placeholder 3"/>
          <p:cNvSpPr>
            <a:spLocks noGrp="1"/>
          </p:cNvSpPr>
          <p:nvPr>
            <p:ph type="sldNum" sz="quarter" idx="5"/>
          </p:nvPr>
        </p:nvSpPr>
        <p:spPr>
          <a:noFill/>
        </p:spPr>
        <p:txBody>
          <a:bodyPr/>
          <a:lstStyle/>
          <a:p>
            <a:fld id="{3CF1F6F4-816B-413A-A1E7-E1E22D78EE86}" type="slidenum">
              <a:rPr lang="en-US" smtClean="0">
                <a:latin typeface="Arial" pitchFamily="34" charset="0"/>
                <a:ea typeface="MS PGothic" pitchFamily="34" charset="-128"/>
              </a:rPr>
              <a:pPr/>
              <a:t>6</a:t>
            </a:fld>
            <a:endParaRPr lang="en-US">
              <a:latin typeface="Arial"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Arial" pitchFamily="34" charset="0"/>
            </a:endParaRPr>
          </a:p>
        </p:txBody>
      </p:sp>
      <p:sp>
        <p:nvSpPr>
          <p:cNvPr id="62468" name="Slide Number Placeholder 3"/>
          <p:cNvSpPr>
            <a:spLocks noGrp="1"/>
          </p:cNvSpPr>
          <p:nvPr>
            <p:ph type="sldNum" sz="quarter" idx="5"/>
          </p:nvPr>
        </p:nvSpPr>
        <p:spPr>
          <a:noFill/>
        </p:spPr>
        <p:txBody>
          <a:bodyPr/>
          <a:lstStyle/>
          <a:p>
            <a:fld id="{A9FCA70B-02DF-48FD-A2E6-9DFB1D2CA710}" type="slidenum">
              <a:rPr lang="en-US" smtClean="0">
                <a:latin typeface="Arial" pitchFamily="34" charset="0"/>
                <a:ea typeface="MS PGothic" pitchFamily="34" charset="-128"/>
              </a:rPr>
              <a:pPr/>
              <a:t>7</a:t>
            </a:fld>
            <a:endParaRPr lang="en-US">
              <a:latin typeface="Arial"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Arial" pitchFamily="34" charset="0"/>
            </a:endParaRPr>
          </a:p>
        </p:txBody>
      </p:sp>
      <p:sp>
        <p:nvSpPr>
          <p:cNvPr id="62468" name="Slide Number Placeholder 3"/>
          <p:cNvSpPr>
            <a:spLocks noGrp="1"/>
          </p:cNvSpPr>
          <p:nvPr>
            <p:ph type="sldNum" sz="quarter" idx="5"/>
          </p:nvPr>
        </p:nvSpPr>
        <p:spPr>
          <a:noFill/>
        </p:spPr>
        <p:txBody>
          <a:bodyPr/>
          <a:lstStyle/>
          <a:p>
            <a:fld id="{A9FCA70B-02DF-48FD-A2E6-9DFB1D2CA710}" type="slidenum">
              <a:rPr lang="en-US" smtClean="0">
                <a:latin typeface="Arial" pitchFamily="34" charset="0"/>
                <a:ea typeface="MS PGothic" pitchFamily="34" charset="-128"/>
              </a:rPr>
              <a:pPr/>
              <a:t>8</a:t>
            </a:fld>
            <a:endParaRPr lang="en-US">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Arial" pitchFamily="34" charset="0"/>
            </a:endParaRPr>
          </a:p>
        </p:txBody>
      </p:sp>
      <p:sp>
        <p:nvSpPr>
          <p:cNvPr id="62468" name="Slide Number Placeholder 3"/>
          <p:cNvSpPr>
            <a:spLocks noGrp="1"/>
          </p:cNvSpPr>
          <p:nvPr>
            <p:ph type="sldNum" sz="quarter" idx="5"/>
          </p:nvPr>
        </p:nvSpPr>
        <p:spPr>
          <a:noFill/>
        </p:spPr>
        <p:txBody>
          <a:bodyPr/>
          <a:lstStyle/>
          <a:p>
            <a:fld id="{A9FCA70B-02DF-48FD-A2E6-9DFB1D2CA710}" type="slidenum">
              <a:rPr lang="en-US" smtClean="0">
                <a:latin typeface="Arial" pitchFamily="34" charset="0"/>
                <a:ea typeface="MS PGothic" pitchFamily="34" charset="-128"/>
              </a:rPr>
              <a:pPr/>
              <a:t>9</a:t>
            </a:fld>
            <a:endParaRPr lang="en-US">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A99EBA4-E1D6-493B-8C24-725CEE329B7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614C5D3-685C-4C37-8208-4F070A0740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D3918B-1842-420E-B60C-86F94D40CA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8C19DC-32CF-492D-8FF6-B88497205B5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DB01482-95F5-4430-8D1F-0168C65C805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792D1900-DFF3-44A7-A074-A2E1519A1C40}" type="slidenum">
              <a:rPr lang="en-US"/>
              <a:pPr>
                <a:defRPr/>
              </a:pPr>
              <a:t>‹#›</a:t>
            </a:fld>
            <a:endParaRPr lang="en-US"/>
          </a:p>
        </p:txBody>
      </p:sp>
    </p:spTree>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Content Placeholder 2"/>
          <p:cNvSpPr>
            <a:spLocks noGrp="1"/>
          </p:cNvSpPr>
          <p:nvPr>
            <p:ph sz="half" idx="1"/>
          </p:nvPr>
        </p:nvSpPr>
        <p:spPr>
          <a:xfrm>
            <a:off x="1182688" y="20177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2688" y="41513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94FD2A46-FA88-4E66-B18E-3934D6A08FF3}" type="slidenum">
              <a:rPr lang="en-US"/>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9310408-EA6E-4C97-A59C-46FD44D87A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723C38-3C11-4546-8CFE-72F67D3994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A6F176-4FE3-4EBB-8EB3-911731425C4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3CD7B74-99D8-4E1C-9AD0-62EBBCCB23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0A3F32C-C802-4638-B7AC-AFA50A44D8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39B32A1-7769-4B8E-945A-CF2203313C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21E741A-7587-456A-900D-294BA1B99A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4A80EFC-580D-43EE-BE4B-17B4B7C00C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614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614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ea typeface="ＭＳ Ｐゴシック" charset="-128"/>
              </a:defRPr>
            </a:lvl1pPr>
          </a:lstStyle>
          <a:p>
            <a:pPr>
              <a:defRPr/>
            </a:pPr>
            <a:fld id="{AD77CD33-EA51-404C-91B7-BE3A5FFBF44F}" type="slidenum">
              <a:rPr lang="en-US"/>
              <a:pPr>
                <a:defRPr/>
              </a:pPr>
              <a:t>‹#›</a:t>
            </a:fld>
            <a:endParaRPr lang="en-US"/>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4040" r:id="rId1"/>
    <p:sldLayoutId id="2147484030" r:id="rId2"/>
    <p:sldLayoutId id="2147484031" r:id="rId3"/>
    <p:sldLayoutId id="2147484041" r:id="rId4"/>
    <p:sldLayoutId id="2147484032" r:id="rId5"/>
    <p:sldLayoutId id="2147484033" r:id="rId6"/>
    <p:sldLayoutId id="2147484034" r:id="rId7"/>
    <p:sldLayoutId id="2147484035" r:id="rId8"/>
    <p:sldLayoutId id="2147484036" r:id="rId9"/>
    <p:sldLayoutId id="2147484042" r:id="rId10"/>
    <p:sldLayoutId id="2147484037" r:id="rId11"/>
    <p:sldLayoutId id="2147484038" r:id="rId12"/>
    <p:sldLayoutId id="2147484039" r:id="rId13"/>
    <p:sldLayoutId id="2147484043" r:id="rId14"/>
    <p:sldLayoutId id="2147484044" r:id="rId15"/>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hyperlink" Target="http://en.m.wikipedia.org/wiki/File:C_plus_plus_book.jpg" TargetMode="Externa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en.m.wikipedia.org/wiki/File:Fortran_acs_cover.jpe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ac.ksu.edu.sa/malmanna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en.m.wikipedia.org/wiki/File:C_plus_plus_book.jpg"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lms.ksu.edu.s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mathworks.com/academia/tah-portal/king-saud-university-31434547.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p:cNvPicPr>
          <p:nvPr>
            <p:ph type="pic" idx="1"/>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5942" r="5942"/>
          <a:stretch>
            <a:fillRect/>
          </a:stretch>
        </p:blipFill>
        <p:spPr bwMode="auto">
          <a:xfrm rot="420000">
            <a:off x="3618099" y="1199517"/>
            <a:ext cx="4617720" cy="3931920"/>
          </a:xfrm>
          <a:prstGeom prst="rect">
            <a:avLst/>
          </a:prstGeom>
          <a:solidFill>
            <a:srgbClr val="FFFFFF"/>
          </a:solidFill>
          <a:ln>
            <a:noFill/>
          </a:ln>
          <a:effectLst>
            <a:outerShdw dist="107763" dir="2700000" algn="ctr" rotWithShape="0">
              <a:srgbClr val="808080">
                <a:alpha val="50000"/>
              </a:srgbClr>
            </a:outerShdw>
          </a:effectLst>
        </p:spPr>
      </p:pic>
      <p:sp>
        <p:nvSpPr>
          <p:cNvPr id="2050" name="Rectangle 8"/>
          <p:cNvSpPr>
            <a:spLocks noGrp="1" noChangeArrowheads="1"/>
          </p:cNvSpPr>
          <p:nvPr>
            <p:ph type="title"/>
          </p:nvPr>
        </p:nvSpPr>
        <p:spPr>
          <a:xfrm>
            <a:off x="342900" y="1600200"/>
            <a:ext cx="7810500" cy="3124200"/>
          </a:xfrm>
        </p:spPr>
        <p:txBody>
          <a:bodyPr>
            <a:noAutofit/>
          </a:bodyPr>
          <a:lstStyle/>
          <a:p>
            <a:pPr eaLnBrk="1" fontAlgn="auto" hangingPunct="1">
              <a:spcAft>
                <a:spcPts val="0"/>
              </a:spcAft>
              <a:defRPr/>
            </a:pPr>
            <a:r>
              <a:rPr lang="en-US" sz="4800" dirty="0">
                <a:solidFill>
                  <a:schemeClr val="tx1"/>
                </a:solidFill>
                <a:ea typeface="ＭＳ Ｐゴシック" charset="-128"/>
              </a:rPr>
              <a:t>GE209 </a:t>
            </a:r>
            <a:br>
              <a:rPr lang="en-US" sz="4800" dirty="0">
                <a:solidFill>
                  <a:schemeClr val="tx1"/>
                </a:solidFill>
                <a:ea typeface="ＭＳ Ｐゴシック" charset="-128"/>
              </a:rPr>
            </a:br>
            <a:r>
              <a:rPr lang="en-US" sz="4800" dirty="0">
                <a:solidFill>
                  <a:schemeClr val="tx1"/>
                </a:solidFill>
                <a:ea typeface="ＭＳ Ｐゴシック" charset="-128"/>
              </a:rPr>
              <a:t>Introduction to Computer Programming </a:t>
            </a:r>
            <a:br>
              <a:rPr lang="en-US" sz="4800" dirty="0">
                <a:solidFill>
                  <a:schemeClr val="tx1"/>
                </a:solidFill>
                <a:ea typeface="ＭＳ Ｐゴシック" charset="-128"/>
              </a:rPr>
            </a:br>
            <a:r>
              <a:rPr lang="en-US" sz="4800" i="1" dirty="0">
                <a:solidFill>
                  <a:srgbClr val="BD5C11"/>
                </a:solidFill>
                <a:ea typeface="ＭＳ Ｐゴシック" charset="-128"/>
              </a:rPr>
              <a:t>Using </a:t>
            </a:r>
            <a:r>
              <a:rPr lang="en-US" sz="4800" i="1" dirty="0" err="1">
                <a:solidFill>
                  <a:srgbClr val="BD5C11"/>
                </a:solidFill>
                <a:ea typeface="ＭＳ Ｐゴシック" charset="-128"/>
              </a:rPr>
              <a:t>Matlab</a:t>
            </a:r>
            <a:endParaRPr lang="en-US" sz="4800" i="1" dirty="0">
              <a:solidFill>
                <a:srgbClr val="BD5C11"/>
              </a:solidFill>
              <a:ea typeface="ＭＳ Ｐゴシック" charset="-128"/>
            </a:endParaRPr>
          </a:p>
        </p:txBody>
      </p:sp>
      <p:pic>
        <p:nvPicPr>
          <p:cNvPr id="7" name="Picture 6" descr="C:\Documents and Settings\user1\Desktop\COE logo.PNG"/>
          <p:cNvPicPr/>
          <p:nvPr/>
        </p:nvPicPr>
        <p:blipFill>
          <a:blip r:embed="rId4" cstate="print"/>
          <a:srcRect/>
          <a:stretch>
            <a:fillRect/>
          </a:stretch>
        </p:blipFill>
        <p:spPr bwMode="auto">
          <a:xfrm>
            <a:off x="7239000" y="360217"/>
            <a:ext cx="1752600" cy="1080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10.122.240.26\dar\ملفات مشتركة\د.صالح آل صقر - مشتركة\شعار الجامعة الجديد\KSU Identity\Logos\KSU_Logos\KSU_Master_Logos\Screen use\png\KSU_MasterLogo_Colour_RGB.png"/>
          <p:cNvPicPr/>
          <p:nvPr/>
        </p:nvPicPr>
        <p:blipFill>
          <a:blip r:embed="rId5">
            <a:extLst>
              <a:ext uri="{28A0092B-C50C-407E-A947-70E740481C1C}">
                <a14:useLocalDpi xmlns:a14="http://schemas.microsoft.com/office/drawing/2010/main" val="0"/>
              </a:ext>
            </a:extLst>
          </a:blip>
          <a:srcRect/>
          <a:stretch>
            <a:fillRect/>
          </a:stretch>
        </p:blipFill>
        <p:spPr bwMode="auto">
          <a:xfrm>
            <a:off x="382270" y="403340"/>
            <a:ext cx="2589530" cy="994410"/>
          </a:xfrm>
          <a:prstGeom prst="rect">
            <a:avLst/>
          </a:prstGeom>
          <a:noFill/>
          <a:ln>
            <a:noFill/>
          </a:ln>
        </p:spPr>
      </p:pic>
      <p:sp>
        <p:nvSpPr>
          <p:cNvPr id="2" name="Text Placeholder 1"/>
          <p:cNvSpPr>
            <a:spLocks noGrp="1"/>
          </p:cNvSpPr>
          <p:nvPr>
            <p:ph type="body" sz="half" idx="2"/>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8001000" y="6324600"/>
            <a:ext cx="762000" cy="365125"/>
          </a:xfrm>
        </p:spPr>
        <p:txBody>
          <a:bodyPr/>
          <a:lstStyle/>
          <a:p>
            <a:pPr>
              <a:defRPr/>
            </a:pPr>
            <a:fld id="{4282ADE3-51C1-48B0-BB97-4A7C482710BD}" type="slidenum">
              <a:rPr lang="en-US" smtClean="0"/>
              <a:pPr>
                <a:defRPr/>
              </a:pPr>
              <a:t>10</a:t>
            </a:fld>
            <a:endParaRPr lang="en-US"/>
          </a:p>
        </p:txBody>
      </p:sp>
      <p:sp>
        <p:nvSpPr>
          <p:cNvPr id="18435" name="Rectangle 2"/>
          <p:cNvSpPr>
            <a:spLocks noGrp="1" noChangeArrowheads="1"/>
          </p:cNvSpPr>
          <p:nvPr>
            <p:ph type="title"/>
          </p:nvPr>
        </p:nvSpPr>
        <p:spPr>
          <a:xfrm>
            <a:off x="228600" y="609600"/>
            <a:ext cx="8686800" cy="704850"/>
          </a:xfrm>
        </p:spPr>
        <p:txBody>
          <a:bodyPr/>
          <a:lstStyle/>
          <a:p>
            <a:pPr eaLnBrk="1" hangingPunct="1"/>
            <a:r>
              <a:rPr lang="en-US" sz="4000" dirty="0"/>
              <a:t>Devices that comprise a computer system</a:t>
            </a:r>
          </a:p>
        </p:txBody>
      </p:sp>
      <p:pic>
        <p:nvPicPr>
          <p:cNvPr id="18436" name="Picture 6" descr="fig01"/>
          <p:cNvPicPr>
            <a:picLocks noGrp="1" noChangeAspect="1" noChangeArrowheads="1"/>
          </p:cNvPicPr>
          <p:nvPr>
            <p:ph idx="1"/>
          </p:nvPr>
        </p:nvPicPr>
        <p:blipFill>
          <a:blip r:embed="rId3"/>
          <a:srcRect/>
          <a:stretch>
            <a:fillRect/>
          </a:stretch>
        </p:blipFill>
        <p:spPr>
          <a:xfrm>
            <a:off x="1981200" y="1828800"/>
            <a:ext cx="4927600" cy="4114800"/>
          </a:xfrm>
          <a:noFill/>
        </p:spPr>
      </p:pic>
      <p:sp>
        <p:nvSpPr>
          <p:cNvPr id="18437" name="Line 7"/>
          <p:cNvSpPr>
            <a:spLocks noChangeShapeType="1"/>
          </p:cNvSpPr>
          <p:nvPr/>
        </p:nvSpPr>
        <p:spPr bwMode="auto">
          <a:xfrm>
            <a:off x="1219200" y="2743200"/>
            <a:ext cx="762000" cy="304800"/>
          </a:xfrm>
          <a:prstGeom prst="line">
            <a:avLst/>
          </a:prstGeom>
          <a:noFill/>
          <a:ln w="9525">
            <a:solidFill>
              <a:schemeClr val="tx1"/>
            </a:solidFill>
            <a:miter lim="800000"/>
            <a:headEnd/>
            <a:tailEnd type="triangle" w="med" len="med"/>
          </a:ln>
        </p:spPr>
        <p:txBody>
          <a:bodyPr wrap="none"/>
          <a:lstStyle/>
          <a:p>
            <a:endParaRPr lang="en-US"/>
          </a:p>
        </p:txBody>
      </p:sp>
      <p:sp>
        <p:nvSpPr>
          <p:cNvPr id="18438" name="Text Box 8"/>
          <p:cNvSpPr txBox="1">
            <a:spLocks noChangeArrowheads="1"/>
          </p:cNvSpPr>
          <p:nvPr/>
        </p:nvSpPr>
        <p:spPr bwMode="auto">
          <a:xfrm>
            <a:off x="533400" y="2209800"/>
            <a:ext cx="914400" cy="523875"/>
          </a:xfrm>
          <a:prstGeom prst="rect">
            <a:avLst/>
          </a:prstGeom>
          <a:noFill/>
          <a:ln w="9525">
            <a:noFill/>
            <a:miter lim="800000"/>
            <a:headEnd/>
            <a:tailEnd/>
          </a:ln>
        </p:spPr>
        <p:txBody>
          <a:bodyPr>
            <a:spAutoFit/>
          </a:bodyPr>
          <a:lstStyle/>
          <a:p>
            <a:pPr>
              <a:spcBef>
                <a:spcPct val="50000"/>
              </a:spcBef>
            </a:pPr>
            <a:r>
              <a:rPr lang="en-US" sz="1400" b="1"/>
              <a:t>Printer (output)</a:t>
            </a:r>
          </a:p>
        </p:txBody>
      </p:sp>
      <p:sp>
        <p:nvSpPr>
          <p:cNvPr id="18439" name="Text Box 9"/>
          <p:cNvSpPr txBox="1">
            <a:spLocks noChangeArrowheads="1"/>
          </p:cNvSpPr>
          <p:nvPr/>
        </p:nvSpPr>
        <p:spPr bwMode="auto">
          <a:xfrm>
            <a:off x="3124200" y="1371600"/>
            <a:ext cx="1066800" cy="523875"/>
          </a:xfrm>
          <a:prstGeom prst="rect">
            <a:avLst/>
          </a:prstGeom>
          <a:noFill/>
          <a:ln w="9525">
            <a:noFill/>
            <a:miter lim="800000"/>
            <a:headEnd/>
            <a:tailEnd/>
          </a:ln>
        </p:spPr>
        <p:txBody>
          <a:bodyPr>
            <a:spAutoFit/>
          </a:bodyPr>
          <a:lstStyle/>
          <a:p>
            <a:pPr>
              <a:spcBef>
                <a:spcPct val="50000"/>
              </a:spcBef>
            </a:pPr>
            <a:r>
              <a:rPr lang="en-US" sz="1400" b="1"/>
              <a:t>Monitor (output)</a:t>
            </a:r>
          </a:p>
        </p:txBody>
      </p:sp>
      <p:sp>
        <p:nvSpPr>
          <p:cNvPr id="18440" name="Text Box 10"/>
          <p:cNvSpPr txBox="1">
            <a:spLocks noChangeArrowheads="1"/>
          </p:cNvSpPr>
          <p:nvPr/>
        </p:nvSpPr>
        <p:spPr bwMode="auto">
          <a:xfrm>
            <a:off x="5791200" y="1524000"/>
            <a:ext cx="990600" cy="523875"/>
          </a:xfrm>
          <a:prstGeom prst="rect">
            <a:avLst/>
          </a:prstGeom>
          <a:noFill/>
          <a:ln w="9525">
            <a:noFill/>
            <a:miter lim="800000"/>
            <a:headEnd/>
            <a:tailEnd/>
          </a:ln>
        </p:spPr>
        <p:txBody>
          <a:bodyPr>
            <a:spAutoFit/>
          </a:bodyPr>
          <a:lstStyle/>
          <a:p>
            <a:pPr>
              <a:spcBef>
                <a:spcPct val="50000"/>
              </a:spcBef>
            </a:pPr>
            <a:r>
              <a:rPr lang="en-US" sz="1400" b="1"/>
              <a:t>Speaker (output)</a:t>
            </a:r>
          </a:p>
        </p:txBody>
      </p:sp>
      <p:sp>
        <p:nvSpPr>
          <p:cNvPr id="18441" name="Text Box 11"/>
          <p:cNvSpPr txBox="1">
            <a:spLocks noChangeArrowheads="1"/>
          </p:cNvSpPr>
          <p:nvPr/>
        </p:nvSpPr>
        <p:spPr bwMode="auto">
          <a:xfrm>
            <a:off x="2209800" y="5257800"/>
            <a:ext cx="1066800" cy="523875"/>
          </a:xfrm>
          <a:prstGeom prst="rect">
            <a:avLst/>
          </a:prstGeom>
          <a:noFill/>
          <a:ln w="9525">
            <a:noFill/>
            <a:miter lim="800000"/>
            <a:headEnd/>
            <a:tailEnd/>
          </a:ln>
        </p:spPr>
        <p:txBody>
          <a:bodyPr>
            <a:spAutoFit/>
          </a:bodyPr>
          <a:lstStyle/>
          <a:p>
            <a:pPr>
              <a:spcBef>
                <a:spcPct val="50000"/>
              </a:spcBef>
            </a:pPr>
            <a:r>
              <a:rPr lang="en-US" sz="1400" b="1"/>
              <a:t>Scanner (input)</a:t>
            </a:r>
          </a:p>
        </p:txBody>
      </p:sp>
      <p:sp>
        <p:nvSpPr>
          <p:cNvPr id="18442" name="Text Box 12"/>
          <p:cNvSpPr txBox="1">
            <a:spLocks noChangeArrowheads="1"/>
          </p:cNvSpPr>
          <p:nvPr/>
        </p:nvSpPr>
        <p:spPr bwMode="auto">
          <a:xfrm>
            <a:off x="6098931" y="4843462"/>
            <a:ext cx="762000" cy="523875"/>
          </a:xfrm>
          <a:prstGeom prst="rect">
            <a:avLst/>
          </a:prstGeom>
          <a:noFill/>
          <a:ln w="9525">
            <a:noFill/>
            <a:miter lim="800000"/>
            <a:headEnd/>
            <a:tailEnd/>
          </a:ln>
        </p:spPr>
        <p:txBody>
          <a:bodyPr>
            <a:spAutoFit/>
          </a:bodyPr>
          <a:lstStyle/>
          <a:p>
            <a:pPr>
              <a:spcBef>
                <a:spcPct val="50000"/>
              </a:spcBef>
            </a:pPr>
            <a:r>
              <a:rPr lang="en-US" sz="1400" b="1" dirty="0"/>
              <a:t>Mouse (input)</a:t>
            </a:r>
          </a:p>
        </p:txBody>
      </p:sp>
      <p:sp>
        <p:nvSpPr>
          <p:cNvPr id="18443" name="Line 13"/>
          <p:cNvSpPr>
            <a:spLocks noChangeShapeType="1"/>
          </p:cNvSpPr>
          <p:nvPr/>
        </p:nvSpPr>
        <p:spPr bwMode="auto">
          <a:xfrm flipV="1">
            <a:off x="2590800" y="4648200"/>
            <a:ext cx="76200" cy="609600"/>
          </a:xfrm>
          <a:prstGeom prst="line">
            <a:avLst/>
          </a:prstGeom>
          <a:noFill/>
          <a:ln w="9525">
            <a:solidFill>
              <a:schemeClr val="tx1"/>
            </a:solidFill>
            <a:miter lim="800000"/>
            <a:headEnd/>
            <a:tailEnd type="triangle" w="med" len="med"/>
          </a:ln>
        </p:spPr>
        <p:txBody>
          <a:bodyPr wrap="none"/>
          <a:lstStyle/>
          <a:p>
            <a:endParaRPr lang="en-US"/>
          </a:p>
        </p:txBody>
      </p:sp>
      <p:sp>
        <p:nvSpPr>
          <p:cNvPr id="18444" name="Line 14"/>
          <p:cNvSpPr>
            <a:spLocks noChangeShapeType="1"/>
          </p:cNvSpPr>
          <p:nvPr/>
        </p:nvSpPr>
        <p:spPr bwMode="auto">
          <a:xfrm flipH="1" flipV="1">
            <a:off x="5333999" y="3962400"/>
            <a:ext cx="764931" cy="881062"/>
          </a:xfrm>
          <a:prstGeom prst="line">
            <a:avLst/>
          </a:prstGeom>
          <a:noFill/>
          <a:ln w="9525">
            <a:solidFill>
              <a:schemeClr val="tx1"/>
            </a:solidFill>
            <a:miter lim="800000"/>
            <a:headEnd/>
            <a:tailEnd type="triangle" w="med" len="med"/>
          </a:ln>
        </p:spPr>
        <p:txBody>
          <a:bodyPr wrap="none"/>
          <a:lstStyle/>
          <a:p>
            <a:endParaRPr lang="en-US"/>
          </a:p>
        </p:txBody>
      </p:sp>
      <p:sp>
        <p:nvSpPr>
          <p:cNvPr id="18445" name="Text Box 15"/>
          <p:cNvSpPr txBox="1">
            <a:spLocks noChangeArrowheads="1"/>
          </p:cNvSpPr>
          <p:nvPr/>
        </p:nvSpPr>
        <p:spPr bwMode="auto">
          <a:xfrm>
            <a:off x="609600" y="4419600"/>
            <a:ext cx="1219200" cy="523875"/>
          </a:xfrm>
          <a:prstGeom prst="rect">
            <a:avLst/>
          </a:prstGeom>
          <a:noFill/>
          <a:ln w="9525">
            <a:noFill/>
            <a:miter lim="800000"/>
            <a:headEnd/>
            <a:tailEnd/>
          </a:ln>
        </p:spPr>
        <p:txBody>
          <a:bodyPr>
            <a:spAutoFit/>
          </a:bodyPr>
          <a:lstStyle/>
          <a:p>
            <a:pPr>
              <a:spcBef>
                <a:spcPct val="50000"/>
              </a:spcBef>
            </a:pPr>
            <a:r>
              <a:rPr lang="en-US" sz="1400" b="1"/>
              <a:t>Keyboard (input)</a:t>
            </a:r>
          </a:p>
        </p:txBody>
      </p:sp>
      <p:sp>
        <p:nvSpPr>
          <p:cNvPr id="18446" name="Line 16"/>
          <p:cNvSpPr>
            <a:spLocks noChangeShapeType="1"/>
          </p:cNvSpPr>
          <p:nvPr/>
        </p:nvSpPr>
        <p:spPr bwMode="auto">
          <a:xfrm flipV="1">
            <a:off x="1752600" y="3352800"/>
            <a:ext cx="2286000" cy="1219200"/>
          </a:xfrm>
          <a:prstGeom prst="line">
            <a:avLst/>
          </a:prstGeom>
          <a:noFill/>
          <a:ln w="9525">
            <a:solidFill>
              <a:schemeClr val="tx1"/>
            </a:solidFill>
            <a:miter lim="800000"/>
            <a:headEnd/>
            <a:tailEnd type="triangle" w="med" len="med"/>
          </a:ln>
        </p:spPr>
        <p:txBody>
          <a:bodyPr wrap="none"/>
          <a:lstStyle/>
          <a:p>
            <a:endParaRPr lang="en-US"/>
          </a:p>
        </p:txBody>
      </p:sp>
      <p:sp>
        <p:nvSpPr>
          <p:cNvPr id="18447" name="Text Box 17"/>
          <p:cNvSpPr txBox="1">
            <a:spLocks noChangeArrowheads="1"/>
          </p:cNvSpPr>
          <p:nvPr/>
        </p:nvSpPr>
        <p:spPr bwMode="auto">
          <a:xfrm>
            <a:off x="7223125" y="1481138"/>
            <a:ext cx="777875" cy="400050"/>
          </a:xfrm>
          <a:prstGeom prst="rect">
            <a:avLst/>
          </a:prstGeom>
          <a:noFill/>
          <a:ln w="9525">
            <a:noFill/>
            <a:miter lim="800000"/>
            <a:headEnd/>
            <a:tailEnd/>
          </a:ln>
        </p:spPr>
        <p:txBody>
          <a:bodyPr>
            <a:spAutoFit/>
          </a:bodyPr>
          <a:lstStyle/>
          <a:p>
            <a:endParaRPr lang="en-US" sz="2000" b="1"/>
          </a:p>
        </p:txBody>
      </p:sp>
      <p:sp>
        <p:nvSpPr>
          <p:cNvPr id="18448" name="Text Box 18"/>
          <p:cNvSpPr txBox="1">
            <a:spLocks noChangeArrowheads="1"/>
          </p:cNvSpPr>
          <p:nvPr/>
        </p:nvSpPr>
        <p:spPr bwMode="auto">
          <a:xfrm>
            <a:off x="6781800" y="1752600"/>
            <a:ext cx="1981200" cy="781050"/>
          </a:xfrm>
          <a:prstGeom prst="rect">
            <a:avLst/>
          </a:prstGeom>
          <a:noFill/>
          <a:ln w="9525">
            <a:noFill/>
            <a:miter lim="800000"/>
            <a:headEnd/>
            <a:tailEnd/>
          </a:ln>
        </p:spPr>
        <p:txBody>
          <a:bodyPr>
            <a:spAutoFit/>
          </a:bodyPr>
          <a:lstStyle/>
          <a:p>
            <a:pPr algn="ctr">
              <a:spcBef>
                <a:spcPct val="20000"/>
              </a:spcBef>
            </a:pPr>
            <a:r>
              <a:rPr lang="en-US" sz="1400" b="1"/>
              <a:t>System unit</a:t>
            </a:r>
          </a:p>
          <a:p>
            <a:pPr algn="ctr">
              <a:spcBef>
                <a:spcPct val="20000"/>
              </a:spcBef>
            </a:pPr>
            <a:r>
              <a:rPr lang="en-US" sz="1400" b="1"/>
              <a:t>(processor, memory</a:t>
            </a:r>
            <a:r>
              <a:rPr lang="en-US" sz="1400" b="1">
                <a:latin typeface="Times New Roman" pitchFamily="18" charset="0"/>
              </a:rPr>
              <a:t>…</a:t>
            </a:r>
            <a:r>
              <a:rPr lang="en-US" sz="1400" b="1"/>
              <a:t>)</a:t>
            </a:r>
          </a:p>
        </p:txBody>
      </p:sp>
      <p:sp>
        <p:nvSpPr>
          <p:cNvPr id="18449" name="Line 19"/>
          <p:cNvSpPr>
            <a:spLocks noChangeShapeType="1"/>
          </p:cNvSpPr>
          <p:nvPr/>
        </p:nvSpPr>
        <p:spPr bwMode="auto">
          <a:xfrm flipH="1">
            <a:off x="5638800" y="1752600"/>
            <a:ext cx="152400" cy="152400"/>
          </a:xfrm>
          <a:prstGeom prst="line">
            <a:avLst/>
          </a:prstGeom>
          <a:noFill/>
          <a:ln w="9525">
            <a:solidFill>
              <a:schemeClr val="tx1"/>
            </a:solidFill>
            <a:miter lim="800000"/>
            <a:headEnd/>
            <a:tailEnd type="triangle" w="med" len="med"/>
          </a:ln>
        </p:spPr>
        <p:txBody>
          <a:bodyPr wrap="none"/>
          <a:lstStyle/>
          <a:p>
            <a:endParaRPr lang="en-US"/>
          </a:p>
        </p:txBody>
      </p:sp>
      <p:sp>
        <p:nvSpPr>
          <p:cNvPr id="18450" name="Line 21"/>
          <p:cNvSpPr>
            <a:spLocks noChangeShapeType="1"/>
          </p:cNvSpPr>
          <p:nvPr/>
        </p:nvSpPr>
        <p:spPr bwMode="auto">
          <a:xfrm>
            <a:off x="3962400" y="1752600"/>
            <a:ext cx="228600" cy="228600"/>
          </a:xfrm>
          <a:prstGeom prst="line">
            <a:avLst/>
          </a:prstGeom>
          <a:noFill/>
          <a:ln w="9525">
            <a:solidFill>
              <a:schemeClr val="tx1"/>
            </a:solidFill>
            <a:miter lim="800000"/>
            <a:headEnd/>
            <a:tailEnd type="triangle" w="med" len="med"/>
          </a:ln>
        </p:spPr>
        <p:txBody>
          <a:bodyPr wrap="none"/>
          <a:lstStyle/>
          <a:p>
            <a:endParaRPr lang="en-US"/>
          </a:p>
        </p:txBody>
      </p:sp>
      <p:sp>
        <p:nvSpPr>
          <p:cNvPr id="18451" name="Text Box 22"/>
          <p:cNvSpPr txBox="1">
            <a:spLocks noChangeArrowheads="1"/>
          </p:cNvSpPr>
          <p:nvPr/>
        </p:nvSpPr>
        <p:spPr bwMode="auto">
          <a:xfrm>
            <a:off x="7162800" y="4343400"/>
            <a:ext cx="1905000" cy="803275"/>
          </a:xfrm>
          <a:prstGeom prst="rect">
            <a:avLst/>
          </a:prstGeom>
          <a:noFill/>
          <a:ln w="9525">
            <a:noFill/>
            <a:miter lim="800000"/>
            <a:headEnd/>
            <a:tailEnd/>
          </a:ln>
        </p:spPr>
        <p:txBody>
          <a:bodyPr>
            <a:spAutoFit/>
          </a:bodyPr>
          <a:lstStyle/>
          <a:p>
            <a:pPr>
              <a:spcBef>
                <a:spcPct val="30000"/>
              </a:spcBef>
            </a:pPr>
            <a:r>
              <a:rPr lang="en-US" sz="1400" b="1"/>
              <a:t>Storage devices</a:t>
            </a:r>
          </a:p>
          <a:p>
            <a:pPr>
              <a:spcBef>
                <a:spcPct val="30000"/>
              </a:spcBef>
            </a:pPr>
            <a:r>
              <a:rPr lang="en-US" sz="1400" b="1"/>
              <a:t>(CD-RW, Floppy, Hard disk, zip,</a:t>
            </a:r>
            <a:r>
              <a:rPr lang="en-US" sz="1400" b="1">
                <a:latin typeface="Times New Roman" pitchFamily="18" charset="0"/>
              </a:rPr>
              <a:t>…</a:t>
            </a:r>
            <a:r>
              <a:rPr lang="en-US" sz="1400" b="1"/>
              <a:t>)</a:t>
            </a:r>
          </a:p>
        </p:txBody>
      </p:sp>
      <p:sp>
        <p:nvSpPr>
          <p:cNvPr id="18452" name="Line 23"/>
          <p:cNvSpPr>
            <a:spLocks noChangeShapeType="1"/>
          </p:cNvSpPr>
          <p:nvPr/>
        </p:nvSpPr>
        <p:spPr bwMode="auto">
          <a:xfrm flipH="1" flipV="1">
            <a:off x="6477000" y="3429000"/>
            <a:ext cx="609600" cy="1066800"/>
          </a:xfrm>
          <a:prstGeom prst="line">
            <a:avLst/>
          </a:prstGeom>
          <a:noFill/>
          <a:ln w="9525">
            <a:solidFill>
              <a:schemeClr val="tx1"/>
            </a:solidFill>
            <a:miter lim="800000"/>
            <a:headEnd/>
            <a:tailEnd type="triangle" w="med" len="med"/>
          </a:ln>
        </p:spPr>
        <p:txBody>
          <a:bodyPr wrap="none"/>
          <a:lstStyle/>
          <a:p>
            <a:endParaRPr lang="en-US"/>
          </a:p>
        </p:txBody>
      </p:sp>
      <p:sp>
        <p:nvSpPr>
          <p:cNvPr id="18453" name="Line 24"/>
          <p:cNvSpPr>
            <a:spLocks noChangeShapeType="1"/>
          </p:cNvSpPr>
          <p:nvPr/>
        </p:nvSpPr>
        <p:spPr bwMode="auto">
          <a:xfrm flipH="1">
            <a:off x="6477000" y="2286000"/>
            <a:ext cx="685800" cy="609600"/>
          </a:xfrm>
          <a:prstGeom prst="line">
            <a:avLst/>
          </a:prstGeom>
          <a:noFill/>
          <a:ln w="9525">
            <a:solidFill>
              <a:schemeClr val="tx1"/>
            </a:solidFill>
            <a:miter lim="800000"/>
            <a:headEnd/>
            <a:tailEnd type="triangle" w="med" len="med"/>
          </a:ln>
        </p:spPr>
        <p:txBody>
          <a:bodyPr wrap="none"/>
          <a:lstStyle/>
          <a:p>
            <a:endParaRPr lang="en-US"/>
          </a:p>
        </p:txBody>
      </p:sp>
      <p:sp>
        <p:nvSpPr>
          <p:cNvPr id="18454" name="Text Box 9"/>
          <p:cNvSpPr txBox="1">
            <a:spLocks noChangeArrowheads="1"/>
          </p:cNvSpPr>
          <p:nvPr/>
        </p:nvSpPr>
        <p:spPr bwMode="auto">
          <a:xfrm>
            <a:off x="4343400" y="5638800"/>
            <a:ext cx="1371600" cy="630238"/>
          </a:xfrm>
          <a:prstGeom prst="rect">
            <a:avLst/>
          </a:prstGeom>
          <a:noFill/>
          <a:ln w="9525">
            <a:noFill/>
            <a:miter lim="800000"/>
            <a:headEnd/>
            <a:tailEnd/>
          </a:ln>
        </p:spPr>
        <p:txBody>
          <a:bodyPr>
            <a:spAutoFit/>
          </a:bodyPr>
          <a:lstStyle/>
          <a:p>
            <a:pPr>
              <a:spcBef>
                <a:spcPct val="50000"/>
              </a:spcBef>
            </a:pPr>
            <a:r>
              <a:rPr lang="en-US" sz="1400" b="1"/>
              <a:t>Other devices</a:t>
            </a:r>
          </a:p>
          <a:p>
            <a:pPr>
              <a:spcBef>
                <a:spcPct val="50000"/>
              </a:spcBef>
            </a:pPr>
            <a:r>
              <a:rPr lang="en-US" sz="1400" b="1"/>
              <a:t>(input/output)</a:t>
            </a:r>
          </a:p>
        </p:txBody>
      </p:sp>
      <p:sp>
        <p:nvSpPr>
          <p:cNvPr id="18455" name="Line 16"/>
          <p:cNvSpPr>
            <a:spLocks noChangeShapeType="1"/>
          </p:cNvSpPr>
          <p:nvPr/>
        </p:nvSpPr>
        <p:spPr bwMode="auto">
          <a:xfrm flipH="1" flipV="1">
            <a:off x="4114800" y="5334000"/>
            <a:ext cx="762000" cy="304800"/>
          </a:xfrm>
          <a:prstGeom prst="line">
            <a:avLst/>
          </a:prstGeom>
          <a:noFill/>
          <a:ln w="9525">
            <a:solidFill>
              <a:schemeClr val="tx1"/>
            </a:solidFill>
            <a:miter lim="800000"/>
            <a:headEnd/>
            <a:tailEnd type="triangle" w="med" len="med"/>
          </a:ln>
        </p:spPr>
        <p:txBody>
          <a:bodyPr wrap="none"/>
          <a:lstStyle/>
          <a:p>
            <a:endParaRPr lang="en-US"/>
          </a:p>
        </p:txBody>
      </p:sp>
      <p:sp>
        <p:nvSpPr>
          <p:cNvPr id="18456" name="Line 16"/>
          <p:cNvSpPr>
            <a:spLocks noChangeShapeType="1"/>
          </p:cNvSpPr>
          <p:nvPr/>
        </p:nvSpPr>
        <p:spPr bwMode="auto">
          <a:xfrm flipH="1" flipV="1">
            <a:off x="4495800" y="4572000"/>
            <a:ext cx="381000" cy="1066800"/>
          </a:xfrm>
          <a:prstGeom prst="line">
            <a:avLst/>
          </a:prstGeom>
          <a:noFill/>
          <a:ln w="9525">
            <a:solidFill>
              <a:schemeClr val="tx1"/>
            </a:solidFill>
            <a:miter lim="800000"/>
            <a:headEnd/>
            <a:tailEnd type="triangle" w="med" len="med"/>
          </a:ln>
        </p:spPr>
        <p:txBody>
          <a:bodyPr wrap="none"/>
          <a:lstStyle/>
          <a:p>
            <a:endParaRPr lang="en-US"/>
          </a:p>
        </p:txBody>
      </p:sp>
      <p:sp>
        <p:nvSpPr>
          <p:cNvPr id="25" name="Text Box 12"/>
          <p:cNvSpPr txBox="1">
            <a:spLocks noChangeArrowheads="1"/>
          </p:cNvSpPr>
          <p:nvPr/>
        </p:nvSpPr>
        <p:spPr bwMode="auto">
          <a:xfrm>
            <a:off x="6318127" y="5638800"/>
            <a:ext cx="2587870" cy="738664"/>
          </a:xfrm>
          <a:prstGeom prst="rect">
            <a:avLst/>
          </a:prstGeom>
          <a:noFill/>
          <a:ln w="9525">
            <a:noFill/>
            <a:miter lim="800000"/>
            <a:headEnd/>
            <a:tailEnd/>
          </a:ln>
        </p:spPr>
        <p:txBody>
          <a:bodyPr wrap="square">
            <a:spAutoFit/>
          </a:bodyPr>
          <a:lstStyle/>
          <a:p>
            <a:pPr>
              <a:spcBef>
                <a:spcPts val="0"/>
              </a:spcBef>
            </a:pPr>
            <a:r>
              <a:rPr lang="en-US" sz="1400" b="1" dirty="0"/>
              <a:t>Modem,  </a:t>
            </a:r>
          </a:p>
          <a:p>
            <a:pPr>
              <a:spcBef>
                <a:spcPts val="0"/>
              </a:spcBef>
            </a:pPr>
            <a:r>
              <a:rPr lang="en-US" sz="1400" b="1" dirty="0"/>
              <a:t>data exchange and sharing (input/output)</a:t>
            </a:r>
          </a:p>
        </p:txBody>
      </p:sp>
      <p:sp>
        <p:nvSpPr>
          <p:cNvPr id="26" name="Line 14"/>
          <p:cNvSpPr>
            <a:spLocks noChangeShapeType="1"/>
          </p:cNvSpPr>
          <p:nvPr/>
        </p:nvSpPr>
        <p:spPr bwMode="auto">
          <a:xfrm flipH="1" flipV="1">
            <a:off x="5562600" y="5105398"/>
            <a:ext cx="914400" cy="762001"/>
          </a:xfrm>
          <a:prstGeom prst="line">
            <a:avLst/>
          </a:prstGeom>
          <a:noFill/>
          <a:ln w="9525">
            <a:solidFill>
              <a:schemeClr val="tx1"/>
            </a:solidFill>
            <a:miter lim="800000"/>
            <a:headEnd/>
            <a:tailEnd type="triangle" w="med" len="med"/>
          </a:ln>
        </p:spPr>
        <p:txBody>
          <a:bodyPr wrap="none"/>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800"/>
              <a:t>What Does A Computer Do?</a:t>
            </a:r>
          </a:p>
        </p:txBody>
      </p:sp>
      <p:sp>
        <p:nvSpPr>
          <p:cNvPr id="13315" name="Rectangle 3"/>
          <p:cNvSpPr>
            <a:spLocks noGrp="1" noChangeArrowheads="1"/>
          </p:cNvSpPr>
          <p:nvPr>
            <p:ph idx="1"/>
          </p:nvPr>
        </p:nvSpPr>
        <p:spPr/>
        <p:txBody>
          <a:bodyPr/>
          <a:lstStyle/>
          <a:p>
            <a:pPr algn="just" eaLnBrk="1" hangingPunct="1"/>
            <a:r>
              <a:rPr lang="en-US" sz="2400"/>
              <a:t>Computers can perform four general operations, which comprise the information processing cycle.</a:t>
            </a:r>
          </a:p>
          <a:p>
            <a:pPr algn="just" eaLnBrk="1" hangingPunct="1"/>
            <a:endParaRPr lang="en-US" sz="2400"/>
          </a:p>
          <a:p>
            <a:pPr eaLnBrk="1" hangingPunct="1">
              <a:buFont typeface="Wingdings" pitchFamily="2" charset="2"/>
              <a:buChar char="n"/>
            </a:pPr>
            <a:r>
              <a:rPr lang="en-US" sz="2400"/>
              <a:t> Input</a:t>
            </a:r>
          </a:p>
          <a:p>
            <a:pPr eaLnBrk="1" hangingPunct="1">
              <a:buFont typeface="Wingdings" pitchFamily="2" charset="2"/>
              <a:buChar char="n"/>
            </a:pPr>
            <a:r>
              <a:rPr lang="en-US" sz="2400"/>
              <a:t> Processing</a:t>
            </a:r>
          </a:p>
          <a:p>
            <a:pPr eaLnBrk="1" hangingPunct="1">
              <a:buFont typeface="Wingdings" pitchFamily="2" charset="2"/>
              <a:buChar char="n"/>
            </a:pPr>
            <a:r>
              <a:rPr lang="en-US" sz="2400"/>
              <a:t> Output</a:t>
            </a:r>
          </a:p>
          <a:p>
            <a:pPr eaLnBrk="1" hangingPunct="1">
              <a:buFont typeface="Wingdings" pitchFamily="2" charset="2"/>
              <a:buChar char="n"/>
            </a:pPr>
            <a:r>
              <a:rPr lang="en-US" sz="2400"/>
              <a:t> Storage</a:t>
            </a:r>
          </a:p>
          <a:p>
            <a:pPr eaLnBrk="1" hangingPunct="1">
              <a:buFont typeface="Wingdings" pitchFamily="2" charset="2"/>
              <a:buChar char="n"/>
            </a:pPr>
            <a:endParaRPr lang="en-US" sz="2400"/>
          </a:p>
        </p:txBody>
      </p:sp>
      <p:sp>
        <p:nvSpPr>
          <p:cNvPr id="11266" name="Rectangle 16"/>
          <p:cNvSpPr>
            <a:spLocks noGrp="1" noChangeArrowheads="1"/>
          </p:cNvSpPr>
          <p:nvPr>
            <p:ph type="sldNum" sz="quarter" idx="12"/>
          </p:nvPr>
        </p:nvSpPr>
        <p:spPr/>
        <p:txBody>
          <a:bodyPr/>
          <a:lstStyle/>
          <a:p>
            <a:pPr>
              <a:defRPr/>
            </a:pPr>
            <a:fld id="{1A40C5A6-35BE-4E15-88A8-3C0897E5D90C}" type="slidenum">
              <a:rPr lang="en-US" smtClean="0"/>
              <a:pPr>
                <a:defRPr/>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 calcmode="lin" valueType="num">
                                      <p:cBhvr additive="base">
                                        <p:cTn id="31"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p:txBody>
          <a:bodyPr/>
          <a:lstStyle/>
          <a:p>
            <a:pPr>
              <a:defRPr/>
            </a:pPr>
            <a:fld id="{B2A472DB-2239-4683-B45C-83ECE9FAFB99}" type="slidenum">
              <a:rPr lang="en-US" smtClean="0"/>
              <a:pPr>
                <a:defRPr/>
              </a:pPr>
              <a:t>12</a:t>
            </a:fld>
            <a:endParaRPr lang="en-US"/>
          </a:p>
        </p:txBody>
      </p:sp>
      <p:sp>
        <p:nvSpPr>
          <p:cNvPr id="20483" name="Rectangle 2"/>
          <p:cNvSpPr>
            <a:spLocks noGrp="1" noChangeArrowheads="1"/>
          </p:cNvSpPr>
          <p:nvPr>
            <p:ph type="title"/>
          </p:nvPr>
        </p:nvSpPr>
        <p:spPr>
          <a:xfrm>
            <a:off x="533400" y="762000"/>
            <a:ext cx="8229600" cy="781050"/>
          </a:xfrm>
        </p:spPr>
        <p:txBody>
          <a:bodyPr/>
          <a:lstStyle/>
          <a:p>
            <a:pPr eaLnBrk="1" hangingPunct="1"/>
            <a:r>
              <a:rPr lang="en-US" sz="4800"/>
              <a:t>Data and Information</a:t>
            </a:r>
          </a:p>
        </p:txBody>
      </p:sp>
      <p:sp>
        <p:nvSpPr>
          <p:cNvPr id="20484" name="Rectangle 3"/>
          <p:cNvSpPr>
            <a:spLocks noGrp="1" noChangeArrowheads="1"/>
          </p:cNvSpPr>
          <p:nvPr>
            <p:ph type="body" idx="1"/>
          </p:nvPr>
        </p:nvSpPr>
        <p:spPr>
          <a:xfrm>
            <a:off x="304800" y="1676400"/>
            <a:ext cx="8534400" cy="4495800"/>
          </a:xfrm>
        </p:spPr>
        <p:txBody>
          <a:bodyPr/>
          <a:lstStyle/>
          <a:p>
            <a:pPr algn="just" eaLnBrk="1" hangingPunct="1"/>
            <a:r>
              <a:rPr lang="en-US" sz="2400"/>
              <a:t>All computer processing requires </a:t>
            </a:r>
            <a:r>
              <a:rPr lang="en-US" sz="2400" b="1"/>
              <a:t>data</a:t>
            </a:r>
            <a:r>
              <a:rPr lang="en-US" sz="2400"/>
              <a:t>, which is a collection of raw facts, figures and symbols, such as numbers, words, images, video and sound, given to the computer during the input phase. </a:t>
            </a:r>
          </a:p>
          <a:p>
            <a:pPr algn="just" eaLnBrk="1" hangingPunct="1"/>
            <a:r>
              <a:rPr lang="en-US" sz="2400"/>
              <a:t>Computers manipulate data to create information. </a:t>
            </a:r>
            <a:r>
              <a:rPr lang="en-US" sz="2400" b="1"/>
              <a:t>Information</a:t>
            </a:r>
            <a:r>
              <a:rPr lang="en-US" sz="2400"/>
              <a:t> is data that is organized, meaningful, and useful. </a:t>
            </a:r>
          </a:p>
          <a:p>
            <a:pPr algn="just" eaLnBrk="1" hangingPunct="1"/>
            <a:r>
              <a:rPr lang="en-US" sz="2400"/>
              <a:t>During the output Phase, the information that has been created is put into some form, such as a printed report. </a:t>
            </a:r>
          </a:p>
          <a:p>
            <a:pPr algn="just" eaLnBrk="1" hangingPunct="1"/>
            <a:r>
              <a:rPr lang="en-US" sz="2400"/>
              <a:t>The information can also be put in computer storage for future use.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FF15EBB5-D253-4716-8144-A8792500F8A7}" type="slidenum">
              <a:rPr lang="en-US" smtClean="0"/>
              <a:pPr>
                <a:defRPr/>
              </a:pPr>
              <a:t>13</a:t>
            </a:fld>
            <a:endParaRPr lang="en-US"/>
          </a:p>
        </p:txBody>
      </p:sp>
      <p:sp>
        <p:nvSpPr>
          <p:cNvPr id="21507" name="Rectangle 2"/>
          <p:cNvSpPr>
            <a:spLocks noGrp="1" noChangeArrowheads="1"/>
          </p:cNvSpPr>
          <p:nvPr>
            <p:ph type="title"/>
          </p:nvPr>
        </p:nvSpPr>
        <p:spPr>
          <a:xfrm>
            <a:off x="457200" y="838200"/>
            <a:ext cx="8229600" cy="857250"/>
          </a:xfrm>
        </p:spPr>
        <p:txBody>
          <a:bodyPr/>
          <a:lstStyle/>
          <a:p>
            <a:pPr eaLnBrk="1" hangingPunct="1"/>
            <a:r>
              <a:rPr lang="en-US" sz="4000"/>
              <a:t>Why Is A Computer So Powerful?</a:t>
            </a:r>
          </a:p>
        </p:txBody>
      </p:sp>
      <p:sp>
        <p:nvSpPr>
          <p:cNvPr id="19459" name="Rectangle 3"/>
          <p:cNvSpPr>
            <a:spLocks noGrp="1" noChangeArrowheads="1"/>
          </p:cNvSpPr>
          <p:nvPr>
            <p:ph type="body" idx="1"/>
          </p:nvPr>
        </p:nvSpPr>
        <p:spPr>
          <a:xfrm>
            <a:off x="762000" y="1981200"/>
            <a:ext cx="7772400" cy="4114800"/>
          </a:xfrm>
        </p:spPr>
        <p:txBody>
          <a:bodyPr/>
          <a:lstStyle/>
          <a:p>
            <a:pPr eaLnBrk="1" hangingPunct="1"/>
            <a:r>
              <a:rPr lang="en-US" sz="2800"/>
              <a:t>The ability to perform the information processing cycle with amazing speed.</a:t>
            </a:r>
          </a:p>
          <a:p>
            <a:pPr eaLnBrk="1" hangingPunct="1"/>
            <a:r>
              <a:rPr lang="en-US" sz="2800"/>
              <a:t>Reliability (low failure rate).</a:t>
            </a:r>
          </a:p>
          <a:p>
            <a:pPr eaLnBrk="1" hangingPunct="1"/>
            <a:r>
              <a:rPr lang="en-US" sz="2800"/>
              <a:t>Accuracy.</a:t>
            </a:r>
          </a:p>
          <a:p>
            <a:pPr eaLnBrk="1" hangingPunct="1"/>
            <a:r>
              <a:rPr lang="en-US" sz="2800"/>
              <a:t>Ability to store huge amounts of data and information.</a:t>
            </a:r>
          </a:p>
          <a:p>
            <a:pPr eaLnBrk="1" hangingPunct="1"/>
            <a:r>
              <a:rPr lang="en-US" sz="2800"/>
              <a:t>Ability to communicate with other computers.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4A711D08-ABF4-41A3-8BE2-B73F45795214}" type="slidenum">
              <a:rPr lang="en-US" smtClean="0"/>
              <a:pPr>
                <a:defRPr/>
              </a:pPr>
              <a:t>14</a:t>
            </a:fld>
            <a:endParaRPr lang="en-US"/>
          </a:p>
        </p:txBody>
      </p:sp>
      <p:sp>
        <p:nvSpPr>
          <p:cNvPr id="22531" name="Rectangle 2"/>
          <p:cNvSpPr>
            <a:spLocks noGrp="1" noChangeArrowheads="1"/>
          </p:cNvSpPr>
          <p:nvPr>
            <p:ph type="title"/>
          </p:nvPr>
        </p:nvSpPr>
        <p:spPr>
          <a:xfrm>
            <a:off x="533400" y="381000"/>
            <a:ext cx="8229600" cy="1619250"/>
          </a:xfrm>
        </p:spPr>
        <p:txBody>
          <a:bodyPr/>
          <a:lstStyle/>
          <a:p>
            <a:pPr eaLnBrk="1" hangingPunct="1"/>
            <a:r>
              <a:rPr lang="en-US" sz="4800"/>
              <a:t>How Does a Computer Know what to do?</a:t>
            </a:r>
          </a:p>
        </p:txBody>
      </p:sp>
      <p:sp>
        <p:nvSpPr>
          <p:cNvPr id="22532" name="Rectangle 3"/>
          <p:cNvSpPr>
            <a:spLocks noGrp="1" noChangeArrowheads="1"/>
          </p:cNvSpPr>
          <p:nvPr>
            <p:ph type="body" idx="1"/>
          </p:nvPr>
        </p:nvSpPr>
        <p:spPr>
          <a:xfrm>
            <a:off x="838200" y="2057400"/>
            <a:ext cx="7772400" cy="4114800"/>
          </a:xfrm>
        </p:spPr>
        <p:txBody>
          <a:bodyPr/>
          <a:lstStyle/>
          <a:p>
            <a:pPr eaLnBrk="1" hangingPunct="1"/>
            <a:r>
              <a:rPr lang="en-US" sz="2800"/>
              <a:t>It must be given a detailed list of instructions, called a </a:t>
            </a:r>
            <a:r>
              <a:rPr lang="en-US" sz="2800" b="1"/>
              <a:t>compute program</a:t>
            </a:r>
            <a:r>
              <a:rPr lang="en-US" sz="2800"/>
              <a:t> or </a:t>
            </a:r>
            <a:r>
              <a:rPr lang="en-US" sz="2800" b="1"/>
              <a:t>software</a:t>
            </a:r>
            <a:r>
              <a:rPr lang="en-US" sz="2800"/>
              <a:t>, that tells it exactly what to do.</a:t>
            </a:r>
          </a:p>
          <a:p>
            <a:pPr eaLnBrk="1" hangingPunct="1"/>
            <a:r>
              <a:rPr lang="en-US" sz="2800"/>
              <a:t>Before processing a specific job, the computer program corresponding to that job must be stored in memory.</a:t>
            </a:r>
          </a:p>
          <a:p>
            <a:pPr eaLnBrk="1" hangingPunct="1"/>
            <a:r>
              <a:rPr lang="en-US" sz="2800"/>
              <a:t>Once the program is stored in memory the compute can start the operation by executing the program instructions one after the other.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p:txBody>
          <a:bodyPr/>
          <a:lstStyle/>
          <a:p>
            <a:pPr>
              <a:defRPr/>
            </a:pPr>
            <a:fld id="{00CAA1A5-1AE6-4DD2-AF77-4F7EDBA70E72}" type="slidenum">
              <a:rPr lang="en-US" smtClean="0"/>
              <a:pPr>
                <a:defRPr/>
              </a:pPr>
              <a:t>15</a:t>
            </a:fld>
            <a:endParaRPr lang="en-US"/>
          </a:p>
        </p:txBody>
      </p:sp>
      <p:sp>
        <p:nvSpPr>
          <p:cNvPr id="1028" name="Rectangle 2"/>
          <p:cNvSpPr>
            <a:spLocks noGrp="1" noChangeArrowheads="1"/>
          </p:cNvSpPr>
          <p:nvPr>
            <p:ph type="title"/>
          </p:nvPr>
        </p:nvSpPr>
        <p:spPr>
          <a:xfrm>
            <a:off x="838200" y="685800"/>
            <a:ext cx="7793038" cy="1143000"/>
          </a:xfrm>
        </p:spPr>
        <p:txBody>
          <a:bodyPr/>
          <a:lstStyle/>
          <a:p>
            <a:pPr algn="ctr" eaLnBrk="1" hangingPunct="1"/>
            <a:r>
              <a:rPr lang="en-US" sz="3600"/>
              <a:t>What Are The Primary Components/Functions Of A Computer ?</a:t>
            </a:r>
          </a:p>
        </p:txBody>
      </p:sp>
      <p:sp>
        <p:nvSpPr>
          <p:cNvPr id="23555" name="Rectangle 3"/>
          <p:cNvSpPr>
            <a:spLocks noGrp="1" noChangeArrowheads="1"/>
          </p:cNvSpPr>
          <p:nvPr>
            <p:ph type="body" sz="half" idx="1"/>
          </p:nvPr>
        </p:nvSpPr>
        <p:spPr>
          <a:xfrm>
            <a:off x="762000" y="2057400"/>
            <a:ext cx="3810000" cy="4114800"/>
          </a:xfrm>
        </p:spPr>
        <p:txBody>
          <a:bodyPr/>
          <a:lstStyle/>
          <a:p>
            <a:pPr eaLnBrk="1" hangingPunct="1"/>
            <a:r>
              <a:rPr lang="en-US" sz="2400"/>
              <a:t>Input devices.</a:t>
            </a:r>
          </a:p>
          <a:p>
            <a:pPr eaLnBrk="1" hangingPunct="1"/>
            <a:r>
              <a:rPr lang="en-US" sz="2400"/>
              <a:t>Central Processing Unit (containing the control unit and the arithmetic/logic unit).</a:t>
            </a:r>
          </a:p>
          <a:p>
            <a:pPr eaLnBrk="1" hangingPunct="1"/>
            <a:r>
              <a:rPr lang="en-US" sz="2400"/>
              <a:t>Memory.</a:t>
            </a:r>
          </a:p>
          <a:p>
            <a:pPr eaLnBrk="1" hangingPunct="1"/>
            <a:r>
              <a:rPr lang="en-US" sz="2400"/>
              <a:t>Output devices.</a:t>
            </a:r>
          </a:p>
          <a:p>
            <a:pPr eaLnBrk="1" hangingPunct="1"/>
            <a:r>
              <a:rPr lang="en-US" sz="2400"/>
              <a:t>Storage devices.</a:t>
            </a:r>
          </a:p>
          <a:p>
            <a:pPr eaLnBrk="1" hangingPunct="1"/>
            <a:endParaRPr lang="en-US" sz="2400"/>
          </a:p>
        </p:txBody>
      </p:sp>
      <p:graphicFrame>
        <p:nvGraphicFramePr>
          <p:cNvPr id="23556" name="Object 4"/>
          <p:cNvGraphicFramePr>
            <a:graphicFrameLocks noGrp="1" noChangeAspect="1"/>
          </p:cNvGraphicFramePr>
          <p:nvPr>
            <p:ph sz="half" idx="2"/>
          </p:nvPr>
        </p:nvGraphicFramePr>
        <p:xfrm>
          <a:off x="4724400" y="2514600"/>
          <a:ext cx="4114800" cy="3200400"/>
        </p:xfrm>
        <a:graphic>
          <a:graphicData uri="http://schemas.openxmlformats.org/presentationml/2006/ole">
            <mc:AlternateContent xmlns:mc="http://schemas.openxmlformats.org/markup-compatibility/2006">
              <mc:Choice xmlns:v="urn:schemas-microsoft-com:vml" Requires="v">
                <p:oleObj spid="_x0000_s1086" name="Photo Editor Photo" r:id="rId3" imgW="4449524" imgH="2674852" progId="MSPhotoEd.3">
                  <p:embed/>
                </p:oleObj>
              </mc:Choice>
              <mc:Fallback>
                <p:oleObj name="Photo Editor Photo" r:id="rId3" imgW="4449524" imgH="2674852"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41148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 calcmode="lin" valueType="num">
                                      <p:cBhvr additive="base">
                                        <p:cTn id="37" dur="500" fill="hold"/>
                                        <p:tgtEl>
                                          <p:spTgt spid="23556"/>
                                        </p:tgtEl>
                                        <p:attrNameLst>
                                          <p:attrName>ppt_x</p:attrName>
                                        </p:attrNameLst>
                                      </p:cBhvr>
                                      <p:tavLst>
                                        <p:tav tm="0">
                                          <p:val>
                                            <p:strVal val="#ppt_x"/>
                                          </p:val>
                                        </p:tav>
                                        <p:tav tm="100000">
                                          <p:val>
                                            <p:strVal val="#ppt_x"/>
                                          </p:val>
                                        </p:tav>
                                      </p:tavLst>
                                    </p:anim>
                                    <p:anim calcmode="lin" valueType="num">
                                      <p:cBhvr additive="base">
                                        <p:cTn id="3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Computer Software</a:t>
            </a:r>
          </a:p>
        </p:txBody>
      </p:sp>
      <p:sp>
        <p:nvSpPr>
          <p:cNvPr id="35843" name="Rectangle 3"/>
          <p:cNvSpPr>
            <a:spLocks noGrp="1" noChangeArrowheads="1"/>
          </p:cNvSpPr>
          <p:nvPr>
            <p:ph idx="1"/>
          </p:nvPr>
        </p:nvSpPr>
        <p:spPr/>
        <p:txBody>
          <a:bodyPr/>
          <a:lstStyle/>
          <a:p>
            <a:pPr algn="just" eaLnBrk="1" hangingPunct="1"/>
            <a:r>
              <a:rPr lang="en-US"/>
              <a:t>Computer software is the key to productive use of computers. Software can be categorized into two types: </a:t>
            </a:r>
          </a:p>
          <a:p>
            <a:pPr algn="just" eaLnBrk="1" hangingPunct="1"/>
            <a:endParaRPr lang="en-US"/>
          </a:p>
          <a:p>
            <a:pPr algn="just" eaLnBrk="1" hangingPunct="1">
              <a:buFont typeface="Wingdings" pitchFamily="2" charset="2"/>
              <a:buChar char="n"/>
            </a:pPr>
            <a:r>
              <a:rPr lang="en-US"/>
              <a:t> Operating system software</a:t>
            </a:r>
          </a:p>
          <a:p>
            <a:pPr algn="just" eaLnBrk="1" hangingPunct="1">
              <a:buFont typeface="Wingdings" pitchFamily="2" charset="2"/>
              <a:buChar char="n"/>
            </a:pPr>
            <a:r>
              <a:rPr lang="en-US"/>
              <a:t> Application software.</a:t>
            </a:r>
          </a:p>
          <a:p>
            <a:pPr eaLnBrk="1" hangingPunct="1"/>
            <a:endParaRPr lang="en-US"/>
          </a:p>
        </p:txBody>
      </p:sp>
      <p:sp>
        <p:nvSpPr>
          <p:cNvPr id="28674" name="Rectangle 16"/>
          <p:cNvSpPr>
            <a:spLocks noGrp="1" noChangeArrowheads="1"/>
          </p:cNvSpPr>
          <p:nvPr>
            <p:ph type="sldNum" sz="quarter" idx="12"/>
          </p:nvPr>
        </p:nvSpPr>
        <p:spPr/>
        <p:txBody>
          <a:bodyPr/>
          <a:lstStyle/>
          <a:p>
            <a:pPr>
              <a:defRPr/>
            </a:pPr>
            <a:fld id="{00F79033-B8F6-468F-BB51-A51764F48959}"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Operating System Software</a:t>
            </a:r>
          </a:p>
        </p:txBody>
      </p:sp>
      <p:sp>
        <p:nvSpPr>
          <p:cNvPr id="36867" name="Rectangle 3"/>
          <p:cNvSpPr>
            <a:spLocks noGrp="1" noChangeArrowheads="1"/>
          </p:cNvSpPr>
          <p:nvPr>
            <p:ph idx="1"/>
          </p:nvPr>
        </p:nvSpPr>
        <p:spPr/>
        <p:txBody>
          <a:bodyPr/>
          <a:lstStyle/>
          <a:p>
            <a:pPr algn="just" eaLnBrk="1" hangingPunct="1"/>
            <a:r>
              <a:rPr lang="en-US" sz="2400"/>
              <a:t>Operating system software tells the computer how to perform the functions of loading, storing and executing an application and how to transfer data. </a:t>
            </a:r>
          </a:p>
          <a:p>
            <a:pPr algn="just" eaLnBrk="1" hangingPunct="1"/>
            <a:r>
              <a:rPr lang="en-US" sz="2400"/>
              <a:t>Today, many computers use an operating system that has a graphical user interface (GUI) that provides visual clues such as icon symbols to help the user. Microsoft </a:t>
            </a:r>
            <a:r>
              <a:rPr lang="en-US" sz="2400" b="1"/>
              <a:t>Windows 98</a:t>
            </a:r>
            <a:r>
              <a:rPr lang="en-US" sz="2400"/>
              <a:t> is a widely used graphical operating system. </a:t>
            </a:r>
            <a:r>
              <a:rPr lang="en-US" sz="2400" b="1"/>
              <a:t>DOS</a:t>
            </a:r>
            <a:r>
              <a:rPr lang="en-US" sz="2400"/>
              <a:t> (Disk Operating System) is an older but still widely used operating system that is text-based.</a:t>
            </a:r>
          </a:p>
          <a:p>
            <a:pPr eaLnBrk="1" hangingPunct="1"/>
            <a:endParaRPr lang="en-US" sz="2400"/>
          </a:p>
        </p:txBody>
      </p:sp>
      <p:sp>
        <p:nvSpPr>
          <p:cNvPr id="29698" name="Rectangle 16"/>
          <p:cNvSpPr>
            <a:spLocks noGrp="1" noChangeArrowheads="1"/>
          </p:cNvSpPr>
          <p:nvPr>
            <p:ph type="sldNum" sz="quarter" idx="12"/>
          </p:nvPr>
        </p:nvSpPr>
        <p:spPr/>
        <p:txBody>
          <a:bodyPr/>
          <a:lstStyle/>
          <a:p>
            <a:pPr>
              <a:defRPr/>
            </a:pPr>
            <a:fld id="{1F9C0918-8157-45AB-8F18-5089C1177C54}"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Application Software</a:t>
            </a:r>
          </a:p>
        </p:txBody>
      </p:sp>
      <p:sp>
        <p:nvSpPr>
          <p:cNvPr id="36867" name="Rectangle 3"/>
          <p:cNvSpPr>
            <a:spLocks noGrp="1" noChangeArrowheads="1"/>
          </p:cNvSpPr>
          <p:nvPr>
            <p:ph idx="1"/>
          </p:nvPr>
        </p:nvSpPr>
        <p:spPr/>
        <p:txBody>
          <a:bodyPr/>
          <a:lstStyle/>
          <a:p>
            <a:pPr algn="just" eaLnBrk="1" hangingPunct="1">
              <a:defRPr/>
            </a:pPr>
            <a:r>
              <a:rPr lang="en-US" sz="2400" dirty="0"/>
              <a:t>Application Software consists of programs that tell a computer how to produce information. Some of the more commonly used packages are:</a:t>
            </a:r>
          </a:p>
          <a:p>
            <a:pPr marL="573088" algn="just" eaLnBrk="1" hangingPunct="1">
              <a:buFont typeface="Wingdings" pitchFamily="2" charset="2"/>
              <a:buChar char="n"/>
              <a:defRPr/>
            </a:pPr>
            <a:r>
              <a:rPr lang="en-US" sz="2400" b="1" dirty="0"/>
              <a:t> Word processing </a:t>
            </a:r>
          </a:p>
          <a:p>
            <a:pPr marL="573088" algn="just" eaLnBrk="1" hangingPunct="1">
              <a:buFont typeface="Wingdings" pitchFamily="2" charset="2"/>
              <a:buChar char="n"/>
              <a:defRPr/>
            </a:pPr>
            <a:r>
              <a:rPr lang="en-US" sz="2400" b="1" dirty="0"/>
              <a:t> Electronic spreadsheet</a:t>
            </a:r>
          </a:p>
          <a:p>
            <a:pPr marL="573088" algn="just" eaLnBrk="1" hangingPunct="1">
              <a:buFont typeface="Wingdings" pitchFamily="2" charset="2"/>
              <a:buChar char="n"/>
              <a:defRPr/>
            </a:pPr>
            <a:r>
              <a:rPr lang="en-US" sz="2400" b="1" dirty="0"/>
              <a:t> Database </a:t>
            </a:r>
          </a:p>
          <a:p>
            <a:pPr marL="573088" algn="just" eaLnBrk="1" hangingPunct="1">
              <a:buFont typeface="Wingdings" pitchFamily="2" charset="2"/>
              <a:buChar char="n"/>
              <a:defRPr/>
            </a:pPr>
            <a:r>
              <a:rPr lang="en-US" sz="2400" b="1" dirty="0"/>
              <a:t> Presentation graphics</a:t>
            </a:r>
          </a:p>
          <a:p>
            <a:pPr marL="573088" algn="just" eaLnBrk="1" hangingPunct="1">
              <a:buFont typeface="Wingdings" pitchFamily="2" charset="2"/>
              <a:buChar char="n"/>
              <a:defRPr/>
            </a:pPr>
            <a:r>
              <a:rPr lang="en-US" sz="2400" b="1" dirty="0"/>
              <a:t>Programming languages</a:t>
            </a:r>
          </a:p>
          <a:p>
            <a:pPr marL="573088" algn="just" eaLnBrk="1" hangingPunct="1">
              <a:buFont typeface="Wingdings" pitchFamily="2" charset="2"/>
              <a:buChar char="n"/>
              <a:defRPr/>
            </a:pPr>
            <a:r>
              <a:rPr lang="en-US" sz="2400" b="1" dirty="0"/>
              <a:t>Programming environments</a:t>
            </a:r>
          </a:p>
          <a:p>
            <a:pPr eaLnBrk="1" hangingPunct="1">
              <a:buFont typeface="Wingdings" pitchFamily="2" charset="2"/>
              <a:buChar char="n"/>
              <a:defRPr/>
            </a:pPr>
            <a:endParaRPr lang="en-US" sz="2400" dirty="0"/>
          </a:p>
          <a:p>
            <a:pPr eaLnBrk="1" hangingPunct="1">
              <a:defRPr/>
            </a:pPr>
            <a:endParaRPr lang="en-US" sz="2400" dirty="0"/>
          </a:p>
        </p:txBody>
      </p:sp>
      <p:sp>
        <p:nvSpPr>
          <p:cNvPr id="30722" name="Rectangle 16"/>
          <p:cNvSpPr>
            <a:spLocks noGrp="1" noChangeArrowheads="1"/>
          </p:cNvSpPr>
          <p:nvPr>
            <p:ph type="sldNum" sz="quarter" idx="12"/>
          </p:nvPr>
        </p:nvSpPr>
        <p:spPr/>
        <p:txBody>
          <a:bodyPr/>
          <a:lstStyle/>
          <a:p>
            <a:pPr>
              <a:defRPr/>
            </a:pPr>
            <a:fld id="{5A8E8E20-C0A4-433B-BDC5-B322987735C1}"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6"/>
          <p:cNvSpPr>
            <a:spLocks noGrp="1"/>
          </p:cNvSpPr>
          <p:nvPr>
            <p:ph type="sldNum" sz="quarter" idx="12"/>
          </p:nvPr>
        </p:nvSpPr>
        <p:spPr/>
        <p:txBody>
          <a:bodyPr/>
          <a:lstStyle/>
          <a:p>
            <a:pPr>
              <a:defRPr/>
            </a:pPr>
            <a:fld id="{DD5D2077-3CC9-4F1B-8C1E-603C7352AE51}" type="slidenum">
              <a:rPr lang="en-US" smtClean="0"/>
              <a:pPr>
                <a:defRPr/>
              </a:pPr>
              <a:t>19</a:t>
            </a:fld>
            <a:endParaRPr lang="en-US"/>
          </a:p>
        </p:txBody>
      </p:sp>
      <p:sp>
        <p:nvSpPr>
          <p:cNvPr id="38915" name="Rectangle 2"/>
          <p:cNvSpPr>
            <a:spLocks noGrp="1" noChangeArrowheads="1"/>
          </p:cNvSpPr>
          <p:nvPr>
            <p:ph type="title"/>
          </p:nvPr>
        </p:nvSpPr>
        <p:spPr>
          <a:xfrm>
            <a:off x="914400" y="381000"/>
            <a:ext cx="7793038" cy="922338"/>
          </a:xfrm>
        </p:spPr>
        <p:txBody>
          <a:bodyPr/>
          <a:lstStyle/>
          <a:p>
            <a:pPr eaLnBrk="1" hangingPunct="1"/>
            <a:r>
              <a:rPr lang="en-US"/>
              <a:t>Programming Languages</a:t>
            </a:r>
          </a:p>
        </p:txBody>
      </p:sp>
      <p:sp>
        <p:nvSpPr>
          <p:cNvPr id="37892" name="Rectangle 4"/>
          <p:cNvSpPr>
            <a:spLocks noGrp="1" noChangeArrowheads="1"/>
          </p:cNvSpPr>
          <p:nvPr>
            <p:ph type="body" sz="half" idx="2"/>
          </p:nvPr>
        </p:nvSpPr>
        <p:spPr>
          <a:xfrm>
            <a:off x="0" y="1295400"/>
            <a:ext cx="9144000" cy="2895600"/>
          </a:xfrm>
        </p:spPr>
        <p:txBody>
          <a:bodyPr/>
          <a:lstStyle/>
          <a:p>
            <a:pPr algn="just" eaLnBrk="1" hangingPunct="1">
              <a:defRPr/>
            </a:pPr>
            <a:r>
              <a:rPr lang="en-US" sz="2400" dirty="0">
                <a:latin typeface="+mj-lt"/>
              </a:rPr>
              <a:t>Consist in a vocabulary and set of grammatical rules instructing a </a:t>
            </a:r>
            <a:r>
              <a:rPr lang="en-US" sz="2400" b="1" dirty="0">
                <a:latin typeface="+mj-lt"/>
              </a:rPr>
              <a:t>computer</a:t>
            </a:r>
            <a:r>
              <a:rPr lang="en-US" sz="2400" dirty="0">
                <a:latin typeface="+mj-lt"/>
              </a:rPr>
              <a:t> to execute specific tasks. </a:t>
            </a:r>
          </a:p>
          <a:p>
            <a:pPr algn="just" eaLnBrk="1" hangingPunct="1">
              <a:buFont typeface="Wingdings 2" pitchFamily="18" charset="2"/>
              <a:buNone/>
              <a:defRPr/>
            </a:pPr>
            <a:r>
              <a:rPr lang="en-US" sz="2400" dirty="0">
                <a:latin typeface="+mj-lt"/>
              </a:rPr>
              <a:t>    The term </a:t>
            </a:r>
            <a:r>
              <a:rPr lang="en-US" sz="2400" i="1" dirty="0">
                <a:latin typeface="+mj-lt"/>
              </a:rPr>
              <a:t>programming language</a:t>
            </a:r>
            <a:r>
              <a:rPr lang="en-US" sz="2400" dirty="0">
                <a:latin typeface="+mj-lt"/>
              </a:rPr>
              <a:t> normally refers to </a:t>
            </a:r>
            <a:r>
              <a:rPr lang="en-US" sz="2400" b="1" dirty="0">
                <a:solidFill>
                  <a:srgbClr val="BD5C11"/>
                </a:solidFill>
                <a:latin typeface="+mj-lt"/>
              </a:rPr>
              <a:t>high-level</a:t>
            </a:r>
            <a:r>
              <a:rPr lang="en-US" sz="2400" dirty="0">
                <a:latin typeface="+mj-lt"/>
              </a:rPr>
              <a:t> </a:t>
            </a:r>
            <a:r>
              <a:rPr lang="en-US" sz="2400" b="1" dirty="0">
                <a:solidFill>
                  <a:srgbClr val="BD5C11"/>
                </a:solidFill>
                <a:latin typeface="+mj-lt"/>
              </a:rPr>
              <a:t>languages</a:t>
            </a:r>
            <a:r>
              <a:rPr lang="en-US" sz="2400" dirty="0">
                <a:latin typeface="+mj-lt"/>
              </a:rPr>
              <a:t>, such as </a:t>
            </a:r>
            <a:r>
              <a:rPr lang="en-US" sz="2400" b="1" dirty="0">
                <a:solidFill>
                  <a:srgbClr val="BD5C11"/>
                </a:solidFill>
              </a:rPr>
              <a:t>FORTRAN</a:t>
            </a:r>
            <a:r>
              <a:rPr lang="en-US" sz="2400" dirty="0"/>
              <a:t>, </a:t>
            </a:r>
            <a:r>
              <a:rPr lang="en-US" sz="2400" b="1" dirty="0">
                <a:solidFill>
                  <a:srgbClr val="BD5C11"/>
                </a:solidFill>
                <a:latin typeface="+mj-lt"/>
              </a:rPr>
              <a:t>BASIC</a:t>
            </a:r>
            <a:r>
              <a:rPr lang="en-US" sz="2400" dirty="0">
                <a:latin typeface="+mj-lt"/>
              </a:rPr>
              <a:t>, </a:t>
            </a:r>
            <a:r>
              <a:rPr lang="en-US" sz="2400" b="1" dirty="0">
                <a:solidFill>
                  <a:srgbClr val="BD5C11"/>
                </a:solidFill>
                <a:latin typeface="+mj-lt"/>
              </a:rPr>
              <a:t>C</a:t>
            </a:r>
            <a:r>
              <a:rPr lang="en-US" sz="2400" dirty="0">
                <a:latin typeface="+mj-lt"/>
              </a:rPr>
              <a:t>, </a:t>
            </a:r>
            <a:r>
              <a:rPr lang="en-US" sz="2400" b="1" dirty="0">
                <a:solidFill>
                  <a:srgbClr val="BD5C11"/>
                </a:solidFill>
                <a:latin typeface="+mj-lt"/>
              </a:rPr>
              <a:t>C++, COBOL</a:t>
            </a:r>
            <a:r>
              <a:rPr lang="en-US" sz="2400" dirty="0">
                <a:latin typeface="+mj-lt"/>
              </a:rPr>
              <a:t>, </a:t>
            </a:r>
            <a:r>
              <a:rPr lang="en-US" sz="2400" b="1" dirty="0" err="1">
                <a:solidFill>
                  <a:srgbClr val="BD5C11"/>
                </a:solidFill>
                <a:latin typeface="+mj-lt"/>
              </a:rPr>
              <a:t>Ada</a:t>
            </a:r>
            <a:r>
              <a:rPr lang="en-US" sz="2400" dirty="0">
                <a:latin typeface="+mj-lt"/>
              </a:rPr>
              <a:t>, and </a:t>
            </a:r>
            <a:r>
              <a:rPr lang="en-US" sz="2400" b="1" dirty="0">
                <a:solidFill>
                  <a:srgbClr val="BD5C11"/>
                </a:solidFill>
                <a:latin typeface="+mj-lt"/>
              </a:rPr>
              <a:t>Pascal</a:t>
            </a:r>
            <a:r>
              <a:rPr lang="en-US" sz="2400" dirty="0">
                <a:latin typeface="+mj-lt"/>
              </a:rPr>
              <a:t>. Each </a:t>
            </a:r>
            <a:r>
              <a:rPr lang="en-US" sz="2400" b="1" dirty="0">
                <a:solidFill>
                  <a:srgbClr val="BD5C11"/>
                </a:solidFill>
                <a:latin typeface="+mj-lt"/>
              </a:rPr>
              <a:t>language</a:t>
            </a:r>
            <a:r>
              <a:rPr lang="en-US" sz="2400" dirty="0">
                <a:latin typeface="+mj-lt"/>
              </a:rPr>
              <a:t> has a unique set of </a:t>
            </a:r>
            <a:r>
              <a:rPr lang="en-US" sz="2400" b="1" dirty="0">
                <a:solidFill>
                  <a:srgbClr val="BD5C11"/>
                </a:solidFill>
                <a:latin typeface="+mj-lt"/>
              </a:rPr>
              <a:t>keywords</a:t>
            </a:r>
            <a:r>
              <a:rPr lang="en-US" sz="2400" dirty="0">
                <a:latin typeface="+mj-lt"/>
              </a:rPr>
              <a:t> (words that it understands) and a special </a:t>
            </a:r>
            <a:r>
              <a:rPr lang="en-US" sz="2400" b="1" dirty="0">
                <a:solidFill>
                  <a:srgbClr val="BD5C11"/>
                </a:solidFill>
                <a:latin typeface="+mj-lt"/>
              </a:rPr>
              <a:t>syntax</a:t>
            </a:r>
            <a:r>
              <a:rPr lang="en-US" sz="2400" dirty="0">
                <a:latin typeface="+mj-lt"/>
              </a:rPr>
              <a:t> for organizing </a:t>
            </a:r>
            <a:r>
              <a:rPr lang="en-US" sz="2400" b="1" dirty="0">
                <a:solidFill>
                  <a:srgbClr val="BD5C11"/>
                </a:solidFill>
                <a:latin typeface="+mj-lt"/>
              </a:rPr>
              <a:t>program instructions </a:t>
            </a:r>
            <a:r>
              <a:rPr lang="en-US" sz="2400" dirty="0">
                <a:latin typeface="+mj-lt"/>
              </a:rPr>
              <a:t>leading to the expected result.</a:t>
            </a:r>
          </a:p>
        </p:txBody>
      </p:sp>
      <p:sp>
        <p:nvSpPr>
          <p:cNvPr id="38917" name="AutoShape 7" descr="C plus plus book.jpg">
            <a:hlinkClick r:id="rId2"/>
          </p:cNvPr>
          <p:cNvSpPr>
            <a:spLocks noChangeAspect="1" noChangeArrowheads="1"/>
          </p:cNvSpPr>
          <p:nvPr/>
        </p:nvSpPr>
        <p:spPr bwMode="auto">
          <a:xfrm>
            <a:off x="155575" y="-922338"/>
            <a:ext cx="1524000" cy="1924051"/>
          </a:xfrm>
          <a:prstGeom prst="rect">
            <a:avLst/>
          </a:prstGeom>
          <a:noFill/>
          <a:ln w="9525">
            <a:noFill/>
            <a:miter lim="800000"/>
            <a:headEnd/>
            <a:tailEnd/>
          </a:ln>
        </p:spPr>
        <p:txBody>
          <a:bodyPr/>
          <a:lstStyle/>
          <a:p>
            <a:endParaRPr lang="en-US"/>
          </a:p>
        </p:txBody>
      </p:sp>
      <p:pic>
        <p:nvPicPr>
          <p:cNvPr id="38918" name="Picture 9" descr="C plus plus book.jpg">
            <a:hlinkClick r:id="rId2"/>
          </p:cNvPr>
          <p:cNvPicPr>
            <a:picLocks noChangeAspect="1" noChangeArrowheads="1"/>
          </p:cNvPicPr>
          <p:nvPr/>
        </p:nvPicPr>
        <p:blipFill>
          <a:blip r:embed="rId3"/>
          <a:srcRect/>
          <a:stretch>
            <a:fillRect/>
          </a:stretch>
        </p:blipFill>
        <p:spPr bwMode="auto">
          <a:xfrm>
            <a:off x="5453063" y="3810000"/>
            <a:ext cx="1143000" cy="1443038"/>
          </a:xfrm>
          <a:prstGeom prst="rect">
            <a:avLst/>
          </a:prstGeom>
          <a:noFill/>
          <a:ln w="9525">
            <a:noFill/>
            <a:miter lim="800000"/>
            <a:headEnd/>
            <a:tailEnd/>
          </a:ln>
        </p:spPr>
      </p:pic>
      <p:pic>
        <p:nvPicPr>
          <p:cNvPr id="38919" name="Picture 11" descr="Fortran acs cover.jpeg">
            <a:hlinkClick r:id="rId4"/>
          </p:cNvPr>
          <p:cNvPicPr>
            <a:picLocks noChangeAspect="1" noChangeArrowheads="1"/>
          </p:cNvPicPr>
          <p:nvPr/>
        </p:nvPicPr>
        <p:blipFill>
          <a:blip r:embed="rId5"/>
          <a:srcRect/>
          <a:stretch>
            <a:fillRect/>
          </a:stretch>
        </p:blipFill>
        <p:spPr bwMode="auto">
          <a:xfrm>
            <a:off x="7772400" y="4073525"/>
            <a:ext cx="1143000" cy="1463675"/>
          </a:xfrm>
          <a:prstGeom prst="rect">
            <a:avLst/>
          </a:prstGeom>
          <a:noFill/>
          <a:ln w="9525">
            <a:noFill/>
            <a:miter lim="800000"/>
            <a:headEnd/>
            <a:tailEnd/>
          </a:ln>
        </p:spPr>
      </p:pic>
      <p:pic>
        <p:nvPicPr>
          <p:cNvPr id="38920" name="Picture 13" descr="programming languages"/>
          <p:cNvPicPr>
            <a:picLocks noChangeAspect="1" noChangeArrowheads="1"/>
          </p:cNvPicPr>
          <p:nvPr/>
        </p:nvPicPr>
        <p:blipFill>
          <a:blip r:embed="rId6"/>
          <a:srcRect/>
          <a:stretch>
            <a:fillRect/>
          </a:stretch>
        </p:blipFill>
        <p:spPr bwMode="auto">
          <a:xfrm>
            <a:off x="685800" y="3978275"/>
            <a:ext cx="3962400" cy="2879725"/>
          </a:xfrm>
          <a:prstGeom prst="rect">
            <a:avLst/>
          </a:prstGeom>
          <a:noFill/>
          <a:ln w="9525">
            <a:noFill/>
            <a:miter lim="800000"/>
            <a:headEnd/>
            <a:tailEnd/>
          </a:ln>
        </p:spPr>
      </p:pic>
      <p:pic>
        <p:nvPicPr>
          <p:cNvPr id="9" name="Picture 8" descr="MATLAB"/>
          <p:cNvPicPr/>
          <p:nvPr/>
        </p:nvPicPr>
        <p:blipFill>
          <a:blip r:embed="rId7"/>
          <a:srcRect/>
          <a:stretch>
            <a:fillRect/>
          </a:stretch>
        </p:blipFill>
        <p:spPr bwMode="auto">
          <a:xfrm>
            <a:off x="6024563" y="4840288"/>
            <a:ext cx="1443037" cy="1468437"/>
          </a:xfrm>
          <a:prstGeom prst="rect">
            <a:avLst/>
          </a:prstGeom>
          <a:noFill/>
          <a:ln>
            <a:solidFill>
              <a:schemeClr val="tx1"/>
            </a:solidFill>
            <a:prstDash val="solid"/>
          </a:ln>
          <a:effectLst>
            <a:outerShdw blurRad="50800" dist="38100" dir="2700000" algn="tl" rotWithShape="0">
              <a:prstClr val="black">
                <a:alpha val="40000"/>
              </a:prstClr>
            </a:outerShdw>
          </a:effectLst>
        </p:spPr>
      </p:pic>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pPr>
            <a:fld id="{7EF1F652-EE46-45A5-95E7-D64E1E1298DB}" type="slidenum">
              <a:rPr lang="ar-SA" altLang="ar-SA" sz="1400" smtClean="0"/>
              <a:pPr rtl="0">
                <a:spcBef>
                  <a:spcPct val="0"/>
                </a:spcBef>
                <a:buClrTx/>
                <a:buSzTx/>
                <a:buFontTx/>
                <a:buNone/>
              </a:pPr>
              <a:t>2</a:t>
            </a:fld>
            <a:endParaRPr lang="en-US" altLang="ar-SA" sz="1400"/>
          </a:p>
        </p:txBody>
      </p:sp>
      <p:sp>
        <p:nvSpPr>
          <p:cNvPr id="10244" name="Rectangle 2"/>
          <p:cNvSpPr>
            <a:spLocks noGrp="1" noChangeArrowheads="1"/>
          </p:cNvSpPr>
          <p:nvPr>
            <p:ph type="title"/>
          </p:nvPr>
        </p:nvSpPr>
        <p:spPr>
          <a:xfrm>
            <a:off x="1116013" y="188913"/>
            <a:ext cx="7793037" cy="1462087"/>
          </a:xfrm>
        </p:spPr>
        <p:txBody>
          <a:bodyPr/>
          <a:lstStyle/>
          <a:p>
            <a:pPr eaLnBrk="1" hangingPunct="1"/>
            <a:r>
              <a:rPr lang="en-US" altLang="ar-SA" dirty="0"/>
              <a:t>Instructor</a:t>
            </a:r>
          </a:p>
        </p:txBody>
      </p:sp>
      <p:sp>
        <p:nvSpPr>
          <p:cNvPr id="10245" name="Rectangle 3"/>
          <p:cNvSpPr>
            <a:spLocks noGrp="1" noChangeArrowheads="1"/>
          </p:cNvSpPr>
          <p:nvPr>
            <p:ph type="body" idx="1"/>
          </p:nvPr>
        </p:nvSpPr>
        <p:spPr>
          <a:xfrm>
            <a:off x="611188" y="2017713"/>
            <a:ext cx="7772400" cy="4114800"/>
          </a:xfrm>
        </p:spPr>
        <p:txBody>
          <a:bodyPr/>
          <a:lstStyle/>
          <a:p>
            <a:pPr algn="l" rtl="0" eaLnBrk="1" hangingPunct="1">
              <a:defRPr/>
            </a:pPr>
            <a:r>
              <a:rPr lang="en-US" altLang="ar-SA" dirty="0"/>
              <a:t>Name: Mohammed </a:t>
            </a:r>
            <a:r>
              <a:rPr lang="en-US" altLang="ar-SA" dirty="0" err="1"/>
              <a:t>Almannaa</a:t>
            </a:r>
            <a:endParaRPr lang="en-US" altLang="ar-SA" dirty="0"/>
          </a:p>
          <a:p>
            <a:pPr marL="0" indent="0" algn="l" rtl="0" eaLnBrk="1" hangingPunct="1">
              <a:buNone/>
              <a:defRPr/>
            </a:pPr>
            <a:endParaRPr lang="en-US" altLang="ar-SA" dirty="0"/>
          </a:p>
          <a:p>
            <a:pPr eaLnBrk="1" hangingPunct="1">
              <a:defRPr/>
            </a:pPr>
            <a:r>
              <a:rPr lang="en-US" altLang="ar-SA"/>
              <a:t>Website: </a:t>
            </a:r>
            <a:r>
              <a:rPr lang="en-US">
                <a:hlinkClick r:id="rId3"/>
              </a:rPr>
              <a:t>https://fac.ksu.edu.sa/malmannaa</a:t>
            </a:r>
            <a:r>
              <a:rPr lang="en-US" altLang="ar-SA" dirty="0"/>
              <a:t/>
            </a:r>
            <a:br>
              <a:rPr lang="en-US" altLang="ar-SA" dirty="0"/>
            </a:br>
            <a:endParaRPr lang="en-US" altLang="ar-SA" dirty="0"/>
          </a:p>
          <a:p>
            <a:pPr algn="l" rtl="0" eaLnBrk="1" hangingPunct="1">
              <a:defRPr/>
            </a:pPr>
            <a:r>
              <a:rPr lang="en-US" altLang="ar-SA" dirty="0"/>
              <a:t>Office: 2A 70</a:t>
            </a:r>
          </a:p>
          <a:p>
            <a:pPr marL="0" indent="0" algn="l" rtl="0" eaLnBrk="1" hangingPunct="1">
              <a:buNone/>
              <a:defRPr/>
            </a:pPr>
            <a:endParaRPr lang="en-US" altLang="ar-SA" dirty="0"/>
          </a:p>
          <a:p>
            <a:pPr algn="l" rtl="0" eaLnBrk="1" hangingPunct="1">
              <a:defRPr/>
            </a:pPr>
            <a:r>
              <a:rPr lang="en-US" altLang="ar-SA" dirty="0"/>
              <a:t>Email: </a:t>
            </a:r>
            <a:r>
              <a:rPr lang="en-US" altLang="ar-SA" dirty="0">
                <a:solidFill>
                  <a:srgbClr val="FF0000"/>
                </a:solidFill>
              </a:rPr>
              <a:t>malmannaa@ksu.edu.sa</a:t>
            </a:r>
          </a:p>
          <a:p>
            <a:pPr marL="0" indent="0" algn="l" rtl="0" eaLnBrk="1" hangingPunct="1">
              <a:buNone/>
              <a:defRPr/>
            </a:pPr>
            <a:endParaRPr lang="en-US" altLang="ar-SA" dirty="0"/>
          </a:p>
          <a:p>
            <a:pPr algn="l" rtl="0" eaLnBrk="1" hangingPunct="1">
              <a:defRPr/>
            </a:pPr>
            <a:r>
              <a:rPr lang="en-US" altLang="ar-SA" dirty="0"/>
              <a:t>Course Notes: </a:t>
            </a:r>
            <a:r>
              <a:rPr lang="en-US" altLang="ar-SA" dirty="0">
                <a:solidFill>
                  <a:srgbClr val="FF0000"/>
                </a:solidFill>
              </a:rPr>
              <a:t>LMS.ksu.edu.sa</a:t>
            </a:r>
          </a:p>
        </p:txBody>
      </p:sp>
    </p:spTree>
    <p:extLst>
      <p:ext uri="{BB962C8B-B14F-4D97-AF65-F5344CB8AC3E}">
        <p14:creationId xmlns:p14="http://schemas.microsoft.com/office/powerpoint/2010/main" val="1211142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6"/>
          <p:cNvSpPr>
            <a:spLocks noGrp="1"/>
          </p:cNvSpPr>
          <p:nvPr>
            <p:ph type="sldNum" sz="quarter" idx="12"/>
          </p:nvPr>
        </p:nvSpPr>
        <p:spPr/>
        <p:txBody>
          <a:bodyPr/>
          <a:lstStyle/>
          <a:p>
            <a:pPr>
              <a:defRPr/>
            </a:pPr>
            <a:fld id="{FA9F6B74-F6AF-4744-9526-06FA1569FA9B}" type="slidenum">
              <a:rPr lang="en-US" smtClean="0"/>
              <a:pPr>
                <a:defRPr/>
              </a:pPr>
              <a:t>20</a:t>
            </a:fld>
            <a:endParaRPr lang="en-US"/>
          </a:p>
        </p:txBody>
      </p:sp>
      <p:sp>
        <p:nvSpPr>
          <p:cNvPr id="40963" name="Rectangle 2"/>
          <p:cNvSpPr>
            <a:spLocks noGrp="1" noChangeArrowheads="1"/>
          </p:cNvSpPr>
          <p:nvPr>
            <p:ph type="title"/>
          </p:nvPr>
        </p:nvSpPr>
        <p:spPr>
          <a:xfrm>
            <a:off x="914400" y="381000"/>
            <a:ext cx="7793038" cy="922338"/>
          </a:xfrm>
        </p:spPr>
        <p:txBody>
          <a:bodyPr/>
          <a:lstStyle/>
          <a:p>
            <a:pPr eaLnBrk="1" hangingPunct="1"/>
            <a:r>
              <a:rPr lang="en-US" dirty="0"/>
              <a:t>Programming Languages</a:t>
            </a:r>
          </a:p>
        </p:txBody>
      </p:sp>
      <p:sp>
        <p:nvSpPr>
          <p:cNvPr id="40964" name="Rectangle 4"/>
          <p:cNvSpPr>
            <a:spLocks noGrp="1" noChangeArrowheads="1"/>
          </p:cNvSpPr>
          <p:nvPr>
            <p:ph type="body" sz="half" idx="2"/>
          </p:nvPr>
        </p:nvSpPr>
        <p:spPr>
          <a:xfrm>
            <a:off x="0" y="1371600"/>
            <a:ext cx="9144000" cy="5257800"/>
          </a:xfrm>
        </p:spPr>
        <p:txBody>
          <a:bodyPr/>
          <a:lstStyle/>
          <a:p>
            <a:r>
              <a:rPr lang="en-US" dirty="0"/>
              <a:t>Regardless of what language you use, you eventually need to </a:t>
            </a:r>
            <a:r>
              <a:rPr lang="en-US" dirty="0">
                <a:solidFill>
                  <a:srgbClr val="C00000"/>
                </a:solidFill>
              </a:rPr>
              <a:t>convert</a:t>
            </a:r>
            <a:r>
              <a:rPr lang="en-US" dirty="0"/>
              <a:t> your program into machine language so that the computer can understand it. There are two ways to do this: </a:t>
            </a:r>
          </a:p>
          <a:p>
            <a:pPr lvl="1"/>
            <a:r>
              <a:rPr lang="en-US" sz="2600" i="1" dirty="0">
                <a:solidFill>
                  <a:srgbClr val="C00000"/>
                </a:solidFill>
              </a:rPr>
              <a:t>compile</a:t>
            </a:r>
            <a:r>
              <a:rPr lang="en-US" sz="2600" dirty="0"/>
              <a:t>  : translate high-level instructions directly into machine language.</a:t>
            </a:r>
          </a:p>
          <a:p>
            <a:pPr lvl="1"/>
            <a:r>
              <a:rPr lang="en-US" sz="2600" i="1" dirty="0">
                <a:solidFill>
                  <a:srgbClr val="C00000"/>
                </a:solidFill>
              </a:rPr>
              <a:t>Interpret </a:t>
            </a:r>
            <a:r>
              <a:rPr lang="en-US" sz="2600" dirty="0"/>
              <a:t>: translate high-level instructions into an intermediate form, which it is then executed.</a:t>
            </a:r>
          </a:p>
          <a:p>
            <a:pPr lvl="1"/>
            <a:r>
              <a:rPr lang="en-US" sz="2600" dirty="0"/>
              <a:t>Compiled programs generally run faster than interpreted programs. The advantage of an interpreter, however, is that it does not need to go through the time consuming compilation stage during which machine instructions are generated.</a:t>
            </a:r>
          </a:p>
        </p:txBody>
      </p:sp>
      <p:sp>
        <p:nvSpPr>
          <p:cNvPr id="40965" name="AutoShape 7" descr="C plus plus book.jpg">
            <a:hlinkClick r:id="rId2"/>
          </p:cNvPr>
          <p:cNvSpPr>
            <a:spLocks noChangeAspect="1" noChangeArrowheads="1"/>
          </p:cNvSpPr>
          <p:nvPr/>
        </p:nvSpPr>
        <p:spPr bwMode="auto">
          <a:xfrm>
            <a:off x="155575" y="-922338"/>
            <a:ext cx="1524000" cy="1924051"/>
          </a:xfrm>
          <a:prstGeom prst="rect">
            <a:avLst/>
          </a:prstGeom>
          <a:noFill/>
          <a:ln w="9525">
            <a:noFill/>
            <a:miter lim="800000"/>
            <a:headEnd/>
            <a:tailEnd/>
          </a:ln>
        </p:spPr>
        <p:txBody>
          <a:bodyPr/>
          <a:lstStyle/>
          <a:p>
            <a:endParaRPr lang="en-US"/>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6"/>
          <p:cNvSpPr>
            <a:spLocks noGrp="1"/>
          </p:cNvSpPr>
          <p:nvPr>
            <p:ph type="sldNum" sz="quarter" idx="12"/>
          </p:nvPr>
        </p:nvSpPr>
        <p:spPr/>
        <p:txBody>
          <a:bodyPr/>
          <a:lstStyle/>
          <a:p>
            <a:pPr>
              <a:defRPr/>
            </a:pPr>
            <a:fld id="{342C5B46-57E3-4293-A271-FFF30224B5F6}" type="slidenum">
              <a:rPr lang="en-US" smtClean="0"/>
              <a:pPr>
                <a:defRPr/>
              </a:pPr>
              <a:t>21</a:t>
            </a:fld>
            <a:endParaRPr lang="en-US"/>
          </a:p>
        </p:txBody>
      </p:sp>
      <p:sp>
        <p:nvSpPr>
          <p:cNvPr id="41987" name="Rectangle 2"/>
          <p:cNvSpPr>
            <a:spLocks noGrp="1" noChangeArrowheads="1"/>
          </p:cNvSpPr>
          <p:nvPr>
            <p:ph type="title"/>
          </p:nvPr>
        </p:nvSpPr>
        <p:spPr>
          <a:xfrm>
            <a:off x="609600" y="457200"/>
            <a:ext cx="8763000" cy="922338"/>
          </a:xfrm>
        </p:spPr>
        <p:txBody>
          <a:bodyPr/>
          <a:lstStyle/>
          <a:p>
            <a:pPr eaLnBrk="1" hangingPunct="1"/>
            <a:r>
              <a:rPr lang="en-US" sz="4800"/>
              <a:t>What Programming Languages ?</a:t>
            </a:r>
          </a:p>
        </p:txBody>
      </p:sp>
      <p:sp>
        <p:nvSpPr>
          <p:cNvPr id="37892" name="Rectangle 4"/>
          <p:cNvSpPr>
            <a:spLocks noGrp="1" noChangeArrowheads="1"/>
          </p:cNvSpPr>
          <p:nvPr>
            <p:ph type="body" sz="half" idx="2"/>
          </p:nvPr>
        </p:nvSpPr>
        <p:spPr>
          <a:xfrm>
            <a:off x="0" y="1066800"/>
            <a:ext cx="9144000" cy="5562600"/>
          </a:xfrm>
        </p:spPr>
        <p:txBody>
          <a:bodyPr/>
          <a:lstStyle/>
          <a:p>
            <a:pPr lvl="1">
              <a:buFont typeface="Wingdings 2" pitchFamily="18" charset="2"/>
              <a:buNone/>
              <a:defRPr/>
            </a:pPr>
            <a:endParaRPr lang="en-US" sz="2000" dirty="0"/>
          </a:p>
          <a:p>
            <a:pPr>
              <a:defRPr/>
            </a:pPr>
            <a:r>
              <a:rPr lang="en-US" sz="2400" dirty="0"/>
              <a:t>Every language has its strengths and weaknesses. For example, FORTRAN is a particularly good language for processing numerical </a:t>
            </a:r>
            <a:r>
              <a:rPr lang="en-US" sz="2400" dirty="0">
                <a:solidFill>
                  <a:srgbClr val="C00000"/>
                </a:solidFill>
              </a:rPr>
              <a:t>data</a:t>
            </a:r>
            <a:r>
              <a:rPr lang="en-US" sz="2400" dirty="0"/>
              <a:t>, but it does not lend itself very well to organizing large programs. Pascal is very good for writing well-structured and readable programs, but it is not as flexible as the C programming language. C++ embodies powerful </a:t>
            </a:r>
            <a:r>
              <a:rPr lang="en-US" sz="2400" dirty="0">
                <a:solidFill>
                  <a:srgbClr val="C00000"/>
                </a:solidFill>
              </a:rPr>
              <a:t>object-oriented features</a:t>
            </a:r>
            <a:r>
              <a:rPr lang="en-US" sz="2400" dirty="0"/>
              <a:t>, but it is complex and difficult to learn.  MATLAB (</a:t>
            </a:r>
            <a:r>
              <a:rPr lang="en-US" sz="2400" dirty="0" err="1"/>
              <a:t>MatrixLabrotory</a:t>
            </a:r>
            <a:r>
              <a:rPr lang="en-US" sz="2400" dirty="0"/>
              <a:t>) is a complete set of programming environment (all-in-one)</a:t>
            </a:r>
          </a:p>
          <a:p>
            <a:pPr lvl="1">
              <a:buFont typeface="Wingdings 2" pitchFamily="18" charset="2"/>
              <a:buNone/>
              <a:defRPr/>
            </a:pPr>
            <a:endParaRPr lang="en-US" sz="2000" dirty="0"/>
          </a:p>
          <a:p>
            <a:pPr lvl="1">
              <a:defRPr/>
            </a:pPr>
            <a:r>
              <a:rPr lang="en-US" dirty="0"/>
              <a:t>The choice of which language to use depends on the type of computer the program is to </a:t>
            </a:r>
            <a:r>
              <a:rPr lang="en-US" dirty="0">
                <a:solidFill>
                  <a:srgbClr val="C00000"/>
                </a:solidFill>
              </a:rPr>
              <a:t>run</a:t>
            </a:r>
            <a:r>
              <a:rPr lang="en-US" dirty="0"/>
              <a:t> on, what sort of program it is, and the expertise of the programmer. </a:t>
            </a:r>
          </a:p>
          <a:p>
            <a:pPr lvl="1">
              <a:defRPr/>
            </a:pPr>
            <a:r>
              <a:rPr lang="en-US" dirty="0"/>
              <a:t>We will be using </a:t>
            </a:r>
            <a:r>
              <a:rPr lang="en-US" dirty="0" err="1"/>
              <a:t>Matlab</a:t>
            </a:r>
            <a:r>
              <a:rPr lang="en-US" dirty="0"/>
              <a:t> (version 7 and newer)</a:t>
            </a:r>
            <a:endParaRPr lang="en-US" dirty="0">
              <a:latin typeface="+mj-lt"/>
            </a:endParaRPr>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6"/>
          <p:cNvSpPr>
            <a:spLocks noGrp="1"/>
          </p:cNvSpPr>
          <p:nvPr>
            <p:ph type="sldNum" sz="quarter" idx="12"/>
          </p:nvPr>
        </p:nvSpPr>
        <p:spPr/>
        <p:txBody>
          <a:bodyPr/>
          <a:lstStyle/>
          <a:p>
            <a:pPr>
              <a:defRPr/>
            </a:pPr>
            <a:fld id="{16A1FF90-D664-45C2-9156-D82678B97038}" type="slidenum">
              <a:rPr lang="en-US" smtClean="0"/>
              <a:pPr>
                <a:defRPr/>
              </a:pPr>
              <a:t>22</a:t>
            </a:fld>
            <a:endParaRPr lang="en-US"/>
          </a:p>
        </p:txBody>
      </p:sp>
      <p:sp>
        <p:nvSpPr>
          <p:cNvPr id="43011" name="Rectangle 2"/>
          <p:cNvSpPr>
            <a:spLocks noGrp="1" noChangeArrowheads="1"/>
          </p:cNvSpPr>
          <p:nvPr>
            <p:ph type="title"/>
          </p:nvPr>
        </p:nvSpPr>
        <p:spPr>
          <a:xfrm>
            <a:off x="381000" y="457200"/>
            <a:ext cx="8763000" cy="922338"/>
          </a:xfrm>
        </p:spPr>
        <p:txBody>
          <a:bodyPr/>
          <a:lstStyle/>
          <a:p>
            <a:pPr eaLnBrk="1" hangingPunct="1"/>
            <a:r>
              <a:rPr lang="en-US" sz="4200" dirty="0"/>
              <a:t>Programs, Algorithms, Data, commands</a:t>
            </a:r>
          </a:p>
        </p:txBody>
      </p:sp>
      <p:sp>
        <p:nvSpPr>
          <p:cNvPr id="37892" name="Rectangle 4"/>
          <p:cNvSpPr>
            <a:spLocks noGrp="1" noChangeArrowheads="1"/>
          </p:cNvSpPr>
          <p:nvPr>
            <p:ph type="body" sz="half" idx="2"/>
          </p:nvPr>
        </p:nvSpPr>
        <p:spPr>
          <a:xfrm>
            <a:off x="76200" y="1066800"/>
            <a:ext cx="9144000" cy="5410200"/>
          </a:xfrm>
        </p:spPr>
        <p:txBody>
          <a:bodyPr/>
          <a:lstStyle/>
          <a:p>
            <a:pPr lvl="1">
              <a:buFont typeface="Wingdings 2" pitchFamily="18" charset="2"/>
              <a:buNone/>
              <a:defRPr/>
            </a:pPr>
            <a:endParaRPr lang="en-US" sz="2000" dirty="0"/>
          </a:p>
          <a:p>
            <a:pPr>
              <a:defRPr/>
            </a:pPr>
            <a:r>
              <a:rPr lang="en-US" sz="2400" dirty="0"/>
              <a:t>A </a:t>
            </a:r>
            <a:r>
              <a:rPr lang="en-US" sz="2400" i="1" dirty="0">
                <a:solidFill>
                  <a:srgbClr val="FF0000"/>
                </a:solidFill>
              </a:rPr>
              <a:t>Program</a:t>
            </a:r>
            <a:r>
              <a:rPr lang="en-US" sz="2400" dirty="0"/>
              <a:t> is </a:t>
            </a:r>
            <a:r>
              <a:rPr lang="en-US" sz="2400" u="sng" dirty="0"/>
              <a:t>set of instructions </a:t>
            </a:r>
            <a:r>
              <a:rPr lang="en-US" sz="2400" dirty="0"/>
              <a:t>written with </a:t>
            </a:r>
            <a:r>
              <a:rPr lang="en-US" sz="2400" u="sng" dirty="0"/>
              <a:t>a syntax </a:t>
            </a:r>
            <a:r>
              <a:rPr lang="en-US" sz="2400" dirty="0"/>
              <a:t>proper to a given programming language; this program is based on </a:t>
            </a:r>
            <a:r>
              <a:rPr lang="en-US" sz="2400" u="sng" dirty="0"/>
              <a:t>a structured pre-specified steps</a:t>
            </a:r>
            <a:r>
              <a:rPr lang="en-US" sz="2400" dirty="0"/>
              <a:t> leading to </a:t>
            </a:r>
            <a:r>
              <a:rPr lang="en-US" sz="2400" u="sng" dirty="0"/>
              <a:t>a particular objective </a:t>
            </a:r>
            <a:r>
              <a:rPr lang="en-US" sz="2400" dirty="0"/>
              <a:t>for which the program is written. </a:t>
            </a:r>
          </a:p>
          <a:p>
            <a:pPr>
              <a:defRPr/>
            </a:pPr>
            <a:r>
              <a:rPr lang="en-US" sz="2400" dirty="0"/>
              <a:t>An </a:t>
            </a:r>
            <a:r>
              <a:rPr lang="en-US" sz="2400" i="1" dirty="0">
                <a:solidFill>
                  <a:srgbClr val="FF0000"/>
                </a:solidFill>
              </a:rPr>
              <a:t>Algorithm</a:t>
            </a:r>
            <a:r>
              <a:rPr lang="en-US" sz="2400" dirty="0"/>
              <a:t> is a structured pre-specified steps that should be laid out prior to writing the actual program. It is a road map to follow when transforming a problem solving process into a program.</a:t>
            </a:r>
          </a:p>
          <a:p>
            <a:pPr>
              <a:defRPr/>
            </a:pPr>
            <a:r>
              <a:rPr lang="en-US" sz="2400" dirty="0"/>
              <a:t>A computer program always deals with </a:t>
            </a:r>
            <a:r>
              <a:rPr lang="en-US" sz="2400" i="1" dirty="0">
                <a:solidFill>
                  <a:srgbClr val="FF0000"/>
                </a:solidFill>
              </a:rPr>
              <a:t>Data</a:t>
            </a:r>
            <a:r>
              <a:rPr lang="en-US" sz="2400" dirty="0"/>
              <a:t> to perform the instructions. From the point of view of a programmer, these data are either numeric or characters.</a:t>
            </a:r>
          </a:p>
          <a:p>
            <a:pPr>
              <a:defRPr/>
            </a:pPr>
            <a:r>
              <a:rPr lang="en-US" sz="2400" dirty="0"/>
              <a:t>A </a:t>
            </a:r>
            <a:r>
              <a:rPr lang="en-US" sz="2400" i="1" dirty="0">
                <a:solidFill>
                  <a:srgbClr val="FF0000"/>
                </a:solidFill>
              </a:rPr>
              <a:t>command</a:t>
            </a:r>
            <a:r>
              <a:rPr lang="en-US" sz="2400" dirty="0"/>
              <a:t> or a </a:t>
            </a:r>
            <a:r>
              <a:rPr lang="en-US" sz="2400" i="1" dirty="0">
                <a:solidFill>
                  <a:srgbClr val="FF0000"/>
                </a:solidFill>
              </a:rPr>
              <a:t>set of commands</a:t>
            </a:r>
            <a:r>
              <a:rPr lang="en-US" sz="2400" dirty="0"/>
              <a:t> is (are) instruction(s) to perform certain actions and are interpreted one by one.</a:t>
            </a:r>
          </a:p>
          <a:p>
            <a:pPr lvl="1">
              <a:buFont typeface="Wingdings 2" pitchFamily="18" charset="2"/>
              <a:buNone/>
              <a:defRPr/>
            </a:pPr>
            <a:endParaRPr lang="en-US" sz="2000" dirty="0"/>
          </a:p>
          <a:p>
            <a:pPr algn="just" eaLnBrk="1" hangingPunct="1">
              <a:buFont typeface="Wingdings 2" pitchFamily="18" charset="2"/>
              <a:buNone/>
              <a:defRPr/>
            </a:pPr>
            <a:endParaRPr lang="en-US" sz="2400" dirty="0">
              <a:latin typeface="+mj-lt"/>
            </a:endParaRP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6"/>
          <p:cNvSpPr>
            <a:spLocks noGrp="1"/>
          </p:cNvSpPr>
          <p:nvPr>
            <p:ph type="sldNum" sz="quarter" idx="12"/>
          </p:nvPr>
        </p:nvSpPr>
        <p:spPr/>
        <p:txBody>
          <a:bodyPr/>
          <a:lstStyle/>
          <a:p>
            <a:pPr>
              <a:defRPr/>
            </a:pPr>
            <a:fld id="{16A1FF90-D664-45C2-9156-D82678B97038}" type="slidenum">
              <a:rPr lang="en-US" smtClean="0"/>
              <a:pPr>
                <a:defRPr/>
              </a:pPr>
              <a:t>23</a:t>
            </a:fld>
            <a:endParaRPr lang="en-US"/>
          </a:p>
        </p:txBody>
      </p:sp>
      <p:sp>
        <p:nvSpPr>
          <p:cNvPr id="43011" name="Rectangle 2"/>
          <p:cNvSpPr>
            <a:spLocks noGrp="1" noChangeArrowheads="1"/>
          </p:cNvSpPr>
          <p:nvPr>
            <p:ph type="title"/>
          </p:nvPr>
        </p:nvSpPr>
        <p:spPr>
          <a:xfrm>
            <a:off x="381000" y="685800"/>
            <a:ext cx="8763000" cy="617538"/>
          </a:xfrm>
        </p:spPr>
        <p:txBody>
          <a:bodyPr/>
          <a:lstStyle/>
          <a:p>
            <a:pPr algn="ctr" eaLnBrk="1" hangingPunct="1"/>
            <a:r>
              <a:rPr lang="en-US" sz="3600" u="sng" dirty="0"/>
              <a:t>Problem Solving Process</a:t>
            </a:r>
          </a:p>
        </p:txBody>
      </p:sp>
      <p:grpSp>
        <p:nvGrpSpPr>
          <p:cNvPr id="43025" name="Group 43024"/>
          <p:cNvGrpSpPr/>
          <p:nvPr/>
        </p:nvGrpSpPr>
        <p:grpSpPr>
          <a:xfrm>
            <a:off x="533400" y="1600200"/>
            <a:ext cx="8257570" cy="4309824"/>
            <a:chOff x="381000" y="1786176"/>
            <a:chExt cx="8257570" cy="4309824"/>
          </a:xfrm>
        </p:grpSpPr>
        <p:cxnSp>
          <p:nvCxnSpPr>
            <p:cNvPr id="82" name="Elbow Connector 81"/>
            <p:cNvCxnSpPr>
              <a:stCxn id="8" idx="2"/>
              <a:endCxn id="27" idx="0"/>
            </p:cNvCxnSpPr>
            <p:nvPr/>
          </p:nvCxnSpPr>
          <p:spPr>
            <a:xfrm rot="16200000" flipH="1">
              <a:off x="4002686" y="2212697"/>
              <a:ext cx="1044027" cy="3752202"/>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20140" y="1786176"/>
              <a:ext cx="1637260" cy="59436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Problem definition</a:t>
              </a:r>
            </a:p>
          </p:txBody>
        </p:sp>
        <p:sp>
          <p:nvSpPr>
            <p:cNvPr id="8" name="Rounded Rectangle 7"/>
            <p:cNvSpPr/>
            <p:nvPr/>
          </p:nvSpPr>
          <p:spPr>
            <a:xfrm>
              <a:off x="1737878" y="3008113"/>
              <a:ext cx="1821440" cy="558672"/>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Mathematical </a:t>
              </a:r>
            </a:p>
            <a:p>
              <a:pPr algn="ctr"/>
              <a:r>
                <a:rPr lang="en-US" sz="1400" dirty="0"/>
                <a:t>modeling</a:t>
              </a:r>
            </a:p>
          </p:txBody>
        </p:sp>
        <p:cxnSp>
          <p:nvCxnSpPr>
            <p:cNvPr id="5" name="Elbow Connector 4"/>
            <p:cNvCxnSpPr>
              <a:stCxn id="3" idx="2"/>
              <a:endCxn id="8" idx="0"/>
            </p:cNvCxnSpPr>
            <p:nvPr/>
          </p:nvCxnSpPr>
          <p:spPr>
            <a:xfrm rot="16200000" flipH="1">
              <a:off x="1629896" y="1989410"/>
              <a:ext cx="627577" cy="1409828"/>
            </a:xfrm>
            <a:prstGeom prst="bentConnector3">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81000" y="2895600"/>
                  <a:ext cx="1120140" cy="611833"/>
                </a:xfrm>
                <a:prstGeom prst="rect">
                  <a:avLst/>
                </a:prstGeom>
                <a:noFill/>
              </p:spPr>
              <p:txBody>
                <a:bodyPr wrap="none" lIns="0" tIns="0" rIns="0" bIns="0" rtlCol="0">
                  <a:noAutofit/>
                </a:bodyPr>
                <a:lstStyle/>
                <a:p>
                  <a:pPr algn="ctr"/>
                  <a14:m>
                    <m:oMathPara xmlns:m="http://schemas.openxmlformats.org/officeDocument/2006/math">
                      <m:oMathParaPr>
                        <m:jc m:val="center"/>
                      </m:oMathParaPr>
                      <m:oMath xmlns:m="http://schemas.openxmlformats.org/officeDocument/2006/math">
                        <m:r>
                          <a:rPr lang="en-US" sz="1600" b="0" i="1" smtClean="0">
                            <a:latin typeface="Cambria Math"/>
                            <a:sym typeface="Wingdings 3"/>
                          </a:rPr>
                          <m:t> </m:t>
                        </m:r>
                        <m:r>
                          <a:rPr lang="en-US" sz="1600" i="1">
                            <a:latin typeface="Cambria Math"/>
                            <a:sym typeface="Wingdings 3"/>
                          </a:rPr>
                          <m:t>𝑎𝑑𝑑𝑖𝑡𝑖𝑜𝑛𝑎𝑙</m:t>
                        </m:r>
                      </m:oMath>
                    </m:oMathPara>
                  </a14:m>
                  <a:endParaRPr lang="en-US" sz="1600" i="1" dirty="0">
                    <a:latin typeface="Cambria Math"/>
                    <a:sym typeface="Wingdings 3"/>
                  </a:endParaRPr>
                </a:p>
                <a:p>
                  <a:pPr algn="ctr"/>
                  <a14:m>
                    <m:oMathPara xmlns:m="http://schemas.openxmlformats.org/officeDocument/2006/math">
                      <m:oMathParaPr>
                        <m:jc m:val="center"/>
                      </m:oMathParaPr>
                      <m:oMath xmlns:m="http://schemas.openxmlformats.org/officeDocument/2006/math">
                        <m:r>
                          <a:rPr lang="en-US" sz="1600" b="0" i="1" smtClean="0">
                            <a:latin typeface="Cambria Math"/>
                            <a:sym typeface="Wingdings 3"/>
                          </a:rPr>
                          <m:t>𝑑𝑎𝑡𝑎</m:t>
                        </m:r>
                      </m:oMath>
                    </m:oMathPara>
                  </a14:m>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1000" y="2895600"/>
                  <a:ext cx="1120140" cy="61183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05002" y="2321035"/>
                  <a:ext cx="1311676" cy="338554"/>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r>
                          <a:rPr lang="en-US" sz="1600" b="0" i="1" smtClean="0">
                            <a:latin typeface="Cambria Math"/>
                            <a:sym typeface="Wingdings 3"/>
                          </a:rPr>
                          <m:t>𝑔𝑖𝑣𝑒𝑛</m:t>
                        </m:r>
                        <m:r>
                          <a:rPr lang="en-US" sz="1600" i="1">
                            <a:latin typeface="Cambria Math"/>
                            <a:sym typeface="Wingdings 3"/>
                          </a:rPr>
                          <m:t> </m:t>
                        </m:r>
                        <m:r>
                          <a:rPr lang="en-US" sz="1600" i="1">
                            <a:latin typeface="Cambria Math"/>
                            <a:sym typeface="Wingdings 3"/>
                          </a:rPr>
                          <m:t>𝑑𝑎𝑡𝑎</m:t>
                        </m:r>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905002" y="2321035"/>
                  <a:ext cx="1311676" cy="338554"/>
                </a:xfrm>
                <a:prstGeom prst="rect">
                  <a:avLst/>
                </a:prstGeom>
                <a:blipFill rotWithShape="1">
                  <a:blip r:embed="rId3"/>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429000" y="2819400"/>
                  <a:ext cx="685800" cy="76944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4400" i="1" smtClean="0">
                            <a:latin typeface="Cambria Math"/>
                            <a:sym typeface="Wingdings 3"/>
                          </a:rPr>
                          <m:t></m:t>
                        </m:r>
                      </m:oMath>
                    </m:oMathPara>
                  </a14:m>
                  <a:endParaRPr lang="en-US" sz="4400" dirty="0"/>
                </a:p>
              </p:txBody>
            </p:sp>
          </mc:Choice>
          <mc:Fallback xmlns="">
            <p:sp>
              <p:nvSpPr>
                <p:cNvPr id="14" name="Rectangle 13"/>
                <p:cNvSpPr>
                  <a:spLocks noRot="1" noChangeAspect="1" noMove="1" noResize="1" noEditPoints="1" noAdjustHandles="1" noChangeArrowheads="1" noChangeShapeType="1" noTextEdit="1"/>
                </p:cNvSpPr>
                <p:nvPr/>
              </p:nvSpPr>
              <p:spPr>
                <a:xfrm>
                  <a:off x="3429000" y="2819400"/>
                  <a:ext cx="685800"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19200" y="2819400"/>
                  <a:ext cx="68580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sym typeface="Wingdings 3"/>
                          </a:rPr>
                          <m:t></m:t>
                        </m:r>
                      </m:oMath>
                    </m:oMathPara>
                  </a14:m>
                  <a:endParaRPr lang="en-US" sz="4400" dirty="0"/>
                </a:p>
              </p:txBody>
            </p:sp>
          </mc:Choice>
          <mc:Fallback xmlns="">
            <p:sp>
              <p:nvSpPr>
                <p:cNvPr id="15" name="Rectangle 14"/>
                <p:cNvSpPr>
                  <a:spLocks noRot="1" noChangeAspect="1" noMove="1" noResize="1" noEditPoints="1" noAdjustHandles="1" noChangeArrowheads="1" noChangeShapeType="1" noTextEdit="1"/>
                </p:cNvSpPr>
                <p:nvPr/>
              </p:nvSpPr>
              <p:spPr>
                <a:xfrm>
                  <a:off x="1219200" y="2819400"/>
                  <a:ext cx="685800" cy="76944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86200" y="3046697"/>
                  <a:ext cx="1202920" cy="309637"/>
                </a:xfrm>
                <a:prstGeom prst="rect">
                  <a:avLst/>
                </a:prstGeom>
                <a:noFill/>
              </p:spPr>
              <p:txBody>
                <a:bodyPr wrap="none" lIns="0" tIns="0" rIns="0" bIns="0" rtlCol="0">
                  <a:noAutofit/>
                </a:bodyPr>
                <a:lstStyle/>
                <a:p>
                  <a:pPr algn="ctr"/>
                  <a14:m>
                    <m:oMathPara xmlns:m="http://schemas.openxmlformats.org/officeDocument/2006/math">
                      <m:oMathParaPr>
                        <m:jc m:val="center"/>
                      </m:oMathParaPr>
                      <m:oMath xmlns:m="http://schemas.openxmlformats.org/officeDocument/2006/math">
                        <m:r>
                          <a:rPr lang="en-US" sz="1600" b="0" i="1" smtClean="0">
                            <a:latin typeface="Cambria Math"/>
                            <a:sym typeface="Wingdings 3"/>
                          </a:rPr>
                          <m:t> </m:t>
                        </m:r>
                        <m:r>
                          <a:rPr lang="en-US" sz="1600" i="1" smtClean="0">
                            <a:latin typeface="Cambria Math"/>
                            <a:sym typeface="Wingdings 3"/>
                          </a:rPr>
                          <m:t>𝑇</m:t>
                        </m:r>
                        <m:r>
                          <a:rPr lang="en-US" sz="1600" b="0" i="1" smtClean="0">
                            <a:latin typeface="Cambria Math"/>
                            <a:sym typeface="Wingdings 3"/>
                          </a:rPr>
                          <m:t>h</m:t>
                        </m:r>
                        <m:r>
                          <a:rPr lang="en-US" sz="1600" b="0" i="1" smtClean="0">
                            <a:latin typeface="Cambria Math"/>
                            <a:sym typeface="Wingdings 3"/>
                          </a:rPr>
                          <m:t>𝑒𝑜𝑟𝑦</m:t>
                        </m:r>
                      </m:oMath>
                    </m:oMathPara>
                  </a14:m>
                  <a:endParaRPr lang="en-US"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86200" y="3046697"/>
                  <a:ext cx="1202920" cy="30963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865640" y="3657600"/>
                  <a:ext cx="2925560" cy="914400"/>
                </a:xfrm>
                <a:prstGeom prst="rect">
                  <a:avLst/>
                </a:prstGeom>
                <a:solidFill>
                  <a:schemeClr val="lt1"/>
                </a:solidFill>
              </p:spPr>
              <p:txBody>
                <a:bodyPr wrap="none" lIns="0" tIns="0" rIns="0" bIns="0" rtlCol="0">
                  <a:no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a:sym typeface="Wingdings 3"/>
                          </a:rPr>
                          <m:t> </m:t>
                        </m:r>
                        <m:r>
                          <a:rPr lang="en-US" sz="1400" i="1" smtClean="0">
                            <a:latin typeface="Cambria Math"/>
                            <a:sym typeface="Wingdings 3"/>
                          </a:rPr>
                          <m:t>𝑆</m:t>
                        </m:r>
                        <m:r>
                          <a:rPr lang="en-US" sz="1400" b="0" i="1" smtClean="0">
                            <a:latin typeface="Cambria Math"/>
                            <a:sym typeface="Wingdings 3"/>
                          </a:rPr>
                          <m:t>𝑜𝑙𝑣𝑖𝑛𝑔</m:t>
                        </m:r>
                        <m:r>
                          <a:rPr lang="en-US" sz="1400" b="0" i="1" smtClean="0">
                            <a:latin typeface="Cambria Math"/>
                            <a:sym typeface="Wingdings 3"/>
                          </a:rPr>
                          <m:t> </m:t>
                        </m:r>
                        <m:r>
                          <a:rPr lang="en-US" sz="1400" b="0" i="1" smtClean="0">
                            <a:latin typeface="Cambria Math"/>
                            <a:sym typeface="Wingdings 3"/>
                          </a:rPr>
                          <m:t>𝑠𝑡𝑒𝑝𝑠</m:t>
                        </m:r>
                        <m:r>
                          <a:rPr lang="en-US" sz="1400" b="0" i="1" smtClean="0">
                            <a:latin typeface="Cambria Math"/>
                            <a:sym typeface="Wingdings 3"/>
                          </a:rPr>
                          <m:t>:</m:t>
                        </m:r>
                      </m:oMath>
                    </m:oMathPara>
                  </a14:m>
                  <a:endParaRPr lang="en-US" sz="1400" b="0" dirty="0">
                    <a:sym typeface="Wingdings 3"/>
                  </a:endParaRPr>
                </a:p>
                <a:p>
                  <a:pPr algn="ctr"/>
                  <a:r>
                    <a:rPr lang="en-US" sz="1400" dirty="0"/>
                    <a:t>Hand calculations</a:t>
                  </a:r>
                </a:p>
                <a:p>
                  <a:pPr algn="ctr"/>
                  <a:r>
                    <a:rPr lang="en-US" sz="1400" dirty="0"/>
                    <a:t>Applied numerical methods</a:t>
                  </a:r>
                </a:p>
                <a:p>
                  <a:pPr algn="ctr"/>
                  <a:r>
                    <a:rPr lang="en-US" sz="1400" dirty="0"/>
                    <a:t>Computer programming</a:t>
                  </a:r>
                </a:p>
              </p:txBody>
            </p:sp>
          </mc:Choice>
          <mc:Fallback xmlns="">
            <p:sp>
              <p:nvSpPr>
                <p:cNvPr id="21" name="TextBox 20"/>
                <p:cNvSpPr txBox="1">
                  <a:spLocks noRot="1" noChangeAspect="1" noMove="1" noResize="1" noEditPoints="1" noAdjustHandles="1" noChangeArrowheads="1" noChangeShapeType="1" noTextEdit="1"/>
                </p:cNvSpPr>
                <p:nvPr/>
              </p:nvSpPr>
              <p:spPr>
                <a:xfrm>
                  <a:off x="2865640" y="3657600"/>
                  <a:ext cx="2925560" cy="914400"/>
                </a:xfrm>
                <a:prstGeom prst="rect">
                  <a:avLst/>
                </a:prstGeom>
                <a:blipFill rotWithShape="1">
                  <a:blip r:embed="rId7"/>
                  <a:stretch>
                    <a:fillRect b="-5333"/>
                  </a:stretch>
                </a:blipFill>
              </p:spPr>
              <p:txBody>
                <a:bodyPr/>
                <a:lstStyle/>
                <a:p>
                  <a:r>
                    <a:rPr lang="en-US">
                      <a:noFill/>
                    </a:rPr>
                    <a:t> </a:t>
                  </a:r>
                </a:p>
              </p:txBody>
            </p:sp>
          </mc:Fallback>
        </mc:AlternateContent>
        <p:sp>
          <p:nvSpPr>
            <p:cNvPr id="27" name="Rounded Rectangle 26"/>
            <p:cNvSpPr/>
            <p:nvPr/>
          </p:nvSpPr>
          <p:spPr>
            <a:xfrm>
              <a:off x="5486400" y="4610812"/>
              <a:ext cx="1828800" cy="5334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Numeric and graphic results</a:t>
              </a:r>
            </a:p>
          </p:txBody>
        </p:sp>
        <p:sp>
          <p:nvSpPr>
            <p:cNvPr id="31" name="Rounded Rectangle 30"/>
            <p:cNvSpPr/>
            <p:nvPr/>
          </p:nvSpPr>
          <p:spPr>
            <a:xfrm>
              <a:off x="6695470" y="5562600"/>
              <a:ext cx="1943100" cy="5334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Report </a:t>
              </a:r>
            </a:p>
            <a:p>
              <a:pPr algn="ctr"/>
              <a:r>
                <a:rPr lang="en-US" sz="1400" dirty="0"/>
                <a:t>delivering</a:t>
              </a:r>
            </a:p>
          </p:txBody>
        </p:sp>
        <p:cxnSp>
          <p:nvCxnSpPr>
            <p:cNvPr id="50" name="Elbow Connector 49"/>
            <p:cNvCxnSpPr>
              <a:stCxn id="27" idx="2"/>
              <a:endCxn id="31" idx="0"/>
            </p:cNvCxnSpPr>
            <p:nvPr/>
          </p:nvCxnSpPr>
          <p:spPr>
            <a:xfrm rot="16200000" flipH="1">
              <a:off x="6824716" y="4720296"/>
              <a:ext cx="418388" cy="1266220"/>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Rectangle 85"/>
                <p:cNvSpPr/>
                <p:nvPr/>
              </p:nvSpPr>
              <p:spPr>
                <a:xfrm>
                  <a:off x="4876800" y="4495800"/>
                  <a:ext cx="68580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sym typeface="Wingdings 3"/>
                          </a:rPr>
                          <m:t></m:t>
                        </m:r>
                      </m:oMath>
                    </m:oMathPara>
                  </a14:m>
                  <a:endParaRPr lang="en-US" sz="4400" dirty="0"/>
                </a:p>
              </p:txBody>
            </p:sp>
          </mc:Choice>
          <mc:Fallback xmlns="">
            <p:sp>
              <p:nvSpPr>
                <p:cNvPr id="86" name="Rectangle 85"/>
                <p:cNvSpPr>
                  <a:spLocks noRot="1" noChangeAspect="1" noMove="1" noResize="1" noEditPoints="1" noAdjustHandles="1" noChangeArrowheads="1" noChangeShapeType="1" noTextEdit="1"/>
                </p:cNvSpPr>
                <p:nvPr/>
              </p:nvSpPr>
              <p:spPr>
                <a:xfrm>
                  <a:off x="4876800" y="4495800"/>
                  <a:ext cx="685800" cy="76944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698990" y="4846626"/>
                  <a:ext cx="1577340" cy="800506"/>
                </a:xfrm>
                <a:prstGeom prst="rect">
                  <a:avLst/>
                </a:prstGeom>
                <a:noFill/>
              </p:spPr>
              <p:txBody>
                <a:bodyPr wrap="none" lIns="0" tIns="0" rIns="0" bIns="0" rtlCol="0">
                  <a:no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a:sym typeface="Wingdings 3"/>
                          </a:rPr>
                          <m:t> </m:t>
                        </m:r>
                        <m:r>
                          <a:rPr lang="en-US" sz="1400" i="1" smtClean="0">
                            <a:latin typeface="Cambria Math"/>
                            <a:sym typeface="Wingdings 3"/>
                          </a:rPr>
                          <m:t>𝑖</m:t>
                        </m:r>
                        <m:r>
                          <a:rPr lang="en-US" sz="1400" b="0" i="1" smtClean="0">
                            <a:latin typeface="Cambria Math"/>
                            <a:sym typeface="Wingdings 3"/>
                          </a:rPr>
                          <m:t>𝑚𝑝𝑙𝑒𝑚𝑒𝑛𝑡</m:t>
                        </m:r>
                        <m:r>
                          <a:rPr lang="en-US" sz="1400" b="0" i="1" smtClean="0">
                            <a:latin typeface="Cambria Math"/>
                            <a:sym typeface="Wingdings 3"/>
                          </a:rPr>
                          <m:t> </m:t>
                        </m:r>
                      </m:oMath>
                    </m:oMathPara>
                  </a14:m>
                  <a:endParaRPr lang="en-US" sz="1400" b="0" i="1" dirty="0">
                    <a:latin typeface="Cambria Math"/>
                    <a:sym typeface="Wingdings 3"/>
                  </a:endParaRPr>
                </a:p>
                <a:p>
                  <a:pPr algn="ctr"/>
                  <a14:m>
                    <m:oMathPara xmlns:m="http://schemas.openxmlformats.org/officeDocument/2006/math">
                      <m:oMathParaPr>
                        <m:jc m:val="center"/>
                      </m:oMathParaPr>
                      <m:oMath xmlns:m="http://schemas.openxmlformats.org/officeDocument/2006/math">
                        <m:r>
                          <a:rPr lang="en-US" sz="1400" b="0" i="1" smtClean="0">
                            <a:latin typeface="Cambria Math"/>
                            <a:sym typeface="Wingdings 3"/>
                          </a:rPr>
                          <m:t>𝑐𝑜𝑚𝑝𝑢𝑡𝑒𝑟</m:t>
                        </m:r>
                        <m:r>
                          <a:rPr lang="en-US" sz="1400" b="0" i="1" smtClean="0">
                            <a:latin typeface="Cambria Math"/>
                            <a:sym typeface="Wingdings 3"/>
                          </a:rPr>
                          <m:t> </m:t>
                        </m:r>
                      </m:oMath>
                    </m:oMathPara>
                  </a14:m>
                  <a:endParaRPr lang="en-US" sz="1400" b="0" i="1" dirty="0">
                    <a:latin typeface="Cambria Math"/>
                    <a:sym typeface="Wingdings 3"/>
                  </a:endParaRPr>
                </a:p>
                <a:p>
                  <a:pPr algn="ctr"/>
                  <a14:m>
                    <m:oMathPara xmlns:m="http://schemas.openxmlformats.org/officeDocument/2006/math">
                      <m:oMathParaPr>
                        <m:jc m:val="center"/>
                      </m:oMathParaPr>
                      <m:oMath xmlns:m="http://schemas.openxmlformats.org/officeDocument/2006/math">
                        <m:r>
                          <a:rPr lang="en-US" sz="1400" b="0" i="1" smtClean="0">
                            <a:latin typeface="Cambria Math"/>
                            <a:sym typeface="Wingdings 3"/>
                          </a:rPr>
                          <m:t>𝑝𝑟𝑜𝑔𝑟𝑎𝑚𝑚𝑖𝑛𝑔</m:t>
                        </m:r>
                      </m:oMath>
                    </m:oMathPara>
                  </a14:m>
                  <a:endParaRPr lang="en-US" sz="1400" dirty="0"/>
                </a:p>
              </p:txBody>
            </p:sp>
          </mc:Choice>
          <mc:Fallback xmlns="">
            <p:sp>
              <p:nvSpPr>
                <p:cNvPr id="87" name="TextBox 86"/>
                <p:cNvSpPr txBox="1">
                  <a:spLocks noRot="1" noChangeAspect="1" noMove="1" noResize="1" noEditPoints="1" noAdjustHandles="1" noChangeArrowheads="1" noChangeShapeType="1" noTextEdit="1"/>
                </p:cNvSpPr>
                <p:nvPr/>
              </p:nvSpPr>
              <p:spPr>
                <a:xfrm>
                  <a:off x="3698990" y="4846626"/>
                  <a:ext cx="1577340" cy="800506"/>
                </a:xfrm>
                <a:prstGeom prst="rect">
                  <a:avLst/>
                </a:prstGeom>
                <a:blipFill rotWithShape="1">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20341907"/>
      </p:ext>
    </p:extLst>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cloud_question_mark.jpg"/>
          <p:cNvPicPr>
            <a:picLocks noChangeAspect="1"/>
          </p:cNvPicPr>
          <p:nvPr/>
        </p:nvPicPr>
        <p:blipFill>
          <a:blip r:embed="rId3"/>
          <a:srcRect/>
          <a:stretch>
            <a:fillRect/>
          </a:stretch>
        </p:blipFill>
        <p:spPr bwMode="auto">
          <a:xfrm>
            <a:off x="3886200" y="3276600"/>
            <a:ext cx="4881563" cy="3297238"/>
          </a:xfrm>
          <a:prstGeom prst="rect">
            <a:avLst/>
          </a:prstGeom>
          <a:noFill/>
          <a:ln w="9525">
            <a:noFill/>
            <a:miter lim="800000"/>
            <a:headEnd/>
            <a:tailEnd/>
          </a:ln>
        </p:spPr>
      </p:pic>
      <p:sp>
        <p:nvSpPr>
          <p:cNvPr id="2050" name="Rectangle 8"/>
          <p:cNvSpPr>
            <a:spLocks noGrp="1" noChangeArrowheads="1"/>
          </p:cNvSpPr>
          <p:nvPr>
            <p:ph type="ctrTitle"/>
          </p:nvPr>
        </p:nvSpPr>
        <p:spPr>
          <a:xfrm>
            <a:off x="457200" y="1295400"/>
            <a:ext cx="8077200" cy="3200400"/>
          </a:xfrm>
        </p:spPr>
        <p:txBody>
          <a:bodyPr>
            <a:normAutofit fontScale="90000"/>
          </a:bodyPr>
          <a:lstStyle/>
          <a:p>
            <a:pPr algn="ctr" eaLnBrk="1" fontAlgn="auto" hangingPunct="1">
              <a:spcAft>
                <a:spcPts val="0"/>
              </a:spcAft>
              <a:defRPr/>
            </a:pPr>
            <a:r>
              <a:rPr lang="en-US" sz="6000" u="sng" dirty="0">
                <a:solidFill>
                  <a:schemeClr val="tx1"/>
                </a:solidFill>
                <a:ea typeface="ＭＳ Ｐゴシック" charset="-128"/>
              </a:rPr>
              <a:t>Lecture 2 : </a:t>
            </a:r>
            <a:r>
              <a:rPr lang="en-US" sz="6000" u="sng" dirty="0" err="1">
                <a:solidFill>
                  <a:schemeClr val="tx1"/>
                </a:solidFill>
                <a:ea typeface="ＭＳ Ｐゴシック" charset="-128"/>
              </a:rPr>
              <a:t>MatLab</a:t>
            </a:r>
            <a:r>
              <a:rPr lang="en-US" sz="6000" u="sng" dirty="0">
                <a:solidFill>
                  <a:schemeClr val="tx1"/>
                </a:solidFill>
                <a:ea typeface="ＭＳ Ｐゴシック" charset="-128"/>
              </a:rPr>
              <a:t> Basics </a:t>
            </a:r>
            <a:br>
              <a:rPr lang="en-US" sz="6000" u="sng" dirty="0">
                <a:solidFill>
                  <a:schemeClr val="tx1"/>
                </a:solidFill>
                <a:ea typeface="ＭＳ Ｐゴシック" charset="-128"/>
              </a:rPr>
            </a:br>
            <a:r>
              <a:rPr lang="en-US" sz="6000" u="sng" dirty="0">
                <a:solidFill>
                  <a:schemeClr val="tx1"/>
                </a:solidFill>
                <a:ea typeface="ＭＳ Ｐゴシック" charset="-128"/>
              </a:rPr>
              <a:t/>
            </a:r>
            <a:br>
              <a:rPr lang="en-US" sz="6000" u="sng" dirty="0">
                <a:solidFill>
                  <a:schemeClr val="tx1"/>
                </a:solidFill>
                <a:ea typeface="ＭＳ Ｐゴシック" charset="-128"/>
              </a:rPr>
            </a:br>
            <a:r>
              <a:rPr lang="en-US" sz="6000" u="sng" dirty="0">
                <a:solidFill>
                  <a:schemeClr val="tx1"/>
                </a:solidFill>
                <a:ea typeface="ＭＳ Ｐゴシック" charset="-128"/>
              </a:rPr>
              <a:t>What’s next ?</a:t>
            </a:r>
            <a:br>
              <a:rPr lang="en-US" sz="6000" u="sng" dirty="0">
                <a:solidFill>
                  <a:schemeClr val="tx1"/>
                </a:solidFill>
                <a:ea typeface="ＭＳ Ｐゴシック" charset="-128"/>
              </a:rPr>
            </a:br>
            <a:r>
              <a:rPr lang="en-US" sz="6000" i="1" dirty="0">
                <a:solidFill>
                  <a:srgbClr val="FFFF00"/>
                </a:solidFill>
                <a:ea typeface="ＭＳ Ｐゴシック" charset="-128"/>
              </a:rPr>
              <a:t>Introduction to the </a:t>
            </a:r>
            <a:r>
              <a:rPr lang="en-US" sz="6000" i="1" dirty="0" err="1">
                <a:solidFill>
                  <a:srgbClr val="FFFF00"/>
                </a:solidFill>
                <a:ea typeface="ＭＳ Ｐゴシック" charset="-128"/>
              </a:rPr>
              <a:t>Matlab</a:t>
            </a:r>
            <a:r>
              <a:rPr lang="en-US" sz="6000" i="1" dirty="0">
                <a:solidFill>
                  <a:srgbClr val="FFFF00"/>
                </a:solidFill>
                <a:ea typeface="ＭＳ Ｐゴシック" charset="-128"/>
              </a:rPr>
              <a:t> programming environment</a:t>
            </a:r>
            <a:endParaRPr lang="en-US" sz="6000" dirty="0">
              <a:solidFill>
                <a:srgbClr val="FFFF00"/>
              </a:solidFill>
              <a:ea typeface="ＭＳ Ｐゴシック"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7005FA7-E0EE-4EAB-9E5A-679459353D7A}" type="slidenum">
              <a:rPr lang="fr-FR" smtClean="0">
                <a:solidFill>
                  <a:schemeClr val="tx1"/>
                </a:solidFill>
                <a:latin typeface="Tahoma" pitchFamily="34" charset="0"/>
                <a:ea typeface="MS PGothic" pitchFamily="34" charset="-128"/>
                <a:cs typeface="Arial" pitchFamily="34" charset="0"/>
              </a:rPr>
              <a:pPr/>
              <a:t>25</a:t>
            </a:fld>
            <a:endParaRPr lang="fr-FR">
              <a:solidFill>
                <a:schemeClr val="tx1"/>
              </a:solidFill>
              <a:latin typeface="Tahoma" pitchFamily="34" charset="0"/>
              <a:ea typeface="MS PGothic" pitchFamily="34" charset="-128"/>
              <a:cs typeface="Arial" pitchFamily="34" charset="0"/>
            </a:endParaRPr>
          </a:p>
        </p:txBody>
      </p:sp>
      <p:sp>
        <p:nvSpPr>
          <p:cNvPr id="45059" name="Rectangle 5"/>
          <p:cNvSpPr txBox="1">
            <a:spLocks noChangeArrowheads="1"/>
          </p:cNvSpPr>
          <p:nvPr/>
        </p:nvSpPr>
        <p:spPr bwMode="auto">
          <a:xfrm>
            <a:off x="468313" y="76200"/>
            <a:ext cx="5562600" cy="1143000"/>
          </a:xfrm>
          <a:prstGeom prst="rect">
            <a:avLst/>
          </a:prstGeom>
          <a:noFill/>
          <a:ln w="9525">
            <a:noFill/>
            <a:miter lim="800000"/>
            <a:headEnd/>
            <a:tailEnd/>
          </a:ln>
        </p:spPr>
        <p:txBody>
          <a:bodyPr anchor="ctr"/>
          <a:lstStyle/>
          <a:p>
            <a:pPr eaLnBrk="0" hangingPunct="0"/>
            <a:r>
              <a:rPr lang="en-US" altLang="zh-CN" sz="3600" b="1">
                <a:solidFill>
                  <a:srgbClr val="0070C0"/>
                </a:solidFill>
                <a:latin typeface="Times New Roman" pitchFamily="18" charset="0"/>
                <a:ea typeface="楷体_GB2312"/>
                <a:cs typeface="楷体_GB2312"/>
              </a:rPr>
              <a:t>Describing MATLAB</a:t>
            </a:r>
            <a:endParaRPr lang="zh-CN" altLang="en-US" sz="3600" b="1">
              <a:solidFill>
                <a:srgbClr val="0070C0"/>
              </a:solidFill>
              <a:latin typeface="Times New Roman" pitchFamily="18" charset="0"/>
              <a:ea typeface="楷体_GB2312"/>
              <a:cs typeface="楷体_GB2312"/>
            </a:endParaRPr>
          </a:p>
        </p:txBody>
      </p:sp>
      <p:sp>
        <p:nvSpPr>
          <p:cNvPr id="12" name="Rectangle 3"/>
          <p:cNvSpPr txBox="1">
            <a:spLocks noChangeArrowheads="1"/>
          </p:cNvSpPr>
          <p:nvPr/>
        </p:nvSpPr>
        <p:spPr>
          <a:xfrm>
            <a:off x="304800" y="914400"/>
            <a:ext cx="8523288" cy="5943600"/>
          </a:xfrm>
          <a:prstGeom prst="rect">
            <a:avLst/>
          </a:prstGeom>
        </p:spPr>
        <p:txBody>
          <a:bodyPr/>
          <a:lstStyle/>
          <a:p>
            <a:pPr marL="342900" indent="-342900" algn="just">
              <a:spcBef>
                <a:spcPct val="20000"/>
              </a:spcBef>
              <a:buClr>
                <a:schemeClr val="folHlink"/>
              </a:buClr>
              <a:buSzPct val="60000"/>
              <a:buFont typeface="Wingdings" pitchFamily="2" charset="2"/>
              <a:buChar char="n"/>
              <a:defRPr/>
            </a:pPr>
            <a:r>
              <a:rPr lang="en-US" sz="3200" kern="0" dirty="0" err="1">
                <a:latin typeface="+mn-lt"/>
                <a:ea typeface="ＭＳ Ｐゴシック" pitchFamily="34" charset="-128"/>
              </a:rPr>
              <a:t>MatLab</a:t>
            </a:r>
            <a:r>
              <a:rPr lang="en-US" sz="3200" kern="0" dirty="0">
                <a:latin typeface="+mn-lt"/>
                <a:ea typeface="ＭＳ Ｐゴシック" pitchFamily="34" charset="-128"/>
              </a:rPr>
              <a:t> : </a:t>
            </a:r>
            <a:r>
              <a:rPr lang="en-US" sz="3200" b="1" kern="0" dirty="0">
                <a:latin typeface="+mn-lt"/>
                <a:ea typeface="ＭＳ Ｐゴシック" pitchFamily="34" charset="-128"/>
              </a:rPr>
              <a:t>Mat</a:t>
            </a:r>
            <a:r>
              <a:rPr lang="en-US" sz="3200" kern="0" dirty="0">
                <a:latin typeface="+mn-lt"/>
                <a:ea typeface="ＭＳ Ｐゴシック" pitchFamily="34" charset="-128"/>
              </a:rPr>
              <a:t>rix </a:t>
            </a:r>
            <a:r>
              <a:rPr lang="en-US" sz="3200" b="1" kern="0" dirty="0">
                <a:latin typeface="+mn-lt"/>
                <a:ea typeface="ＭＳ Ｐゴシック" pitchFamily="34" charset="-128"/>
              </a:rPr>
              <a:t>Lab</a:t>
            </a:r>
            <a:r>
              <a:rPr lang="en-US" sz="3200" kern="0" dirty="0">
                <a:latin typeface="+mn-lt"/>
                <a:ea typeface="ＭＳ Ｐゴシック" pitchFamily="34" charset="-128"/>
              </a:rPr>
              <a:t>oratory</a:t>
            </a:r>
          </a:p>
          <a:p>
            <a:pPr marL="342900" indent="-342900" algn="just">
              <a:spcBef>
                <a:spcPct val="20000"/>
              </a:spcBef>
              <a:buClr>
                <a:schemeClr val="folHlink"/>
              </a:buClr>
              <a:buSzPct val="60000"/>
              <a:buFont typeface="Wingdings" pitchFamily="2" charset="2"/>
              <a:buChar char="n"/>
              <a:defRPr/>
            </a:pPr>
            <a:r>
              <a:rPr lang="en-US" sz="3200" kern="0" dirty="0">
                <a:latin typeface="+mn-lt"/>
                <a:ea typeface="ＭＳ Ｐゴシック" pitchFamily="34" charset="-128"/>
              </a:rPr>
              <a:t>Numerical Computations with matrices</a:t>
            </a:r>
          </a:p>
          <a:p>
            <a:pPr marL="1143000" lvl="2" indent="-228600" algn="just">
              <a:spcBef>
                <a:spcPts val="0"/>
              </a:spcBef>
              <a:buClr>
                <a:schemeClr val="folHlink"/>
              </a:buClr>
              <a:buSzPct val="50000"/>
              <a:buFont typeface="Wingdings" pitchFamily="2" charset="2"/>
              <a:buChar char="n"/>
              <a:defRPr/>
            </a:pPr>
            <a:r>
              <a:rPr lang="en-US" sz="2400" i="1" kern="0" dirty="0">
                <a:latin typeface="+mn-lt"/>
                <a:ea typeface="ＭＳ Ｐゴシック" pitchFamily="34" charset="-128"/>
              </a:rPr>
              <a:t>Every number can be represented as matrix</a:t>
            </a:r>
          </a:p>
          <a:p>
            <a:pPr marL="342900" indent="-342900" algn="just">
              <a:spcBef>
                <a:spcPct val="20000"/>
              </a:spcBef>
              <a:buClr>
                <a:schemeClr val="folHlink"/>
              </a:buClr>
              <a:buSzPct val="60000"/>
              <a:buFont typeface="Wingdings" pitchFamily="2" charset="2"/>
              <a:buChar char="n"/>
              <a:defRPr/>
            </a:pPr>
            <a:r>
              <a:rPr lang="en-US" sz="3200" kern="0" dirty="0">
                <a:latin typeface="+mn-lt"/>
                <a:ea typeface="ＭＳ Ｐゴシック" pitchFamily="34" charset="-128"/>
              </a:rPr>
              <a:t>Why </a:t>
            </a:r>
            <a:r>
              <a:rPr lang="en-US" sz="3200" kern="0" dirty="0" err="1">
                <a:latin typeface="+mn-lt"/>
                <a:ea typeface="ＭＳ Ｐゴシック" pitchFamily="34" charset="-128"/>
              </a:rPr>
              <a:t>Matlab</a:t>
            </a:r>
            <a:r>
              <a:rPr lang="en-US" sz="3200" kern="0" dirty="0">
                <a:latin typeface="+mn-lt"/>
                <a:ea typeface="ＭＳ Ｐゴシック" pitchFamily="34" charset="-128"/>
              </a:rPr>
              <a:t>? </a:t>
            </a:r>
            <a:endParaRPr lang="en-US" sz="2800" i="1" kern="0" dirty="0">
              <a:latin typeface="+mn-lt"/>
              <a:ea typeface="ＭＳ Ｐゴシック" pitchFamily="34" charset="-128"/>
            </a:endParaRPr>
          </a:p>
          <a:p>
            <a:pPr marL="1143000" lvl="2" indent="-228600" algn="just">
              <a:spcBef>
                <a:spcPts val="0"/>
              </a:spcBef>
              <a:buClr>
                <a:schemeClr val="folHlink"/>
              </a:buClr>
              <a:buSzPct val="50000"/>
              <a:buFont typeface="Wingdings" pitchFamily="2" charset="2"/>
              <a:buChar char="n"/>
              <a:defRPr/>
            </a:pPr>
            <a:r>
              <a:rPr lang="en-US" sz="2400" kern="0" dirty="0">
                <a:latin typeface="+mn-lt"/>
                <a:ea typeface="ＭＳ Ｐゴシック" pitchFamily="34" charset="-128"/>
              </a:rPr>
              <a:t>User Friendly (GUI)</a:t>
            </a:r>
          </a:p>
          <a:p>
            <a:pPr marL="1143000" lvl="2" indent="-228600" algn="just">
              <a:spcBef>
                <a:spcPts val="0"/>
              </a:spcBef>
              <a:buClr>
                <a:schemeClr val="folHlink"/>
              </a:buClr>
              <a:buSzPct val="50000"/>
              <a:buFont typeface="Wingdings" pitchFamily="2" charset="2"/>
              <a:buChar char="n"/>
              <a:defRPr/>
            </a:pPr>
            <a:r>
              <a:rPr lang="en-US" sz="2400" kern="0" dirty="0">
                <a:latin typeface="+mn-lt"/>
                <a:ea typeface="ＭＳ Ｐゴシック" pitchFamily="34" charset="-128"/>
              </a:rPr>
              <a:t>Easy to work with</a:t>
            </a:r>
          </a:p>
          <a:p>
            <a:pPr marL="1143000" lvl="2" indent="-228600" algn="just">
              <a:spcBef>
                <a:spcPts val="0"/>
              </a:spcBef>
              <a:buClr>
                <a:schemeClr val="folHlink"/>
              </a:buClr>
              <a:buSzPct val="50000"/>
              <a:buFont typeface="Wingdings" pitchFamily="2" charset="2"/>
              <a:buChar char="n"/>
              <a:defRPr/>
            </a:pPr>
            <a:r>
              <a:rPr lang="en-US" sz="2400" kern="0" dirty="0">
                <a:latin typeface="+mn-lt"/>
                <a:ea typeface="ＭＳ Ｐゴシック" pitchFamily="34" charset="-128"/>
              </a:rPr>
              <a:t>Powerful tools for complex mathematics</a:t>
            </a:r>
          </a:p>
          <a:p>
            <a:pPr lvl="2" algn="just">
              <a:spcBef>
                <a:spcPts val="0"/>
              </a:spcBef>
              <a:buClr>
                <a:schemeClr val="folHlink"/>
              </a:buClr>
              <a:buSzPct val="50000"/>
              <a:defRPr/>
            </a:pPr>
            <a:r>
              <a:rPr lang="en-US" sz="2400" kern="0" dirty="0">
                <a:ea typeface="ＭＳ Ｐゴシック" pitchFamily="34" charset="-128"/>
                <a:sym typeface="Wingdings" pitchFamily="2" charset="2"/>
              </a:rPr>
              <a:t>    </a:t>
            </a:r>
            <a:r>
              <a:rPr lang="en-US" sz="2400" i="1" kern="0" dirty="0">
                <a:ea typeface="ＭＳ Ｐゴシック" pitchFamily="34" charset="-128"/>
                <a:sym typeface="Wingdings" pitchFamily="2" charset="2"/>
              </a:rPr>
              <a:t>A programming Environment :</a:t>
            </a:r>
          </a:p>
          <a:p>
            <a:pPr lvl="3">
              <a:spcBef>
                <a:spcPts val="0"/>
              </a:spcBef>
              <a:defRPr/>
            </a:pPr>
            <a:r>
              <a:rPr lang="en-US" sz="2400" i="1" kern="0" dirty="0">
                <a:latin typeface="+mn-lt"/>
                <a:ea typeface="ＭＳ Ｐゴシック" pitchFamily="34" charset="-128"/>
                <a:sym typeface="Wingdings" pitchFamily="2" charset="2"/>
              </a:rPr>
              <a:t>	 </a:t>
            </a:r>
            <a:r>
              <a:rPr lang="en-US" sz="2400" dirty="0">
                <a:ea typeface="ＭＳ Ｐゴシック" pitchFamily="34" charset="-128"/>
              </a:rPr>
              <a:t>Computation and visualization</a:t>
            </a:r>
          </a:p>
          <a:p>
            <a:pPr lvl="1">
              <a:spcBef>
                <a:spcPts val="0"/>
              </a:spcBef>
              <a:defRPr/>
            </a:pPr>
            <a:r>
              <a:rPr lang="en-US" sz="2400" dirty="0">
                <a:ea typeface="ＭＳ Ｐゴシック" pitchFamily="34" charset="-128"/>
              </a:rPr>
              <a:t>		</a:t>
            </a:r>
            <a:r>
              <a:rPr lang="en-US" sz="2400" dirty="0">
                <a:ea typeface="ＭＳ Ｐゴシック" pitchFamily="34" charset="-128"/>
                <a:sym typeface="Wingdings" pitchFamily="2" charset="2"/>
              </a:rPr>
              <a:t> </a:t>
            </a:r>
            <a:r>
              <a:rPr lang="en-US" sz="2400" dirty="0">
                <a:ea typeface="ＭＳ Ｐゴシック" pitchFamily="34" charset="-128"/>
              </a:rPr>
              <a:t>Communication of ideas</a:t>
            </a:r>
          </a:p>
          <a:p>
            <a:pPr lvl="1">
              <a:spcBef>
                <a:spcPts val="0"/>
              </a:spcBef>
              <a:defRPr/>
            </a:pPr>
            <a:r>
              <a:rPr lang="en-US" sz="2400" dirty="0">
                <a:ea typeface="ＭＳ Ｐゴシック" pitchFamily="34" charset="-128"/>
              </a:rPr>
              <a:t>		</a:t>
            </a:r>
            <a:r>
              <a:rPr lang="en-US" sz="2400" dirty="0">
                <a:ea typeface="ＭＳ Ｐゴシック" pitchFamily="34" charset="-128"/>
                <a:sym typeface="Wingdings" pitchFamily="2" charset="2"/>
              </a:rPr>
              <a:t> </a:t>
            </a:r>
            <a:r>
              <a:rPr lang="en-US" sz="2400" dirty="0">
                <a:ea typeface="ＭＳ Ｐゴシック" pitchFamily="34" charset="-128"/>
              </a:rPr>
              <a:t>Programming:</a:t>
            </a:r>
          </a:p>
          <a:p>
            <a:pPr lvl="2">
              <a:spcBef>
                <a:spcPts val="0"/>
              </a:spcBef>
              <a:defRPr/>
            </a:pPr>
            <a:r>
              <a:rPr lang="en-US" sz="2000" dirty="0">
                <a:ea typeface="ＭＳ Ｐゴシック" pitchFamily="34" charset="-128"/>
              </a:rPr>
              <a:t>	      Built-in editor, debugger, and help</a:t>
            </a:r>
          </a:p>
          <a:p>
            <a:pPr lvl="2">
              <a:spcBef>
                <a:spcPts val="0"/>
              </a:spcBef>
              <a:defRPr/>
            </a:pPr>
            <a:r>
              <a:rPr lang="en-US" sz="2000" dirty="0">
                <a:ea typeface="ＭＳ Ｐゴシック" pitchFamily="34" charset="-128"/>
              </a:rPr>
              <a:t>	      Many predefined functions (grouped in </a:t>
            </a:r>
            <a:r>
              <a:rPr lang="en-US" sz="2000" i="1" dirty="0">
                <a:ea typeface="ＭＳ Ｐゴシック" pitchFamily="34" charset="-128"/>
              </a:rPr>
              <a:t>toolboxes</a:t>
            </a:r>
            <a:r>
              <a:rPr lang="en-US" sz="2000" dirty="0">
                <a:ea typeface="ＭＳ Ｐゴシック" pitchFamily="34" charset="-128"/>
              </a:rPr>
              <a:t>)</a:t>
            </a:r>
          </a:p>
          <a:p>
            <a:pPr lvl="2">
              <a:spcBef>
                <a:spcPts val="0"/>
              </a:spcBef>
              <a:defRPr/>
            </a:pPr>
            <a:r>
              <a:rPr lang="en-US" sz="2000" dirty="0">
                <a:ea typeface="ＭＳ Ｐゴシック" pitchFamily="34" charset="-128"/>
              </a:rPr>
              <a:t>	      Interpreted or compiled programs</a:t>
            </a:r>
          </a:p>
          <a:p>
            <a:pPr lvl="2" algn="just">
              <a:spcBef>
                <a:spcPct val="20000"/>
              </a:spcBef>
              <a:buClr>
                <a:schemeClr val="folHlink"/>
              </a:buClr>
              <a:buSzPct val="50000"/>
              <a:defRPr/>
            </a:pPr>
            <a:endParaRPr lang="en-US" sz="2400" kern="0" dirty="0">
              <a:latin typeface="+mn-lt"/>
              <a:ea typeface="ＭＳ Ｐゴシック"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229600" cy="1143000"/>
          </a:xfrm>
        </p:spPr>
        <p:txBody>
          <a:bodyPr/>
          <a:lstStyle/>
          <a:p>
            <a:r>
              <a:rPr lang="en-US"/>
              <a:t>What is Matlab?</a:t>
            </a:r>
          </a:p>
        </p:txBody>
      </p:sp>
      <p:sp>
        <p:nvSpPr>
          <p:cNvPr id="46083" name="Rectangle 3"/>
          <p:cNvSpPr>
            <a:spLocks noGrp="1" noChangeArrowheads="1"/>
          </p:cNvSpPr>
          <p:nvPr>
            <p:ph type="body" idx="1"/>
          </p:nvPr>
        </p:nvSpPr>
        <p:spPr>
          <a:xfrm>
            <a:off x="304800" y="1371600"/>
            <a:ext cx="8686800" cy="2667000"/>
          </a:xfrm>
        </p:spPr>
        <p:txBody>
          <a:bodyPr/>
          <a:lstStyle/>
          <a:p>
            <a:r>
              <a:rPr lang="en-US"/>
              <a:t>Matlab is basically a </a:t>
            </a:r>
            <a:r>
              <a:rPr lang="en-US">
                <a:solidFill>
                  <a:srgbClr val="FF3300"/>
                </a:solidFill>
              </a:rPr>
              <a:t>high level language</a:t>
            </a:r>
            <a:r>
              <a:rPr lang="en-US"/>
              <a:t> which has many specialized toolboxes and built-in programs for making things easier for us</a:t>
            </a:r>
          </a:p>
          <a:p>
            <a:r>
              <a:rPr lang="en-US"/>
              <a:t>How high?</a:t>
            </a:r>
          </a:p>
          <a:p>
            <a:pPr>
              <a:buFont typeface="Wingdings" pitchFamily="2" charset="2"/>
              <a:buNone/>
            </a:pPr>
            <a:r>
              <a:rPr lang="en-US"/>
              <a:t>	</a:t>
            </a:r>
          </a:p>
        </p:txBody>
      </p:sp>
      <p:grpSp>
        <p:nvGrpSpPr>
          <p:cNvPr id="46084" name="Group 11"/>
          <p:cNvGrpSpPr>
            <a:grpSpLocks/>
          </p:cNvGrpSpPr>
          <p:nvPr/>
        </p:nvGrpSpPr>
        <p:grpSpPr bwMode="auto">
          <a:xfrm>
            <a:off x="3124200" y="2667000"/>
            <a:ext cx="2438400" cy="3733800"/>
            <a:chOff x="3072" y="2112"/>
            <a:chExt cx="1536" cy="2352"/>
          </a:xfrm>
        </p:grpSpPr>
        <p:sp>
          <p:nvSpPr>
            <p:cNvPr id="46089" name="AutoShape 4"/>
            <p:cNvSpPr>
              <a:spLocks noChangeArrowheads="1"/>
            </p:cNvSpPr>
            <p:nvPr/>
          </p:nvSpPr>
          <p:spPr bwMode="auto">
            <a:xfrm>
              <a:off x="3072" y="3648"/>
              <a:ext cx="1536" cy="816"/>
            </a:xfrm>
            <a:prstGeom prst="roundRect">
              <a:avLst>
                <a:gd name="adj" fmla="val 16667"/>
              </a:avLst>
            </a:prstGeom>
            <a:solidFill>
              <a:srgbClr val="99CCFF"/>
            </a:solidFill>
            <a:ln w="9525">
              <a:solidFill>
                <a:schemeClr val="tx1"/>
              </a:solidFill>
              <a:round/>
              <a:headEnd/>
              <a:tailEnd/>
            </a:ln>
          </p:spPr>
          <p:txBody>
            <a:bodyPr wrap="none" anchor="ctr"/>
            <a:lstStyle/>
            <a:p>
              <a:pPr algn="ctr" eaLnBrk="0" hangingPunct="0"/>
              <a:r>
                <a:rPr lang="en-US" sz="2000">
                  <a:latin typeface="Tahoma" pitchFamily="34" charset="0"/>
                </a:rPr>
                <a:t>Assembly </a:t>
              </a:r>
            </a:p>
            <a:p>
              <a:pPr algn="ctr" eaLnBrk="0" hangingPunct="0"/>
              <a:r>
                <a:rPr lang="en-US" sz="2000">
                  <a:latin typeface="Tahoma" pitchFamily="34" charset="0"/>
                </a:rPr>
                <a:t>to </a:t>
              </a:r>
            </a:p>
            <a:p>
              <a:pPr algn="ctr" eaLnBrk="0" hangingPunct="0"/>
              <a:r>
                <a:rPr lang="en-US" sz="2000">
                  <a:latin typeface="Tahoma" pitchFamily="34" charset="0"/>
                </a:rPr>
                <a:t>Machine Language</a:t>
              </a:r>
            </a:p>
          </p:txBody>
        </p:sp>
        <p:sp>
          <p:nvSpPr>
            <p:cNvPr id="46090" name="Line 7"/>
            <p:cNvSpPr>
              <a:spLocks noChangeShapeType="1"/>
            </p:cNvSpPr>
            <p:nvPr/>
          </p:nvSpPr>
          <p:spPr bwMode="auto">
            <a:xfrm flipV="1">
              <a:off x="3840" y="3456"/>
              <a:ext cx="0" cy="288"/>
            </a:xfrm>
            <a:prstGeom prst="line">
              <a:avLst/>
            </a:prstGeom>
            <a:noFill/>
            <a:ln w="9525">
              <a:solidFill>
                <a:schemeClr val="tx1"/>
              </a:solidFill>
              <a:round/>
              <a:headEnd/>
              <a:tailEnd type="triangle" w="med" len="med"/>
            </a:ln>
          </p:spPr>
          <p:txBody>
            <a:bodyPr/>
            <a:lstStyle/>
            <a:p>
              <a:endParaRPr lang="en-US"/>
            </a:p>
          </p:txBody>
        </p:sp>
        <p:sp>
          <p:nvSpPr>
            <p:cNvPr id="46091" name="AutoShape 8"/>
            <p:cNvSpPr>
              <a:spLocks noChangeArrowheads="1"/>
            </p:cNvSpPr>
            <p:nvPr/>
          </p:nvSpPr>
          <p:spPr bwMode="auto">
            <a:xfrm>
              <a:off x="3120" y="2928"/>
              <a:ext cx="1440" cy="528"/>
            </a:xfrm>
            <a:prstGeom prst="roundRect">
              <a:avLst>
                <a:gd name="adj" fmla="val 16667"/>
              </a:avLst>
            </a:prstGeom>
            <a:solidFill>
              <a:srgbClr val="99CCFF"/>
            </a:solidFill>
            <a:ln w="9525">
              <a:solidFill>
                <a:schemeClr val="tx1"/>
              </a:solidFill>
              <a:round/>
              <a:headEnd/>
              <a:tailEnd/>
            </a:ln>
          </p:spPr>
          <p:txBody>
            <a:bodyPr wrap="none" anchor="ctr"/>
            <a:lstStyle/>
            <a:p>
              <a:pPr algn="ctr" eaLnBrk="0" hangingPunct="0"/>
              <a:r>
                <a:rPr lang="en-US" sz="1600">
                  <a:latin typeface="Tahoma" pitchFamily="34" charset="0"/>
                </a:rPr>
                <a:t>High Level </a:t>
              </a:r>
            </a:p>
            <a:p>
              <a:pPr algn="ctr" eaLnBrk="0" hangingPunct="0"/>
              <a:r>
                <a:rPr lang="en-US" sz="1600">
                  <a:latin typeface="Tahoma" pitchFamily="34" charset="0"/>
                </a:rPr>
                <a:t>Languages such as </a:t>
              </a:r>
            </a:p>
            <a:p>
              <a:pPr algn="ctr" eaLnBrk="0" hangingPunct="0"/>
              <a:r>
                <a:rPr lang="en-US" sz="1600">
                  <a:latin typeface="Tahoma" pitchFamily="34" charset="0"/>
                </a:rPr>
                <a:t>Fortran, Pascal, C etc.</a:t>
              </a:r>
            </a:p>
          </p:txBody>
        </p:sp>
        <p:sp>
          <p:nvSpPr>
            <p:cNvPr id="46092" name="Line 9"/>
            <p:cNvSpPr>
              <a:spLocks noChangeShapeType="1"/>
            </p:cNvSpPr>
            <p:nvPr/>
          </p:nvSpPr>
          <p:spPr bwMode="auto">
            <a:xfrm flipV="1">
              <a:off x="3840" y="2640"/>
              <a:ext cx="0" cy="288"/>
            </a:xfrm>
            <a:prstGeom prst="line">
              <a:avLst/>
            </a:prstGeom>
            <a:noFill/>
            <a:ln w="9525">
              <a:solidFill>
                <a:schemeClr val="tx1"/>
              </a:solidFill>
              <a:round/>
              <a:headEnd/>
              <a:tailEnd type="triangle" w="med" len="med"/>
            </a:ln>
          </p:spPr>
          <p:txBody>
            <a:bodyPr/>
            <a:lstStyle/>
            <a:p>
              <a:endParaRPr lang="en-US"/>
            </a:p>
          </p:txBody>
        </p:sp>
        <p:sp>
          <p:nvSpPr>
            <p:cNvPr id="46093" name="AutoShape 10"/>
            <p:cNvSpPr>
              <a:spLocks noChangeArrowheads="1"/>
            </p:cNvSpPr>
            <p:nvPr/>
          </p:nvSpPr>
          <p:spPr bwMode="auto">
            <a:xfrm>
              <a:off x="3120" y="2112"/>
              <a:ext cx="1440" cy="528"/>
            </a:xfrm>
            <a:prstGeom prst="roundRect">
              <a:avLst>
                <a:gd name="adj" fmla="val 16667"/>
              </a:avLst>
            </a:prstGeom>
            <a:solidFill>
              <a:srgbClr val="99CCFF"/>
            </a:solidFill>
            <a:ln w="9525">
              <a:solidFill>
                <a:schemeClr val="tx1"/>
              </a:solidFill>
              <a:round/>
              <a:headEnd/>
              <a:tailEnd/>
            </a:ln>
          </p:spPr>
          <p:txBody>
            <a:bodyPr wrap="none" anchor="ctr"/>
            <a:lstStyle/>
            <a:p>
              <a:pPr algn="ctr" eaLnBrk="0" hangingPunct="0"/>
              <a:r>
                <a:rPr lang="en-US" sz="2800">
                  <a:latin typeface="Tahoma" pitchFamily="34" charset="0"/>
                </a:rPr>
                <a:t>Matlab</a:t>
              </a:r>
            </a:p>
          </p:txBody>
        </p:sp>
      </p:grpSp>
      <p:cxnSp>
        <p:nvCxnSpPr>
          <p:cNvPr id="4" name="Straight Arrow Connector 3"/>
          <p:cNvCxnSpPr/>
          <p:nvPr/>
        </p:nvCxnSpPr>
        <p:spPr>
          <a:xfrm flipV="1">
            <a:off x="6858000" y="3505200"/>
            <a:ext cx="0" cy="19431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0" y="3794785"/>
            <a:ext cx="461665" cy="1310615"/>
          </a:xfrm>
          <a:prstGeom prst="rect">
            <a:avLst/>
          </a:prstGeom>
          <a:noFill/>
        </p:spPr>
        <p:txBody>
          <a:bodyPr vert="vert270" wrap="none">
            <a:spAutoFit/>
          </a:bodyPr>
          <a:lstStyle/>
          <a:p>
            <a:pPr>
              <a:defRPr/>
            </a:pPr>
            <a:r>
              <a:rPr lang="en-US" dirty="0"/>
              <a:t>Ease of use</a:t>
            </a:r>
          </a:p>
        </p:txBody>
      </p:sp>
      <p:sp>
        <p:nvSpPr>
          <p:cNvPr id="46087" name="TextBox 15"/>
          <p:cNvSpPr txBox="1">
            <a:spLocks noChangeArrowheads="1"/>
          </p:cNvSpPr>
          <p:nvPr/>
        </p:nvSpPr>
        <p:spPr bwMode="auto">
          <a:xfrm>
            <a:off x="6184900" y="5429250"/>
            <a:ext cx="1557338" cy="647700"/>
          </a:xfrm>
          <a:prstGeom prst="rect">
            <a:avLst/>
          </a:prstGeom>
          <a:noFill/>
          <a:ln w="9525">
            <a:noFill/>
            <a:miter lim="800000"/>
            <a:headEnd/>
            <a:tailEnd/>
          </a:ln>
        </p:spPr>
        <p:txBody>
          <a:bodyPr wrap="none">
            <a:spAutoFit/>
          </a:bodyPr>
          <a:lstStyle/>
          <a:p>
            <a:pPr algn="ctr"/>
            <a:r>
              <a:rPr lang="en-US"/>
              <a:t>Specialized </a:t>
            </a:r>
          </a:p>
          <a:p>
            <a:pPr algn="ctr"/>
            <a:r>
              <a:rPr lang="en-US"/>
              <a:t>programmers</a:t>
            </a:r>
          </a:p>
        </p:txBody>
      </p:sp>
      <p:sp>
        <p:nvSpPr>
          <p:cNvPr id="46088" name="TextBox 16"/>
          <p:cNvSpPr txBox="1">
            <a:spLocks noChangeArrowheads="1"/>
          </p:cNvSpPr>
          <p:nvPr/>
        </p:nvSpPr>
        <p:spPr bwMode="auto">
          <a:xfrm>
            <a:off x="6008688" y="2667000"/>
            <a:ext cx="1698625" cy="646113"/>
          </a:xfrm>
          <a:prstGeom prst="rect">
            <a:avLst/>
          </a:prstGeom>
          <a:noFill/>
          <a:ln w="9525">
            <a:noFill/>
            <a:miter lim="800000"/>
            <a:headEnd/>
            <a:tailEnd/>
          </a:ln>
        </p:spPr>
        <p:txBody>
          <a:bodyPr wrap="none">
            <a:spAutoFit/>
          </a:bodyPr>
          <a:lstStyle/>
          <a:p>
            <a:pPr algn="ctr"/>
            <a:r>
              <a:rPr lang="en-US"/>
              <a:t>General Public</a:t>
            </a:r>
          </a:p>
          <a:p>
            <a:pPr algn="ctr"/>
            <a:r>
              <a:rPr lang="en-US"/>
              <a:t>programmers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152400"/>
            <a:ext cx="8229600" cy="990600"/>
          </a:xfrm>
        </p:spPr>
        <p:txBody>
          <a:bodyPr/>
          <a:lstStyle/>
          <a:p>
            <a:r>
              <a:rPr lang="en-US"/>
              <a:t>Scope of the course?</a:t>
            </a:r>
          </a:p>
        </p:txBody>
      </p:sp>
      <p:sp>
        <p:nvSpPr>
          <p:cNvPr id="47107" name="Rectangle 3"/>
          <p:cNvSpPr>
            <a:spLocks noGrp="1" noChangeArrowheads="1"/>
          </p:cNvSpPr>
          <p:nvPr>
            <p:ph type="body" idx="1"/>
          </p:nvPr>
        </p:nvSpPr>
        <p:spPr>
          <a:xfrm>
            <a:off x="533400" y="1295400"/>
            <a:ext cx="8153400" cy="4114800"/>
          </a:xfrm>
        </p:spPr>
        <p:txBody>
          <a:bodyPr/>
          <a:lstStyle/>
          <a:p>
            <a:r>
              <a:rPr lang="en-US"/>
              <a:t>Matlab is much broader than the scope of this course.</a:t>
            </a:r>
          </a:p>
          <a:p>
            <a:r>
              <a:rPr lang="en-US"/>
              <a:t>You will learn MATLAB within the following framework :</a:t>
            </a:r>
          </a:p>
          <a:p>
            <a:pPr>
              <a:buFont typeface="Wingdings" pitchFamily="2" charset="2"/>
              <a:buNone/>
            </a:pPr>
            <a:endParaRPr lang="en-US"/>
          </a:p>
          <a:p>
            <a:pPr>
              <a:buFont typeface="Wingdings" pitchFamily="2" charset="2"/>
              <a:buNone/>
            </a:pPr>
            <a:endParaRPr lang="en-US"/>
          </a:p>
        </p:txBody>
      </p:sp>
      <p:grpSp>
        <p:nvGrpSpPr>
          <p:cNvPr id="47108" name="Group 12"/>
          <p:cNvGrpSpPr>
            <a:grpSpLocks/>
          </p:cNvGrpSpPr>
          <p:nvPr/>
        </p:nvGrpSpPr>
        <p:grpSpPr bwMode="auto">
          <a:xfrm>
            <a:off x="1014413" y="2705100"/>
            <a:ext cx="7215187" cy="3848100"/>
            <a:chOff x="790703" y="2705100"/>
            <a:chExt cx="7215059" cy="3848100"/>
          </a:xfrm>
        </p:grpSpPr>
        <p:sp>
          <p:nvSpPr>
            <p:cNvPr id="47109" name="AutoShape 5"/>
            <p:cNvSpPr>
              <a:spLocks noChangeArrowheads="1"/>
            </p:cNvSpPr>
            <p:nvPr/>
          </p:nvSpPr>
          <p:spPr bwMode="auto">
            <a:xfrm>
              <a:off x="4424362" y="2705100"/>
              <a:ext cx="1828800" cy="609600"/>
            </a:xfrm>
            <a:prstGeom prst="roundRect">
              <a:avLst>
                <a:gd name="adj" fmla="val 16667"/>
              </a:avLst>
            </a:prstGeom>
            <a:solidFill>
              <a:srgbClr val="99CCFF"/>
            </a:solidFill>
            <a:ln w="9525" algn="ctr">
              <a:solidFill>
                <a:schemeClr val="tx1"/>
              </a:solidFill>
              <a:round/>
              <a:headEnd/>
              <a:tailEnd/>
            </a:ln>
          </p:spPr>
          <p:txBody>
            <a:bodyPr wrap="none" anchor="ctr"/>
            <a:lstStyle/>
            <a:p>
              <a:pPr algn="ctr" eaLnBrk="0" hangingPunct="0"/>
              <a:r>
                <a:rPr lang="en-US" sz="2800">
                  <a:latin typeface="Tahoma" pitchFamily="34" charset="0"/>
                </a:rPr>
                <a:t>Matlab</a:t>
              </a:r>
            </a:p>
          </p:txBody>
        </p:sp>
        <p:sp>
          <p:nvSpPr>
            <p:cNvPr id="47110" name="Line 6"/>
            <p:cNvSpPr>
              <a:spLocks noChangeShapeType="1"/>
            </p:cNvSpPr>
            <p:nvPr/>
          </p:nvSpPr>
          <p:spPr bwMode="auto">
            <a:xfrm>
              <a:off x="5338762" y="3314700"/>
              <a:ext cx="0" cy="647700"/>
            </a:xfrm>
            <a:prstGeom prst="line">
              <a:avLst/>
            </a:prstGeom>
            <a:noFill/>
            <a:ln w="9525">
              <a:solidFill>
                <a:schemeClr val="tx1"/>
              </a:solidFill>
              <a:round/>
              <a:headEnd/>
              <a:tailEnd type="triangle" w="med" len="med"/>
            </a:ln>
          </p:spPr>
          <p:txBody>
            <a:bodyPr wrap="none" anchor="ctr"/>
            <a:lstStyle/>
            <a:p>
              <a:endParaRPr lang="en-US"/>
            </a:p>
          </p:txBody>
        </p:sp>
        <p:sp>
          <p:nvSpPr>
            <p:cNvPr id="47111" name="AutoShape 7"/>
            <p:cNvSpPr>
              <a:spLocks noChangeArrowheads="1"/>
            </p:cNvSpPr>
            <p:nvPr/>
          </p:nvSpPr>
          <p:spPr bwMode="auto">
            <a:xfrm>
              <a:off x="4691062" y="3962400"/>
              <a:ext cx="1295400" cy="533400"/>
            </a:xfrm>
            <a:prstGeom prst="roundRect">
              <a:avLst>
                <a:gd name="adj" fmla="val 16667"/>
              </a:avLst>
            </a:prstGeom>
            <a:solidFill>
              <a:srgbClr val="99CCFF"/>
            </a:solidFill>
            <a:ln w="9525" algn="ctr">
              <a:solidFill>
                <a:schemeClr val="tx1"/>
              </a:solidFill>
              <a:round/>
              <a:headEnd/>
              <a:tailEnd/>
            </a:ln>
          </p:spPr>
          <p:txBody>
            <a:bodyPr wrap="none" anchor="ctr"/>
            <a:lstStyle/>
            <a:p>
              <a:pPr algn="ctr" eaLnBrk="0" hangingPunct="0"/>
              <a:r>
                <a:rPr lang="en-US">
                  <a:latin typeface="Tahoma" pitchFamily="34" charset="0"/>
                </a:rPr>
                <a:t>Command</a:t>
              </a:r>
            </a:p>
            <a:p>
              <a:pPr algn="ctr" eaLnBrk="0" hangingPunct="0"/>
              <a:r>
                <a:rPr lang="en-US">
                  <a:latin typeface="Tahoma" pitchFamily="34" charset="0"/>
                </a:rPr>
                <a:t>Line</a:t>
              </a:r>
            </a:p>
          </p:txBody>
        </p:sp>
        <p:sp>
          <p:nvSpPr>
            <p:cNvPr id="47112" name="Line 8"/>
            <p:cNvSpPr>
              <a:spLocks noChangeShapeType="1"/>
            </p:cNvSpPr>
            <p:nvPr/>
          </p:nvSpPr>
          <p:spPr bwMode="auto">
            <a:xfrm flipH="1">
              <a:off x="3357562" y="3657600"/>
              <a:ext cx="1981200" cy="0"/>
            </a:xfrm>
            <a:prstGeom prst="line">
              <a:avLst/>
            </a:prstGeom>
            <a:noFill/>
            <a:ln w="9525">
              <a:solidFill>
                <a:schemeClr val="tx1"/>
              </a:solidFill>
              <a:round/>
              <a:headEnd/>
              <a:tailEnd/>
            </a:ln>
          </p:spPr>
          <p:txBody>
            <a:bodyPr wrap="none" anchor="ctr"/>
            <a:lstStyle/>
            <a:p>
              <a:endParaRPr lang="en-US"/>
            </a:p>
          </p:txBody>
        </p:sp>
        <p:sp>
          <p:nvSpPr>
            <p:cNvPr id="47113" name="Line 9"/>
            <p:cNvSpPr>
              <a:spLocks noChangeShapeType="1"/>
            </p:cNvSpPr>
            <p:nvPr/>
          </p:nvSpPr>
          <p:spPr bwMode="auto">
            <a:xfrm>
              <a:off x="3357562" y="36576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47114" name="AutoShape 10"/>
            <p:cNvSpPr>
              <a:spLocks noChangeArrowheads="1"/>
            </p:cNvSpPr>
            <p:nvPr/>
          </p:nvSpPr>
          <p:spPr bwMode="auto">
            <a:xfrm>
              <a:off x="2747962" y="3962400"/>
              <a:ext cx="1295400" cy="533400"/>
            </a:xfrm>
            <a:prstGeom prst="roundRect">
              <a:avLst>
                <a:gd name="adj" fmla="val 16667"/>
              </a:avLst>
            </a:prstGeom>
            <a:solidFill>
              <a:srgbClr val="99CCFF"/>
            </a:solidFill>
            <a:ln w="9525" algn="ctr">
              <a:solidFill>
                <a:schemeClr val="tx1"/>
              </a:solidFill>
              <a:round/>
              <a:headEnd/>
              <a:tailEnd/>
            </a:ln>
          </p:spPr>
          <p:txBody>
            <a:bodyPr wrap="none" anchor="ctr"/>
            <a:lstStyle/>
            <a:p>
              <a:pPr algn="ctr" eaLnBrk="0" hangingPunct="0"/>
              <a:r>
                <a:rPr lang="en-US">
                  <a:latin typeface="Tahoma" pitchFamily="34" charset="0"/>
                </a:rPr>
                <a:t>m-files</a:t>
              </a:r>
            </a:p>
          </p:txBody>
        </p:sp>
        <p:sp>
          <p:nvSpPr>
            <p:cNvPr id="47115" name="AutoShape 11"/>
            <p:cNvSpPr>
              <a:spLocks noChangeArrowheads="1"/>
            </p:cNvSpPr>
            <p:nvPr/>
          </p:nvSpPr>
          <p:spPr bwMode="auto">
            <a:xfrm>
              <a:off x="2747962" y="4876800"/>
              <a:ext cx="1295400" cy="533400"/>
            </a:xfrm>
            <a:prstGeom prst="roundRect">
              <a:avLst>
                <a:gd name="adj" fmla="val 16667"/>
              </a:avLst>
            </a:prstGeom>
            <a:solidFill>
              <a:srgbClr val="99CCFF"/>
            </a:solidFill>
            <a:ln w="9525" algn="ctr">
              <a:solidFill>
                <a:schemeClr val="tx1"/>
              </a:solidFill>
              <a:round/>
              <a:headEnd/>
              <a:tailEnd/>
            </a:ln>
          </p:spPr>
          <p:txBody>
            <a:bodyPr wrap="none" anchor="ctr"/>
            <a:lstStyle/>
            <a:p>
              <a:pPr algn="ctr" eaLnBrk="0" hangingPunct="0"/>
              <a:r>
                <a:rPr lang="en-US">
                  <a:latin typeface="Tahoma" pitchFamily="34" charset="0"/>
                </a:rPr>
                <a:t>functions</a:t>
              </a:r>
            </a:p>
          </p:txBody>
        </p:sp>
        <p:sp>
          <p:nvSpPr>
            <p:cNvPr id="47116" name="Line 13"/>
            <p:cNvSpPr>
              <a:spLocks noChangeShapeType="1"/>
            </p:cNvSpPr>
            <p:nvPr/>
          </p:nvSpPr>
          <p:spPr bwMode="auto">
            <a:xfrm flipH="1">
              <a:off x="5338762" y="3657600"/>
              <a:ext cx="1981200" cy="0"/>
            </a:xfrm>
            <a:prstGeom prst="line">
              <a:avLst/>
            </a:prstGeom>
            <a:noFill/>
            <a:ln w="9525">
              <a:solidFill>
                <a:schemeClr val="tx1"/>
              </a:solidFill>
              <a:round/>
              <a:headEnd/>
              <a:tailEnd/>
            </a:ln>
          </p:spPr>
          <p:txBody>
            <a:bodyPr wrap="none" anchor="ctr"/>
            <a:lstStyle/>
            <a:p>
              <a:endParaRPr lang="en-US"/>
            </a:p>
          </p:txBody>
        </p:sp>
        <p:sp>
          <p:nvSpPr>
            <p:cNvPr id="47117" name="AutoShape 14"/>
            <p:cNvSpPr>
              <a:spLocks noChangeArrowheads="1"/>
            </p:cNvSpPr>
            <p:nvPr/>
          </p:nvSpPr>
          <p:spPr bwMode="auto">
            <a:xfrm>
              <a:off x="6710362" y="3962400"/>
              <a:ext cx="1295400" cy="533400"/>
            </a:xfrm>
            <a:prstGeom prst="roundRect">
              <a:avLst>
                <a:gd name="adj" fmla="val 16667"/>
              </a:avLst>
            </a:prstGeom>
            <a:solidFill>
              <a:srgbClr val="99CCFF"/>
            </a:solidFill>
            <a:ln w="9525" algn="ctr">
              <a:solidFill>
                <a:schemeClr val="tx1"/>
              </a:solidFill>
              <a:round/>
              <a:headEnd/>
              <a:tailEnd/>
            </a:ln>
          </p:spPr>
          <p:txBody>
            <a:bodyPr wrap="none" anchor="ctr"/>
            <a:lstStyle/>
            <a:p>
              <a:pPr algn="ctr" eaLnBrk="0" hangingPunct="0"/>
              <a:r>
                <a:rPr lang="en-US">
                  <a:latin typeface="Tahoma" pitchFamily="34" charset="0"/>
                </a:rPr>
                <a:t>mat-files</a:t>
              </a:r>
            </a:p>
          </p:txBody>
        </p:sp>
        <p:sp>
          <p:nvSpPr>
            <p:cNvPr id="47118" name="Line 15"/>
            <p:cNvSpPr>
              <a:spLocks noChangeShapeType="1"/>
            </p:cNvSpPr>
            <p:nvPr/>
          </p:nvSpPr>
          <p:spPr bwMode="auto">
            <a:xfrm>
              <a:off x="7319962" y="36576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2" name="Folded Corner 1"/>
            <p:cNvSpPr/>
            <p:nvPr/>
          </p:nvSpPr>
          <p:spPr>
            <a:xfrm>
              <a:off x="790703" y="2774950"/>
              <a:ext cx="1466824" cy="1073150"/>
            </a:xfrm>
            <a:prstGeom prst="foldedCorner">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ahoma" pitchFamily="34" charset="0"/>
                </a:rPr>
                <a:t>Series of </a:t>
              </a:r>
              <a:r>
                <a:rPr lang="en-US" dirty="0" err="1">
                  <a:solidFill>
                    <a:schemeClr val="tx1"/>
                  </a:solidFill>
                  <a:latin typeface="Tahoma" pitchFamily="34" charset="0"/>
                </a:rPr>
                <a:t>Matlab</a:t>
              </a:r>
              <a:r>
                <a:rPr lang="en-US" dirty="0">
                  <a:solidFill>
                    <a:schemeClr val="tx1"/>
                  </a:solidFill>
                  <a:latin typeface="Tahoma" pitchFamily="34" charset="0"/>
                </a:rPr>
                <a:t> commands</a:t>
              </a:r>
            </a:p>
          </p:txBody>
        </p:sp>
        <p:cxnSp>
          <p:nvCxnSpPr>
            <p:cNvPr id="7" name="Elbow Connector 6"/>
            <p:cNvCxnSpPr>
              <a:stCxn id="47114" idx="1"/>
              <a:endCxn id="2" idx="2"/>
            </p:cNvCxnSpPr>
            <p:nvPr/>
          </p:nvCxnSpPr>
          <p:spPr>
            <a:xfrm rot="10800000">
              <a:off x="1524115" y="3848100"/>
              <a:ext cx="1223940" cy="381000"/>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8" name="Folded Corner 27"/>
            <p:cNvSpPr/>
            <p:nvPr/>
          </p:nvSpPr>
          <p:spPr>
            <a:xfrm>
              <a:off x="790703" y="5480050"/>
              <a:ext cx="1466824" cy="1073150"/>
            </a:xfrm>
            <a:prstGeom prst="foldedCorner">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latin typeface="Tahoma" pitchFamily="34" charset="0"/>
                </a:rPr>
                <a:t>Input</a:t>
              </a:r>
            </a:p>
            <a:p>
              <a:pPr algn="ctr" eaLnBrk="0" hangingPunct="0">
                <a:defRPr/>
              </a:pPr>
              <a:r>
                <a:rPr lang="en-US" dirty="0">
                  <a:solidFill>
                    <a:schemeClr val="tx1"/>
                  </a:solidFill>
                  <a:latin typeface="Tahoma" pitchFamily="34" charset="0"/>
                </a:rPr>
                <a:t>Output</a:t>
              </a:r>
            </a:p>
            <a:p>
              <a:pPr algn="ctr" eaLnBrk="0" hangingPunct="0">
                <a:defRPr/>
              </a:pPr>
              <a:r>
                <a:rPr lang="en-US" dirty="0">
                  <a:solidFill>
                    <a:schemeClr val="tx1"/>
                  </a:solidFill>
                  <a:latin typeface="Tahoma" pitchFamily="34" charset="0"/>
                </a:rPr>
                <a:t>capability</a:t>
              </a:r>
            </a:p>
          </p:txBody>
        </p:sp>
        <p:sp>
          <p:nvSpPr>
            <p:cNvPr id="29" name="Folded Corner 28"/>
            <p:cNvSpPr/>
            <p:nvPr/>
          </p:nvSpPr>
          <p:spPr>
            <a:xfrm>
              <a:off x="4286316" y="4876800"/>
              <a:ext cx="2104988" cy="1295400"/>
            </a:xfrm>
            <a:prstGeom prst="foldedCorner">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latin typeface="Tahoma" pitchFamily="34" charset="0"/>
                </a:rPr>
                <a:t>Command execution like DOS command window</a:t>
              </a:r>
            </a:p>
          </p:txBody>
        </p:sp>
        <p:sp>
          <p:nvSpPr>
            <p:cNvPr id="30" name="Folded Corner 29"/>
            <p:cNvSpPr/>
            <p:nvPr/>
          </p:nvSpPr>
          <p:spPr>
            <a:xfrm>
              <a:off x="6758009" y="4876800"/>
              <a:ext cx="1200129" cy="1295400"/>
            </a:xfrm>
            <a:prstGeom prst="foldedCorner">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latin typeface="Tahoma" pitchFamily="34" charset="0"/>
                </a:rPr>
                <a:t>Data storage/ loading</a:t>
              </a:r>
            </a:p>
          </p:txBody>
        </p:sp>
        <p:cxnSp>
          <p:nvCxnSpPr>
            <p:cNvPr id="31" name="Elbow Connector 30"/>
            <p:cNvCxnSpPr>
              <a:endCxn id="28" idx="0"/>
            </p:cNvCxnSpPr>
            <p:nvPr/>
          </p:nvCxnSpPr>
          <p:spPr>
            <a:xfrm rot="10800000" flipV="1">
              <a:off x="1524115" y="5141913"/>
              <a:ext cx="1223940" cy="338137"/>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7125" name="Line 6"/>
            <p:cNvSpPr>
              <a:spLocks noChangeShapeType="1"/>
            </p:cNvSpPr>
            <p:nvPr/>
          </p:nvSpPr>
          <p:spPr bwMode="auto">
            <a:xfrm>
              <a:off x="5338762" y="4495800"/>
              <a:ext cx="0" cy="381000"/>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47126" name="Line 6"/>
            <p:cNvSpPr>
              <a:spLocks noChangeShapeType="1"/>
            </p:cNvSpPr>
            <p:nvPr/>
          </p:nvSpPr>
          <p:spPr bwMode="auto">
            <a:xfrm>
              <a:off x="7358062" y="4495800"/>
              <a:ext cx="0" cy="381000"/>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47127" name="Line 6"/>
            <p:cNvSpPr>
              <a:spLocks noChangeShapeType="1"/>
            </p:cNvSpPr>
            <p:nvPr/>
          </p:nvSpPr>
          <p:spPr bwMode="auto">
            <a:xfrm>
              <a:off x="3395662" y="4495800"/>
              <a:ext cx="0" cy="381000"/>
            </a:xfrm>
            <a:prstGeom prst="line">
              <a:avLst/>
            </a:prstGeom>
            <a:noFill/>
            <a:ln w="9525">
              <a:solidFill>
                <a:schemeClr val="tx1"/>
              </a:solidFill>
              <a:prstDash val="dash"/>
              <a:round/>
              <a:headEnd/>
              <a:tailEnd type="triangle" w="med" len="med"/>
            </a:ln>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8F0C0A7-B667-4701-A1DE-EF5483B51955}" type="slidenum">
              <a:rPr lang="fr-FR" smtClean="0">
                <a:solidFill>
                  <a:schemeClr val="tx1"/>
                </a:solidFill>
                <a:latin typeface="Tahoma" pitchFamily="34" charset="0"/>
                <a:ea typeface="MS PGothic" pitchFamily="34" charset="-128"/>
                <a:cs typeface="Arial" pitchFamily="34" charset="0"/>
              </a:rPr>
              <a:pPr/>
              <a:t>28</a:t>
            </a:fld>
            <a:endParaRPr lang="fr-FR">
              <a:solidFill>
                <a:schemeClr val="tx1"/>
              </a:solidFill>
              <a:latin typeface="Tahoma" pitchFamily="34" charset="0"/>
              <a:ea typeface="MS PGothic" pitchFamily="34" charset="-128"/>
              <a:cs typeface="Arial" pitchFamily="34" charset="0"/>
            </a:endParaRPr>
          </a:p>
        </p:txBody>
      </p:sp>
      <p:sp>
        <p:nvSpPr>
          <p:cNvPr id="48131" name="Rectangle 2"/>
          <p:cNvSpPr>
            <a:spLocks noGrp="1" noChangeArrowheads="1"/>
          </p:cNvSpPr>
          <p:nvPr>
            <p:ph type="title" idx="4294967295"/>
          </p:nvPr>
        </p:nvSpPr>
        <p:spPr>
          <a:xfrm>
            <a:off x="838200" y="228600"/>
            <a:ext cx="7543800" cy="1143000"/>
          </a:xfrm>
        </p:spPr>
        <p:txBody>
          <a:bodyPr anchor="ctr"/>
          <a:lstStyle/>
          <a:p>
            <a:r>
              <a:rPr lang="en-US" sz="4000" b="1">
                <a:solidFill>
                  <a:srgbClr val="000099"/>
                </a:solidFill>
                <a:latin typeface="Book Antiqua" pitchFamily="18" charset="0"/>
              </a:rPr>
              <a:t>Why MATLAB ?</a:t>
            </a:r>
          </a:p>
        </p:txBody>
      </p:sp>
      <p:sp>
        <p:nvSpPr>
          <p:cNvPr id="48132" name="Line 4"/>
          <p:cNvSpPr>
            <a:spLocks noChangeShapeType="1"/>
          </p:cNvSpPr>
          <p:nvPr/>
        </p:nvSpPr>
        <p:spPr bwMode="auto">
          <a:xfrm>
            <a:off x="381000" y="1219200"/>
            <a:ext cx="8458200" cy="0"/>
          </a:xfrm>
          <a:prstGeom prst="line">
            <a:avLst/>
          </a:prstGeom>
          <a:noFill/>
          <a:ln w="63500">
            <a:solidFill>
              <a:srgbClr val="000080"/>
            </a:solidFill>
            <a:round/>
            <a:headEnd/>
            <a:tailEnd/>
          </a:ln>
        </p:spPr>
        <p:txBody>
          <a:bodyPr/>
          <a:lstStyle/>
          <a:p>
            <a:endParaRPr lang="en-US"/>
          </a:p>
        </p:txBody>
      </p:sp>
      <p:sp>
        <p:nvSpPr>
          <p:cNvPr id="48133" name="Rectangle 3"/>
          <p:cNvSpPr>
            <a:spLocks noChangeArrowheads="1"/>
          </p:cNvSpPr>
          <p:nvPr/>
        </p:nvSpPr>
        <p:spPr bwMode="auto">
          <a:xfrm>
            <a:off x="685800" y="1447800"/>
            <a:ext cx="8077200" cy="4616450"/>
          </a:xfrm>
          <a:prstGeom prst="rect">
            <a:avLst/>
          </a:prstGeom>
          <a:noFill/>
          <a:ln w="9525">
            <a:noFill/>
            <a:miter lim="800000"/>
            <a:headEnd/>
            <a:tailEnd/>
          </a:ln>
        </p:spPr>
        <p:txBody>
          <a:bodyPr>
            <a:spAutoFit/>
          </a:bodyPr>
          <a:lstStyle/>
          <a:p>
            <a:pPr marL="514350" indent="-514350">
              <a:lnSpc>
                <a:spcPct val="150000"/>
              </a:lnSpc>
              <a:buFont typeface="Times New Roman" pitchFamily="18" charset="0"/>
              <a:buAutoNum type="arabicPeriod"/>
            </a:pPr>
            <a:r>
              <a:rPr lang="en-US" sz="2800">
                <a:solidFill>
                  <a:srgbClr val="000099"/>
                </a:solidFill>
                <a:latin typeface="Times New Roman" pitchFamily="18" charset="0"/>
              </a:rPr>
              <a:t>Computers dominate the industrial workplace.</a:t>
            </a:r>
          </a:p>
          <a:p>
            <a:pPr marL="514350" indent="-514350">
              <a:lnSpc>
                <a:spcPct val="150000"/>
              </a:lnSpc>
              <a:buFont typeface="Times New Roman" pitchFamily="18" charset="0"/>
              <a:buAutoNum type="arabicPeriod"/>
            </a:pPr>
            <a:r>
              <a:rPr lang="en-US" sz="2800">
                <a:solidFill>
                  <a:srgbClr val="000099"/>
                </a:solidFill>
                <a:latin typeface="Times New Roman" pitchFamily="18" charset="0"/>
              </a:rPr>
              <a:t>The fundamental programming concepts learned using MATLAB will enable you to adapt to other programming environments.</a:t>
            </a:r>
          </a:p>
          <a:p>
            <a:pPr marL="514350" indent="-514350">
              <a:lnSpc>
                <a:spcPct val="150000"/>
              </a:lnSpc>
              <a:buFont typeface="Times New Roman" pitchFamily="18" charset="0"/>
              <a:buAutoNum type="arabicPeriod"/>
            </a:pPr>
            <a:r>
              <a:rPr lang="en-US" sz="2800">
                <a:solidFill>
                  <a:srgbClr val="000099"/>
                </a:solidFill>
                <a:latin typeface="Times New Roman" pitchFamily="18" charset="0"/>
              </a:rPr>
              <a:t>You will be required to use MATLAB in this course and future courses.</a:t>
            </a:r>
          </a:p>
          <a:p>
            <a:pPr marL="514350" indent="-514350">
              <a:lnSpc>
                <a:spcPct val="150000"/>
              </a:lnSpc>
              <a:buFont typeface="Times New Roman" pitchFamily="18" charset="0"/>
              <a:buAutoNum type="arabicPeriod"/>
            </a:pPr>
            <a:r>
              <a:rPr lang="en-US" sz="2800">
                <a:solidFill>
                  <a:srgbClr val="000099"/>
                </a:solidFill>
                <a:latin typeface="Times New Roman" pitchFamily="18" charset="0"/>
              </a:rPr>
              <a:t>MATLAB is widely used in industry.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FBCB45E-A7DE-4D48-AE82-39FBB365D2C7}" type="slidenum">
              <a:rPr lang="fr-FR" smtClean="0">
                <a:solidFill>
                  <a:schemeClr val="tx1"/>
                </a:solidFill>
                <a:latin typeface="Tahoma" pitchFamily="34" charset="0"/>
                <a:ea typeface="MS PGothic" pitchFamily="34" charset="-128"/>
                <a:cs typeface="Arial" pitchFamily="34" charset="0"/>
              </a:rPr>
              <a:pPr/>
              <a:t>29</a:t>
            </a:fld>
            <a:endParaRPr lang="fr-FR">
              <a:solidFill>
                <a:schemeClr val="tx1"/>
              </a:solidFill>
              <a:latin typeface="Tahoma" pitchFamily="34" charset="0"/>
              <a:ea typeface="MS PGothic" pitchFamily="34" charset="-128"/>
              <a:cs typeface="Arial" pitchFamily="34" charset="0"/>
            </a:endParaRPr>
          </a:p>
        </p:txBody>
      </p:sp>
      <p:sp>
        <p:nvSpPr>
          <p:cNvPr id="49155" name="Rectangle 2"/>
          <p:cNvSpPr>
            <a:spLocks noGrp="1" noChangeArrowheads="1"/>
          </p:cNvSpPr>
          <p:nvPr>
            <p:ph type="title" idx="4294967295"/>
          </p:nvPr>
        </p:nvSpPr>
        <p:spPr>
          <a:xfrm>
            <a:off x="838200" y="228600"/>
            <a:ext cx="7543800" cy="1143000"/>
          </a:xfrm>
        </p:spPr>
        <p:txBody>
          <a:bodyPr anchor="ctr"/>
          <a:lstStyle/>
          <a:p>
            <a:r>
              <a:rPr lang="en-US" sz="4000" b="1">
                <a:solidFill>
                  <a:srgbClr val="000099"/>
                </a:solidFill>
                <a:latin typeface="Book Antiqua" pitchFamily="18" charset="0"/>
              </a:rPr>
              <a:t>MATLAB Resources </a:t>
            </a:r>
          </a:p>
        </p:txBody>
      </p:sp>
      <p:sp>
        <p:nvSpPr>
          <p:cNvPr id="49156" name="Line 4"/>
          <p:cNvSpPr>
            <a:spLocks noChangeShapeType="1"/>
          </p:cNvSpPr>
          <p:nvPr/>
        </p:nvSpPr>
        <p:spPr bwMode="auto">
          <a:xfrm>
            <a:off x="381000" y="1219200"/>
            <a:ext cx="8458200" cy="0"/>
          </a:xfrm>
          <a:prstGeom prst="line">
            <a:avLst/>
          </a:prstGeom>
          <a:noFill/>
          <a:ln w="63500">
            <a:solidFill>
              <a:srgbClr val="000080"/>
            </a:solidFill>
            <a:round/>
            <a:headEnd/>
            <a:tailEnd/>
          </a:ln>
        </p:spPr>
        <p:txBody>
          <a:bodyPr/>
          <a:lstStyle/>
          <a:p>
            <a:endParaRPr lang="en-US"/>
          </a:p>
        </p:txBody>
      </p:sp>
      <p:sp>
        <p:nvSpPr>
          <p:cNvPr id="49157" name="Rectangle 4"/>
          <p:cNvSpPr>
            <a:spLocks noChangeArrowheads="1"/>
          </p:cNvSpPr>
          <p:nvPr/>
        </p:nvSpPr>
        <p:spPr bwMode="auto">
          <a:xfrm>
            <a:off x="381000" y="1524000"/>
            <a:ext cx="4114800" cy="5170488"/>
          </a:xfrm>
          <a:prstGeom prst="rect">
            <a:avLst/>
          </a:prstGeom>
          <a:noFill/>
          <a:ln w="9525">
            <a:noFill/>
            <a:miter lim="800000"/>
            <a:headEnd/>
            <a:tailEnd/>
          </a:ln>
        </p:spPr>
        <p:txBody>
          <a:bodyPr>
            <a:spAutoFit/>
          </a:bodyPr>
          <a:lstStyle/>
          <a:p>
            <a:pPr>
              <a:lnSpc>
                <a:spcPct val="150000"/>
              </a:lnSpc>
            </a:pPr>
            <a:r>
              <a:rPr lang="en-US" sz="2000">
                <a:solidFill>
                  <a:srgbClr val="000099"/>
                </a:solidFill>
                <a:latin typeface="Times New Roman" pitchFamily="18" charset="0"/>
              </a:rPr>
              <a:t>Getting Started – html document on</a:t>
            </a:r>
          </a:p>
          <a:p>
            <a:pPr>
              <a:lnSpc>
                <a:spcPct val="150000"/>
              </a:lnSpc>
            </a:pPr>
            <a:r>
              <a:rPr lang="en-US" sz="2000">
                <a:solidFill>
                  <a:srgbClr val="000099"/>
                </a:solidFill>
                <a:latin typeface="Times New Roman" pitchFamily="18" charset="0"/>
              </a:rPr>
              <a:t>Mathworks web site</a:t>
            </a:r>
          </a:p>
          <a:p>
            <a:pPr>
              <a:lnSpc>
                <a:spcPct val="150000"/>
              </a:lnSpc>
            </a:pPr>
            <a:r>
              <a:rPr lang="en-US" sz="2000">
                <a:solidFill>
                  <a:srgbClr val="000099"/>
                </a:solidFill>
                <a:latin typeface="Times New Roman" pitchFamily="18" charset="0"/>
              </a:rPr>
              <a:t>–http:/www.mathworks.com/access</a:t>
            </a:r>
          </a:p>
          <a:p>
            <a:pPr>
              <a:lnSpc>
                <a:spcPct val="150000"/>
              </a:lnSpc>
            </a:pPr>
            <a:r>
              <a:rPr lang="en-US" sz="2000">
                <a:solidFill>
                  <a:srgbClr val="000099"/>
                </a:solidFill>
                <a:latin typeface="Times New Roman" pitchFamily="18" charset="0"/>
              </a:rPr>
              <a:t>/helpdesk/help/helpdesk.shtml</a:t>
            </a:r>
          </a:p>
          <a:p>
            <a:pPr>
              <a:lnSpc>
                <a:spcPct val="150000"/>
              </a:lnSpc>
            </a:pPr>
            <a:r>
              <a:rPr lang="en-US" sz="2000">
                <a:solidFill>
                  <a:srgbClr val="000099"/>
                </a:solidFill>
                <a:latin typeface="Times New Roman" pitchFamily="18" charset="0"/>
              </a:rPr>
              <a:t>–Click on “Getting Started”</a:t>
            </a:r>
          </a:p>
          <a:p>
            <a:pPr>
              <a:lnSpc>
                <a:spcPct val="150000"/>
              </a:lnSpc>
            </a:pPr>
            <a:r>
              <a:rPr lang="en-US" sz="2000">
                <a:solidFill>
                  <a:srgbClr val="000099"/>
                </a:solidFill>
                <a:latin typeface="Times New Roman" pitchFamily="18" charset="0"/>
              </a:rPr>
              <a:t>–Click on “This manual in PDF”</a:t>
            </a:r>
          </a:p>
          <a:p>
            <a:pPr>
              <a:lnSpc>
                <a:spcPct val="150000"/>
              </a:lnSpc>
              <a:buFont typeface="Arial" pitchFamily="34" charset="0"/>
              <a:buChar char="•"/>
            </a:pPr>
            <a:r>
              <a:rPr lang="en-US" sz="2000">
                <a:solidFill>
                  <a:srgbClr val="000099"/>
                </a:solidFill>
                <a:latin typeface="Times New Roman" pitchFamily="18" charset="0"/>
              </a:rPr>
              <a:t>  Open or save to disk</a:t>
            </a:r>
          </a:p>
          <a:p>
            <a:pPr>
              <a:lnSpc>
                <a:spcPct val="150000"/>
              </a:lnSpc>
              <a:buFont typeface="Arial" pitchFamily="34" charset="0"/>
              <a:buChar char="•"/>
            </a:pPr>
            <a:r>
              <a:rPr lang="en-US" sz="2000">
                <a:solidFill>
                  <a:srgbClr val="000099"/>
                </a:solidFill>
                <a:latin typeface="Times New Roman" pitchFamily="18" charset="0"/>
              </a:rPr>
              <a:t>  Print</a:t>
            </a:r>
          </a:p>
          <a:p>
            <a:pPr>
              <a:lnSpc>
                <a:spcPct val="150000"/>
              </a:lnSpc>
              <a:buFont typeface="Arial" pitchFamily="34" charset="0"/>
              <a:buChar char="•"/>
            </a:pPr>
            <a:r>
              <a:rPr lang="en-US" sz="2000">
                <a:solidFill>
                  <a:srgbClr val="000099"/>
                </a:solidFill>
                <a:latin typeface="Times New Roman" pitchFamily="18" charset="0"/>
              </a:rPr>
              <a:t>  Help from MATLAB program</a:t>
            </a:r>
          </a:p>
          <a:p>
            <a:pPr>
              <a:lnSpc>
                <a:spcPct val="150000"/>
              </a:lnSpc>
              <a:buFont typeface="Arial" pitchFamily="34" charset="0"/>
              <a:buChar char="•"/>
            </a:pPr>
            <a:r>
              <a:rPr lang="en-US" sz="2000">
                <a:solidFill>
                  <a:srgbClr val="000099"/>
                </a:solidFill>
                <a:latin typeface="Times New Roman" pitchFamily="18" charset="0"/>
              </a:rPr>
              <a:t>  Course Webpage  </a:t>
            </a:r>
          </a:p>
          <a:p>
            <a:pPr>
              <a:lnSpc>
                <a:spcPct val="150000"/>
              </a:lnSpc>
              <a:buFont typeface="Arial" pitchFamily="34" charset="0"/>
              <a:buChar char="•"/>
            </a:pPr>
            <a:r>
              <a:rPr lang="en-US" sz="2000">
                <a:solidFill>
                  <a:srgbClr val="000099"/>
                </a:solidFill>
                <a:latin typeface="Times New Roman" pitchFamily="18" charset="0"/>
              </a:rPr>
              <a:t>  Practice and learn from each other</a:t>
            </a:r>
          </a:p>
        </p:txBody>
      </p:sp>
      <p:pic>
        <p:nvPicPr>
          <p:cNvPr id="49158" name="Picture 6"/>
          <p:cNvPicPr>
            <a:picLocks noChangeAspect="1" noChangeArrowheads="1"/>
          </p:cNvPicPr>
          <p:nvPr/>
        </p:nvPicPr>
        <p:blipFill>
          <a:blip r:embed="rId3"/>
          <a:srcRect/>
          <a:stretch>
            <a:fillRect/>
          </a:stretch>
        </p:blipFill>
        <p:spPr bwMode="auto">
          <a:xfrm>
            <a:off x="4572000" y="1371600"/>
            <a:ext cx="4289425" cy="53340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28600"/>
            <a:ext cx="8229600" cy="685800"/>
          </a:xfrm>
        </p:spPr>
        <p:txBody>
          <a:bodyPr/>
          <a:lstStyle/>
          <a:p>
            <a:pPr algn="ctr" eaLnBrk="1" hangingPunct="1"/>
            <a:r>
              <a:rPr lang="en-US" sz="3600" b="1" i="1" dirty="0">
                <a:solidFill>
                  <a:schemeClr val="tx1"/>
                </a:solidFill>
                <a:ea typeface="MS PGothic" pitchFamily="34" charset="-128"/>
              </a:rPr>
              <a:t>Syllabus</a:t>
            </a:r>
            <a:endParaRPr lang="en-US" sz="3200" b="1" dirty="0">
              <a:ea typeface="MS PGothic" pitchFamily="34" charset="-128"/>
            </a:endParaRPr>
          </a:p>
        </p:txBody>
      </p:sp>
      <p:sp>
        <p:nvSpPr>
          <p:cNvPr id="13315" name="Rectangle 4"/>
          <p:cNvSpPr>
            <a:spLocks noChangeArrowheads="1"/>
          </p:cNvSpPr>
          <p:nvPr/>
        </p:nvSpPr>
        <p:spPr bwMode="auto">
          <a:xfrm>
            <a:off x="0" y="1406841"/>
            <a:ext cx="9144000" cy="4955203"/>
          </a:xfrm>
          <a:prstGeom prst="rect">
            <a:avLst/>
          </a:prstGeom>
          <a:noFill/>
          <a:ln w="9525">
            <a:noFill/>
            <a:miter lim="800000"/>
            <a:headEnd/>
            <a:tailEnd/>
          </a:ln>
        </p:spPr>
        <p:txBody>
          <a:bodyPr anchor="ctr">
            <a:spAutoFit/>
          </a:bodyPr>
          <a:lstStyle/>
          <a:p>
            <a:pPr indent="342900" algn="justLow" eaLnBrk="0" hangingPunct="0"/>
            <a:r>
              <a:rPr lang="en-US" sz="1000" dirty="0"/>
              <a:t>: </a:t>
            </a:r>
          </a:p>
          <a:p>
            <a:pPr indent="342900" algn="justLow" eaLnBrk="0" hangingPunct="0"/>
            <a:r>
              <a:rPr lang="en-GB" sz="1600" i="1" dirty="0">
                <a:ea typeface="cmsy10"/>
                <a:cs typeface="cmsy10"/>
              </a:rPr>
              <a:t>• </a:t>
            </a:r>
            <a:r>
              <a:rPr lang="en-GB" sz="1600" b="1" dirty="0"/>
              <a:t>Credit hours</a:t>
            </a:r>
            <a:r>
              <a:rPr lang="en-GB" sz="1600" dirty="0"/>
              <a:t>: 3</a:t>
            </a:r>
            <a:endParaRPr lang="en-US" sz="1600" i="1" dirty="0">
              <a:ea typeface="cmsy10"/>
              <a:cs typeface="cmsy10"/>
            </a:endParaRPr>
          </a:p>
          <a:p>
            <a:pPr indent="342900" algn="justLow" eaLnBrk="0" hangingPunct="0"/>
            <a:endParaRPr lang="en-US" sz="1000" dirty="0"/>
          </a:p>
          <a:p>
            <a:pPr indent="342900" algn="just" eaLnBrk="0" hangingPunct="0"/>
            <a:r>
              <a:rPr lang="en-GB" sz="1600" b="1" i="1" dirty="0">
                <a:ea typeface="cmsy10"/>
                <a:cs typeface="cmsy10"/>
              </a:rPr>
              <a:t>• </a:t>
            </a:r>
            <a:r>
              <a:rPr lang="en-GB" sz="1600" b="1" dirty="0"/>
              <a:t>Goals : </a:t>
            </a:r>
            <a:r>
              <a:rPr lang="en-US" sz="1600" dirty="0"/>
              <a:t>To introduce computer programming with the use of MATLAB computing 	environment.</a:t>
            </a:r>
            <a:endParaRPr lang="en-GB" sz="1600" dirty="0"/>
          </a:p>
          <a:p>
            <a:pPr indent="342900" algn="justLow" eaLnBrk="0" hangingPunct="0"/>
            <a:endParaRPr lang="en-US" sz="1000" dirty="0"/>
          </a:p>
          <a:p>
            <a:pPr indent="342900" algn="justLow" eaLnBrk="0" hangingPunct="0"/>
            <a:r>
              <a:rPr lang="en-GB" sz="1600" b="1" i="1" dirty="0">
                <a:ea typeface="cmsy10"/>
                <a:cs typeface="cmsy10"/>
              </a:rPr>
              <a:t>• </a:t>
            </a:r>
            <a:r>
              <a:rPr lang="en-US" sz="1600" b="1" dirty="0"/>
              <a:t>Main learning outcomes</a:t>
            </a:r>
          </a:p>
          <a:p>
            <a:pPr marL="742950" lvl="1" indent="-285750">
              <a:buFont typeface="Courier New" panose="02070309020205020404" pitchFamily="49" charset="0"/>
              <a:buChar char="o"/>
            </a:pPr>
            <a:r>
              <a:rPr lang="en-US" sz="1600" dirty="0"/>
              <a:t>Provide students with a basic knowledge of programming skills in the context of MATLAB language.</a:t>
            </a:r>
          </a:p>
          <a:p>
            <a:pPr marL="742950" lvl="1" indent="-285750">
              <a:buFont typeface="Courier New" panose="02070309020205020404" pitchFamily="49" charset="0"/>
              <a:buChar char="o"/>
            </a:pPr>
            <a:r>
              <a:rPr lang="en-US" sz="1600" dirty="0"/>
              <a:t>Apply MATLAB plotting capabilities</a:t>
            </a:r>
          </a:p>
          <a:p>
            <a:pPr marL="742950" lvl="1" indent="-285750">
              <a:buFont typeface="Courier New" panose="02070309020205020404" pitchFamily="49" charset="0"/>
              <a:buChar char="o"/>
            </a:pPr>
            <a:r>
              <a:rPr lang="en-US" sz="1600" dirty="0"/>
              <a:t>Enable students to understand programming process from algorithm steps design to solve computational problems.</a:t>
            </a:r>
            <a:endParaRPr lang="en-GB" sz="1600" dirty="0"/>
          </a:p>
          <a:p>
            <a:pPr indent="342900" algn="justLow" eaLnBrk="0" hangingPunct="0">
              <a:lnSpc>
                <a:spcPct val="150000"/>
              </a:lnSpc>
            </a:pPr>
            <a:r>
              <a:rPr lang="en-GB" sz="1600" b="1" i="1" dirty="0">
                <a:ea typeface="cmsy10"/>
                <a:cs typeface="cmsy10"/>
              </a:rPr>
              <a:t>• </a:t>
            </a:r>
            <a:r>
              <a:rPr lang="en-US" sz="1600" b="1" dirty="0"/>
              <a:t>Reference materials</a:t>
            </a:r>
            <a:endParaRPr lang="en-GB" sz="1600" i="1" dirty="0"/>
          </a:p>
          <a:p>
            <a:pPr marL="742950" lvl="1" indent="-285750">
              <a:buFont typeface="Courier New" panose="02070309020205020404" pitchFamily="49" charset="0"/>
              <a:buChar char="o"/>
            </a:pPr>
            <a:r>
              <a:rPr lang="en-US" sz="1600" dirty="0"/>
              <a:t>Required Textbook: MATLAB for Engineers by  Holly Moore, Pearson; 5</a:t>
            </a:r>
            <a:r>
              <a:rPr lang="en-US" sz="1600" baseline="30000" dirty="0"/>
              <a:t>th</a:t>
            </a:r>
            <a:r>
              <a:rPr lang="en-US" sz="1600" dirty="0"/>
              <a:t> edition (2018).</a:t>
            </a:r>
          </a:p>
          <a:p>
            <a:pPr marL="742950" lvl="1" indent="-285750">
              <a:buFont typeface="Courier New" panose="02070309020205020404" pitchFamily="49" charset="0"/>
              <a:buChar char="o"/>
            </a:pPr>
            <a:r>
              <a:rPr lang="en-US" sz="1600" dirty="0"/>
              <a:t>Tutorial notes are available in the copy center. </a:t>
            </a:r>
          </a:p>
          <a:p>
            <a:pPr marL="742950" lvl="1" indent="-285750">
              <a:buFont typeface="Courier New" panose="02070309020205020404" pitchFamily="49" charset="0"/>
              <a:buChar char="o"/>
            </a:pPr>
            <a:r>
              <a:rPr lang="en-US" sz="1600" dirty="0"/>
              <a:t>LMS (the Learning Management System): </a:t>
            </a:r>
            <a:r>
              <a:rPr lang="en-US" sz="1600" u="sng" dirty="0" smtClean="0">
                <a:hlinkClick r:id="rId3"/>
              </a:rPr>
              <a:t>www.lms.ksu.edu.sa</a:t>
            </a:r>
            <a:r>
              <a:rPr lang="en-US" sz="1600" dirty="0" smtClean="0"/>
              <a:t> Plus personal website</a:t>
            </a:r>
            <a:endParaRPr lang="en-US" sz="1600" dirty="0"/>
          </a:p>
          <a:p>
            <a:pPr indent="342900" algn="justLow" eaLnBrk="0" hangingPunct="0"/>
            <a:endParaRPr lang="en-US" dirty="0">
              <a:solidFill>
                <a:srgbClr val="006699"/>
              </a:solidFill>
            </a:endParaRPr>
          </a:p>
          <a:p>
            <a:pPr indent="342900" algn="justLow" eaLnBrk="0" hangingPunct="0"/>
            <a:r>
              <a:rPr lang="en-GB" i="1" dirty="0">
                <a:ea typeface="cmsy10"/>
                <a:cs typeface="cmsy10"/>
              </a:rPr>
              <a:t>• </a:t>
            </a:r>
            <a:r>
              <a:rPr lang="en-GB" sz="1600" b="1" dirty="0"/>
              <a:t>Tools:</a:t>
            </a:r>
            <a:r>
              <a:rPr lang="en-GB" sz="1600" dirty="0"/>
              <a:t> The required software and hardware will be available in the college </a:t>
            </a:r>
          </a:p>
          <a:p>
            <a:pPr indent="342900" algn="justLow" eaLnBrk="0" hangingPunct="0"/>
            <a:r>
              <a:rPr lang="en-GB" sz="1600" dirty="0"/>
              <a:t>              of engineering computer </a:t>
            </a:r>
            <a:r>
              <a:rPr lang="en-GB" sz="1600" dirty="0" smtClean="0"/>
              <a:t>labs</a:t>
            </a:r>
            <a:r>
              <a:rPr lang="en-US" sz="1600" dirty="0" smtClean="0"/>
              <a:t>+ can be downloaded through </a:t>
            </a:r>
          </a:p>
          <a:p>
            <a:pPr indent="342900" algn="justLow" eaLnBrk="0" hangingPunct="0"/>
            <a:r>
              <a:rPr lang="en-US" dirty="0">
                <a:hlinkClick r:id="rId4"/>
              </a:rPr>
              <a:t>https://www.mathworks.com/academia/tah-portal/king-saud-university-31434547.html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15">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1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3E067E6-B70F-4A26-BC0F-8DAD5B0F2714}" type="slidenum">
              <a:rPr lang="fr-FR" smtClean="0">
                <a:solidFill>
                  <a:schemeClr val="tx1"/>
                </a:solidFill>
                <a:latin typeface="Tahoma" pitchFamily="34" charset="0"/>
                <a:ea typeface="MS PGothic" pitchFamily="34" charset="-128"/>
                <a:cs typeface="Arial" pitchFamily="34" charset="0"/>
              </a:rPr>
              <a:pPr/>
              <a:t>30</a:t>
            </a:fld>
            <a:endParaRPr lang="fr-FR">
              <a:solidFill>
                <a:schemeClr val="tx1"/>
              </a:solidFill>
              <a:latin typeface="Tahoma" pitchFamily="34" charset="0"/>
              <a:ea typeface="MS PGothic" pitchFamily="34" charset="-128"/>
              <a:cs typeface="Arial" pitchFamily="34" charset="0"/>
            </a:endParaRPr>
          </a:p>
        </p:txBody>
      </p:sp>
      <p:sp>
        <p:nvSpPr>
          <p:cNvPr id="36869" name="Rectangle 5"/>
          <p:cNvSpPr>
            <a:spLocks noChangeArrowheads="1"/>
          </p:cNvSpPr>
          <p:nvPr/>
        </p:nvSpPr>
        <p:spPr bwMode="auto">
          <a:xfrm>
            <a:off x="730250" y="2057400"/>
            <a:ext cx="8054975" cy="4419600"/>
          </a:xfrm>
          <a:prstGeom prst="rect">
            <a:avLst/>
          </a:prstGeom>
          <a:noFill/>
          <a:ln w="9525">
            <a:noFill/>
            <a:miter lim="800000"/>
            <a:headEnd/>
            <a:tailEnd/>
          </a:ln>
        </p:spPr>
        <p:txBody>
          <a:bodyPr/>
          <a:lstStyle/>
          <a:p>
            <a:pPr>
              <a:lnSpc>
                <a:spcPct val="150000"/>
              </a:lnSpc>
              <a:spcBef>
                <a:spcPct val="20000"/>
              </a:spcBef>
              <a:buClr>
                <a:schemeClr val="folHlink"/>
              </a:buClr>
              <a:buSzPct val="60000"/>
            </a:pPr>
            <a:r>
              <a:rPr lang="en-GB" sz="2400" b="1">
                <a:sym typeface="Wingdings" pitchFamily="2" charset="2"/>
              </a:rPr>
              <a:t> </a:t>
            </a:r>
            <a:r>
              <a:rPr lang="en-GB" sz="2400" b="1"/>
              <a:t>Case 1 : look on the desktop screen for the Matlab</a:t>
            </a:r>
          </a:p>
          <a:p>
            <a:pPr>
              <a:lnSpc>
                <a:spcPct val="150000"/>
              </a:lnSpc>
              <a:spcBef>
                <a:spcPct val="20000"/>
              </a:spcBef>
              <a:buClr>
                <a:schemeClr val="folHlink"/>
              </a:buClr>
              <a:buSzPct val="60000"/>
            </a:pPr>
            <a:r>
              <a:rPr lang="en-GB" sz="2400" b="1"/>
              <a:t>                    Icon and clik on it</a:t>
            </a:r>
          </a:p>
          <a:p>
            <a:pPr>
              <a:lnSpc>
                <a:spcPct val="150000"/>
              </a:lnSpc>
              <a:spcBef>
                <a:spcPct val="20000"/>
              </a:spcBef>
              <a:buClr>
                <a:schemeClr val="folHlink"/>
              </a:buClr>
              <a:buSzPct val="60000"/>
            </a:pPr>
            <a:r>
              <a:rPr lang="en-GB" sz="2400" b="1">
                <a:sym typeface="Wingdings" pitchFamily="2" charset="2"/>
              </a:rPr>
              <a:t> </a:t>
            </a:r>
            <a:r>
              <a:rPr lang="en-GB" sz="2400" b="1"/>
              <a:t>Case 2 : search in the start menu for Matlab</a:t>
            </a:r>
          </a:p>
          <a:p>
            <a:pPr>
              <a:lnSpc>
                <a:spcPct val="150000"/>
              </a:lnSpc>
              <a:spcBef>
                <a:spcPct val="20000"/>
              </a:spcBef>
              <a:buClr>
                <a:schemeClr val="folHlink"/>
              </a:buClr>
              <a:buSzPct val="60000"/>
            </a:pPr>
            <a:r>
              <a:rPr lang="en-GB" sz="2400" b="1"/>
              <a:t>                    shortcut and launch</a:t>
            </a:r>
          </a:p>
          <a:p>
            <a:pPr>
              <a:lnSpc>
                <a:spcPct val="150000"/>
              </a:lnSpc>
              <a:spcBef>
                <a:spcPct val="20000"/>
              </a:spcBef>
              <a:buClr>
                <a:schemeClr val="folHlink"/>
              </a:buClr>
              <a:buSzPct val="60000"/>
            </a:pPr>
            <a:r>
              <a:rPr lang="en-GB" sz="2400" b="1">
                <a:sym typeface="Wingdings" pitchFamily="2" charset="2"/>
              </a:rPr>
              <a:t> </a:t>
            </a:r>
            <a:r>
              <a:rPr lang="en-GB" sz="2400" b="1"/>
              <a:t>Case 3 : search for a Matlab folder and look for the</a:t>
            </a:r>
          </a:p>
          <a:p>
            <a:pPr>
              <a:lnSpc>
                <a:spcPct val="150000"/>
              </a:lnSpc>
              <a:spcBef>
                <a:spcPct val="20000"/>
              </a:spcBef>
              <a:buClr>
                <a:schemeClr val="folHlink"/>
              </a:buClr>
              <a:buSzPct val="60000"/>
            </a:pPr>
            <a:r>
              <a:rPr lang="en-GB" sz="2400" b="1"/>
              <a:t>                    executable application “Matlab.exe”</a:t>
            </a:r>
          </a:p>
          <a:p>
            <a:pPr>
              <a:lnSpc>
                <a:spcPct val="150000"/>
              </a:lnSpc>
              <a:spcBef>
                <a:spcPct val="20000"/>
              </a:spcBef>
              <a:buClr>
                <a:schemeClr val="folHlink"/>
              </a:buClr>
              <a:buSzPct val="60000"/>
            </a:pPr>
            <a:r>
              <a:rPr lang="en-GB" sz="2400" b="1">
                <a:sym typeface="Wingdings" pitchFamily="2" charset="2"/>
              </a:rPr>
              <a:t> </a:t>
            </a:r>
            <a:r>
              <a:rPr lang="en-GB" sz="2400" b="1"/>
              <a:t>Case 4 : install Matlab all over !</a:t>
            </a:r>
          </a:p>
        </p:txBody>
      </p:sp>
      <p:sp>
        <p:nvSpPr>
          <p:cNvPr id="7" name="Rectangle 7"/>
          <p:cNvSpPr>
            <a:spLocks noChangeArrowheads="1"/>
          </p:cNvSpPr>
          <p:nvPr/>
        </p:nvSpPr>
        <p:spPr bwMode="auto">
          <a:xfrm>
            <a:off x="358775" y="1295400"/>
            <a:ext cx="8426450" cy="684213"/>
          </a:xfrm>
          <a:prstGeom prst="rect">
            <a:avLst/>
          </a:prstGeom>
          <a:noFill/>
          <a:ln w="9525">
            <a:noFill/>
            <a:miter lim="800000"/>
            <a:headEnd/>
            <a:tailEnd/>
          </a:ln>
        </p:spPr>
        <p:txBody>
          <a:bodyPr anchor="b"/>
          <a:lstStyle/>
          <a:p>
            <a:r>
              <a:rPr lang="en-GB" sz="3200" b="1" u="sng">
                <a:solidFill>
                  <a:srgbClr val="800000"/>
                </a:solidFill>
              </a:rPr>
              <a:t>Launching MATLAB : Possible scenarios</a:t>
            </a:r>
            <a:endParaRPr lang="fr-FR" sz="2000" b="1" u="sng">
              <a:solidFill>
                <a:srgbClr val="800000"/>
              </a:solidFill>
            </a:endParaRPr>
          </a:p>
        </p:txBody>
      </p:sp>
      <p:sp>
        <p:nvSpPr>
          <p:cNvPr id="8" name="Title 5"/>
          <p:cNvSpPr txBox="1">
            <a:spLocks/>
          </p:cNvSpPr>
          <p:nvPr/>
        </p:nvSpPr>
        <p:spPr bwMode="auto">
          <a:xfrm>
            <a:off x="674688" y="233363"/>
            <a:ext cx="7793037" cy="993775"/>
          </a:xfrm>
          <a:prstGeom prst="rect">
            <a:avLst/>
          </a:prstGeom>
          <a:noFill/>
          <a:ln w="9525">
            <a:noFill/>
            <a:miter lim="800000"/>
            <a:headEnd/>
            <a:tailEnd/>
          </a:ln>
        </p:spPr>
        <p:txBody>
          <a:bodyPr anchor="b"/>
          <a:lstStyle/>
          <a:p>
            <a:pPr eaLnBrk="0" hangingPunct="0">
              <a:defRPr/>
            </a:pPr>
            <a:r>
              <a:rPr lang="en-US" sz="4400" b="1" kern="0" dirty="0">
                <a:solidFill>
                  <a:schemeClr val="tx2"/>
                </a:solidFill>
                <a:latin typeface="+mj-lt"/>
                <a:ea typeface="+mj-ea"/>
                <a:cs typeface="+mj-cs"/>
              </a:rPr>
              <a:t>1. Getting started</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869">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6869">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869">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6869">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68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5BFE85A-2471-487F-B644-D1D423142CCA}" type="slidenum">
              <a:rPr lang="fr-FR" smtClean="0">
                <a:solidFill>
                  <a:schemeClr val="tx1"/>
                </a:solidFill>
                <a:latin typeface="Tahoma" pitchFamily="34" charset="0"/>
                <a:ea typeface="MS PGothic" pitchFamily="34" charset="-128"/>
                <a:cs typeface="Arial" pitchFamily="34" charset="0"/>
              </a:rPr>
              <a:pPr/>
              <a:t>31</a:t>
            </a:fld>
            <a:endParaRPr lang="fr-FR">
              <a:solidFill>
                <a:schemeClr val="tx1"/>
              </a:solidFill>
              <a:latin typeface="Tahoma" pitchFamily="34" charset="0"/>
              <a:ea typeface="MS PGothic" pitchFamily="34" charset="-128"/>
              <a:cs typeface="Arial" pitchFamily="34" charset="0"/>
            </a:endParaRPr>
          </a:p>
        </p:txBody>
      </p:sp>
      <p:sp>
        <p:nvSpPr>
          <p:cNvPr id="51203" name="Rectangle 8"/>
          <p:cNvSpPr>
            <a:spLocks noGrp="1" noChangeArrowheads="1"/>
          </p:cNvSpPr>
          <p:nvPr>
            <p:ph type="title" idx="4294967295"/>
          </p:nvPr>
        </p:nvSpPr>
        <p:spPr>
          <a:xfrm>
            <a:off x="801688" y="298450"/>
            <a:ext cx="7920037" cy="958850"/>
          </a:xfrm>
        </p:spPr>
        <p:txBody>
          <a:bodyPr anchor="ctr"/>
          <a:lstStyle/>
          <a:p>
            <a:pPr eaLnBrk="1" hangingPunct="1"/>
            <a:r>
              <a:rPr lang="en-GB" sz="2800" b="1">
                <a:solidFill>
                  <a:srgbClr val="800000"/>
                </a:solidFill>
              </a:rPr>
              <a:t>A snap shot of the MATLAB  working environment</a:t>
            </a:r>
            <a:endParaRPr lang="zh-CN" altLang="en-US" sz="2800" b="1">
              <a:solidFill>
                <a:srgbClr val="000099"/>
              </a:solidFill>
              <a:latin typeface="Book Antiqua" pitchFamily="18" charset="0"/>
              <a:ea typeface="SimSun" pitchFamily="2" charset="-122"/>
            </a:endParaRPr>
          </a:p>
        </p:txBody>
      </p:sp>
      <p:sp>
        <p:nvSpPr>
          <p:cNvPr id="5120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000">
              <a:latin typeface="Times New Roman" pitchFamily="18" charset="0"/>
            </a:endParaRPr>
          </a:p>
        </p:txBody>
      </p:sp>
      <p:sp>
        <p:nvSpPr>
          <p:cNvPr id="5120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000">
              <a:latin typeface="Times New Roman" pitchFamily="18" charset="0"/>
            </a:endParaRPr>
          </a:p>
        </p:txBody>
      </p:sp>
      <p:sp>
        <p:nvSpPr>
          <p:cNvPr id="14" name="Rectangle 7"/>
          <p:cNvSpPr>
            <a:spLocks noChangeArrowheads="1"/>
          </p:cNvSpPr>
          <p:nvPr/>
        </p:nvSpPr>
        <p:spPr bwMode="auto">
          <a:xfrm>
            <a:off x="2370138" y="1449388"/>
            <a:ext cx="7993062" cy="503237"/>
          </a:xfrm>
          <a:prstGeom prst="rect">
            <a:avLst/>
          </a:prstGeom>
          <a:noFill/>
          <a:ln w="9525">
            <a:noFill/>
            <a:miter lim="800000"/>
            <a:headEnd/>
            <a:tailEnd/>
          </a:ln>
        </p:spPr>
        <p:txBody>
          <a:bodyPr anchor="b"/>
          <a:lstStyle/>
          <a:p>
            <a:endParaRPr lang="fr-FR" sz="1600" b="1">
              <a:solidFill>
                <a:srgbClr val="800000"/>
              </a:solidFill>
            </a:endParaRPr>
          </a:p>
        </p:txBody>
      </p:sp>
      <p:pic>
        <p:nvPicPr>
          <p:cNvPr id="51207" name="Picture 3"/>
          <p:cNvPicPr>
            <a:picLocks noChangeAspect="1" noChangeArrowheads="1"/>
          </p:cNvPicPr>
          <p:nvPr/>
        </p:nvPicPr>
        <p:blipFill>
          <a:blip r:embed="rId3"/>
          <a:srcRect/>
          <a:stretch>
            <a:fillRect/>
          </a:stretch>
        </p:blipFill>
        <p:spPr bwMode="auto">
          <a:xfrm>
            <a:off x="3005138" y="1292225"/>
            <a:ext cx="5984875" cy="4875213"/>
          </a:xfrm>
          <a:prstGeom prst="rect">
            <a:avLst/>
          </a:prstGeom>
          <a:noFill/>
          <a:ln w="9525">
            <a:noFill/>
            <a:miter lim="800000"/>
            <a:headEnd/>
            <a:tailEnd/>
          </a:ln>
        </p:spPr>
      </p:pic>
      <p:sp>
        <p:nvSpPr>
          <p:cNvPr id="51208" name="Text Box 4"/>
          <p:cNvSpPr txBox="1">
            <a:spLocks noChangeArrowheads="1"/>
          </p:cNvSpPr>
          <p:nvPr/>
        </p:nvSpPr>
        <p:spPr bwMode="auto">
          <a:xfrm>
            <a:off x="6042025" y="3187700"/>
            <a:ext cx="1838325" cy="366713"/>
          </a:xfrm>
          <a:prstGeom prst="rect">
            <a:avLst/>
          </a:prstGeom>
          <a:noFill/>
          <a:ln w="9525">
            <a:noFill/>
            <a:miter lim="800000"/>
            <a:headEnd/>
            <a:tailEnd/>
          </a:ln>
        </p:spPr>
        <p:txBody>
          <a:bodyPr>
            <a:spAutoFit/>
          </a:bodyPr>
          <a:lstStyle/>
          <a:p>
            <a:pPr>
              <a:spcBef>
                <a:spcPct val="50000"/>
              </a:spcBef>
            </a:pPr>
            <a:r>
              <a:rPr lang="en-US">
                <a:latin typeface="Tahoma" pitchFamily="34" charset="0"/>
                <a:cs typeface="Arial" pitchFamily="34" charset="0"/>
              </a:rPr>
              <a:t>Command Window</a:t>
            </a:r>
          </a:p>
        </p:txBody>
      </p:sp>
      <p:sp>
        <p:nvSpPr>
          <p:cNvPr id="51209" name="Text Box 5"/>
          <p:cNvSpPr txBox="1">
            <a:spLocks noChangeArrowheads="1"/>
          </p:cNvSpPr>
          <p:nvPr/>
        </p:nvSpPr>
        <p:spPr bwMode="auto">
          <a:xfrm>
            <a:off x="3063875" y="4903788"/>
            <a:ext cx="1701800" cy="363537"/>
          </a:xfrm>
          <a:prstGeom prst="rect">
            <a:avLst/>
          </a:prstGeom>
          <a:noFill/>
          <a:ln w="9525">
            <a:noFill/>
            <a:miter lim="800000"/>
            <a:headEnd/>
            <a:tailEnd/>
          </a:ln>
        </p:spPr>
        <p:txBody>
          <a:bodyPr>
            <a:spAutoFit/>
          </a:bodyPr>
          <a:lstStyle/>
          <a:p>
            <a:pPr>
              <a:spcBef>
                <a:spcPct val="50000"/>
              </a:spcBef>
            </a:pPr>
            <a:r>
              <a:rPr lang="en-US">
                <a:latin typeface="Tahoma" pitchFamily="34" charset="0"/>
                <a:cs typeface="Arial" pitchFamily="34" charset="0"/>
              </a:rPr>
              <a:t>Command History</a:t>
            </a:r>
          </a:p>
        </p:txBody>
      </p:sp>
      <p:sp>
        <p:nvSpPr>
          <p:cNvPr id="51210" name="Text Box 6"/>
          <p:cNvSpPr txBox="1">
            <a:spLocks noChangeArrowheads="1"/>
          </p:cNvSpPr>
          <p:nvPr/>
        </p:nvSpPr>
        <p:spPr bwMode="auto">
          <a:xfrm>
            <a:off x="3282950" y="2786063"/>
            <a:ext cx="1260475" cy="363537"/>
          </a:xfrm>
          <a:prstGeom prst="rect">
            <a:avLst/>
          </a:prstGeom>
          <a:solidFill>
            <a:schemeClr val="bg1"/>
          </a:solidFill>
          <a:ln w="9525">
            <a:noFill/>
            <a:miter lim="800000"/>
            <a:headEnd/>
            <a:tailEnd/>
          </a:ln>
        </p:spPr>
        <p:txBody>
          <a:bodyPr>
            <a:spAutoFit/>
          </a:bodyPr>
          <a:lstStyle/>
          <a:p>
            <a:pPr>
              <a:spcBef>
                <a:spcPct val="50000"/>
              </a:spcBef>
            </a:pPr>
            <a:r>
              <a:rPr lang="en-US">
                <a:latin typeface="Tahoma" pitchFamily="34" charset="0"/>
                <a:cs typeface="Arial" pitchFamily="34" charset="0"/>
              </a:rPr>
              <a:t>Workspace</a:t>
            </a:r>
          </a:p>
        </p:txBody>
      </p:sp>
      <p:sp>
        <p:nvSpPr>
          <p:cNvPr id="51211" name="Rectangle 6"/>
          <p:cNvSpPr>
            <a:spLocks noChangeArrowheads="1"/>
          </p:cNvSpPr>
          <p:nvPr/>
        </p:nvSpPr>
        <p:spPr bwMode="auto">
          <a:xfrm>
            <a:off x="4919663" y="2005013"/>
            <a:ext cx="3960812" cy="3754437"/>
          </a:xfrm>
          <a:prstGeom prst="rect">
            <a:avLst/>
          </a:prstGeom>
          <a:solidFill>
            <a:srgbClr val="CDD1D1">
              <a:alpha val="50195"/>
            </a:srgbClr>
          </a:solidFill>
          <a:ln w="28575">
            <a:solidFill>
              <a:schemeClr val="tx1"/>
            </a:solidFill>
            <a:miter lim="800000"/>
            <a:headEnd/>
            <a:tailEnd/>
          </a:ln>
        </p:spPr>
        <p:txBody>
          <a:bodyPr wrap="none" anchor="ctr"/>
          <a:lstStyle/>
          <a:p>
            <a:endParaRPr lang="ar-SA">
              <a:ea typeface="Majalla UI"/>
            </a:endParaRPr>
          </a:p>
        </p:txBody>
      </p:sp>
      <p:sp>
        <p:nvSpPr>
          <p:cNvPr id="51212" name="Rectangle 13"/>
          <p:cNvSpPr>
            <a:spLocks noChangeArrowheads="1"/>
          </p:cNvSpPr>
          <p:nvPr/>
        </p:nvSpPr>
        <p:spPr bwMode="auto">
          <a:xfrm>
            <a:off x="3063875" y="1935163"/>
            <a:ext cx="1757363" cy="2074862"/>
          </a:xfrm>
          <a:prstGeom prst="rect">
            <a:avLst/>
          </a:prstGeom>
          <a:solidFill>
            <a:srgbClr val="333399">
              <a:alpha val="50195"/>
            </a:srgbClr>
          </a:solidFill>
          <a:ln w="28575">
            <a:solidFill>
              <a:schemeClr val="tx1"/>
            </a:solidFill>
            <a:miter lim="800000"/>
            <a:headEnd/>
            <a:tailEnd/>
          </a:ln>
        </p:spPr>
        <p:txBody>
          <a:bodyPr wrap="none" anchor="ctr"/>
          <a:lstStyle/>
          <a:p>
            <a:endParaRPr lang="ar-SA">
              <a:ea typeface="Majalla UI"/>
            </a:endParaRPr>
          </a:p>
        </p:txBody>
      </p:sp>
      <p:sp>
        <p:nvSpPr>
          <p:cNvPr id="51213" name="Rectangle 15"/>
          <p:cNvSpPr>
            <a:spLocks noChangeArrowheads="1"/>
          </p:cNvSpPr>
          <p:nvPr/>
        </p:nvSpPr>
        <p:spPr bwMode="auto">
          <a:xfrm>
            <a:off x="3005138" y="4332288"/>
            <a:ext cx="1757362" cy="1573212"/>
          </a:xfrm>
          <a:prstGeom prst="rect">
            <a:avLst/>
          </a:prstGeom>
          <a:solidFill>
            <a:srgbClr val="99CC00">
              <a:alpha val="50195"/>
            </a:srgbClr>
          </a:solidFill>
          <a:ln w="28575">
            <a:solidFill>
              <a:schemeClr val="tx1"/>
            </a:solidFill>
            <a:miter lim="800000"/>
            <a:headEnd/>
            <a:tailEnd/>
          </a:ln>
        </p:spPr>
        <p:txBody>
          <a:bodyPr wrap="none" anchor="ctr"/>
          <a:lstStyle/>
          <a:p>
            <a:endParaRPr lang="ar-SA">
              <a:ea typeface="Majalla UI"/>
            </a:endParaRPr>
          </a:p>
        </p:txBody>
      </p:sp>
      <p:sp>
        <p:nvSpPr>
          <p:cNvPr id="51214" name="Rectangle 5"/>
          <p:cNvSpPr txBox="1">
            <a:spLocks noChangeArrowheads="1"/>
          </p:cNvSpPr>
          <p:nvPr/>
        </p:nvSpPr>
        <p:spPr bwMode="auto">
          <a:xfrm>
            <a:off x="0" y="1482725"/>
            <a:ext cx="5562600" cy="44958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lang="en-US" sz="1600">
                <a:solidFill>
                  <a:srgbClr val="FF3300"/>
                </a:solidFill>
                <a:latin typeface="Constantia" pitchFamily="18" charset="0"/>
              </a:rPr>
              <a:t>Command Window</a:t>
            </a:r>
          </a:p>
          <a:p>
            <a:pPr marL="639763" lvl="1" indent="-246063" eaLnBrk="0" hangingPunct="0">
              <a:spcBef>
                <a:spcPct val="20000"/>
              </a:spcBef>
              <a:buClr>
                <a:schemeClr val="accent1"/>
              </a:buClr>
              <a:buSzPct val="85000"/>
              <a:buFont typeface="Wingdings 2" pitchFamily="18" charset="2"/>
              <a:buChar char=""/>
            </a:pPr>
            <a:r>
              <a:rPr lang="en-US" sz="1600">
                <a:latin typeface="Constantia" pitchFamily="18" charset="0"/>
              </a:rPr>
              <a:t>type commands</a:t>
            </a:r>
          </a:p>
          <a:p>
            <a:pPr marL="639763" lvl="1" indent="-246063" eaLnBrk="0" hangingPunct="0">
              <a:spcBef>
                <a:spcPct val="20000"/>
              </a:spcBef>
              <a:buClr>
                <a:schemeClr val="accent1"/>
              </a:buClr>
              <a:buSzPct val="85000"/>
              <a:buFont typeface="Wingdings" pitchFamily="2" charset="2"/>
              <a:buNone/>
            </a:pPr>
            <a:endParaRPr lang="en-US" sz="1600">
              <a:latin typeface="Constantia" pitchFamily="18" charset="0"/>
            </a:endParaRPr>
          </a:p>
          <a:p>
            <a:pPr marL="273050" indent="-273050" eaLnBrk="0" hangingPunct="0">
              <a:spcBef>
                <a:spcPct val="20000"/>
              </a:spcBef>
              <a:buClr>
                <a:srgbClr val="0BD0D9"/>
              </a:buClr>
              <a:buSzPct val="95000"/>
              <a:buFont typeface="Wingdings 2" pitchFamily="18" charset="2"/>
              <a:buChar char=""/>
            </a:pPr>
            <a:r>
              <a:rPr lang="en-US" sz="1600">
                <a:solidFill>
                  <a:srgbClr val="FF3300"/>
                </a:solidFill>
                <a:latin typeface="Constantia" pitchFamily="18" charset="0"/>
              </a:rPr>
              <a:t>Current Directory</a:t>
            </a:r>
          </a:p>
          <a:p>
            <a:pPr marL="639763" lvl="1" indent="-246063" eaLnBrk="0" hangingPunct="0">
              <a:spcBef>
                <a:spcPct val="20000"/>
              </a:spcBef>
              <a:buClr>
                <a:schemeClr val="accent1"/>
              </a:buClr>
              <a:buSzPct val="85000"/>
              <a:buFont typeface="Wingdings 2" pitchFamily="18" charset="2"/>
              <a:buChar char=""/>
            </a:pPr>
            <a:r>
              <a:rPr lang="en-US" sz="1600">
                <a:latin typeface="Constantia" pitchFamily="18" charset="0"/>
              </a:rPr>
              <a:t>View folders and m-files</a:t>
            </a:r>
          </a:p>
          <a:p>
            <a:pPr marL="639763" lvl="1" indent="-246063" eaLnBrk="0" hangingPunct="0">
              <a:spcBef>
                <a:spcPct val="20000"/>
              </a:spcBef>
              <a:buClr>
                <a:schemeClr val="accent1"/>
              </a:buClr>
              <a:buSzPct val="85000"/>
              <a:buFont typeface="Wingdings" pitchFamily="2" charset="2"/>
              <a:buNone/>
            </a:pPr>
            <a:endParaRPr lang="en-US" sz="1600">
              <a:latin typeface="Constantia" pitchFamily="18" charset="0"/>
            </a:endParaRPr>
          </a:p>
          <a:p>
            <a:pPr marL="273050" indent="-273050" eaLnBrk="0" hangingPunct="0">
              <a:spcBef>
                <a:spcPct val="20000"/>
              </a:spcBef>
              <a:buClr>
                <a:srgbClr val="0BD0D9"/>
              </a:buClr>
              <a:buSzPct val="95000"/>
              <a:buFont typeface="Wingdings 2" pitchFamily="18" charset="2"/>
              <a:buChar char=""/>
            </a:pPr>
            <a:r>
              <a:rPr lang="en-US" sz="1600">
                <a:solidFill>
                  <a:srgbClr val="FF3300"/>
                </a:solidFill>
                <a:latin typeface="Constantia" pitchFamily="18" charset="0"/>
              </a:rPr>
              <a:t>Workspace</a:t>
            </a:r>
          </a:p>
          <a:p>
            <a:pPr marL="639763" lvl="1" indent="-246063" eaLnBrk="0" hangingPunct="0">
              <a:spcBef>
                <a:spcPct val="20000"/>
              </a:spcBef>
              <a:buClr>
                <a:schemeClr val="accent1"/>
              </a:buClr>
              <a:buSzPct val="85000"/>
              <a:buFont typeface="Wingdings 2" pitchFamily="18" charset="2"/>
              <a:buChar char=""/>
            </a:pPr>
            <a:r>
              <a:rPr lang="en-US" sz="1600">
                <a:latin typeface="Constantia" pitchFamily="18" charset="0"/>
              </a:rPr>
              <a:t>View program variables</a:t>
            </a:r>
          </a:p>
          <a:p>
            <a:pPr marL="639763" lvl="1" indent="-246063" eaLnBrk="0" hangingPunct="0">
              <a:spcBef>
                <a:spcPct val="20000"/>
              </a:spcBef>
              <a:buClr>
                <a:schemeClr val="accent1"/>
              </a:buClr>
              <a:buSzPct val="85000"/>
              <a:buFont typeface="Wingdings 2" pitchFamily="18" charset="2"/>
              <a:buChar char=""/>
            </a:pPr>
            <a:r>
              <a:rPr lang="en-US" sz="1600">
                <a:latin typeface="Constantia" pitchFamily="18" charset="0"/>
              </a:rPr>
              <a:t>Double click on a variable</a:t>
            </a:r>
          </a:p>
          <a:p>
            <a:pPr marL="639763" lvl="1" indent="-246063" eaLnBrk="0" hangingPunct="0">
              <a:spcBef>
                <a:spcPct val="20000"/>
              </a:spcBef>
              <a:buClr>
                <a:schemeClr val="accent1"/>
              </a:buClr>
              <a:buSzPct val="85000"/>
              <a:buFont typeface="Wingdings" pitchFamily="2" charset="2"/>
              <a:buNone/>
            </a:pPr>
            <a:r>
              <a:rPr lang="en-US" sz="1600">
                <a:latin typeface="Constantia" pitchFamily="18" charset="0"/>
              </a:rPr>
              <a:t>     to see it in the Array Editor</a:t>
            </a:r>
          </a:p>
          <a:p>
            <a:pPr marL="639763" lvl="1" indent="-246063" eaLnBrk="0" hangingPunct="0">
              <a:spcBef>
                <a:spcPct val="20000"/>
              </a:spcBef>
              <a:buClr>
                <a:schemeClr val="accent1"/>
              </a:buClr>
              <a:buSzPct val="85000"/>
              <a:buFont typeface="Wingdings 2" pitchFamily="18" charset="2"/>
              <a:buChar char=""/>
            </a:pPr>
            <a:endParaRPr lang="en-US" sz="1600">
              <a:latin typeface="Constantia" pitchFamily="18" charset="0"/>
            </a:endParaRPr>
          </a:p>
          <a:p>
            <a:pPr marL="273050" indent="-273050" eaLnBrk="0" hangingPunct="0">
              <a:spcBef>
                <a:spcPct val="20000"/>
              </a:spcBef>
              <a:buClr>
                <a:srgbClr val="0BD0D9"/>
              </a:buClr>
              <a:buSzPct val="95000"/>
              <a:buFont typeface="Wingdings 2" pitchFamily="18" charset="2"/>
              <a:buChar char=""/>
            </a:pPr>
            <a:r>
              <a:rPr lang="en-US" sz="1600">
                <a:solidFill>
                  <a:srgbClr val="FF3300"/>
                </a:solidFill>
                <a:latin typeface="Constantia" pitchFamily="18" charset="0"/>
              </a:rPr>
              <a:t>Command History</a:t>
            </a:r>
          </a:p>
          <a:p>
            <a:pPr marL="639763" lvl="1" indent="-246063" eaLnBrk="0" hangingPunct="0">
              <a:spcBef>
                <a:spcPct val="20000"/>
              </a:spcBef>
              <a:buClr>
                <a:schemeClr val="accent1"/>
              </a:buClr>
              <a:buSzPct val="85000"/>
              <a:buFont typeface="Wingdings 2" pitchFamily="18" charset="2"/>
              <a:buChar char=""/>
            </a:pPr>
            <a:r>
              <a:rPr lang="en-US" sz="1600">
                <a:latin typeface="Constantia" pitchFamily="18" charset="0"/>
              </a:rPr>
              <a:t>view past commands</a:t>
            </a:r>
          </a:p>
          <a:p>
            <a:pPr marL="639763" lvl="1" indent="-246063" eaLnBrk="0" hangingPunct="0">
              <a:spcBef>
                <a:spcPct val="20000"/>
              </a:spcBef>
              <a:buClr>
                <a:schemeClr val="accent1"/>
              </a:buClr>
              <a:buSzPct val="85000"/>
              <a:buFont typeface="Wingdings 2" pitchFamily="18" charset="2"/>
              <a:buChar char=""/>
            </a:pPr>
            <a:r>
              <a:rPr lang="en-US" sz="1600">
                <a:latin typeface="Constantia" pitchFamily="18" charset="0"/>
              </a:rPr>
              <a:t>save a whole session </a:t>
            </a:r>
          </a:p>
          <a:p>
            <a:pPr marL="639763" lvl="1" indent="-246063" eaLnBrk="0" hangingPunct="0">
              <a:spcBef>
                <a:spcPct val="20000"/>
              </a:spcBef>
              <a:buClr>
                <a:schemeClr val="accent1"/>
              </a:buClr>
              <a:buSzPct val="85000"/>
              <a:buFont typeface="Wingdings" pitchFamily="2" charset="2"/>
              <a:buNone/>
            </a:pPr>
            <a:r>
              <a:rPr lang="en-US" sz="1600">
                <a:latin typeface="Constantia" pitchFamily="18" charset="0"/>
              </a:rPr>
              <a:t>      using diary</a:t>
            </a:r>
          </a:p>
          <a:p>
            <a:pPr marL="273050" indent="-273050" eaLnBrk="0" hangingPunct="0">
              <a:spcBef>
                <a:spcPct val="20000"/>
              </a:spcBef>
              <a:buClr>
                <a:srgbClr val="0BD0D9"/>
              </a:buClr>
              <a:buSzPct val="95000"/>
              <a:buFont typeface="Wingdings 2" pitchFamily="18" charset="2"/>
              <a:buChar char=""/>
            </a:pPr>
            <a:endParaRPr lang="en-GB" sz="1600">
              <a:latin typeface="Constantia" pitchFamily="18" charset="0"/>
            </a:endParaRPr>
          </a:p>
        </p:txBody>
      </p:sp>
      <p:sp>
        <p:nvSpPr>
          <p:cNvPr id="51215" name="Line 6"/>
          <p:cNvSpPr>
            <a:spLocks noChangeShapeType="1"/>
          </p:cNvSpPr>
          <p:nvPr/>
        </p:nvSpPr>
        <p:spPr bwMode="auto">
          <a:xfrm flipV="1">
            <a:off x="2051050" y="4648200"/>
            <a:ext cx="1231900" cy="246063"/>
          </a:xfrm>
          <a:prstGeom prst="line">
            <a:avLst/>
          </a:prstGeom>
          <a:noFill/>
          <a:ln w="25400">
            <a:solidFill>
              <a:schemeClr val="tx1"/>
            </a:solidFill>
            <a:round/>
            <a:headEnd/>
            <a:tailEnd type="triangle" w="med" len="med"/>
          </a:ln>
        </p:spPr>
        <p:txBody>
          <a:bodyPr wrap="none" anchor="ctr"/>
          <a:lstStyle/>
          <a:p>
            <a:endParaRPr lang="en-US"/>
          </a:p>
        </p:txBody>
      </p:sp>
      <p:sp>
        <p:nvSpPr>
          <p:cNvPr id="51216" name="Line 7"/>
          <p:cNvSpPr>
            <a:spLocks noChangeShapeType="1"/>
          </p:cNvSpPr>
          <p:nvPr/>
        </p:nvSpPr>
        <p:spPr bwMode="auto">
          <a:xfrm>
            <a:off x="1428750" y="3468688"/>
            <a:ext cx="1771650" cy="646112"/>
          </a:xfrm>
          <a:prstGeom prst="line">
            <a:avLst/>
          </a:prstGeom>
          <a:noFill/>
          <a:ln w="25400">
            <a:solidFill>
              <a:schemeClr val="tx1"/>
            </a:solidFill>
            <a:round/>
            <a:headEnd/>
            <a:tailEnd type="triangle" w="med" len="med"/>
          </a:ln>
        </p:spPr>
        <p:txBody>
          <a:bodyPr wrap="none" anchor="ctr"/>
          <a:lstStyle/>
          <a:p>
            <a:endParaRPr lang="en-US"/>
          </a:p>
        </p:txBody>
      </p:sp>
      <p:sp>
        <p:nvSpPr>
          <p:cNvPr id="51217" name="Line 8"/>
          <p:cNvSpPr>
            <a:spLocks noChangeShapeType="1"/>
          </p:cNvSpPr>
          <p:nvPr/>
        </p:nvSpPr>
        <p:spPr bwMode="auto">
          <a:xfrm>
            <a:off x="1981200" y="2546350"/>
            <a:ext cx="1752600" cy="1568450"/>
          </a:xfrm>
          <a:prstGeom prst="line">
            <a:avLst/>
          </a:prstGeom>
          <a:noFill/>
          <a:ln w="25400">
            <a:solidFill>
              <a:schemeClr val="tx1"/>
            </a:solidFill>
            <a:round/>
            <a:headEnd/>
            <a:tailEnd type="triangle" w="med" len="med"/>
          </a:ln>
        </p:spPr>
        <p:txBody>
          <a:bodyPr wrap="none" anchor="ctr"/>
          <a:lstStyle/>
          <a:p>
            <a:endParaRPr lang="en-US"/>
          </a:p>
        </p:txBody>
      </p:sp>
      <p:sp>
        <p:nvSpPr>
          <p:cNvPr id="51218" name="Line 9"/>
          <p:cNvSpPr>
            <a:spLocks noChangeShapeType="1"/>
          </p:cNvSpPr>
          <p:nvPr/>
        </p:nvSpPr>
        <p:spPr bwMode="auto">
          <a:xfrm>
            <a:off x="2085975" y="1708150"/>
            <a:ext cx="3657600" cy="838200"/>
          </a:xfrm>
          <a:prstGeom prst="line">
            <a:avLst/>
          </a:prstGeom>
          <a:noFill/>
          <a:ln w="254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304800"/>
            <a:ext cx="5122863" cy="715963"/>
          </a:xfrm>
        </p:spPr>
        <p:txBody>
          <a:bodyPr/>
          <a:lstStyle/>
          <a:p>
            <a:pPr eaLnBrk="1" hangingPunct="1"/>
            <a:r>
              <a:rPr lang="en-US"/>
              <a:t>MATLAB Basics</a:t>
            </a:r>
          </a:p>
        </p:txBody>
      </p:sp>
      <p:sp>
        <p:nvSpPr>
          <p:cNvPr id="52227" name="Rectangle 3"/>
          <p:cNvSpPr>
            <a:spLocks noGrp="1" noChangeArrowheads="1"/>
          </p:cNvSpPr>
          <p:nvPr>
            <p:ph type="body" sz="half" idx="1"/>
          </p:nvPr>
        </p:nvSpPr>
        <p:spPr>
          <a:xfrm>
            <a:off x="457200" y="1371600"/>
            <a:ext cx="6019800" cy="4754563"/>
          </a:xfrm>
        </p:spPr>
        <p:txBody>
          <a:bodyPr/>
          <a:lstStyle/>
          <a:p>
            <a:pPr eaLnBrk="1" hangingPunct="1"/>
            <a:r>
              <a:rPr lang="en-US" sz="1800"/>
              <a:t>MATLAB can be thought of as a super-powerful graphing calculator</a:t>
            </a:r>
          </a:p>
          <a:p>
            <a:pPr lvl="2" eaLnBrk="1" hangingPunct="1"/>
            <a:r>
              <a:rPr lang="en-US" sz="1600"/>
              <a:t>Remember the TI-83 from calculus? </a:t>
            </a:r>
          </a:p>
          <a:p>
            <a:pPr lvl="2" eaLnBrk="1" hangingPunct="1"/>
            <a:r>
              <a:rPr lang="en-US" sz="1600"/>
              <a:t>With many more buttons (built-in functions)</a:t>
            </a:r>
          </a:p>
          <a:p>
            <a:pPr lvl="2" eaLnBrk="1" hangingPunct="1"/>
            <a:endParaRPr lang="en-US" sz="1600"/>
          </a:p>
          <a:p>
            <a:pPr eaLnBrk="1" hangingPunct="1"/>
            <a:r>
              <a:rPr lang="en-US" sz="1800"/>
              <a:t>In addition it is a programming language</a:t>
            </a:r>
          </a:p>
          <a:p>
            <a:pPr lvl="2" eaLnBrk="1" hangingPunct="1"/>
            <a:r>
              <a:rPr lang="en-US" sz="1600"/>
              <a:t>MATLAB is an interpreted language, like Scheme</a:t>
            </a:r>
          </a:p>
          <a:p>
            <a:pPr lvl="2" eaLnBrk="1" hangingPunct="1"/>
            <a:r>
              <a:rPr lang="en-US" sz="1600"/>
              <a:t>Commands executed line by line</a:t>
            </a:r>
          </a:p>
          <a:p>
            <a:pPr lvl="2" eaLnBrk="1" hangingPunct="1"/>
            <a:endParaRPr lang="en-US" sz="1600"/>
          </a:p>
          <a:p>
            <a:pPr eaLnBrk="1" hangingPunct="1">
              <a:buFontTx/>
              <a:buNone/>
            </a:pPr>
            <a:endParaRPr lang="en-US" sz="1800"/>
          </a:p>
          <a:p>
            <a:pPr eaLnBrk="1" hangingPunct="1">
              <a:buFontTx/>
              <a:buNone/>
            </a:pPr>
            <a:endParaRPr lang="en-US" sz="1800"/>
          </a:p>
        </p:txBody>
      </p:sp>
      <p:pic>
        <p:nvPicPr>
          <p:cNvPr id="52228" name="Picture 4" descr="83big"/>
          <p:cNvPicPr>
            <a:picLocks noGrp="1" noChangeAspect="1" noChangeArrowheads="1"/>
          </p:cNvPicPr>
          <p:nvPr>
            <p:ph sz="half" idx="2"/>
          </p:nvPr>
        </p:nvPicPr>
        <p:blipFill>
          <a:blip r:embed="rId3"/>
          <a:srcRect/>
          <a:stretch>
            <a:fillRect/>
          </a:stretch>
        </p:blipFill>
        <p:spPr>
          <a:xfrm rot="776935">
            <a:off x="5978525" y="1190625"/>
            <a:ext cx="2414588" cy="4724400"/>
          </a:xfrm>
          <a:noFill/>
        </p:spPr>
      </p:pic>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304800"/>
            <a:ext cx="7848600" cy="715963"/>
          </a:xfrm>
        </p:spPr>
        <p:txBody>
          <a:bodyPr/>
          <a:lstStyle/>
          <a:p>
            <a:pPr eaLnBrk="1" hangingPunct="1"/>
            <a:r>
              <a:rPr lang="en-US"/>
              <a:t>The </a:t>
            </a:r>
            <a:r>
              <a:rPr lang="en-US" i="1">
                <a:solidFill>
                  <a:srgbClr val="FF0000"/>
                </a:solidFill>
              </a:rPr>
              <a:t>Commands</a:t>
            </a:r>
            <a:r>
              <a:rPr lang="en-US"/>
              <a:t> Window</a:t>
            </a:r>
          </a:p>
        </p:txBody>
      </p:sp>
      <p:grpSp>
        <p:nvGrpSpPr>
          <p:cNvPr id="53251" name="Group 3"/>
          <p:cNvGrpSpPr>
            <a:grpSpLocks/>
          </p:cNvGrpSpPr>
          <p:nvPr/>
        </p:nvGrpSpPr>
        <p:grpSpPr bwMode="auto">
          <a:xfrm>
            <a:off x="5000625" y="2236788"/>
            <a:ext cx="3951288" cy="3325812"/>
            <a:chOff x="755650" y="1520825"/>
            <a:chExt cx="7237413" cy="4910138"/>
          </a:xfrm>
        </p:grpSpPr>
        <p:pic>
          <p:nvPicPr>
            <p:cNvPr id="53253" name="Picture 3"/>
            <p:cNvPicPr>
              <a:picLocks noChangeAspect="1" noChangeArrowheads="1"/>
            </p:cNvPicPr>
            <p:nvPr/>
          </p:nvPicPr>
          <p:blipFill>
            <a:blip r:embed="rId3"/>
            <a:srcRect/>
            <a:stretch>
              <a:fillRect/>
            </a:stretch>
          </p:blipFill>
          <p:spPr bwMode="auto">
            <a:xfrm>
              <a:off x="755650" y="1520825"/>
              <a:ext cx="7237413" cy="4910138"/>
            </a:xfrm>
            <a:prstGeom prst="rect">
              <a:avLst/>
            </a:prstGeom>
            <a:noFill/>
            <a:ln w="9525">
              <a:noFill/>
              <a:miter lim="800000"/>
              <a:headEnd/>
              <a:tailEnd/>
            </a:ln>
          </p:spPr>
        </p:pic>
        <p:sp>
          <p:nvSpPr>
            <p:cNvPr id="53254" name="Text Box 4"/>
            <p:cNvSpPr txBox="1">
              <a:spLocks noChangeArrowheads="1"/>
            </p:cNvSpPr>
            <p:nvPr/>
          </p:nvSpPr>
          <p:spPr bwMode="auto">
            <a:xfrm>
              <a:off x="4427538" y="3429000"/>
              <a:ext cx="2224087" cy="369888"/>
            </a:xfrm>
            <a:prstGeom prst="rect">
              <a:avLst/>
            </a:prstGeom>
            <a:noFill/>
            <a:ln w="9525">
              <a:noFill/>
              <a:miter lim="800000"/>
              <a:headEnd/>
              <a:tailEnd/>
            </a:ln>
          </p:spPr>
          <p:txBody>
            <a:bodyPr>
              <a:spAutoFit/>
            </a:bodyPr>
            <a:lstStyle/>
            <a:p>
              <a:pPr>
                <a:spcBef>
                  <a:spcPct val="50000"/>
                </a:spcBef>
              </a:pPr>
              <a:r>
                <a:rPr lang="en-US">
                  <a:latin typeface="Tahoma" pitchFamily="34" charset="0"/>
                  <a:cs typeface="Arial" pitchFamily="34" charset="0"/>
                </a:rPr>
                <a:t>Command Window</a:t>
              </a:r>
            </a:p>
          </p:txBody>
        </p:sp>
        <p:sp>
          <p:nvSpPr>
            <p:cNvPr id="53255" name="Rectangle 6"/>
            <p:cNvSpPr>
              <a:spLocks noChangeArrowheads="1"/>
            </p:cNvSpPr>
            <p:nvPr/>
          </p:nvSpPr>
          <p:spPr bwMode="auto">
            <a:xfrm>
              <a:off x="3135312" y="2238375"/>
              <a:ext cx="4789488" cy="3781425"/>
            </a:xfrm>
            <a:prstGeom prst="rect">
              <a:avLst/>
            </a:prstGeom>
            <a:solidFill>
              <a:srgbClr val="CDD1D1">
                <a:alpha val="50195"/>
              </a:srgbClr>
            </a:solidFill>
            <a:ln w="28575">
              <a:solidFill>
                <a:schemeClr val="tx1"/>
              </a:solidFill>
              <a:miter lim="800000"/>
              <a:headEnd/>
              <a:tailEnd/>
            </a:ln>
          </p:spPr>
          <p:txBody>
            <a:bodyPr wrap="none" anchor="ctr"/>
            <a:lstStyle/>
            <a:p>
              <a:endParaRPr lang="ar-SA">
                <a:ea typeface="Majalla UI"/>
              </a:endParaRPr>
            </a:p>
          </p:txBody>
        </p:sp>
      </p:grpSp>
      <p:sp>
        <p:nvSpPr>
          <p:cNvPr id="53252" name="Rectangle 3"/>
          <p:cNvSpPr txBox="1">
            <a:spLocks noChangeArrowheads="1"/>
          </p:cNvSpPr>
          <p:nvPr/>
        </p:nvSpPr>
        <p:spPr bwMode="auto">
          <a:xfrm>
            <a:off x="304800" y="1192213"/>
            <a:ext cx="6772275" cy="5360987"/>
          </a:xfrm>
          <a:prstGeom prst="rect">
            <a:avLst/>
          </a:prstGeom>
          <a:noFill/>
          <a:ln w="9525">
            <a:noFill/>
            <a:miter lim="800000"/>
            <a:headEnd/>
            <a:tailEnd/>
          </a:ln>
        </p:spPr>
        <p:txBody>
          <a:bodyPr lIns="92075" tIns="46038" rIns="92075" bIns="46038"/>
          <a:lstStyle/>
          <a:p>
            <a:pPr marL="273050" indent="-273050" eaLnBrk="0" hangingPunct="0">
              <a:spcBef>
                <a:spcPct val="20000"/>
              </a:spcBef>
              <a:buClr>
                <a:srgbClr val="0BD0D9"/>
              </a:buClr>
              <a:buSzPct val="95000"/>
              <a:buFont typeface="Wingdings 2" pitchFamily="18" charset="2"/>
              <a:buChar char=""/>
            </a:pPr>
            <a:r>
              <a:rPr lang="en-US" sz="2400">
                <a:latin typeface="Constantia" pitchFamily="18" charset="0"/>
              </a:rPr>
              <a:t>Recognizable by the Command prompt    </a:t>
            </a:r>
            <a:r>
              <a:rPr lang="en-US" sz="2400">
                <a:solidFill>
                  <a:srgbClr val="FF0033"/>
                </a:solidFill>
                <a:latin typeface="Constantia" pitchFamily="18" charset="0"/>
              </a:rPr>
              <a:t>&gt;&gt;</a:t>
            </a:r>
          </a:p>
          <a:p>
            <a:pPr marL="273050" indent="-273050" eaLnBrk="0" hangingPunct="0">
              <a:spcBef>
                <a:spcPct val="20000"/>
              </a:spcBef>
              <a:buClr>
                <a:srgbClr val="0BD0D9"/>
              </a:buClr>
              <a:buSzPct val="95000"/>
              <a:buFont typeface="Wingdings 2" pitchFamily="18" charset="2"/>
              <a:buChar char=""/>
            </a:pPr>
            <a:r>
              <a:rPr lang="en-US" sz="2400">
                <a:latin typeface="Constantia" pitchFamily="18" charset="0"/>
              </a:rPr>
              <a:t>Basic arithmetic operations are available:</a:t>
            </a:r>
          </a:p>
          <a:p>
            <a:pPr marL="273050" indent="-273050" eaLnBrk="0" hangingPunct="0">
              <a:spcBef>
                <a:spcPct val="20000"/>
              </a:spcBef>
              <a:buClr>
                <a:srgbClr val="0BD0D9"/>
              </a:buClr>
              <a:buSzPct val="95000"/>
            </a:pPr>
            <a:r>
              <a:rPr lang="en-US" sz="2400">
                <a:latin typeface="Constantia" pitchFamily="18" charset="0"/>
              </a:rPr>
              <a:t>		addition </a:t>
            </a:r>
            <a:r>
              <a:rPr lang="en-US" sz="2400">
                <a:solidFill>
                  <a:srgbClr val="FF0033"/>
                </a:solidFill>
                <a:latin typeface="Constantia" pitchFamily="18" charset="0"/>
              </a:rPr>
              <a:t>+</a:t>
            </a:r>
            <a:r>
              <a:rPr lang="en-US" sz="2400">
                <a:latin typeface="Constantia" pitchFamily="18" charset="0"/>
              </a:rPr>
              <a:t>	 </a:t>
            </a:r>
          </a:p>
          <a:p>
            <a:pPr marL="273050" indent="-273050" eaLnBrk="0" hangingPunct="0">
              <a:spcBef>
                <a:spcPct val="20000"/>
              </a:spcBef>
              <a:buClr>
                <a:srgbClr val="0BD0D9"/>
              </a:buClr>
              <a:buSzPct val="95000"/>
            </a:pPr>
            <a:r>
              <a:rPr lang="en-US" sz="2400">
                <a:latin typeface="Constantia" pitchFamily="18" charset="0"/>
              </a:rPr>
              <a:t>            subtraction </a:t>
            </a:r>
            <a:r>
              <a:rPr lang="en-US" sz="2400">
                <a:solidFill>
                  <a:srgbClr val="FF0033"/>
                </a:solidFill>
                <a:latin typeface="Constantia" pitchFamily="18" charset="0"/>
              </a:rPr>
              <a:t>–         </a:t>
            </a:r>
          </a:p>
          <a:p>
            <a:pPr marL="273050" indent="-273050" eaLnBrk="0" hangingPunct="0">
              <a:spcBef>
                <a:spcPct val="20000"/>
              </a:spcBef>
              <a:buClr>
                <a:srgbClr val="0BD0D9"/>
              </a:buClr>
              <a:buSzPct val="95000"/>
            </a:pPr>
            <a:r>
              <a:rPr lang="en-US" sz="2400">
                <a:solidFill>
                  <a:srgbClr val="FF0033"/>
                </a:solidFill>
                <a:latin typeface="Constantia" pitchFamily="18" charset="0"/>
              </a:rPr>
              <a:t>            </a:t>
            </a:r>
            <a:r>
              <a:rPr lang="en-US" sz="2400">
                <a:latin typeface="Constantia" pitchFamily="18" charset="0"/>
              </a:rPr>
              <a:t>division</a:t>
            </a:r>
            <a:r>
              <a:rPr lang="en-US" sz="2400">
                <a:solidFill>
                  <a:srgbClr val="FF0033"/>
                </a:solidFill>
                <a:latin typeface="Constantia" pitchFamily="18" charset="0"/>
              </a:rPr>
              <a:t> /</a:t>
            </a:r>
          </a:p>
          <a:p>
            <a:pPr marL="273050" indent="-273050" eaLnBrk="0" hangingPunct="0">
              <a:spcBef>
                <a:spcPct val="20000"/>
              </a:spcBef>
              <a:buClr>
                <a:srgbClr val="0BD0D9"/>
              </a:buClr>
              <a:buSzPct val="95000"/>
            </a:pPr>
            <a:r>
              <a:rPr lang="en-US" sz="2400">
                <a:latin typeface="Constantia" pitchFamily="18" charset="0"/>
              </a:rPr>
              <a:t>		multiplication </a:t>
            </a:r>
            <a:r>
              <a:rPr lang="en-US" sz="2400">
                <a:solidFill>
                  <a:srgbClr val="FF0033"/>
                </a:solidFill>
                <a:latin typeface="Constantia" pitchFamily="18" charset="0"/>
              </a:rPr>
              <a:t>*        </a:t>
            </a:r>
          </a:p>
          <a:p>
            <a:pPr marL="273050" indent="-273050" eaLnBrk="0" hangingPunct="0">
              <a:spcBef>
                <a:spcPct val="20000"/>
              </a:spcBef>
              <a:buClr>
                <a:srgbClr val="0BD0D9"/>
              </a:buClr>
              <a:buSzPct val="95000"/>
            </a:pPr>
            <a:r>
              <a:rPr lang="en-US" sz="2400">
                <a:solidFill>
                  <a:srgbClr val="FF0033"/>
                </a:solidFill>
                <a:latin typeface="Constantia" pitchFamily="18" charset="0"/>
              </a:rPr>
              <a:t>            </a:t>
            </a:r>
            <a:r>
              <a:rPr lang="en-US" sz="2400">
                <a:latin typeface="Constantia" pitchFamily="18" charset="0"/>
              </a:rPr>
              <a:t>exponentiation </a:t>
            </a:r>
            <a:r>
              <a:rPr lang="en-US" sz="2400">
                <a:solidFill>
                  <a:srgbClr val="FF0033"/>
                </a:solidFill>
                <a:latin typeface="Constantia" pitchFamily="18" charset="0"/>
              </a:rPr>
              <a:t>^</a:t>
            </a:r>
            <a:r>
              <a:rPr lang="en-US" sz="2400">
                <a:latin typeface="Constantia" pitchFamily="18" charset="0"/>
              </a:rPr>
              <a:t>	</a:t>
            </a:r>
            <a:r>
              <a:rPr lang="en-US" sz="2400">
                <a:solidFill>
                  <a:schemeClr val="tx2"/>
                </a:solidFill>
                <a:latin typeface="Constantia" pitchFamily="18" charset="0"/>
              </a:rPr>
              <a:t>	</a:t>
            </a:r>
            <a:r>
              <a:rPr lang="en-US" sz="2400">
                <a:latin typeface="Constantia" pitchFamily="18" charset="0"/>
              </a:rPr>
              <a:t>		</a:t>
            </a:r>
          </a:p>
          <a:p>
            <a:pPr marL="273050" indent="-273050" eaLnBrk="0" hangingPunct="0">
              <a:spcBef>
                <a:spcPct val="20000"/>
              </a:spcBef>
              <a:buClr>
                <a:srgbClr val="0BD0D9"/>
              </a:buClr>
              <a:buSzPct val="95000"/>
              <a:buFont typeface="Wingdings 2" pitchFamily="18" charset="2"/>
              <a:buChar char=""/>
            </a:pPr>
            <a:r>
              <a:rPr lang="en-US" sz="2400">
                <a:latin typeface="Constantia" pitchFamily="18" charset="0"/>
              </a:rPr>
              <a:t>More complex operations and programming instructions </a:t>
            </a:r>
          </a:p>
          <a:p>
            <a:pPr marL="273050" indent="-273050" eaLnBrk="0" hangingPunct="0">
              <a:spcBef>
                <a:spcPct val="20000"/>
              </a:spcBef>
              <a:buClr>
                <a:srgbClr val="0BD0D9"/>
              </a:buClr>
              <a:buSzPct val="95000"/>
              <a:buFont typeface="Wingdings 2" pitchFamily="18" charset="2"/>
              <a:buChar char=""/>
            </a:pPr>
            <a:r>
              <a:rPr lang="en-US" sz="2400">
                <a:latin typeface="Constantia" pitchFamily="18" charset="0"/>
              </a:rPr>
              <a:t>Pressing “</a:t>
            </a:r>
            <a:r>
              <a:rPr lang="en-US" sz="2400">
                <a:solidFill>
                  <a:srgbClr val="009900"/>
                </a:solidFill>
                <a:latin typeface="Constantia" pitchFamily="18" charset="0"/>
              </a:rPr>
              <a:t>enter</a:t>
            </a:r>
            <a:r>
              <a:rPr lang="en-US" sz="2400">
                <a:latin typeface="Constantia" pitchFamily="18" charset="0"/>
              </a:rPr>
              <a:t>” key </a:t>
            </a:r>
          </a:p>
          <a:p>
            <a:pPr marL="273050" indent="-273050" eaLnBrk="0" hangingPunct="0">
              <a:spcBef>
                <a:spcPct val="20000"/>
              </a:spcBef>
              <a:buClr>
                <a:srgbClr val="0BD0D9"/>
              </a:buClr>
              <a:buSzPct val="95000"/>
            </a:pPr>
            <a:r>
              <a:rPr lang="en-US" sz="2400">
                <a:latin typeface="Constantia" pitchFamily="18" charset="0"/>
              </a:rPr>
              <a:t>  </a:t>
            </a:r>
            <a:r>
              <a:rPr lang="en-US" sz="2400">
                <a:latin typeface="Constantia" pitchFamily="18" charset="0"/>
                <a:sym typeface="Wingdings" pitchFamily="2" charset="2"/>
              </a:rPr>
              <a:t> </a:t>
            </a:r>
            <a:r>
              <a:rPr lang="en-US" sz="2400">
                <a:latin typeface="Constantia" pitchFamily="18" charset="0"/>
              </a:rPr>
              <a:t>“executes” or “runs” </a:t>
            </a:r>
          </a:p>
          <a:p>
            <a:pPr marL="273050" indent="-273050" eaLnBrk="0" hangingPunct="0">
              <a:spcBef>
                <a:spcPct val="20000"/>
              </a:spcBef>
              <a:buClr>
                <a:srgbClr val="0BD0D9"/>
              </a:buClr>
              <a:buSzPct val="95000"/>
            </a:pPr>
            <a:r>
              <a:rPr lang="en-US" sz="2400">
                <a:latin typeface="Constantia" pitchFamily="18" charset="0"/>
              </a:rPr>
              <a:t>            or “invokes” 	the operation </a:t>
            </a:r>
          </a:p>
          <a:p>
            <a:pPr marL="273050" indent="-273050" eaLnBrk="0" hangingPunct="0">
              <a:spcBef>
                <a:spcPct val="20000"/>
              </a:spcBef>
              <a:buClr>
                <a:srgbClr val="0BD0D9"/>
              </a:buClr>
              <a:buSzPct val="95000"/>
            </a:pPr>
            <a:endParaRPr lang="en-US" sz="2000">
              <a:latin typeface="Constantia" pitchFamily="18" charset="0"/>
            </a:endParaRPr>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304800"/>
            <a:ext cx="7848600" cy="715963"/>
          </a:xfrm>
        </p:spPr>
        <p:txBody>
          <a:bodyPr/>
          <a:lstStyle/>
          <a:p>
            <a:pPr eaLnBrk="1" hangingPunct="1"/>
            <a:r>
              <a:rPr lang="en-US"/>
              <a:t>Arithmetic Operations</a:t>
            </a:r>
          </a:p>
        </p:txBody>
      </p:sp>
      <p:sp>
        <p:nvSpPr>
          <p:cNvPr id="54275" name="Rectangle 3"/>
          <p:cNvSpPr txBox="1">
            <a:spLocks noChangeArrowheads="1"/>
          </p:cNvSpPr>
          <p:nvPr/>
        </p:nvSpPr>
        <p:spPr bwMode="auto">
          <a:xfrm>
            <a:off x="457200" y="914400"/>
            <a:ext cx="6772275" cy="5360988"/>
          </a:xfrm>
          <a:prstGeom prst="rect">
            <a:avLst/>
          </a:prstGeom>
          <a:noFill/>
          <a:ln w="9525">
            <a:noFill/>
            <a:miter lim="800000"/>
            <a:headEnd/>
            <a:tailEnd/>
          </a:ln>
        </p:spPr>
        <p:txBody>
          <a:bodyPr lIns="92075" tIns="46038" rIns="92075" bIns="46038"/>
          <a:lstStyle/>
          <a:p>
            <a:pPr marL="273050" indent="-273050" eaLnBrk="0" hangingPunct="0">
              <a:spcBef>
                <a:spcPct val="20000"/>
              </a:spcBef>
              <a:buClr>
                <a:srgbClr val="0BD0D9"/>
              </a:buClr>
              <a:buSzPct val="95000"/>
            </a:pPr>
            <a:endParaRPr lang="en-US" sz="2000">
              <a:latin typeface="Constantia" pitchFamily="18" charset="0"/>
            </a:endParaRPr>
          </a:p>
        </p:txBody>
      </p:sp>
      <p:sp>
        <p:nvSpPr>
          <p:cNvPr id="8" name="Rectangle 3"/>
          <p:cNvSpPr>
            <a:spLocks noGrp="1" noChangeArrowheads="1"/>
          </p:cNvSpPr>
          <p:nvPr>
            <p:ph type="body" idx="1"/>
          </p:nvPr>
        </p:nvSpPr>
        <p:spPr>
          <a:xfrm>
            <a:off x="482600" y="1190625"/>
            <a:ext cx="8204200" cy="5667375"/>
          </a:xfrm>
        </p:spPr>
        <p:txBody>
          <a:bodyPr/>
          <a:lstStyle/>
          <a:p>
            <a:pPr>
              <a:defRPr/>
            </a:pPr>
            <a:r>
              <a:rPr lang="en-US" sz="3200" dirty="0"/>
              <a:t>Addition   		+    	&gt;&gt; 1+2</a:t>
            </a:r>
          </a:p>
          <a:p>
            <a:pPr>
              <a:defRPr/>
            </a:pPr>
            <a:r>
              <a:rPr lang="en-US" sz="3200" dirty="0"/>
              <a:t>Subtraction		-	&gt;&gt; 3-4</a:t>
            </a:r>
          </a:p>
          <a:p>
            <a:pPr>
              <a:defRPr/>
            </a:pPr>
            <a:r>
              <a:rPr lang="en-US" sz="3200" dirty="0"/>
              <a:t>Multiplication	*	&gt;&gt; 5*6</a:t>
            </a:r>
          </a:p>
          <a:p>
            <a:pPr>
              <a:defRPr/>
            </a:pPr>
            <a:r>
              <a:rPr lang="en-US" sz="3200" dirty="0"/>
              <a:t>Division			/	&gt;&gt; 7/8</a:t>
            </a:r>
          </a:p>
          <a:p>
            <a:pPr>
              <a:defRPr/>
            </a:pPr>
            <a:r>
              <a:rPr lang="en-US" sz="3200" dirty="0"/>
              <a:t>Back Slash		\	&gt;&gt; 9\10 or  10/9</a:t>
            </a:r>
          </a:p>
          <a:p>
            <a:pPr>
              <a:defRPr/>
            </a:pPr>
            <a:r>
              <a:rPr lang="en-US" sz="3200" dirty="0"/>
              <a:t>Exponentiation	^	&gt;&gt; 2^3 </a:t>
            </a:r>
          </a:p>
          <a:p>
            <a:pPr>
              <a:defRPr/>
            </a:pPr>
            <a:r>
              <a:rPr lang="en-US" sz="3200" dirty="0"/>
              <a:t>Priority rule : </a:t>
            </a:r>
          </a:p>
          <a:p>
            <a:pPr marL="0" indent="0">
              <a:spcBef>
                <a:spcPts val="0"/>
              </a:spcBef>
              <a:buFont typeface="Wingdings 2" pitchFamily="18" charset="2"/>
              <a:buNone/>
              <a:defRPr/>
            </a:pPr>
            <a:r>
              <a:rPr lang="en-US" sz="3200" dirty="0"/>
              <a:t>   </a:t>
            </a:r>
            <a:r>
              <a:rPr lang="en-US" sz="2400" i="1" dirty="0"/>
              <a:t>PEMDAS</a:t>
            </a:r>
            <a:r>
              <a:rPr lang="en-US" sz="2800" dirty="0"/>
              <a:t> </a:t>
            </a:r>
            <a:r>
              <a:rPr lang="en-US" sz="2400" dirty="0"/>
              <a:t>(Parentheses, Exponentiation, Multiplication, </a:t>
            </a:r>
          </a:p>
          <a:p>
            <a:pPr marL="0" indent="0">
              <a:spcBef>
                <a:spcPts val="0"/>
              </a:spcBef>
              <a:buFont typeface="Wingdings 2" pitchFamily="18" charset="2"/>
              <a:buNone/>
              <a:defRPr/>
            </a:pPr>
            <a:r>
              <a:rPr lang="en-US" sz="2400" dirty="0"/>
              <a:t>                       Division, Addition, Subtraction) </a:t>
            </a:r>
            <a:endParaRPr lang="en-US" sz="2800" dirty="0"/>
          </a:p>
          <a:p>
            <a:pPr marL="0" indent="0">
              <a:buFont typeface="Wingdings 2" pitchFamily="18" charset="2"/>
              <a:buNone/>
              <a:defRPr/>
            </a:pPr>
            <a:r>
              <a:rPr lang="en-US" sz="3200" dirty="0"/>
              <a:t>	</a:t>
            </a:r>
            <a:r>
              <a:rPr lang="en-US" sz="3200" dirty="0">
                <a:sym typeface="Wingdings" pitchFamily="2" charset="2"/>
              </a:rPr>
              <a:t>&gt;&gt; </a:t>
            </a:r>
            <a:r>
              <a:rPr lang="en-US" sz="3200" dirty="0"/>
              <a:t>((2+5)^2+2*2-10/5) </a:t>
            </a:r>
            <a:r>
              <a:rPr lang="en-US" sz="3200" dirty="0">
                <a:sym typeface="Wingdings" pitchFamily="2" charset="2"/>
              </a:rPr>
              <a:t> </a:t>
            </a:r>
            <a:r>
              <a:rPr lang="en-US" sz="3200" dirty="0"/>
              <a:t>= ?</a:t>
            </a:r>
          </a:p>
          <a:p>
            <a:pPr>
              <a:defRPr/>
            </a:pPr>
            <a:endParaRPr lang="en-US" sz="3200" dirty="0"/>
          </a:p>
        </p:txBody>
      </p:sp>
      <p:sp>
        <p:nvSpPr>
          <p:cNvPr id="2" name="Rectangle 1"/>
          <p:cNvSpPr/>
          <p:nvPr/>
        </p:nvSpPr>
        <p:spPr>
          <a:xfrm>
            <a:off x="5029200" y="1263650"/>
            <a:ext cx="1600200" cy="503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029200" y="1843088"/>
            <a:ext cx="1600200"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029200" y="2452688"/>
            <a:ext cx="1600200"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029200" y="3062288"/>
            <a:ext cx="1600200"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029200" y="4235450"/>
            <a:ext cx="1600200" cy="503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5029200" y="3625850"/>
            <a:ext cx="3048000" cy="503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304800"/>
            <a:ext cx="7848600" cy="715963"/>
          </a:xfrm>
        </p:spPr>
        <p:txBody>
          <a:bodyPr/>
          <a:lstStyle/>
          <a:p>
            <a:pPr eaLnBrk="1" hangingPunct="1"/>
            <a:r>
              <a:rPr lang="en-US"/>
              <a:t>Priority rules</a:t>
            </a:r>
          </a:p>
        </p:txBody>
      </p:sp>
      <p:sp>
        <p:nvSpPr>
          <p:cNvPr id="55299" name="Rectangle 3"/>
          <p:cNvSpPr txBox="1">
            <a:spLocks noChangeArrowheads="1"/>
          </p:cNvSpPr>
          <p:nvPr/>
        </p:nvSpPr>
        <p:spPr bwMode="auto">
          <a:xfrm>
            <a:off x="457200" y="1171575"/>
            <a:ext cx="6772275" cy="5360988"/>
          </a:xfrm>
          <a:prstGeom prst="rect">
            <a:avLst/>
          </a:prstGeom>
          <a:noFill/>
          <a:ln w="9525">
            <a:noFill/>
            <a:miter lim="800000"/>
            <a:headEnd/>
            <a:tailEnd/>
          </a:ln>
        </p:spPr>
        <p:txBody>
          <a:bodyPr lIns="92075" tIns="46038" rIns="92075" bIns="46038"/>
          <a:lstStyle/>
          <a:p>
            <a:pPr marL="273050" indent="-273050" eaLnBrk="0" hangingPunct="0">
              <a:spcBef>
                <a:spcPct val="20000"/>
              </a:spcBef>
              <a:buClr>
                <a:srgbClr val="0BD0D9"/>
              </a:buClr>
              <a:buSzPct val="95000"/>
            </a:pPr>
            <a:endParaRPr lang="en-US" sz="2000">
              <a:latin typeface="Constantia" pitchFamily="18" charset="0"/>
            </a:endParaRPr>
          </a:p>
        </p:txBody>
      </p:sp>
      <p:sp>
        <p:nvSpPr>
          <p:cNvPr id="8" name="Rectangle 3"/>
          <p:cNvSpPr>
            <a:spLocks noGrp="1" noChangeArrowheads="1"/>
          </p:cNvSpPr>
          <p:nvPr>
            <p:ph type="body" idx="1"/>
          </p:nvPr>
        </p:nvSpPr>
        <p:spPr>
          <a:xfrm>
            <a:off x="482600" y="1295400"/>
            <a:ext cx="7772400" cy="5237163"/>
          </a:xfrm>
        </p:spPr>
        <p:txBody>
          <a:bodyPr/>
          <a:lstStyle/>
          <a:p>
            <a:pPr>
              <a:defRPr/>
            </a:pPr>
            <a:r>
              <a:rPr lang="en-US" sz="3200" dirty="0"/>
              <a:t>Precedence is the order operations are preformed, remember PEMDAS</a:t>
            </a:r>
          </a:p>
          <a:p>
            <a:pPr>
              <a:defRPr/>
            </a:pPr>
            <a:r>
              <a:rPr lang="en-US" sz="3200" dirty="0"/>
              <a:t> &gt;&gt; ((2+5)^2+2*2-10/5)  innermost parentheses is done first</a:t>
            </a:r>
          </a:p>
          <a:p>
            <a:pPr lvl="1">
              <a:defRPr/>
            </a:pPr>
            <a:r>
              <a:rPr lang="en-US" sz="3000" dirty="0"/>
              <a:t>7^2  exponentiation is next</a:t>
            </a:r>
          </a:p>
          <a:p>
            <a:pPr lvl="1">
              <a:defRPr/>
            </a:pPr>
            <a:r>
              <a:rPr lang="en-US" sz="3000" dirty="0"/>
              <a:t>2*2 or 10/5 multiplication or division next</a:t>
            </a:r>
          </a:p>
          <a:p>
            <a:pPr lvl="1">
              <a:defRPr/>
            </a:pPr>
            <a:r>
              <a:rPr lang="en-US" sz="3000" dirty="0"/>
              <a:t>(49 + 4 – 2) addition or subtraction next</a:t>
            </a:r>
          </a:p>
          <a:p>
            <a:pPr>
              <a:defRPr/>
            </a:pPr>
            <a:r>
              <a:rPr lang="en-US" sz="3200" dirty="0"/>
              <a:t>Operations are done from left to right</a:t>
            </a:r>
          </a:p>
          <a:p>
            <a:pPr marL="0" indent="0">
              <a:buFont typeface="Wingdings 2" pitchFamily="18" charset="2"/>
              <a:buNone/>
              <a:defRPr/>
            </a:pPr>
            <a:r>
              <a:rPr lang="en-US" sz="3200" dirty="0">
                <a:sym typeface="Wingdings" pitchFamily="2" charset="2"/>
              </a:rPr>
              <a:t>     final result gives  51</a:t>
            </a:r>
            <a:endParaRPr lang="en-US" sz="3200" dirty="0"/>
          </a:p>
          <a:p>
            <a:pPr>
              <a:defRPr/>
            </a:pPr>
            <a:endParaRPr lang="en-US" sz="32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609600"/>
          </a:xfrm>
        </p:spPr>
        <p:txBody>
          <a:bodyPr/>
          <a:lstStyle/>
          <a:p>
            <a:r>
              <a:rPr lang="en-US" sz="3200" dirty="0"/>
              <a:t>Illustrative example (ex.1.1 </a:t>
            </a:r>
            <a:r>
              <a:rPr lang="en-US" sz="3200" i="1" dirty="0"/>
              <a:t>from text book </a:t>
            </a:r>
            <a:r>
              <a:rPr lang="en-US" sz="3200" i="1" dirty="0" err="1"/>
              <a:t>pg</a:t>
            </a:r>
            <a:r>
              <a:rPr lang="en-US" sz="3200" i="1" dirty="0"/>
              <a:t> 6</a:t>
            </a:r>
            <a:r>
              <a:rPr lang="en-US" sz="3200" dirty="0"/>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076950" cy="511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112093"/>
      </p:ext>
    </p:extLst>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371599"/>
            <a:ext cx="9067800" cy="5257801"/>
            <a:chOff x="228599" y="990599"/>
            <a:chExt cx="8915401" cy="5160374"/>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990599"/>
              <a:ext cx="4305229" cy="516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778" y="990600"/>
              <a:ext cx="4629222"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86150"/>
              <a:ext cx="4648199" cy="266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itle 1"/>
          <p:cNvSpPr>
            <a:spLocks noGrp="1"/>
          </p:cNvSpPr>
          <p:nvPr>
            <p:ph type="title"/>
          </p:nvPr>
        </p:nvSpPr>
        <p:spPr>
          <a:xfrm>
            <a:off x="533400" y="609600"/>
            <a:ext cx="7793037" cy="609600"/>
          </a:xfrm>
        </p:spPr>
        <p:txBody>
          <a:bodyPr/>
          <a:lstStyle/>
          <a:p>
            <a:r>
              <a:rPr lang="en-US" sz="3600" dirty="0"/>
              <a:t>Example 1.1 (</a:t>
            </a:r>
            <a:r>
              <a:rPr lang="en-US" sz="3600" i="1" dirty="0"/>
              <a:t>from text book </a:t>
            </a:r>
            <a:r>
              <a:rPr lang="en-US" sz="3600" i="1" dirty="0" err="1"/>
              <a:t>pg</a:t>
            </a:r>
            <a:r>
              <a:rPr lang="en-US" sz="3600" i="1" dirty="0"/>
              <a:t> 6</a:t>
            </a:r>
            <a:r>
              <a:rPr lang="en-US" sz="3600" dirty="0"/>
              <a:t>)</a:t>
            </a:r>
          </a:p>
        </p:txBody>
      </p:sp>
    </p:spTree>
    <p:extLst>
      <p:ext uri="{BB962C8B-B14F-4D97-AF65-F5344CB8AC3E}">
        <p14:creationId xmlns:p14="http://schemas.microsoft.com/office/powerpoint/2010/main" val="3098443356"/>
      </p:ext>
    </p:extLst>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8229600" cy="838200"/>
          </a:xfrm>
        </p:spPr>
        <p:txBody>
          <a:bodyPr/>
          <a:lstStyle/>
          <a:p>
            <a:pPr algn="ctr" eaLnBrk="1" hangingPunct="1"/>
            <a:r>
              <a:rPr lang="en-US" sz="4000" b="1" i="1" dirty="0">
                <a:solidFill>
                  <a:schemeClr val="tx1"/>
                </a:solidFill>
                <a:ea typeface="MS PGothic" pitchFamily="34" charset="-128"/>
              </a:rPr>
              <a:t>Syllabus : Outline</a:t>
            </a:r>
            <a:endParaRPr lang="en-US" sz="3600" b="1" dirty="0">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46001381"/>
              </p:ext>
            </p:extLst>
          </p:nvPr>
        </p:nvGraphicFramePr>
        <p:xfrm>
          <a:off x="609600" y="1143000"/>
          <a:ext cx="8153401" cy="5442543"/>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tblGrid>
              <a:tr h="301202">
                <a:tc>
                  <a:txBody>
                    <a:bodyPr/>
                    <a:lstStyle/>
                    <a:p>
                      <a:pPr marL="0" marR="0" algn="ctr">
                        <a:lnSpc>
                          <a:spcPct val="115000"/>
                        </a:lnSpc>
                        <a:spcBef>
                          <a:spcPts val="0"/>
                        </a:spcBef>
                        <a:spcAft>
                          <a:spcPts val="0"/>
                        </a:spcAft>
                      </a:pPr>
                      <a:r>
                        <a:rPr lang="en-US" sz="1400" dirty="0">
                          <a:effectLst/>
                        </a:rPr>
                        <a:t>No. of Lectures</a:t>
                      </a:r>
                    </a:p>
                  </a:txBody>
                  <a:tcPr marL="60111" marR="60111" marT="0" marB="0"/>
                </a:tc>
                <a:tc>
                  <a:txBody>
                    <a:bodyPr/>
                    <a:lstStyle/>
                    <a:p>
                      <a:pPr marL="0" marR="0" algn="ctr">
                        <a:lnSpc>
                          <a:spcPct val="115000"/>
                        </a:lnSpc>
                        <a:spcBef>
                          <a:spcPts val="0"/>
                        </a:spcBef>
                        <a:spcAft>
                          <a:spcPts val="0"/>
                        </a:spcAft>
                      </a:pPr>
                      <a:r>
                        <a:rPr lang="en-US" sz="1400" dirty="0">
                          <a:effectLst/>
                        </a:rPr>
                        <a:t>Topics</a:t>
                      </a:r>
                      <a:endParaRPr lang="en-US" sz="1400" dirty="0">
                        <a:effectLst/>
                        <a:latin typeface="Century Gothic"/>
                        <a:ea typeface="Century Gothic"/>
                        <a:cs typeface="Tahoma"/>
                      </a:endParaRPr>
                    </a:p>
                  </a:txBody>
                  <a:tcPr marL="60111" marR="60111" marT="0" marB="0"/>
                </a:tc>
                <a:tc>
                  <a:txBody>
                    <a:bodyPr/>
                    <a:lstStyle/>
                    <a:p>
                      <a:pPr marL="0" marR="0" algn="ctr">
                        <a:lnSpc>
                          <a:spcPct val="115000"/>
                        </a:lnSpc>
                        <a:spcBef>
                          <a:spcPts val="0"/>
                        </a:spcBef>
                        <a:spcAft>
                          <a:spcPts val="0"/>
                        </a:spcAft>
                      </a:pPr>
                      <a:r>
                        <a:rPr lang="en-US" sz="1400" dirty="0">
                          <a:effectLst/>
                          <a:latin typeface="Century Gothic"/>
                          <a:ea typeface="Century Gothic"/>
                          <a:cs typeface="Tahoma"/>
                        </a:rPr>
                        <a:t>Section from textbook</a:t>
                      </a:r>
                    </a:p>
                  </a:txBody>
                  <a:tcPr marL="60111" marR="60111" marT="0" marB="0"/>
                </a:tc>
                <a:extLst>
                  <a:ext uri="{0D108BD9-81ED-4DB2-BD59-A6C34878D82A}">
                    <a16:rowId xmlns:a16="http://schemas.microsoft.com/office/drawing/2014/main" val="10000"/>
                  </a:ext>
                </a:extLst>
              </a:tr>
              <a:tr h="903592">
                <a:tc>
                  <a:txBody>
                    <a:bodyPr/>
                    <a:lstStyle/>
                    <a:p>
                      <a:pPr marL="0" marR="0" algn="ctr">
                        <a:lnSpc>
                          <a:spcPct val="115000"/>
                        </a:lnSpc>
                        <a:spcBef>
                          <a:spcPts val="0"/>
                        </a:spcBef>
                        <a:spcAft>
                          <a:spcPts val="0"/>
                        </a:spcAft>
                      </a:pPr>
                      <a:r>
                        <a:rPr lang="en-US" sz="1400" dirty="0">
                          <a:effectLst/>
                        </a:rPr>
                        <a:t>2</a:t>
                      </a:r>
                    </a:p>
                    <a:p>
                      <a:pPr marL="0" marR="0" algn="ctr">
                        <a:lnSpc>
                          <a:spcPct val="115000"/>
                        </a:lnSpc>
                        <a:spcBef>
                          <a:spcPts val="0"/>
                        </a:spcBef>
                        <a:spcAft>
                          <a:spcPts val="0"/>
                        </a:spcAft>
                      </a:pPr>
                      <a:endParaRPr lang="en-US" sz="1400" dirty="0">
                        <a:effectLst/>
                        <a:latin typeface="Century Gothic"/>
                        <a:ea typeface="Century Gothic"/>
                        <a:cs typeface="Tahoma"/>
                      </a:endParaRPr>
                    </a:p>
                  </a:txBody>
                  <a:tcPr marL="60111" marR="60111" marT="0" marB="0"/>
                </a:tc>
                <a:tc>
                  <a:txBody>
                    <a:bodyPr/>
                    <a:lstStyle/>
                    <a:p>
                      <a:pPr marL="342900" marR="0" lvl="0" indent="-342900">
                        <a:lnSpc>
                          <a:spcPct val="115000"/>
                        </a:lnSpc>
                        <a:spcBef>
                          <a:spcPts val="0"/>
                        </a:spcBef>
                        <a:spcAft>
                          <a:spcPts val="0"/>
                        </a:spcAft>
                        <a:buFont typeface="Symbol"/>
                        <a:buChar char=""/>
                      </a:pPr>
                      <a:r>
                        <a:rPr lang="en-US" sz="1400" dirty="0">
                          <a:effectLst/>
                        </a:rPr>
                        <a:t>Introduction to programming</a:t>
                      </a:r>
                    </a:p>
                    <a:p>
                      <a:pPr marL="342900" marR="0" lvl="0" indent="-342900">
                        <a:lnSpc>
                          <a:spcPct val="115000"/>
                        </a:lnSpc>
                        <a:spcBef>
                          <a:spcPts val="0"/>
                        </a:spcBef>
                        <a:spcAft>
                          <a:spcPts val="0"/>
                        </a:spcAft>
                        <a:buFont typeface="Symbol"/>
                        <a:buChar char=""/>
                      </a:pPr>
                      <a:r>
                        <a:rPr lang="en-US" sz="1400" dirty="0">
                          <a:effectLst/>
                        </a:rPr>
                        <a:t>Chap 1 : Introduction to the MATLAB  </a:t>
                      </a: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600" kern="1200" dirty="0">
                          <a:solidFill>
                            <a:schemeClr val="dk1"/>
                          </a:solidFill>
                          <a:effectLst/>
                          <a:latin typeface="+mn-lt"/>
                          <a:ea typeface="+mn-ea"/>
                          <a:cs typeface="+mn-cs"/>
                        </a:rPr>
                        <a:t>(1-1),(1-2), (1-3-1 to 1-3-3) and (1-4) </a:t>
                      </a:r>
                      <a:endParaRPr lang="en-US" sz="1200" dirty="0">
                        <a:effectLst/>
                        <a:latin typeface="Century Gothic"/>
                        <a:ea typeface="Times New Roman"/>
                        <a:cs typeface="cmr12"/>
                      </a:endParaRPr>
                    </a:p>
                  </a:txBody>
                  <a:tcPr marL="0" marR="0" marT="0" marB="0" anchor="ctr"/>
                </a:tc>
                <a:extLst>
                  <a:ext uri="{0D108BD9-81ED-4DB2-BD59-A6C34878D82A}">
                    <a16:rowId xmlns:a16="http://schemas.microsoft.com/office/drawing/2014/main" val="10001"/>
                  </a:ext>
                </a:extLst>
              </a:tr>
              <a:tr h="1204808">
                <a:tc>
                  <a:txBody>
                    <a:bodyPr/>
                    <a:lstStyle/>
                    <a:p>
                      <a:pPr marL="0" marR="0" algn="ctr">
                        <a:lnSpc>
                          <a:spcPct val="115000"/>
                        </a:lnSpc>
                        <a:spcBef>
                          <a:spcPts val="0"/>
                        </a:spcBef>
                        <a:spcAft>
                          <a:spcPts val="0"/>
                        </a:spcAft>
                      </a:pPr>
                      <a:r>
                        <a:rPr lang="en-US" sz="1400" dirty="0">
                          <a:effectLst/>
                        </a:rPr>
                        <a:t>2</a:t>
                      </a:r>
                    </a:p>
                  </a:txBody>
                  <a:tcPr marL="60111" marR="60111"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US" sz="1400" dirty="0">
                          <a:effectLst/>
                        </a:rPr>
                        <a:t>Chap 2 : </a:t>
                      </a:r>
                      <a:r>
                        <a:rPr lang="en-US" sz="1400">
                          <a:effectLst/>
                        </a:rPr>
                        <a:t>The MATLAB </a:t>
                      </a:r>
                      <a:r>
                        <a:rPr lang="en-US" sz="1400" dirty="0">
                          <a:effectLst/>
                        </a:rPr>
                        <a:t>environment</a:t>
                      </a: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600" kern="1200" dirty="0">
                          <a:solidFill>
                            <a:schemeClr val="dk1"/>
                          </a:solidFill>
                          <a:effectLst/>
                          <a:latin typeface="+mn-lt"/>
                          <a:ea typeface="+mn-ea"/>
                          <a:cs typeface="+mn-cs"/>
                        </a:rPr>
                        <a:t>(2-1), (2-2-1 to 2-2-8), (2-3-1) and (2-4-1 to 2-4-3)</a:t>
                      </a:r>
                      <a:endParaRPr lang="en-US" sz="1200" dirty="0">
                        <a:effectLst/>
                        <a:latin typeface="Century Gothic"/>
                        <a:ea typeface="Times New Roman"/>
                        <a:cs typeface="cmr12"/>
                      </a:endParaRPr>
                    </a:p>
                  </a:txBody>
                  <a:tcPr marL="0" marR="0" marT="0" marB="0" anchor="ctr"/>
                </a:tc>
                <a:extLst>
                  <a:ext uri="{0D108BD9-81ED-4DB2-BD59-A6C34878D82A}">
                    <a16:rowId xmlns:a16="http://schemas.microsoft.com/office/drawing/2014/main" val="10002"/>
                  </a:ext>
                </a:extLst>
              </a:tr>
              <a:tr h="9607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3</a:t>
                      </a:r>
                    </a:p>
                  </a:txBody>
                  <a:tcPr marL="60111" marR="60111" marT="0" marB="0"/>
                </a:tc>
                <a:tc>
                  <a:txBody>
                    <a:bodyPr/>
                    <a:lstStyle/>
                    <a:p>
                      <a:pPr marL="342900" marR="0" lvl="0" indent="-342900">
                        <a:lnSpc>
                          <a:spcPct val="115000"/>
                        </a:lnSpc>
                        <a:spcBef>
                          <a:spcPts val="0"/>
                        </a:spcBef>
                        <a:spcAft>
                          <a:spcPts val="0"/>
                        </a:spcAft>
                        <a:buFont typeface="Symbol"/>
                        <a:buChar char=""/>
                      </a:pPr>
                      <a:r>
                        <a:rPr lang="en-US" sz="1400" dirty="0">
                          <a:effectLst/>
                          <a:latin typeface="+mn-lt"/>
                        </a:rPr>
                        <a:t>Chap 3 : Built-In  Functions</a:t>
                      </a: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600" kern="1200" dirty="0">
                          <a:solidFill>
                            <a:schemeClr val="dk1"/>
                          </a:solidFill>
                          <a:effectLst/>
                          <a:latin typeface="+mn-lt"/>
                          <a:ea typeface="+mn-ea"/>
                          <a:cs typeface="+mn-cs"/>
                        </a:rPr>
                        <a:t>(3-1),(3-2),(3-3-1,3-3-2),(3-4), (3-5-1 to 3-5-5),(3-6-1),(3-7),(3-8),(3-9)</a:t>
                      </a:r>
                      <a:endParaRPr lang="en-US" sz="1200" dirty="0">
                        <a:effectLst/>
                      </a:endParaRPr>
                    </a:p>
                  </a:txBody>
                  <a:tcPr marL="60111" marR="60111" marT="0" marB="0"/>
                </a:tc>
                <a:extLst>
                  <a:ext uri="{0D108BD9-81ED-4DB2-BD59-A6C34878D82A}">
                    <a16:rowId xmlns:a16="http://schemas.microsoft.com/office/drawing/2014/main" val="10003"/>
                  </a:ext>
                </a:extLst>
              </a:tr>
              <a:tr h="9607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3</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400" dirty="0">
                        <a:effectLst/>
                      </a:endParaRPr>
                    </a:p>
                  </a:txBody>
                  <a:tcPr marL="60111" marR="60111" marT="0" marB="0"/>
                </a:tc>
                <a:tc>
                  <a:txBody>
                    <a:bodyPr/>
                    <a:lstStyle/>
                    <a:p>
                      <a:pPr marL="342900" marR="0" lvl="0" indent="-342900">
                        <a:lnSpc>
                          <a:spcPct val="115000"/>
                        </a:lnSpc>
                        <a:spcBef>
                          <a:spcPts val="0"/>
                        </a:spcBef>
                        <a:spcAft>
                          <a:spcPts val="0"/>
                        </a:spcAft>
                        <a:buFont typeface="Symbol"/>
                        <a:buChar char=""/>
                      </a:pPr>
                      <a:r>
                        <a:rPr kumimoji="0" lang="en-US" sz="1400" kern="1200" dirty="0">
                          <a:solidFill>
                            <a:schemeClr val="dk1"/>
                          </a:solidFill>
                          <a:effectLst/>
                          <a:latin typeface="+mn-lt"/>
                          <a:ea typeface="+mn-ea"/>
                          <a:cs typeface="+mn-cs"/>
                        </a:rPr>
                        <a:t>Chap4: Manipulating  matrices in MATLAB</a:t>
                      </a:r>
                      <a:endParaRPr lang="en-US" sz="1400" dirty="0">
                        <a:effectLst/>
                      </a:endParaRP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600" kern="1200" dirty="0">
                          <a:solidFill>
                            <a:schemeClr val="dk1"/>
                          </a:solidFill>
                          <a:effectLst/>
                          <a:latin typeface="+mn-lt"/>
                          <a:ea typeface="+mn-ea"/>
                          <a:cs typeface="+mn-cs"/>
                        </a:rPr>
                        <a:t>(4-1-1, 4-1-2),(4-2),(4-3-1 to 4-3-3)</a:t>
                      </a:r>
                      <a:endParaRPr lang="en-US" sz="1200" dirty="0">
                        <a:effectLst/>
                      </a:endParaRPr>
                    </a:p>
                  </a:txBody>
                  <a:tcPr marL="0" marR="0" marT="0" marB="0" anchor="ctr"/>
                </a:tc>
                <a:extLst>
                  <a:ext uri="{0D108BD9-81ED-4DB2-BD59-A6C34878D82A}">
                    <a16:rowId xmlns:a16="http://schemas.microsoft.com/office/drawing/2014/main" val="10004"/>
                  </a:ext>
                </a:extLst>
              </a:tr>
              <a:tr h="9607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4</a:t>
                      </a:r>
                    </a:p>
                  </a:txBody>
                  <a:tcPr marL="60111" marR="60111" marT="0" marB="0"/>
                </a:tc>
                <a:tc>
                  <a:txBody>
                    <a:bodyPr/>
                    <a:lstStyle/>
                    <a:p>
                      <a:pPr marL="342900" marR="0" lvl="0" indent="-342900">
                        <a:lnSpc>
                          <a:spcPct val="115000"/>
                        </a:lnSpc>
                        <a:spcBef>
                          <a:spcPts val="0"/>
                        </a:spcBef>
                        <a:spcAft>
                          <a:spcPts val="0"/>
                        </a:spcAft>
                        <a:buFont typeface="Symbol"/>
                        <a:buChar char=""/>
                      </a:pPr>
                      <a:r>
                        <a:rPr lang="en-US" sz="1400" dirty="0">
                          <a:effectLst/>
                        </a:rPr>
                        <a:t>Chap 5 : Plotting</a:t>
                      </a:r>
                      <a:r>
                        <a:rPr lang="en-US" sz="1400" baseline="0" dirty="0">
                          <a:effectLst/>
                        </a:rPr>
                        <a:t> in </a:t>
                      </a:r>
                      <a:r>
                        <a:rPr lang="en-US" sz="1400" baseline="0" dirty="0" err="1">
                          <a:effectLst/>
                        </a:rPr>
                        <a:t>Matlab</a:t>
                      </a:r>
                      <a:endParaRPr lang="en-US" sz="1400" dirty="0">
                        <a:effectLst/>
                      </a:endParaRPr>
                    </a:p>
                  </a:txBody>
                  <a:tcPr marL="60111" marR="60111" marT="0" marB="0"/>
                </a:tc>
                <a:tc>
                  <a:txBody>
                    <a:bodyPr/>
                    <a:lstStyle/>
                    <a:p>
                      <a:pPr marL="457200" marR="0" lvl="1"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(5-1-1 to 5-1-3), (5-2), </a:t>
                      </a:r>
                    </a:p>
                    <a:p>
                      <a:pPr marL="457200" marR="0" lvl="1"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(5-3-2 to 5-3-6),</a:t>
                      </a:r>
                    </a:p>
                    <a:p>
                      <a:pPr marL="457200" marR="0" lvl="1"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(5-4-1),(5-5),(5-6),(5-7)</a:t>
                      </a:r>
                      <a:endParaRPr lang="en-US" sz="1400" dirty="0">
                        <a:effectLst/>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838200"/>
          </a:xfrm>
        </p:spPr>
        <p:txBody>
          <a:bodyPr/>
          <a:lstStyle/>
          <a:p>
            <a:pPr algn="ctr" eaLnBrk="1" hangingPunct="1"/>
            <a:r>
              <a:rPr lang="en-US" sz="4400" b="1" i="1" dirty="0">
                <a:solidFill>
                  <a:schemeClr val="tx1"/>
                </a:solidFill>
                <a:ea typeface="MS PGothic" pitchFamily="34" charset="-128"/>
              </a:rPr>
              <a:t>Syllabus : Outline</a:t>
            </a:r>
            <a:endParaRPr lang="en-US" sz="4000" b="1" dirty="0">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637272560"/>
              </p:ext>
            </p:extLst>
          </p:nvPr>
        </p:nvGraphicFramePr>
        <p:xfrm>
          <a:off x="457200" y="1325098"/>
          <a:ext cx="8153400" cy="4343642"/>
        </p:xfrm>
        <a:graphic>
          <a:graphicData uri="http://schemas.openxmlformats.org/drawingml/2006/table">
            <a:tbl>
              <a:tblPr firstRow="1" firstCol="1" bandRow="1">
                <a:tableStyleId>{5C22544A-7EE6-4342-B048-85BDC9FD1C3A}</a:tableStyleId>
              </a:tblPr>
              <a:tblGrid>
                <a:gridCol w="1935700">
                  <a:extLst>
                    <a:ext uri="{9D8B030D-6E8A-4147-A177-3AD203B41FA5}">
                      <a16:colId xmlns:a16="http://schemas.microsoft.com/office/drawing/2014/main" val="20000"/>
                    </a:ext>
                  </a:extLst>
                </a:gridCol>
                <a:gridCol w="33983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280410">
                <a:tc>
                  <a:txBody>
                    <a:bodyPr/>
                    <a:lstStyle/>
                    <a:p>
                      <a:pPr marL="0" marR="0" algn="ctr">
                        <a:lnSpc>
                          <a:spcPct val="115000"/>
                        </a:lnSpc>
                        <a:spcBef>
                          <a:spcPts val="0"/>
                        </a:spcBef>
                        <a:spcAft>
                          <a:spcPts val="0"/>
                        </a:spcAft>
                      </a:pPr>
                      <a:r>
                        <a:rPr lang="en-US" sz="1600" dirty="0">
                          <a:effectLst/>
                        </a:rPr>
                        <a:t>Week</a:t>
                      </a:r>
                      <a:endParaRPr lang="en-US" sz="1600" dirty="0">
                        <a:effectLst/>
                        <a:latin typeface="Century Gothic"/>
                        <a:ea typeface="Century Gothic"/>
                        <a:cs typeface="Tahoma"/>
                      </a:endParaRPr>
                    </a:p>
                  </a:txBody>
                  <a:tcPr marL="60111" marR="60111" marT="0" marB="0"/>
                </a:tc>
                <a:tc>
                  <a:txBody>
                    <a:bodyPr/>
                    <a:lstStyle/>
                    <a:p>
                      <a:pPr marL="0" marR="0" algn="ctr">
                        <a:lnSpc>
                          <a:spcPct val="115000"/>
                        </a:lnSpc>
                        <a:spcBef>
                          <a:spcPts val="0"/>
                        </a:spcBef>
                        <a:spcAft>
                          <a:spcPts val="0"/>
                        </a:spcAft>
                      </a:pPr>
                      <a:r>
                        <a:rPr lang="en-US" sz="1600" dirty="0">
                          <a:effectLst/>
                        </a:rPr>
                        <a:t>Topics</a:t>
                      </a:r>
                      <a:endParaRPr lang="en-US" sz="1600" dirty="0">
                        <a:effectLst/>
                        <a:latin typeface="Century Gothic"/>
                        <a:ea typeface="Century Gothic"/>
                        <a:cs typeface="Tahoma"/>
                      </a:endParaRPr>
                    </a:p>
                  </a:txBody>
                  <a:tcPr marL="60111" marR="60111" marT="0" marB="0"/>
                </a:tc>
                <a:tc>
                  <a:txBody>
                    <a:bodyPr/>
                    <a:lstStyle/>
                    <a:p>
                      <a:pPr marL="0" marR="0" algn="ctr">
                        <a:lnSpc>
                          <a:spcPct val="115000"/>
                        </a:lnSpc>
                        <a:spcBef>
                          <a:spcPts val="0"/>
                        </a:spcBef>
                        <a:spcAft>
                          <a:spcPts val="0"/>
                        </a:spcAft>
                      </a:pPr>
                      <a:endParaRPr lang="en-US" sz="1600" dirty="0">
                        <a:effectLst/>
                        <a:latin typeface="Century Gothic"/>
                        <a:ea typeface="Century Gothic"/>
                        <a:cs typeface="Tahoma"/>
                      </a:endParaRPr>
                    </a:p>
                  </a:txBody>
                  <a:tcPr marL="60111" marR="60111" marT="0" marB="0"/>
                </a:tc>
                <a:extLst>
                  <a:ext uri="{0D108BD9-81ED-4DB2-BD59-A6C34878D82A}">
                    <a16:rowId xmlns:a16="http://schemas.microsoft.com/office/drawing/2014/main" val="10000"/>
                  </a:ext>
                </a:extLst>
              </a:tr>
              <a:tr h="1066800">
                <a:tc>
                  <a:txBody>
                    <a:bodyPr/>
                    <a:lstStyle/>
                    <a:p>
                      <a:pPr marL="0" marR="0" algn="ctr">
                        <a:lnSpc>
                          <a:spcPct val="115000"/>
                        </a:lnSpc>
                        <a:spcBef>
                          <a:spcPts val="0"/>
                        </a:spcBef>
                        <a:spcAft>
                          <a:spcPts val="0"/>
                        </a:spcAft>
                      </a:pPr>
                      <a:r>
                        <a:rPr lang="en-US" sz="1400" dirty="0">
                          <a:effectLst/>
                        </a:rPr>
                        <a:t>3</a:t>
                      </a:r>
                    </a:p>
                  </a:txBody>
                  <a:tcPr marL="60111" marR="60111"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US" sz="1400" dirty="0">
                          <a:effectLst/>
                        </a:rPr>
                        <a:t>Chap 6 : User defined functions</a:t>
                      </a: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(6-1-1 to 6-1-8), (6-2)</a:t>
                      </a:r>
                      <a:endParaRPr lang="en-US" sz="1400" dirty="0">
                        <a:effectLst/>
                        <a:latin typeface="Century Gothic"/>
                        <a:ea typeface="Times New Roman"/>
                        <a:cs typeface="cmr12"/>
                      </a:endParaRPr>
                    </a:p>
                  </a:txBody>
                  <a:tcPr marL="60111" marR="60111" marT="0" marB="0"/>
                </a:tc>
                <a:extLst>
                  <a:ext uri="{0D108BD9-81ED-4DB2-BD59-A6C34878D82A}">
                    <a16:rowId xmlns:a16="http://schemas.microsoft.com/office/drawing/2014/main" val="10001"/>
                  </a:ext>
                </a:extLst>
              </a:tr>
              <a:tr h="832886">
                <a:tc>
                  <a:txBody>
                    <a:bodyPr/>
                    <a:lstStyle/>
                    <a:p>
                      <a:pPr marL="0" marR="0" algn="ctr">
                        <a:lnSpc>
                          <a:spcPct val="115000"/>
                        </a:lnSpc>
                        <a:spcBef>
                          <a:spcPts val="0"/>
                        </a:spcBef>
                        <a:spcAft>
                          <a:spcPts val="0"/>
                        </a:spcAft>
                      </a:pPr>
                      <a:r>
                        <a:rPr lang="en-US" sz="1400" dirty="0">
                          <a:effectLst/>
                        </a:rPr>
                        <a:t>2</a:t>
                      </a:r>
                    </a:p>
                  </a:txBody>
                  <a:tcPr marL="60111" marR="60111" marT="0" marB="0"/>
                </a:tc>
                <a:tc>
                  <a:txBody>
                    <a:bodyPr/>
                    <a:lstStyle/>
                    <a:p>
                      <a:pPr marL="342900" marR="0" lvl="0" indent="-342900">
                        <a:lnSpc>
                          <a:spcPct val="115000"/>
                        </a:lnSpc>
                        <a:spcBef>
                          <a:spcPts val="0"/>
                        </a:spcBef>
                        <a:spcAft>
                          <a:spcPts val="0"/>
                        </a:spcAft>
                        <a:buFont typeface="Symbol"/>
                        <a:buChar char=""/>
                      </a:pPr>
                      <a:r>
                        <a:rPr lang="en-US" sz="1400" dirty="0">
                          <a:effectLst/>
                        </a:rPr>
                        <a:t>Chap 7 : </a:t>
                      </a:r>
                      <a:r>
                        <a:rPr kumimoji="0" lang="en-US" sz="1400" kern="1200" dirty="0">
                          <a:solidFill>
                            <a:schemeClr val="dk1"/>
                          </a:solidFill>
                          <a:effectLst/>
                          <a:latin typeface="+mn-lt"/>
                          <a:ea typeface="+mn-ea"/>
                          <a:cs typeface="+mn-cs"/>
                        </a:rPr>
                        <a:t>User controlled input/output</a:t>
                      </a:r>
                      <a:endParaRPr lang="en-US" sz="1400" dirty="0">
                        <a:effectLst/>
                        <a:latin typeface="Century Gothic"/>
                        <a:ea typeface="Times New Roman"/>
                        <a:cs typeface="cmr12"/>
                      </a:endParaRP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(7-1),(7-2-1 to 7-2-3), (7-5-1,7-5-2),(7-6-1,7-6-2</a:t>
                      </a:r>
                      <a:endParaRPr lang="en-US" sz="1400" dirty="0">
                        <a:effectLst/>
                        <a:latin typeface="Century Gothic"/>
                        <a:ea typeface="Times New Roman"/>
                        <a:cs typeface="cmr12"/>
                      </a:endParaRPr>
                    </a:p>
                  </a:txBody>
                  <a:tcPr marL="0" marR="0" marT="0" marB="0"/>
                </a:tc>
                <a:extLst>
                  <a:ext uri="{0D108BD9-81ED-4DB2-BD59-A6C34878D82A}">
                    <a16:rowId xmlns:a16="http://schemas.microsoft.com/office/drawing/2014/main" val="10002"/>
                  </a:ext>
                </a:extLst>
              </a:tr>
              <a:tr h="687819">
                <a:tc>
                  <a:txBody>
                    <a:bodyPr/>
                    <a:lstStyle/>
                    <a:p>
                      <a:pPr marL="0" marR="0" algn="ctr">
                        <a:lnSpc>
                          <a:spcPct val="115000"/>
                        </a:lnSpc>
                        <a:spcBef>
                          <a:spcPts val="0"/>
                        </a:spcBef>
                        <a:spcAft>
                          <a:spcPts val="0"/>
                        </a:spcAft>
                      </a:pPr>
                      <a:r>
                        <a:rPr lang="en-US" sz="1400" dirty="0">
                          <a:effectLst/>
                        </a:rPr>
                        <a:t>4</a:t>
                      </a:r>
                    </a:p>
                  </a:txBody>
                  <a:tcPr marL="60111" marR="60111" marT="0" marB="0"/>
                </a:tc>
                <a:tc>
                  <a:txBody>
                    <a:bodyPr/>
                    <a:lstStyle/>
                    <a:p>
                      <a:pPr marL="342900" marR="0" lvl="0" indent="-342900">
                        <a:lnSpc>
                          <a:spcPct val="115000"/>
                        </a:lnSpc>
                        <a:spcBef>
                          <a:spcPts val="0"/>
                        </a:spcBef>
                        <a:spcAft>
                          <a:spcPts val="0"/>
                        </a:spcAft>
                        <a:buFont typeface="Symbol"/>
                        <a:buChar char=""/>
                      </a:pPr>
                      <a:r>
                        <a:rPr lang="en-US" sz="1400" dirty="0">
                          <a:effectLst/>
                        </a:rPr>
                        <a:t>Chap 8 : </a:t>
                      </a:r>
                      <a:r>
                        <a:rPr kumimoji="0" lang="en-US" sz="1400" kern="1200" dirty="0">
                          <a:solidFill>
                            <a:schemeClr val="dk1"/>
                          </a:solidFill>
                          <a:effectLst/>
                          <a:latin typeface="+mn-lt"/>
                          <a:ea typeface="+mn-ea"/>
                          <a:cs typeface="+mn-cs"/>
                        </a:rPr>
                        <a:t>Logical functions and selection structures</a:t>
                      </a:r>
                      <a:endParaRPr lang="en-US" sz="1400" dirty="0">
                        <a:effectLst/>
                      </a:endParaRP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(8-1), (8-2), (8-3), (8-4-1 to 8-4-4), (8-5)</a:t>
                      </a:r>
                      <a:endParaRPr lang="en-US" sz="1400" dirty="0">
                        <a:effectLst/>
                        <a:latin typeface="Century Gothic"/>
                        <a:ea typeface="Times New Roman"/>
                        <a:cs typeface="cmr12"/>
                      </a:endParaRPr>
                    </a:p>
                  </a:txBody>
                  <a:tcPr marL="60111" marR="60111" marT="0" marB="0"/>
                </a:tc>
                <a:extLst>
                  <a:ext uri="{0D108BD9-81ED-4DB2-BD59-A6C34878D82A}">
                    <a16:rowId xmlns:a16="http://schemas.microsoft.com/office/drawing/2014/main" val="10003"/>
                  </a:ext>
                </a:extLst>
              </a:tr>
              <a:tr h="787908">
                <a:tc>
                  <a:txBody>
                    <a:bodyPr/>
                    <a:lstStyle/>
                    <a:p>
                      <a:pPr marL="0" marR="0" algn="ctr">
                        <a:lnSpc>
                          <a:spcPct val="115000"/>
                        </a:lnSpc>
                        <a:spcBef>
                          <a:spcPts val="0"/>
                        </a:spcBef>
                        <a:spcAft>
                          <a:spcPts val="0"/>
                        </a:spcAft>
                      </a:pPr>
                      <a:r>
                        <a:rPr lang="en-US" sz="1400" dirty="0">
                          <a:effectLst/>
                        </a:rPr>
                        <a:t>4</a:t>
                      </a:r>
                    </a:p>
                  </a:txBody>
                  <a:tcPr marL="60111" marR="60111" marT="0" marB="0"/>
                </a:tc>
                <a:tc>
                  <a:txBody>
                    <a:bodyPr/>
                    <a:lstStyle/>
                    <a:p>
                      <a:pPr marL="342900" marR="0" lvl="0" indent="-342900">
                        <a:lnSpc>
                          <a:spcPct val="115000"/>
                        </a:lnSpc>
                        <a:spcBef>
                          <a:spcPts val="0"/>
                        </a:spcBef>
                        <a:spcAft>
                          <a:spcPts val="0"/>
                        </a:spcAft>
                        <a:buFont typeface="Symbol"/>
                        <a:buChar char=""/>
                      </a:pPr>
                      <a:r>
                        <a:rPr lang="en-US" sz="1400" dirty="0">
                          <a:effectLst/>
                        </a:rPr>
                        <a:t>Chap 9 : </a:t>
                      </a:r>
                      <a:r>
                        <a:rPr kumimoji="0" lang="en-US" sz="1400" kern="1200" dirty="0">
                          <a:solidFill>
                            <a:schemeClr val="dk1"/>
                          </a:solidFill>
                          <a:effectLst/>
                          <a:latin typeface="+mn-lt"/>
                          <a:ea typeface="+mn-ea"/>
                          <a:cs typeface="+mn-cs"/>
                        </a:rPr>
                        <a:t>Repetition structures</a:t>
                      </a:r>
                      <a:endParaRPr lang="en-US" sz="1400" dirty="0">
                        <a:effectLst/>
                      </a:endParaRPr>
                    </a:p>
                    <a:p>
                      <a:pPr marL="342900" marR="0" lvl="0" indent="-342900">
                        <a:lnSpc>
                          <a:spcPct val="115000"/>
                        </a:lnSpc>
                        <a:spcBef>
                          <a:spcPts val="0"/>
                        </a:spcBef>
                        <a:spcAft>
                          <a:spcPts val="0"/>
                        </a:spcAft>
                        <a:buFont typeface="Symbol"/>
                        <a:buChar char=""/>
                      </a:pPr>
                      <a:endParaRPr lang="en-US" sz="1400" dirty="0">
                        <a:effectLst/>
                        <a:latin typeface="Century Gothic"/>
                        <a:ea typeface="Times New Roman"/>
                        <a:cs typeface="cmr12"/>
                      </a:endParaRP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(9-1),(9-2), (9-4),(9-5)</a:t>
                      </a:r>
                      <a:endParaRPr lang="en-US" sz="1400" dirty="0">
                        <a:effectLst/>
                        <a:latin typeface="Century Gothic"/>
                        <a:ea typeface="Times New Roman"/>
                        <a:cs typeface="cmr12"/>
                      </a:endParaRPr>
                    </a:p>
                  </a:txBody>
                  <a:tcPr marL="0" marR="0" marT="0" marB="0"/>
                </a:tc>
                <a:extLst>
                  <a:ext uri="{0D108BD9-81ED-4DB2-BD59-A6C34878D82A}">
                    <a16:rowId xmlns:a16="http://schemas.microsoft.com/office/drawing/2014/main" val="10004"/>
                  </a:ext>
                </a:extLst>
              </a:tr>
              <a:tr h="687819">
                <a:tc>
                  <a:txBody>
                    <a:bodyPr/>
                    <a:lstStyle/>
                    <a:p>
                      <a:pPr marL="0" marR="0" algn="ctr">
                        <a:lnSpc>
                          <a:spcPct val="115000"/>
                        </a:lnSpc>
                        <a:spcBef>
                          <a:spcPts val="0"/>
                        </a:spcBef>
                        <a:spcAft>
                          <a:spcPts val="0"/>
                        </a:spcAft>
                      </a:pPr>
                      <a:r>
                        <a:rPr lang="en-US" sz="1400" dirty="0">
                          <a:effectLst/>
                        </a:rPr>
                        <a:t>2</a:t>
                      </a:r>
                    </a:p>
                  </a:txBody>
                  <a:tcPr marL="60111" marR="60111" marT="0" marB="0"/>
                </a:tc>
                <a:tc>
                  <a:txBody>
                    <a:bodyPr/>
                    <a:lstStyle/>
                    <a:p>
                      <a:pPr marL="342900" marR="0" lvl="0" indent="-342900">
                        <a:lnSpc>
                          <a:spcPct val="115000"/>
                        </a:lnSpc>
                        <a:spcBef>
                          <a:spcPts val="0"/>
                        </a:spcBef>
                        <a:spcAft>
                          <a:spcPts val="0"/>
                        </a:spcAft>
                        <a:buFont typeface="Symbol"/>
                        <a:buChar char=""/>
                      </a:pPr>
                      <a:r>
                        <a:rPr lang="en-US" sz="1400" dirty="0">
                          <a:effectLst/>
                        </a:rPr>
                        <a:t>Chap 12 : </a:t>
                      </a:r>
                      <a:r>
                        <a:rPr kumimoji="0" lang="en-US" sz="1400" kern="1200" dirty="0">
                          <a:solidFill>
                            <a:schemeClr val="dk1"/>
                          </a:solidFill>
                          <a:effectLst/>
                          <a:latin typeface="+mn-lt"/>
                          <a:ea typeface="+mn-ea"/>
                          <a:cs typeface="+mn-cs"/>
                        </a:rPr>
                        <a:t>Symbolic mathematics</a:t>
                      </a:r>
                      <a:endParaRPr lang="en-US" sz="1400" dirty="0">
                        <a:effectLst/>
                      </a:endParaRPr>
                    </a:p>
                  </a:txBody>
                  <a:tcPr marL="60111" marR="60111" marT="0" marB="0"/>
                </a:tc>
                <a:tc>
                  <a:txBody>
                    <a:bodyPr/>
                    <a:lstStyle/>
                    <a:p>
                      <a:pPr marL="0" marR="0" lvl="0" indent="0" algn="ctr">
                        <a:lnSpc>
                          <a:spcPct val="115000"/>
                        </a:lnSpc>
                        <a:spcBef>
                          <a:spcPts val="0"/>
                        </a:spcBef>
                        <a:spcAft>
                          <a:spcPts val="0"/>
                        </a:spcAft>
                        <a:buFont typeface="Symbol"/>
                        <a:buNone/>
                      </a:pPr>
                      <a:r>
                        <a:rPr kumimoji="0" lang="en-US" sz="1400" kern="1200" dirty="0">
                          <a:solidFill>
                            <a:schemeClr val="dk1"/>
                          </a:solidFill>
                          <a:effectLst/>
                          <a:latin typeface="+mn-lt"/>
                          <a:ea typeface="+mn-ea"/>
                          <a:cs typeface="+mn-cs"/>
                        </a:rPr>
                        <a:t>(12-1-1 to 12-1-2), (12-2-1 to 12-2-2), (12-3-1 to 12-3-2), (12-4-1 to 12-4-2)</a:t>
                      </a:r>
                      <a:endParaRPr lang="en-US" sz="1100" dirty="0">
                        <a:effectLst/>
                        <a:latin typeface="Century Gothic"/>
                        <a:ea typeface="Times New Roman"/>
                        <a:cs typeface="cmr12"/>
                      </a:endParaRPr>
                    </a:p>
                  </a:txBody>
                  <a:tcPr marL="60111" marR="60111"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838200"/>
            <a:ext cx="8229600" cy="838200"/>
          </a:xfrm>
        </p:spPr>
        <p:txBody>
          <a:bodyPr/>
          <a:lstStyle/>
          <a:p>
            <a:pPr algn="ctr" eaLnBrk="1" hangingPunct="1"/>
            <a:r>
              <a:rPr lang="en-US" b="1" i="1">
                <a:solidFill>
                  <a:schemeClr val="tx1"/>
                </a:solidFill>
                <a:ea typeface="MS PGothic" pitchFamily="34" charset="-128"/>
              </a:rPr>
              <a:t>Syllabus : Grading</a:t>
            </a:r>
            <a:endParaRPr lang="en-US" sz="4800" b="1">
              <a:ea typeface="MS PGothic" pitchFamily="34" charset="-128"/>
            </a:endParaRPr>
          </a:p>
        </p:txBody>
      </p:sp>
      <p:sp>
        <p:nvSpPr>
          <p:cNvPr id="16387" name="Content Placeholder 2"/>
          <p:cNvSpPr>
            <a:spLocks noGrp="1"/>
          </p:cNvSpPr>
          <p:nvPr>
            <p:ph idx="1"/>
          </p:nvPr>
        </p:nvSpPr>
        <p:spPr>
          <a:xfrm>
            <a:off x="609600" y="1981200"/>
            <a:ext cx="8305800" cy="4343400"/>
          </a:xfrm>
        </p:spPr>
        <p:txBody>
          <a:bodyPr/>
          <a:lstStyle/>
          <a:p>
            <a:r>
              <a:rPr lang="en-US" sz="2400" b="1" dirty="0"/>
              <a:t>–</a:t>
            </a:r>
            <a:r>
              <a:rPr lang="en-US" sz="2400" dirty="0"/>
              <a:t> Computer labs 	(15 %) 	</a:t>
            </a:r>
          </a:p>
          <a:p>
            <a:r>
              <a:rPr lang="en-US" sz="2400" b="1" dirty="0"/>
              <a:t>– </a:t>
            </a:r>
            <a:r>
              <a:rPr lang="en-US" sz="2400" dirty="0"/>
              <a:t>Mid-term exams 	(45 %) = (20% in-class + 25% in-lab)</a:t>
            </a:r>
          </a:p>
          <a:p>
            <a:r>
              <a:rPr lang="en-US" sz="2400" b="1" dirty="0"/>
              <a:t>– </a:t>
            </a:r>
            <a:r>
              <a:rPr lang="en-US" sz="2400" dirty="0"/>
              <a:t>Final exam           (40 %)</a:t>
            </a:r>
          </a:p>
          <a:p>
            <a:pPr marL="0" indent="0">
              <a:buNone/>
            </a:pPr>
            <a:r>
              <a:rPr lang="en-US" sz="2400" i="1" dirty="0"/>
              <a:t>                 Total</a:t>
            </a:r>
            <a:r>
              <a:rPr lang="en-US" sz="2400" dirty="0"/>
              <a:t>	(100 %)</a:t>
            </a:r>
          </a:p>
          <a:p>
            <a:pPr eaLnBrk="1" hangingPunct="1">
              <a:buFont typeface="Wingdings 2" pitchFamily="18" charset="2"/>
              <a:buNone/>
            </a:pPr>
            <a:endParaRPr lang="en-GB" sz="2400" u="sng" dirty="0">
              <a:latin typeface="Arial" pitchFamily="34" charset="0"/>
              <a:ea typeface="MS PGothic" pitchFamily="34" charset="-128"/>
              <a:cs typeface="Arial" pitchFamily="34" charset="0"/>
            </a:endParaRPr>
          </a:p>
          <a:p>
            <a:pPr eaLnBrk="1" hangingPunct="1">
              <a:buFont typeface="Wingdings 2" pitchFamily="18" charset="2"/>
              <a:buNone/>
            </a:pPr>
            <a:r>
              <a:rPr lang="en-GB" sz="2400" u="sng" dirty="0">
                <a:latin typeface="Arial" pitchFamily="34" charset="0"/>
                <a:ea typeface="MS PGothic" pitchFamily="34" charset="-128"/>
                <a:cs typeface="Arial" pitchFamily="34" charset="0"/>
              </a:rPr>
              <a:t>Important note :</a:t>
            </a:r>
          </a:p>
          <a:p>
            <a:r>
              <a:rPr lang="en-US" sz="2400" dirty="0"/>
              <a:t>The Mid-Term Exam-I : Oct.21 at 6:30 PM</a:t>
            </a:r>
          </a:p>
          <a:p>
            <a:r>
              <a:rPr lang="en-US" sz="2400" dirty="0"/>
              <a:t>The Mid-Term Exam-II : Week 13</a:t>
            </a:r>
          </a:p>
          <a:p>
            <a:pPr lvl="1"/>
            <a:endParaRPr lang="en-US" sz="2200" dirty="0"/>
          </a:p>
        </p:txBody>
      </p:sp>
      <p:cxnSp>
        <p:nvCxnSpPr>
          <p:cNvPr id="3" name="Straight Connector 2"/>
          <p:cNvCxnSpPr/>
          <p:nvPr/>
        </p:nvCxnSpPr>
        <p:spPr>
          <a:xfrm>
            <a:off x="685800" y="3733800"/>
            <a:ext cx="396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75752" y="1981200"/>
            <a:ext cx="8077200" cy="4078039"/>
          </a:xfrm>
          <a:prstGeom prst="rect">
            <a:avLst/>
          </a:prstGeom>
          <a:noFill/>
          <a:ln w="9525">
            <a:noFill/>
            <a:miter lim="800000"/>
            <a:headEnd/>
            <a:tailEnd/>
          </a:ln>
        </p:spPr>
        <p:txBody>
          <a:bodyPr lIns="0" rIns="0" bIns="0" anchor="ctr" anchorCtr="0">
            <a:spAutoFit/>
          </a:bodyPr>
          <a:lstStyle/>
          <a:p>
            <a:pPr marL="457200" indent="-457200" eaLnBrk="1" hangingPunct="1">
              <a:lnSpc>
                <a:spcPct val="150000"/>
              </a:lnSpc>
              <a:spcAft>
                <a:spcPts val="150"/>
              </a:spcAft>
              <a:buFont typeface="Wingdings" panose="05000000000000000000" pitchFamily="2" charset="2"/>
              <a:buChar char="ü"/>
            </a:pPr>
            <a:r>
              <a:rPr lang="en-US" altLang="en-US" sz="2400" b="1" dirty="0">
                <a:solidFill>
                  <a:srgbClr val="006699"/>
                </a:solidFill>
              </a:rPr>
              <a:t>General Introduction</a:t>
            </a:r>
          </a:p>
          <a:p>
            <a:pPr marL="457200" indent="-457200" eaLnBrk="1" hangingPunct="1">
              <a:lnSpc>
                <a:spcPct val="150000"/>
              </a:lnSpc>
              <a:spcAft>
                <a:spcPts val="150"/>
              </a:spcAft>
              <a:buFont typeface="Wingdings" panose="05000000000000000000" pitchFamily="2" charset="2"/>
              <a:buChar char="ü"/>
            </a:pPr>
            <a:r>
              <a:rPr lang="en-US" altLang="en-US" sz="2400" b="1" dirty="0">
                <a:solidFill>
                  <a:srgbClr val="006699"/>
                </a:solidFill>
              </a:rPr>
              <a:t>Computer Hardware</a:t>
            </a:r>
          </a:p>
          <a:p>
            <a:pPr marL="457200" indent="-457200" eaLnBrk="1" hangingPunct="1">
              <a:lnSpc>
                <a:spcPct val="150000"/>
              </a:lnSpc>
              <a:spcAft>
                <a:spcPts val="150"/>
              </a:spcAft>
              <a:buFont typeface="Wingdings" panose="05000000000000000000" pitchFamily="2" charset="2"/>
              <a:buChar char="ü"/>
            </a:pPr>
            <a:r>
              <a:rPr lang="en-US" altLang="en-US" sz="2400" b="1" dirty="0">
                <a:solidFill>
                  <a:srgbClr val="006699"/>
                </a:solidFill>
              </a:rPr>
              <a:t>Computer software</a:t>
            </a:r>
          </a:p>
          <a:p>
            <a:pPr marL="457200" indent="-457200" eaLnBrk="1" hangingPunct="1">
              <a:lnSpc>
                <a:spcPct val="150000"/>
              </a:lnSpc>
              <a:spcAft>
                <a:spcPts val="150"/>
              </a:spcAft>
              <a:buFont typeface="Wingdings" panose="05000000000000000000" pitchFamily="2" charset="2"/>
              <a:buChar char="ü"/>
            </a:pPr>
            <a:r>
              <a:rPr lang="en-US" altLang="en-US" sz="2400" b="1" dirty="0">
                <a:solidFill>
                  <a:srgbClr val="006699"/>
                </a:solidFill>
              </a:rPr>
              <a:t>Application programs</a:t>
            </a:r>
          </a:p>
          <a:p>
            <a:pPr marL="800100" lvl="1" indent="-342900" eaLnBrk="1" hangingPunct="1">
              <a:lnSpc>
                <a:spcPct val="150000"/>
              </a:lnSpc>
              <a:spcAft>
                <a:spcPts val="150"/>
              </a:spcAft>
              <a:buFont typeface="Wingdings" panose="05000000000000000000" pitchFamily="2" charset="2"/>
              <a:buChar char="ü"/>
            </a:pPr>
            <a:r>
              <a:rPr lang="en-US" altLang="en-US" sz="2400" b="1" dirty="0">
                <a:solidFill>
                  <a:srgbClr val="006699"/>
                </a:solidFill>
              </a:rPr>
              <a:t>Data &amp; information handling</a:t>
            </a:r>
          </a:p>
          <a:p>
            <a:pPr marL="457200" indent="-457200" eaLnBrk="1" hangingPunct="1">
              <a:lnSpc>
                <a:spcPct val="150000"/>
              </a:lnSpc>
              <a:spcAft>
                <a:spcPts val="150"/>
              </a:spcAft>
              <a:buFont typeface="Wingdings" panose="05000000000000000000" pitchFamily="2" charset="2"/>
              <a:buChar char="ü"/>
            </a:pPr>
            <a:r>
              <a:rPr lang="en-US" altLang="en-US" sz="2400" b="1" dirty="0">
                <a:solidFill>
                  <a:srgbClr val="006699"/>
                </a:solidFill>
              </a:rPr>
              <a:t> Computer Programming languages</a:t>
            </a:r>
          </a:p>
          <a:p>
            <a:pPr marL="457200" indent="-457200" eaLnBrk="1" hangingPunct="1">
              <a:lnSpc>
                <a:spcPct val="150000"/>
              </a:lnSpc>
              <a:spcAft>
                <a:spcPts val="150"/>
              </a:spcAft>
              <a:buFont typeface="Wingdings" panose="05000000000000000000" pitchFamily="2" charset="2"/>
              <a:buChar char="ü"/>
            </a:pPr>
            <a:r>
              <a:rPr lang="en-US" altLang="en-US" sz="2400" b="1" dirty="0">
                <a:solidFill>
                  <a:srgbClr val="006699"/>
                </a:solidFill>
              </a:rPr>
              <a:t> The problem Solving Process</a:t>
            </a:r>
          </a:p>
        </p:txBody>
      </p:sp>
      <p:sp>
        <p:nvSpPr>
          <p:cNvPr id="8" name="Title 1"/>
          <p:cNvSpPr>
            <a:spLocks noGrp="1"/>
          </p:cNvSpPr>
          <p:nvPr>
            <p:ph type="title"/>
          </p:nvPr>
        </p:nvSpPr>
        <p:spPr>
          <a:xfrm>
            <a:off x="457200" y="609600"/>
            <a:ext cx="8458200" cy="1276350"/>
          </a:xfrm>
        </p:spPr>
        <p:txBody>
          <a:bodyPr>
            <a:noAutofit/>
          </a:bodyPr>
          <a:lstStyle/>
          <a:p>
            <a:pPr eaLnBrk="1" fontAlgn="auto" hangingPunct="1">
              <a:spcAft>
                <a:spcPts val="0"/>
              </a:spcAft>
              <a:defRPr/>
            </a:pPr>
            <a:r>
              <a:rPr lang="en-US" sz="4000" b="1" u="sng" dirty="0">
                <a:solidFill>
                  <a:srgbClr val="FF0C33"/>
                </a:solidFill>
                <a:ea typeface="ＭＳ Ｐゴシック" charset="-128"/>
              </a:rPr>
              <a:t>							</a:t>
            </a:r>
            <a:r>
              <a:rPr lang="en-US" sz="4000" b="1" i="1" u="sng" dirty="0">
                <a:solidFill>
                  <a:srgbClr val="FF0C33"/>
                </a:solidFill>
                <a:ea typeface="ＭＳ Ｐゴシック" charset="-128"/>
              </a:rPr>
              <a:t>Lecture 1</a:t>
            </a:r>
            <a:r>
              <a:rPr lang="en-US" sz="4000" b="1" i="1" dirty="0">
                <a:solidFill>
                  <a:srgbClr val="FF0C33"/>
                </a:solidFill>
                <a:ea typeface="ＭＳ Ｐゴシック" charset="-128"/>
              </a:rPr>
              <a:t/>
            </a:r>
            <a:br>
              <a:rPr lang="en-US" sz="4000" b="1" i="1" dirty="0">
                <a:solidFill>
                  <a:srgbClr val="FF0C33"/>
                </a:solidFill>
                <a:ea typeface="ＭＳ Ｐゴシック" charset="-128"/>
              </a:rPr>
            </a:br>
            <a:r>
              <a:rPr lang="en-US" sz="4000" b="1" i="1" dirty="0">
                <a:solidFill>
                  <a:srgbClr val="FF0C33"/>
                </a:solidFill>
                <a:ea typeface="ＭＳ Ｐゴシック" charset="-128"/>
              </a:rPr>
              <a:t>Outline</a:t>
            </a:r>
          </a:p>
        </p:txBody>
      </p:sp>
    </p:spTree>
    <p:extLst>
      <p:ext uri="{BB962C8B-B14F-4D97-AF65-F5344CB8AC3E}">
        <p14:creationId xmlns:p14="http://schemas.microsoft.com/office/powerpoint/2010/main" val="10571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81000" y="685800"/>
            <a:ext cx="8458200" cy="1276350"/>
          </a:xfrm>
          <a:prstGeom prst="rect">
            <a:avLst/>
          </a:prstGeom>
          <a:noFill/>
          <a:ln w="9525">
            <a:noFill/>
            <a:miter lim="800000"/>
            <a:headEnd/>
            <a:tailEnd/>
          </a:ln>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n-US" sz="3600" b="1" u="sng" dirty="0">
                <a:solidFill>
                  <a:srgbClr val="FF0C33"/>
                </a:solidFill>
                <a:ea typeface="ＭＳ Ｐゴシック" charset="-128"/>
              </a:rPr>
              <a:t>Introduction					</a:t>
            </a:r>
            <a:r>
              <a:rPr lang="en-US" sz="3600" b="1" i="1" u="sng" dirty="0">
                <a:solidFill>
                  <a:srgbClr val="FF0C33"/>
                </a:solidFill>
                <a:ea typeface="ＭＳ Ｐゴシック" charset="-128"/>
              </a:rPr>
              <a:t>Lecture 1</a:t>
            </a:r>
            <a:r>
              <a:rPr lang="en-US" sz="3600" b="1" i="1" dirty="0">
                <a:solidFill>
                  <a:srgbClr val="FF0C33"/>
                </a:solidFill>
                <a:ea typeface="ＭＳ Ｐゴシック" charset="-128"/>
              </a:rPr>
              <a:t/>
            </a:r>
            <a:br>
              <a:rPr lang="en-US" sz="3600" b="1" i="1" dirty="0">
                <a:solidFill>
                  <a:srgbClr val="FF0C33"/>
                </a:solidFill>
                <a:ea typeface="ＭＳ Ｐゴシック" charset="-128"/>
              </a:rPr>
            </a:br>
            <a:r>
              <a:rPr lang="en-US" sz="3200" b="1" i="1" dirty="0">
                <a:solidFill>
                  <a:srgbClr val="0070C0"/>
                </a:solidFill>
                <a:ea typeface="ＭＳ Ｐゴシック" charset="-128"/>
              </a:rPr>
              <a:t>Computer literacy requirements</a:t>
            </a:r>
            <a:endParaRPr lang="en-US" sz="3600" b="1" i="1" dirty="0">
              <a:solidFill>
                <a:srgbClr val="0070C0"/>
              </a:solidFill>
              <a:ea typeface="ＭＳ Ｐゴシック" charset="-128"/>
            </a:endParaRPr>
          </a:p>
        </p:txBody>
      </p:sp>
      <p:sp>
        <p:nvSpPr>
          <p:cNvPr id="5" name="Rectangle 3"/>
          <p:cNvSpPr txBox="1">
            <a:spLocks noChangeArrowheads="1"/>
          </p:cNvSpPr>
          <p:nvPr/>
        </p:nvSpPr>
        <p:spPr bwMode="auto">
          <a:xfrm>
            <a:off x="685800" y="1981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r>
              <a:rPr lang="en-US" altLang="en-US" sz="2400" dirty="0">
                <a:latin typeface="Arial" charset="0"/>
              </a:rPr>
              <a:t>Awareness</a:t>
            </a:r>
          </a:p>
          <a:p>
            <a:pPr lvl="1" eaLnBrk="1" hangingPunct="1">
              <a:spcBef>
                <a:spcPct val="0"/>
              </a:spcBef>
            </a:pPr>
            <a:r>
              <a:rPr lang="en-US" altLang="en-US" dirty="0">
                <a:latin typeface="Arial" charset="0"/>
              </a:rPr>
              <a:t>Importance of computer systems </a:t>
            </a:r>
          </a:p>
          <a:p>
            <a:pPr lvl="1" eaLnBrk="1" hangingPunct="1">
              <a:spcBef>
                <a:spcPct val="0"/>
              </a:spcBef>
            </a:pPr>
            <a:r>
              <a:rPr lang="en-US" altLang="en-US" dirty="0">
                <a:latin typeface="Arial" charset="0"/>
              </a:rPr>
              <a:t>Versatility across all domains</a:t>
            </a:r>
          </a:p>
          <a:p>
            <a:pPr lvl="1" eaLnBrk="1" hangingPunct="1">
              <a:spcBef>
                <a:spcPct val="0"/>
              </a:spcBef>
            </a:pPr>
            <a:r>
              <a:rPr lang="en-US" altLang="en-US" dirty="0">
                <a:latin typeface="Arial" charset="0"/>
              </a:rPr>
              <a:t>Widespread presence in our society</a:t>
            </a:r>
          </a:p>
          <a:p>
            <a:pPr eaLnBrk="1" hangingPunct="1"/>
            <a:r>
              <a:rPr lang="en-US" altLang="en-US" sz="2400" dirty="0">
                <a:latin typeface="Arial" charset="0"/>
              </a:rPr>
              <a:t>Knowledge</a:t>
            </a:r>
          </a:p>
          <a:p>
            <a:pPr lvl="1" eaLnBrk="1" hangingPunct="1">
              <a:spcBef>
                <a:spcPct val="0"/>
              </a:spcBef>
            </a:pPr>
            <a:r>
              <a:rPr lang="en-US" altLang="en-US" dirty="0">
                <a:latin typeface="Arial" charset="0"/>
              </a:rPr>
              <a:t>What is a computer</a:t>
            </a:r>
          </a:p>
          <a:p>
            <a:pPr lvl="1" eaLnBrk="1" hangingPunct="1">
              <a:spcBef>
                <a:spcPct val="0"/>
              </a:spcBef>
            </a:pPr>
            <a:r>
              <a:rPr lang="en-US" altLang="en-US" dirty="0">
                <a:latin typeface="Arial" charset="0"/>
              </a:rPr>
              <a:t>How do computers work</a:t>
            </a:r>
          </a:p>
          <a:p>
            <a:pPr lvl="1" eaLnBrk="1" hangingPunct="1">
              <a:spcBef>
                <a:spcPct val="0"/>
              </a:spcBef>
            </a:pPr>
            <a:r>
              <a:rPr lang="en-US" altLang="en-US" dirty="0">
                <a:latin typeface="Arial" charset="0"/>
              </a:rPr>
              <a:t>Terminology (common terms)</a:t>
            </a:r>
          </a:p>
          <a:p>
            <a:pPr eaLnBrk="1" hangingPunct="1"/>
            <a:r>
              <a:rPr lang="en-US" altLang="en-US" sz="2400" dirty="0">
                <a:latin typeface="Arial" charset="0"/>
              </a:rPr>
              <a:t>Interaction or effective use</a:t>
            </a:r>
          </a:p>
          <a:p>
            <a:pPr lvl="1" eaLnBrk="1" hangingPunct="1">
              <a:spcBef>
                <a:spcPct val="0"/>
              </a:spcBef>
            </a:pPr>
            <a:r>
              <a:rPr lang="en-US" altLang="en-US" dirty="0">
                <a:latin typeface="Arial" charset="0"/>
              </a:rPr>
              <a:t>Computer application software</a:t>
            </a:r>
          </a:p>
          <a:p>
            <a:pPr lvl="1" eaLnBrk="1" hangingPunct="1">
              <a:spcBef>
                <a:spcPct val="0"/>
              </a:spcBef>
            </a:pPr>
            <a:r>
              <a:rPr lang="en-US" altLang="en-US" dirty="0">
                <a:latin typeface="Arial" charset="0"/>
              </a:rPr>
              <a:t>Computer programming software</a:t>
            </a:r>
          </a:p>
        </p:txBody>
      </p:sp>
    </p:spTree>
    <p:extLst>
      <p:ext uri="{BB962C8B-B14F-4D97-AF65-F5344CB8AC3E}">
        <p14:creationId xmlns:p14="http://schemas.microsoft.com/office/powerpoint/2010/main" val="9006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additive="base">
                                        <p:cTn id="28"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 calcmode="lin" valueType="num">
                                      <p:cBhvr additive="base">
                                        <p:cTn id="36"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89857" y="1981200"/>
            <a:ext cx="7772400" cy="762000"/>
          </a:xfrm>
          <a:prstGeom prst="rect">
            <a:avLst/>
          </a:prstGeom>
          <a:noFill/>
          <a:ln w="9525">
            <a:noFill/>
            <a:miter lim="800000"/>
            <a:headEnd/>
            <a:tailEnd/>
          </a:ln>
        </p:spPr>
        <p:txBody>
          <a:bodyPr lIns="0" rIns="0" bIns="0" anchor="b"/>
          <a:lstStyle/>
          <a:p>
            <a:pPr>
              <a:defRPr/>
            </a:pPr>
            <a:r>
              <a:rPr lang="en-US" sz="4400" dirty="0">
                <a:solidFill>
                  <a:schemeClr val="tx2"/>
                </a:solidFill>
                <a:latin typeface="+mj-lt"/>
                <a:ea typeface="+mj-ea"/>
                <a:cs typeface="+mj-cs"/>
              </a:rPr>
              <a:t>What Is A Computer?</a:t>
            </a:r>
          </a:p>
        </p:txBody>
      </p:sp>
      <p:sp>
        <p:nvSpPr>
          <p:cNvPr id="7" name="Rectangle 3"/>
          <p:cNvSpPr txBox="1">
            <a:spLocks noChangeArrowheads="1"/>
          </p:cNvSpPr>
          <p:nvPr/>
        </p:nvSpPr>
        <p:spPr bwMode="auto">
          <a:xfrm>
            <a:off x="609600" y="2819400"/>
            <a:ext cx="7652657" cy="2895600"/>
          </a:xfrm>
          <a:prstGeom prst="rect">
            <a:avLst/>
          </a:prstGeom>
          <a:noFill/>
          <a:ln w="9525">
            <a:noFill/>
            <a:miter lim="800000"/>
            <a:headEnd/>
            <a:tailEnd/>
          </a:ln>
        </p:spPr>
        <p:txBody>
          <a:bodyPr/>
          <a:lstStyle/>
          <a:p>
            <a:pPr marL="273050" indent="-273050" algn="just">
              <a:spcBef>
                <a:spcPct val="20000"/>
              </a:spcBef>
              <a:buClr>
                <a:srgbClr val="0BD0D9"/>
              </a:buClr>
              <a:buSzPct val="95000"/>
              <a:buFont typeface="Wingdings 2" pitchFamily="18" charset="2"/>
              <a:buChar char=""/>
              <a:defRPr/>
            </a:pPr>
            <a:r>
              <a:rPr lang="en-US" sz="2400" dirty="0">
                <a:latin typeface="+mn-lt"/>
                <a:ea typeface="+mn-ea"/>
              </a:rPr>
              <a:t>A computer is an electronic device, operating under the control of instructions (</a:t>
            </a:r>
            <a:r>
              <a:rPr lang="en-US" sz="2400" b="1" i="1" dirty="0">
                <a:solidFill>
                  <a:srgbClr val="FF0C33"/>
                </a:solidFill>
                <a:latin typeface="+mn-lt"/>
                <a:ea typeface="+mn-ea"/>
              </a:rPr>
              <a:t>software</a:t>
            </a:r>
            <a:r>
              <a:rPr lang="en-US" sz="2400" dirty="0">
                <a:latin typeface="+mn-lt"/>
                <a:ea typeface="+mn-ea"/>
              </a:rPr>
              <a:t>) stored in its own memory unit, that can accept data (</a:t>
            </a:r>
            <a:r>
              <a:rPr lang="en-US" sz="2400" b="1" i="1" dirty="0">
                <a:solidFill>
                  <a:srgbClr val="FF0C33"/>
                </a:solidFill>
                <a:latin typeface="+mn-lt"/>
                <a:ea typeface="+mn-ea"/>
              </a:rPr>
              <a:t>input</a:t>
            </a:r>
            <a:r>
              <a:rPr lang="en-US" sz="2400" dirty="0">
                <a:latin typeface="+mn-lt"/>
                <a:ea typeface="+mn-ea"/>
              </a:rPr>
              <a:t>), manipulate data (</a:t>
            </a:r>
            <a:r>
              <a:rPr lang="en-US" sz="2400" b="1" i="1" dirty="0">
                <a:solidFill>
                  <a:srgbClr val="FF0C33"/>
                </a:solidFill>
                <a:latin typeface="+mn-lt"/>
                <a:ea typeface="+mn-ea"/>
              </a:rPr>
              <a:t>processing</a:t>
            </a:r>
            <a:r>
              <a:rPr lang="en-US" sz="2400" dirty="0">
                <a:latin typeface="+mn-lt"/>
                <a:ea typeface="+mn-ea"/>
              </a:rPr>
              <a:t>), and produce information (</a:t>
            </a:r>
            <a:r>
              <a:rPr lang="en-US" sz="2400" b="1" i="1" dirty="0">
                <a:solidFill>
                  <a:srgbClr val="FF0C33"/>
                </a:solidFill>
                <a:latin typeface="+mn-lt"/>
                <a:ea typeface="+mn-ea"/>
              </a:rPr>
              <a:t>output</a:t>
            </a:r>
            <a:r>
              <a:rPr lang="en-US" sz="2400" dirty="0">
                <a:latin typeface="+mn-lt"/>
                <a:ea typeface="+mn-ea"/>
              </a:rPr>
              <a:t>) from the processing. Generally, the term is used to describe </a:t>
            </a:r>
            <a:r>
              <a:rPr lang="en-US" sz="2400" u="sng" dirty="0">
                <a:latin typeface="+mn-lt"/>
                <a:ea typeface="+mn-ea"/>
              </a:rPr>
              <a:t>a collection of devices </a:t>
            </a:r>
            <a:r>
              <a:rPr lang="en-US" sz="2400" dirty="0">
                <a:latin typeface="+mn-lt"/>
                <a:ea typeface="+mn-ea"/>
              </a:rPr>
              <a:t>that function together as </a:t>
            </a:r>
            <a:r>
              <a:rPr lang="en-US" sz="2400" u="sng" dirty="0">
                <a:latin typeface="+mn-lt"/>
                <a:ea typeface="+mn-ea"/>
              </a:rPr>
              <a:t>one system</a:t>
            </a:r>
            <a:r>
              <a:rPr lang="en-US" sz="2400" dirty="0">
                <a:latin typeface="+mn-lt"/>
                <a:ea typeface="+mn-ea"/>
              </a:rPr>
              <a:t>.</a:t>
            </a:r>
          </a:p>
        </p:txBody>
      </p:sp>
      <p:sp>
        <p:nvSpPr>
          <p:cNvPr id="9" name="Title 1"/>
          <p:cNvSpPr txBox="1">
            <a:spLocks/>
          </p:cNvSpPr>
          <p:nvPr/>
        </p:nvSpPr>
        <p:spPr bwMode="auto">
          <a:xfrm>
            <a:off x="381000" y="685800"/>
            <a:ext cx="8458200" cy="1276350"/>
          </a:xfrm>
          <a:prstGeom prst="rect">
            <a:avLst/>
          </a:prstGeom>
          <a:noFill/>
          <a:ln w="9525">
            <a:noFill/>
            <a:miter lim="800000"/>
            <a:headEnd/>
            <a:tailEnd/>
          </a:ln>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n-US" sz="4000" b="1" u="sng" dirty="0">
                <a:solidFill>
                  <a:srgbClr val="FF0C33"/>
                </a:solidFill>
                <a:ea typeface="ＭＳ Ｐゴシック" charset="-128"/>
              </a:rPr>
              <a:t>							</a:t>
            </a:r>
            <a:r>
              <a:rPr lang="en-US" sz="4000" b="1" i="1" u="sng" dirty="0">
                <a:solidFill>
                  <a:srgbClr val="FF0C33"/>
                </a:solidFill>
                <a:ea typeface="ＭＳ Ｐゴシック" charset="-128"/>
              </a:rPr>
              <a:t>Lecture 1</a:t>
            </a:r>
            <a:r>
              <a:rPr lang="en-US" sz="4000" b="1" i="1" dirty="0">
                <a:solidFill>
                  <a:srgbClr val="FF0C33"/>
                </a:solidFill>
                <a:ea typeface="ＭＳ Ｐゴシック" charset="-128"/>
              </a:rPr>
              <a:t/>
            </a:r>
            <a:br>
              <a:rPr lang="en-US" sz="4000" b="1" i="1" dirty="0">
                <a:solidFill>
                  <a:srgbClr val="FF0C33"/>
                </a:solidFill>
                <a:ea typeface="ＭＳ Ｐゴシック" charset="-128"/>
              </a:rPr>
            </a:br>
            <a:r>
              <a:rPr lang="en-US" sz="4000" b="1" i="1" dirty="0">
                <a:solidFill>
                  <a:srgbClr val="FF0C33"/>
                </a:solidFill>
                <a:ea typeface="ＭＳ Ｐゴシック" charset="-128"/>
              </a:rPr>
              <a:t>Introduction</a:t>
            </a:r>
          </a:p>
        </p:txBody>
      </p:sp>
    </p:spTree>
    <p:extLst>
      <p:ext uri="{BB962C8B-B14F-4D97-AF65-F5344CB8AC3E}">
        <p14:creationId xmlns:p14="http://schemas.microsoft.com/office/powerpoint/2010/main" val="3507705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Slipstream</Template>
  <TotalTime>8606</TotalTime>
  <Words>1948</Words>
  <Application>Microsoft Office PowerPoint</Application>
  <PresentationFormat>On-screen Show (4:3)</PresentationFormat>
  <Paragraphs>378</Paragraphs>
  <Slides>37</Slides>
  <Notes>21</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60" baseType="lpstr">
      <vt:lpstr>MS PGothic</vt:lpstr>
      <vt:lpstr>MS PGothic</vt:lpstr>
      <vt:lpstr>SimSun</vt:lpstr>
      <vt:lpstr>Arial</vt:lpstr>
      <vt:lpstr>Book Antiqua</vt:lpstr>
      <vt:lpstr>Calibri</vt:lpstr>
      <vt:lpstr>Cambria Math</vt:lpstr>
      <vt:lpstr>Century Gothic</vt:lpstr>
      <vt:lpstr>cmr12</vt:lpstr>
      <vt:lpstr>cmsy10</vt:lpstr>
      <vt:lpstr>Constantia</vt:lpstr>
      <vt:lpstr>Courier New</vt:lpstr>
      <vt:lpstr>楷体_GB2312</vt:lpstr>
      <vt:lpstr>Majalla UI</vt:lpstr>
      <vt:lpstr>Symbol</vt:lpstr>
      <vt:lpstr>Tahoma</vt:lpstr>
      <vt:lpstr>Times New Roman</vt:lpstr>
      <vt:lpstr>Traditional Arabic</vt:lpstr>
      <vt:lpstr>Wingdings</vt:lpstr>
      <vt:lpstr>Wingdings 2</vt:lpstr>
      <vt:lpstr>Wingdings 3</vt:lpstr>
      <vt:lpstr>Flow</vt:lpstr>
      <vt:lpstr>Photo Editor Photo</vt:lpstr>
      <vt:lpstr>GE209  Introduction to Computer Programming  Using Matlab</vt:lpstr>
      <vt:lpstr>Instructor</vt:lpstr>
      <vt:lpstr>Syllabus</vt:lpstr>
      <vt:lpstr>Syllabus : Outline</vt:lpstr>
      <vt:lpstr>Syllabus : Outline</vt:lpstr>
      <vt:lpstr>Syllabus : Grading</vt:lpstr>
      <vt:lpstr>       Lecture 1 Outline</vt:lpstr>
      <vt:lpstr>PowerPoint Presentation</vt:lpstr>
      <vt:lpstr>PowerPoint Presentation</vt:lpstr>
      <vt:lpstr>Devices that comprise a computer system</vt:lpstr>
      <vt:lpstr>What Does A Computer Do?</vt:lpstr>
      <vt:lpstr>Data and Information</vt:lpstr>
      <vt:lpstr>Why Is A Computer So Powerful?</vt:lpstr>
      <vt:lpstr>How Does a Computer Know what to do?</vt:lpstr>
      <vt:lpstr>What Are The Primary Components/Functions Of A Computer ?</vt:lpstr>
      <vt:lpstr>Computer Software</vt:lpstr>
      <vt:lpstr>Operating System Software</vt:lpstr>
      <vt:lpstr>Application Software</vt:lpstr>
      <vt:lpstr>Programming Languages</vt:lpstr>
      <vt:lpstr>Programming Languages</vt:lpstr>
      <vt:lpstr>What Programming Languages ?</vt:lpstr>
      <vt:lpstr>Programs, Algorithms, Data, commands</vt:lpstr>
      <vt:lpstr>Problem Solving Process</vt:lpstr>
      <vt:lpstr>Lecture 2 : MatLab Basics   What’s next ? Introduction to the Matlab programming environment</vt:lpstr>
      <vt:lpstr>PowerPoint Presentation</vt:lpstr>
      <vt:lpstr>What is Matlab?</vt:lpstr>
      <vt:lpstr>Scope of the course?</vt:lpstr>
      <vt:lpstr>Why MATLAB ?</vt:lpstr>
      <vt:lpstr>MATLAB Resources </vt:lpstr>
      <vt:lpstr>PowerPoint Presentation</vt:lpstr>
      <vt:lpstr>A snap shot of the MATLAB  working environment</vt:lpstr>
      <vt:lpstr>MATLAB Basics</vt:lpstr>
      <vt:lpstr>The Commands Window</vt:lpstr>
      <vt:lpstr>Arithmetic Operations</vt:lpstr>
      <vt:lpstr>Priority rules</vt:lpstr>
      <vt:lpstr>Illustrative example (ex.1.1 from text book pg 6)</vt:lpstr>
      <vt:lpstr>Example 1.1 (from text book pg 6)</vt:lpstr>
    </vt:vector>
  </TitlesOfParts>
  <Company>mpage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GE209</dc:subject>
  <dc:creator>Dr.Abdelbasset</dc:creator>
  <cp:lastModifiedBy>Mohammed Almannaa</cp:lastModifiedBy>
  <cp:revision>403</cp:revision>
  <cp:lastPrinted>2009-09-24T15:51:59Z</cp:lastPrinted>
  <dcterms:created xsi:type="dcterms:W3CDTF">2009-11-06T15:44:47Z</dcterms:created>
  <dcterms:modified xsi:type="dcterms:W3CDTF">2019-09-08T10:41:22Z</dcterms:modified>
</cp:coreProperties>
</file>