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56" r:id="rId5"/>
    <p:sldId id="264" r:id="rId6"/>
    <p:sldId id="257" r:id="rId7"/>
    <p:sldId id="258" r:id="rId8"/>
    <p:sldId id="259" r:id="rId9"/>
    <p:sldId id="260" r:id="rId10"/>
    <p:sldId id="261"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p:scale>
          <a:sx n="70" d="100"/>
          <a:sy n="70" d="100"/>
        </p:scale>
        <p:origin x="-18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BD37F-C2FC-4048-BFAA-ADBB7C4AF512}" type="datetimeFigureOut">
              <a:rPr lang="en-US" smtClean="0"/>
              <a:t>11/10/2017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9F57B-1474-494B-B5E2-1BF1723CDA7C}" type="slidenum">
              <a:rPr lang="en-US" smtClean="0"/>
              <a:t>‹#›</a:t>
            </a:fld>
            <a:endParaRPr lang="en-US"/>
          </a:p>
        </p:txBody>
      </p:sp>
    </p:spTree>
    <p:extLst>
      <p:ext uri="{BB962C8B-B14F-4D97-AF65-F5344CB8AC3E}">
        <p14:creationId xmlns:p14="http://schemas.microsoft.com/office/powerpoint/2010/main" val="882943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19F57B-1474-494B-B5E2-1BF1723CDA7C}" type="slidenum">
              <a:rPr lang="en-US" smtClean="0"/>
              <a:t>1</a:t>
            </a:fld>
            <a:endParaRPr lang="en-US"/>
          </a:p>
        </p:txBody>
      </p:sp>
    </p:spTree>
    <p:extLst>
      <p:ext uri="{BB962C8B-B14F-4D97-AF65-F5344CB8AC3E}">
        <p14:creationId xmlns:p14="http://schemas.microsoft.com/office/powerpoint/2010/main" val="306228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lang="en-US" smtClean="0"/>
              <a:t>11/23/2015</a:t>
            </a:r>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11/23/2015</a:t>
            </a:r>
            <a:endParaRPr lang="en-US"/>
          </a:p>
        </p:txBody>
      </p:sp>
      <p:sp>
        <p:nvSpPr>
          <p:cNvPr id="6" name="Footer Placeholder 5"/>
          <p:cNvSpPr>
            <a:spLocks noGrp="1"/>
          </p:cNvSpPr>
          <p:nvPr>
            <p:ph type="ftr" sz="quarter" idx="11"/>
          </p:nvPr>
        </p:nvSpPr>
        <p:spPr/>
        <p:txBody>
          <a:bodyPr/>
          <a:lstStyle/>
          <a:p>
            <a:r>
              <a:rPr lang="en-US" smtClean="0"/>
              <a:t>Lect13          NET301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11/23/2015</a:t>
            </a:r>
            <a:endParaRPr lang="en-US"/>
          </a:p>
        </p:txBody>
      </p:sp>
      <p:sp>
        <p:nvSpPr>
          <p:cNvPr id="8" name="Footer Placeholder 7"/>
          <p:cNvSpPr>
            <a:spLocks noGrp="1"/>
          </p:cNvSpPr>
          <p:nvPr>
            <p:ph type="ftr" sz="quarter" idx="11"/>
          </p:nvPr>
        </p:nvSpPr>
        <p:spPr/>
        <p:txBody>
          <a:bodyPr/>
          <a:lstStyle/>
          <a:p>
            <a:r>
              <a:rPr lang="en-US" smtClean="0"/>
              <a:t>Lect13          NET301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11/23/2015</a:t>
            </a:r>
            <a:endParaRPr lang="en-US"/>
          </a:p>
        </p:txBody>
      </p:sp>
      <p:sp>
        <p:nvSpPr>
          <p:cNvPr id="4" name="Footer Placeholder 3"/>
          <p:cNvSpPr>
            <a:spLocks noGrp="1"/>
          </p:cNvSpPr>
          <p:nvPr>
            <p:ph type="ftr" sz="quarter" idx="11"/>
          </p:nvPr>
        </p:nvSpPr>
        <p:spPr/>
        <p:txBody>
          <a:bodyPr/>
          <a:lstStyle/>
          <a:p>
            <a:r>
              <a:rPr lang="en-US" smtClean="0"/>
              <a:t>Lect13          NET301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11/23/2015</a:t>
            </a:r>
            <a:endParaRPr lang="en-US"/>
          </a:p>
        </p:txBody>
      </p:sp>
      <p:sp>
        <p:nvSpPr>
          <p:cNvPr id="3" name="Footer Placeholder 2"/>
          <p:cNvSpPr>
            <a:spLocks noGrp="1"/>
          </p:cNvSpPr>
          <p:nvPr>
            <p:ph type="ftr" sz="quarter" idx="11"/>
          </p:nvPr>
        </p:nvSpPr>
        <p:spPr/>
        <p:txBody>
          <a:bodyPr/>
          <a:lstStyle/>
          <a:p>
            <a:r>
              <a:rPr lang="en-US" smtClean="0"/>
              <a:t>Lect13          NET301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11/23/2015</a:t>
            </a:r>
            <a:endParaRPr lang="en-US"/>
          </a:p>
        </p:txBody>
      </p:sp>
      <p:sp>
        <p:nvSpPr>
          <p:cNvPr id="6" name="Footer Placeholder 5"/>
          <p:cNvSpPr>
            <a:spLocks noGrp="1"/>
          </p:cNvSpPr>
          <p:nvPr>
            <p:ph type="ftr" sz="quarter" idx="11"/>
          </p:nvPr>
        </p:nvSpPr>
        <p:spPr/>
        <p:txBody>
          <a:bodyPr/>
          <a:lstStyle/>
          <a:p>
            <a:r>
              <a:rPr lang="en-US" smtClean="0"/>
              <a:t>Lect13          NET301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r>
              <a:rPr lang="en-US" smtClean="0"/>
              <a:t>11/23/2015</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smtClean="0"/>
              <a:t>Lect13          NET301</a:t>
            </a:r>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r>
              <a:rPr lang="en-US" smtClean="0"/>
              <a:t>11/23/2015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Lect13          NET301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l"/>
            <a:r>
              <a:rPr lang="en-US" dirty="0" smtClean="0"/>
              <a:t>LECTURE 11 </a:t>
            </a:r>
            <a:endParaRPr lang="en-US" dirty="0"/>
          </a:p>
        </p:txBody>
      </p:sp>
      <p:sp>
        <p:nvSpPr>
          <p:cNvPr id="2" name="Title 1"/>
          <p:cNvSpPr>
            <a:spLocks noGrp="1"/>
          </p:cNvSpPr>
          <p:nvPr>
            <p:ph type="ctrTitle"/>
          </p:nvPr>
        </p:nvSpPr>
        <p:spPr/>
        <p:txBody>
          <a:bodyPr/>
          <a:lstStyle/>
          <a:p>
            <a:pPr algn="l"/>
            <a:r>
              <a:rPr lang="en-US" dirty="0" smtClean="0"/>
              <a:t>net301</a:t>
            </a:r>
            <a:endParaRPr lang="en-US" dirty="0"/>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r>
              <a:rPr lang="en-US" dirty="0" smtClean="0"/>
              <a:t>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Problem of Network Security</a:t>
            </a:r>
          </a:p>
        </p:txBody>
      </p:sp>
      <p:sp>
        <p:nvSpPr>
          <p:cNvPr id="3" name="Content Placeholder 2"/>
          <p:cNvSpPr>
            <a:spLocks noGrp="1"/>
          </p:cNvSpPr>
          <p:nvPr>
            <p:ph idx="1"/>
          </p:nvPr>
        </p:nvSpPr>
        <p:spPr/>
        <p:txBody>
          <a:bodyPr/>
          <a:lstStyle/>
          <a:p>
            <a:pPr algn="l" rtl="0"/>
            <a:r>
              <a:rPr lang="en-US" dirty="0"/>
              <a:t>The Internet allows an attacker to attack from anywhere in the world from their home desk.</a:t>
            </a:r>
          </a:p>
          <a:p>
            <a:pPr algn="l" rtl="0"/>
            <a:endParaRPr lang="en-US" dirty="0"/>
          </a:p>
          <a:p>
            <a:pPr algn="l" rtl="0"/>
            <a:r>
              <a:rPr lang="en-US" dirty="0"/>
              <a:t>They just need to find one vulnerability:  a security analyst need to close every vulnerability.</a:t>
            </a:r>
          </a:p>
          <a:p>
            <a:endParaRPr lang="en-US" dirty="0"/>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84054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security</a:t>
            </a:r>
          </a:p>
        </p:txBody>
      </p:sp>
      <p:sp>
        <p:nvSpPr>
          <p:cNvPr id="3" name="Content Placeholder 2"/>
          <p:cNvSpPr>
            <a:spLocks noGrp="1"/>
          </p:cNvSpPr>
          <p:nvPr>
            <p:ph idx="1"/>
          </p:nvPr>
        </p:nvSpPr>
        <p:spPr/>
        <p:txBody>
          <a:bodyPr/>
          <a:lstStyle/>
          <a:p>
            <a:pPr algn="l" rtl="0"/>
            <a:r>
              <a:rPr lang="en-US" dirty="0"/>
              <a:t>consists of the provisions and policies adopted by a network administrator to prevent and monitor unauthorized access, misuse, modification, or denial of a computer network and network-accessible resources</a:t>
            </a:r>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052488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security</a:t>
            </a:r>
          </a:p>
        </p:txBody>
      </p:sp>
      <p:sp>
        <p:nvSpPr>
          <p:cNvPr id="3" name="Content Placeholder 2"/>
          <p:cNvSpPr>
            <a:spLocks noGrp="1"/>
          </p:cNvSpPr>
          <p:nvPr>
            <p:ph idx="1"/>
          </p:nvPr>
        </p:nvSpPr>
        <p:spPr/>
        <p:txBody>
          <a:bodyPr/>
          <a:lstStyle/>
          <a:p>
            <a:pPr algn="l" rtl="0"/>
            <a:r>
              <a:rPr lang="en-US" dirty="0"/>
              <a:t>Network security involves the authorization of access to data in a network, which is controlled by the network administrator. Users choose or are assigned an ID and password or other authenticating information that allows them access to information and programs within their authority</a:t>
            </a:r>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821087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authenticating</a:t>
            </a:r>
            <a:endParaRPr lang="en-US" dirty="0"/>
          </a:p>
        </p:txBody>
      </p:sp>
      <p:sp>
        <p:nvSpPr>
          <p:cNvPr id="3" name="Content Placeholder 2"/>
          <p:cNvSpPr>
            <a:spLocks noGrp="1"/>
          </p:cNvSpPr>
          <p:nvPr>
            <p:ph idx="1"/>
          </p:nvPr>
        </p:nvSpPr>
        <p:spPr/>
        <p:txBody>
          <a:bodyPr/>
          <a:lstStyle/>
          <a:p>
            <a:pPr algn="l" rtl="0"/>
            <a:r>
              <a:rPr lang="en-US" dirty="0"/>
              <a:t>commonly with a username and a password. Since this requires just one detail authenticating the user name —i.e., the password— this is sometimes termed one-factor authentication</a:t>
            </a:r>
            <a:r>
              <a:rPr lang="en-US" dirty="0" smtClean="0"/>
              <a:t>.</a:t>
            </a:r>
            <a:endParaRPr lang="ar-SA" dirty="0" smtClean="0"/>
          </a:p>
          <a:p>
            <a:pPr algn="l" rtl="0"/>
            <a:endParaRPr lang="ar-SA" dirty="0"/>
          </a:p>
          <a:p>
            <a:pPr algn="l" rtl="0"/>
            <a:r>
              <a:rPr lang="en-US" dirty="0" smtClean="0"/>
              <a:t> </a:t>
            </a:r>
            <a:r>
              <a:rPr lang="en-US" dirty="0"/>
              <a:t>With two-factor authentication, something the user 'has' is also used (e.g</a:t>
            </a:r>
            <a:r>
              <a:rPr lang="en-US" dirty="0" smtClean="0"/>
              <a:t>. an </a:t>
            </a:r>
            <a:r>
              <a:rPr lang="en-US" dirty="0"/>
              <a:t>ATM card, or a mobile phone); </a:t>
            </a:r>
            <a:endParaRPr lang="en-US" dirty="0" smtClean="0"/>
          </a:p>
          <a:p>
            <a:pPr algn="l" rtl="0"/>
            <a:r>
              <a:rPr lang="en-US" dirty="0" smtClean="0"/>
              <a:t>and </a:t>
            </a:r>
            <a:r>
              <a:rPr lang="en-US" dirty="0"/>
              <a:t>with three-factor authentication, something the user 'is' is also used (e.g., a fingerprint or retinal scan).</a:t>
            </a:r>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29228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firewall</a:t>
            </a:r>
          </a:p>
        </p:txBody>
      </p:sp>
      <p:sp>
        <p:nvSpPr>
          <p:cNvPr id="3" name="Content Placeholder 2"/>
          <p:cNvSpPr>
            <a:spLocks noGrp="1"/>
          </p:cNvSpPr>
          <p:nvPr>
            <p:ph idx="1"/>
          </p:nvPr>
        </p:nvSpPr>
        <p:spPr/>
        <p:txBody>
          <a:bodyPr/>
          <a:lstStyle/>
          <a:p>
            <a:pPr algn="l" rtl="0"/>
            <a:r>
              <a:rPr lang="en-US" dirty="0"/>
              <a:t>enforces access policies such as what services are allowed to be accessed by the network </a:t>
            </a:r>
            <a:r>
              <a:rPr lang="en-US" dirty="0" smtClean="0"/>
              <a:t>users. Though </a:t>
            </a:r>
            <a:r>
              <a:rPr lang="en-US" dirty="0"/>
              <a:t>effective to prevent unauthorized access</a:t>
            </a:r>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93932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Anti-virus software</a:t>
            </a:r>
          </a:p>
        </p:txBody>
      </p:sp>
      <p:sp>
        <p:nvSpPr>
          <p:cNvPr id="3" name="Content Placeholder 2"/>
          <p:cNvSpPr>
            <a:spLocks noGrp="1"/>
          </p:cNvSpPr>
          <p:nvPr>
            <p:ph idx="1"/>
          </p:nvPr>
        </p:nvSpPr>
        <p:spPr/>
        <p:txBody>
          <a:bodyPr/>
          <a:lstStyle/>
          <a:p>
            <a:pPr algn="l" rtl="0"/>
            <a:r>
              <a:rPr lang="en-US" dirty="0"/>
              <a:t>help detect and inhibit the action </a:t>
            </a:r>
            <a:r>
              <a:rPr lang="en-US" dirty="0" smtClean="0"/>
              <a:t>of malware(</a:t>
            </a:r>
            <a:r>
              <a:rPr lang="en-US" dirty="0"/>
              <a:t>harmful </a:t>
            </a:r>
            <a:r>
              <a:rPr lang="en-US" dirty="0" smtClean="0"/>
              <a:t>content </a:t>
            </a:r>
            <a:r>
              <a:rPr lang="en-US" dirty="0"/>
              <a:t>such as computer worms or Trojans </a:t>
            </a:r>
            <a:r>
              <a:rPr lang="en-US" dirty="0" smtClean="0"/>
              <a:t>)being </a:t>
            </a:r>
            <a:r>
              <a:rPr lang="en-US" dirty="0"/>
              <a:t>transmitted over the </a:t>
            </a:r>
            <a:r>
              <a:rPr lang="en-US" dirty="0" smtClean="0"/>
              <a:t>network.</a:t>
            </a:r>
            <a:endParaRPr lang="en-US" dirty="0"/>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1510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management</a:t>
            </a:r>
          </a:p>
        </p:txBody>
      </p:sp>
      <p:sp>
        <p:nvSpPr>
          <p:cNvPr id="3" name="Content Placeholder 2"/>
          <p:cNvSpPr>
            <a:spLocks noGrp="1"/>
          </p:cNvSpPr>
          <p:nvPr>
            <p:ph idx="1"/>
          </p:nvPr>
        </p:nvSpPr>
        <p:spPr/>
        <p:txBody>
          <a:bodyPr/>
          <a:lstStyle/>
          <a:p>
            <a:pPr algn="l" rtl="0"/>
            <a:r>
              <a:rPr lang="en-US" dirty="0" smtClean="0"/>
              <a:t>Security management for networks is different for all kinds of situations. A home or small office may only require basic security while large businesses may require high-maintenance and advanced software and hardware to prevent malicious attacks from hacking and spamming.</a:t>
            </a:r>
            <a:endParaRPr lang="en-US" dirty="0"/>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415314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Attacks</a:t>
            </a:r>
          </a:p>
        </p:txBody>
      </p:sp>
      <p:sp>
        <p:nvSpPr>
          <p:cNvPr id="3" name="Content Placeholder 2"/>
          <p:cNvSpPr>
            <a:spLocks noGrp="1"/>
          </p:cNvSpPr>
          <p:nvPr>
            <p:ph idx="1"/>
          </p:nvPr>
        </p:nvSpPr>
        <p:spPr/>
        <p:txBody>
          <a:bodyPr/>
          <a:lstStyle/>
          <a:p>
            <a:pPr algn="l" rtl="0"/>
            <a:r>
              <a:rPr lang="en-US" dirty="0"/>
              <a:t>Networks are subject to attacks from malicious sources. Attacks can be from two categories: </a:t>
            </a:r>
            <a:endParaRPr lang="en-US" dirty="0" smtClean="0"/>
          </a:p>
          <a:p>
            <a:pPr lvl="1" algn="l" rtl="0"/>
            <a:r>
              <a:rPr lang="en-US" sz="2400" dirty="0" smtClean="0"/>
              <a:t>"</a:t>
            </a:r>
            <a:r>
              <a:rPr lang="en-US" sz="2400" dirty="0"/>
              <a:t>Passive" when a network intruder intercepts data traveling through the </a:t>
            </a:r>
            <a:r>
              <a:rPr lang="en-US" sz="2400" dirty="0" smtClean="0"/>
              <a:t>network</a:t>
            </a:r>
          </a:p>
          <a:p>
            <a:pPr lvl="1" algn="l" rtl="0"/>
            <a:r>
              <a:rPr lang="en-US" sz="2400" dirty="0" smtClean="0"/>
              <a:t>"Active</a:t>
            </a:r>
            <a:r>
              <a:rPr lang="en-US" sz="2400" dirty="0"/>
              <a:t>" in which an intruder initiates commands to disrupt the network's normal operation</a:t>
            </a:r>
          </a:p>
        </p:txBody>
      </p:sp>
      <p:sp>
        <p:nvSpPr>
          <p:cNvPr id="4" name="Date Placeholder 3"/>
          <p:cNvSpPr>
            <a:spLocks noGrp="1"/>
          </p:cNvSpPr>
          <p:nvPr>
            <p:ph type="dt" sz="half" idx="10"/>
          </p:nvPr>
        </p:nvSpPr>
        <p:spPr/>
        <p:txBody>
          <a:bodyPr/>
          <a:lstStyle/>
          <a:p>
            <a:r>
              <a:rPr lang="en-US" smtClean="0"/>
              <a:t>11/23/2015</a:t>
            </a:r>
            <a:endParaRPr lang="en-US"/>
          </a:p>
        </p:txBody>
      </p:sp>
      <p:sp>
        <p:nvSpPr>
          <p:cNvPr id="5" name="Footer Placeholder 4"/>
          <p:cNvSpPr>
            <a:spLocks noGrp="1"/>
          </p:cNvSpPr>
          <p:nvPr>
            <p:ph type="ftr" sz="quarter" idx="11"/>
          </p:nvPr>
        </p:nvSpPr>
        <p:spPr/>
        <p:txBody>
          <a:bodyPr/>
          <a:lstStyle/>
          <a:p>
            <a:r>
              <a:rPr lang="en-US" smtClean="0"/>
              <a:t>Lect13          NET301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098085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EDF122C878F5448B8FFEAD953BC777" ma:contentTypeVersion="0" ma:contentTypeDescription="Create a new document." ma:contentTypeScope="" ma:versionID="6ea09659bca41ea10aa76cd94e3595e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01CD42-DC93-452A-8C59-5375DD4D1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C18FC16-279A-4132-9306-55BADA0129B4}">
  <ds:schemaRefs>
    <ds:schemaRef ds:uri="http://purl.org/dc/elements/1.1/"/>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66F9944E-8844-4C9D-AADE-46CDD67822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Apothecary</Template>
  <TotalTime>1469</TotalTime>
  <Words>379</Words>
  <Application>Microsoft Office PowerPoint</Application>
  <PresentationFormat>On-screen Show (4:3)</PresentationFormat>
  <Paragraphs>53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net301</vt:lpstr>
      <vt:lpstr>The Problem of Network Security</vt:lpstr>
      <vt:lpstr>Network security</vt:lpstr>
      <vt:lpstr>Network security</vt:lpstr>
      <vt:lpstr>authenticating</vt:lpstr>
      <vt:lpstr> firewall</vt:lpstr>
      <vt:lpstr> Anti-virus software</vt:lpstr>
      <vt:lpstr>Security management</vt:lpstr>
      <vt:lpstr>Types of Attacks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CT1303 LAN</dc:title>
  <dc:creator>Rehab</dc:creator>
  <cp:lastModifiedBy>USER</cp:lastModifiedBy>
  <cp:revision>31</cp:revision>
  <dcterms:created xsi:type="dcterms:W3CDTF">2006-08-16T00:00:00Z</dcterms:created>
  <dcterms:modified xsi:type="dcterms:W3CDTF">2017-11-10T20:39:45Z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0x0101004AEDF122C878F5448B8FFEAD953BC777</vt:lpwstr>
  </property>
</Properties>
</file>