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1.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3"/>
  </p:notesMasterIdLst>
  <p:handoutMasterIdLst>
    <p:handoutMasterId r:id="rId64"/>
  </p:handoutMasterIdLst>
  <p:sldIdLst>
    <p:sldId id="500" r:id="rId3"/>
    <p:sldId id="541" r:id="rId4"/>
    <p:sldId id="782" r:id="rId5"/>
    <p:sldId id="889" r:id="rId6"/>
    <p:sldId id="835" r:id="rId7"/>
    <p:sldId id="836" r:id="rId8"/>
    <p:sldId id="837" r:id="rId9"/>
    <p:sldId id="875" r:id="rId10"/>
    <p:sldId id="838" r:id="rId11"/>
    <p:sldId id="874" r:id="rId12"/>
    <p:sldId id="839" r:id="rId13"/>
    <p:sldId id="876" r:id="rId14"/>
    <p:sldId id="890" r:id="rId15"/>
    <p:sldId id="877" r:id="rId16"/>
    <p:sldId id="840" r:id="rId17"/>
    <p:sldId id="841" r:id="rId18"/>
    <p:sldId id="842" r:id="rId19"/>
    <p:sldId id="843" r:id="rId20"/>
    <p:sldId id="844" r:id="rId21"/>
    <p:sldId id="878" r:id="rId22"/>
    <p:sldId id="845" r:id="rId23"/>
    <p:sldId id="879" r:id="rId24"/>
    <p:sldId id="891" r:id="rId25"/>
    <p:sldId id="846" r:id="rId26"/>
    <p:sldId id="847" r:id="rId27"/>
    <p:sldId id="848" r:id="rId28"/>
    <p:sldId id="881" r:id="rId29"/>
    <p:sldId id="849" r:id="rId30"/>
    <p:sldId id="850" r:id="rId31"/>
    <p:sldId id="851" r:id="rId32"/>
    <p:sldId id="882" r:id="rId33"/>
    <p:sldId id="852" r:id="rId34"/>
    <p:sldId id="853" r:id="rId35"/>
    <p:sldId id="854" r:id="rId36"/>
    <p:sldId id="892" r:id="rId37"/>
    <p:sldId id="855" r:id="rId38"/>
    <p:sldId id="856" r:id="rId39"/>
    <p:sldId id="884" r:id="rId40"/>
    <p:sldId id="857" r:id="rId41"/>
    <p:sldId id="858" r:id="rId42"/>
    <p:sldId id="885" r:id="rId43"/>
    <p:sldId id="893" r:id="rId44"/>
    <p:sldId id="886" r:id="rId45"/>
    <p:sldId id="872" r:id="rId46"/>
    <p:sldId id="859" r:id="rId47"/>
    <p:sldId id="861" r:id="rId48"/>
    <p:sldId id="862" r:id="rId49"/>
    <p:sldId id="863" r:id="rId50"/>
    <p:sldId id="864" r:id="rId51"/>
    <p:sldId id="894" r:id="rId52"/>
    <p:sldId id="865" r:id="rId53"/>
    <p:sldId id="866" r:id="rId54"/>
    <p:sldId id="867" r:id="rId55"/>
    <p:sldId id="868" r:id="rId56"/>
    <p:sldId id="888" r:id="rId57"/>
    <p:sldId id="860" r:id="rId58"/>
    <p:sldId id="870" r:id="rId59"/>
    <p:sldId id="895" r:id="rId60"/>
    <p:sldId id="783" r:id="rId61"/>
    <p:sldId id="681" r:id="rId6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9" autoAdjust="0"/>
    <p:restoredTop sz="84254" autoAdjust="0"/>
  </p:normalViewPr>
  <p:slideViewPr>
    <p:cSldViewPr snapToGrid="0">
      <p:cViewPr varScale="1">
        <p:scale>
          <a:sx n="60" d="100"/>
          <a:sy n="60" d="100"/>
        </p:scale>
        <p:origin x="132" y="72"/>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2.1.1.4</a:t>
            </a:r>
            <a:r>
              <a:rPr lang="en-US" b="1" baseline="0" dirty="0"/>
              <a:t> Issues with Layer 1 Redundancy: Duplicate </a:t>
            </a:r>
            <a:r>
              <a:rPr lang="en-US" b="1" baseline="0" dirty="0" err="1"/>
              <a:t>Unicast</a:t>
            </a:r>
            <a:r>
              <a:rPr lang="en-US" b="1" baseline="0" dirty="0"/>
              <a:t> Frames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2.1.2.1 Spanning Tree Algorithm Introduction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2.1.2.2 Spanning Tree Algorithm: Port Roles</a:t>
            </a:r>
            <a:endParaRPr lang="en-US" b="0" baseline="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2.1.2.3 Spanning Tree Algorithm: Root Bridge</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2.1.2.4 Spanning Tree Algorithm: Path Cost</a:t>
            </a:r>
            <a:endParaRPr lang="en-US" b="0" baseline="0"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a:t>2.1.2.5 802.1D BPDU Frame Format</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2.1.2.6 BPDU Propagation</a:t>
            </a:r>
            <a:r>
              <a:rPr lang="en-US" b="1" baseline="0" dirty="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1" dirty="0"/>
              <a:t>Chapter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2.1.2.6 BPDU Propagation</a:t>
            </a:r>
            <a:r>
              <a:rPr lang="en-US" b="1" baseline="0" dirty="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2.1.2.7 Extended</a:t>
            </a:r>
            <a:r>
              <a:rPr lang="en-US" b="1" baseline="0" dirty="0"/>
              <a:t> System ID</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2.1.2.7 Extended</a:t>
            </a:r>
            <a:r>
              <a:rPr lang="en-US" b="1" baseline="0" dirty="0"/>
              <a:t> System ID</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23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0" indent="0" eaLnBrk="1" hangingPunct="1">
              <a:buFont typeface="Wingdings" pitchFamily="2" charset="2"/>
              <a:buNone/>
            </a:pPr>
            <a:r>
              <a:rPr lang="en-US" sz="1200" b="1" dirty="0">
                <a:cs typeface="Arial" charset="0"/>
              </a:rPr>
              <a:t>2.2 Varieties of Spanning Tree Protocols</a:t>
            </a:r>
          </a:p>
          <a:p>
            <a:pPr>
              <a:buFontTx/>
              <a:buNone/>
            </a:pPr>
            <a:endParaRPr lang="en-GB"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a:solidFill>
                  <a:schemeClr val="tx1"/>
                </a:solidFill>
                <a:effectLst/>
                <a:latin typeface="Arial" charset="0"/>
                <a:ea typeface="+mn-ea"/>
                <a:cs typeface="+mn-cs"/>
              </a:rPr>
              <a:t>2.2.1.1 List of Spanning Tree Protocols</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2.2.1.2</a:t>
            </a:r>
            <a:r>
              <a:rPr lang="en-US" b="1" baseline="0" dirty="0"/>
              <a:t> Characteristics of the Spanning Tree Protocols</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2.2.2.1</a:t>
            </a:r>
            <a:r>
              <a:rPr lang="en-US" sz="1200" b="1" i="0" kern="1200" baseline="0" dirty="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2.2.2.1 </a:t>
            </a:r>
            <a:r>
              <a:rPr lang="en-US" sz="1200" b="1" i="0" kern="1200" baseline="0" dirty="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2.2.2.2</a:t>
            </a:r>
            <a:r>
              <a:rPr lang="en-US" sz="1200" b="1" i="0" kern="1200" baseline="0" dirty="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2.2.2.3 Extended System</a:t>
            </a:r>
            <a:r>
              <a:rPr lang="en-US" b="1" baseline="0" dirty="0"/>
              <a:t> ID and PVST+ Operation</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a:t>Chapter 2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2.2.3.1 </a:t>
            </a:r>
            <a:r>
              <a:rPr lang="en-US" sz="1200" b="1" i="0" kern="1200" baseline="0" dirty="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2.2.3.1 </a:t>
            </a:r>
            <a:r>
              <a:rPr lang="en-US" sz="1200" b="1" i="0" kern="1200" baseline="0" dirty="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2.2.3.2</a:t>
            </a:r>
            <a:r>
              <a:rPr lang="en-US" b="1" baseline="0" dirty="0"/>
              <a:t> </a:t>
            </a:r>
            <a:r>
              <a:rPr lang="en-US" sz="1200" b="1" i="0" kern="1200" baseline="0" dirty="0">
                <a:solidFill>
                  <a:schemeClr val="tx1"/>
                </a:solidFill>
                <a:effectLst/>
                <a:latin typeface="Arial" charset="0"/>
                <a:ea typeface="+mn-ea"/>
                <a:cs typeface="+mn-cs"/>
              </a:rPr>
              <a:t>RSPT BPDU</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2.2.3.3</a:t>
            </a:r>
            <a:r>
              <a:rPr lang="en-US" b="1" baseline="0" dirty="0"/>
              <a:t> </a:t>
            </a:r>
            <a:r>
              <a:rPr lang="en-US" sz="1200" b="1" i="0" kern="1200" baseline="0" dirty="0">
                <a:solidFill>
                  <a:schemeClr val="tx1"/>
                </a:solidFill>
                <a:effectLst/>
                <a:latin typeface="Arial" charset="0"/>
                <a:ea typeface="+mn-ea"/>
                <a:cs typeface="+mn-cs"/>
              </a:rPr>
              <a:t>Edge Ports</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2.2.3.4 Link Types</a:t>
            </a:r>
            <a:endParaRPr lang="en-US" sz="1200" b="1" i="0" kern="1200" baseline="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35</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a:cs typeface="Arial" charset="0"/>
              </a:rPr>
              <a:t>2.3 Spanning Tree Configuration</a:t>
            </a:r>
            <a:endParaRPr lang="en-GB" b="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2.3.1.1</a:t>
            </a:r>
            <a:r>
              <a:rPr lang="en-US" b="1" baseline="0" dirty="0"/>
              <a:t> Catalyst 2960 Default Configuration</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2.3.1.2</a:t>
            </a:r>
            <a:r>
              <a:rPr lang="en-US" b="1" baseline="0" dirty="0"/>
              <a:t> Configuring and Verifying the Bridge ID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2.3.1.2</a:t>
            </a:r>
            <a:r>
              <a:rPr lang="en-US" b="1" baseline="0" dirty="0"/>
              <a:t> Configuring and Verifying the Bridge ID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2.3.1.3</a:t>
            </a:r>
            <a:r>
              <a:rPr lang="en-US" b="1" baseline="0" dirty="0"/>
              <a:t> </a:t>
            </a:r>
            <a:r>
              <a:rPr lang="en-US" b="1" baseline="0" dirty="0" err="1"/>
              <a:t>PortFast</a:t>
            </a:r>
            <a:r>
              <a:rPr lang="en-US" b="1" baseline="0" dirty="0"/>
              <a:t> and BPDU Guard</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a:cs typeface="Arial" charset="0"/>
              </a:rPr>
              <a:t>2.1 Spanning Tree Concepts</a:t>
            </a:r>
          </a:p>
          <a:p>
            <a:pPr>
              <a:buFontTx/>
              <a:buNone/>
            </a:pPr>
            <a:endParaRPr lang="en-GB" b="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2.3.1.4</a:t>
            </a:r>
            <a:r>
              <a:rPr lang="en-US" b="1" baseline="0" dirty="0"/>
              <a:t> PVST+ Load Balancing</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2.3.1.4</a:t>
            </a:r>
            <a:r>
              <a:rPr lang="en-US" b="1" baseline="0" dirty="0"/>
              <a:t> PVST+ Load Balancing (cont.)</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2.3.1.4</a:t>
            </a:r>
            <a:r>
              <a:rPr lang="en-US" b="1" baseline="0" dirty="0"/>
              <a:t> PVST+ Load Balancing (cont.)</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2.3.1.4</a:t>
            </a:r>
            <a:r>
              <a:rPr lang="en-US" b="1" baseline="0" dirty="0"/>
              <a:t> PVST+ Load Balancing (cont.)</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2.3.2.1</a:t>
            </a:r>
            <a:r>
              <a:rPr lang="en-US" b="1" baseline="0" dirty="0"/>
              <a:t> Spanning Tree Mode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2.3.3.1</a:t>
            </a:r>
            <a:r>
              <a:rPr lang="en-US" b="1" baseline="0" dirty="0"/>
              <a:t> Analyzing the STP Topology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2.3.3.2</a:t>
            </a:r>
            <a:r>
              <a:rPr lang="en-US" b="1" baseline="0" dirty="0"/>
              <a:t> Expected Topology versus Actual Topology</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2.3.3.3</a:t>
            </a:r>
            <a:r>
              <a:rPr lang="en-US" b="1" baseline="0" dirty="0"/>
              <a:t> Overview of Spanning Tree Status</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2.3.3.4</a:t>
            </a:r>
            <a:r>
              <a:rPr lang="en-US" b="1" baseline="0" dirty="0"/>
              <a:t> Spanning Tree Failure Consequences</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2.3.3.5</a:t>
            </a:r>
            <a:r>
              <a:rPr lang="en-US" b="1" baseline="0" dirty="0"/>
              <a:t> Repairing a Spanning Tree Problem</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a:solidFill>
                  <a:schemeClr val="tx1"/>
                </a:solidFill>
                <a:effectLst/>
                <a:latin typeface="Arial" charset="0"/>
                <a:ea typeface="+mn-ea"/>
                <a:cs typeface="+mn-cs"/>
              </a:rPr>
              <a:t>2.1.1.1 Redundancy of OSI Layers 1 and 2</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50</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200" b="1" dirty="0">
                <a:cs typeface="Arial" charset="0"/>
              </a:rPr>
              <a:t>2.4  First-Hop Redundancy Protocols</a:t>
            </a:r>
            <a:endParaRPr lang="en-GB" b="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2.4.1.1</a:t>
            </a:r>
            <a:r>
              <a:rPr lang="en-US" b="1" baseline="0" dirty="0"/>
              <a:t> Default Gateway Limitations</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2.4.1.2</a:t>
            </a:r>
            <a:r>
              <a:rPr lang="en-US" b="1" baseline="0" dirty="0"/>
              <a:t> Router Redundancy</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2.4.1.3</a:t>
            </a:r>
            <a:r>
              <a:rPr lang="en-US" b="1" baseline="0" dirty="0"/>
              <a:t> Steps for Router Failover</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2.4.2.1 </a:t>
            </a:r>
            <a:r>
              <a:rPr lang="en-US" b="1" baseline="0" dirty="0"/>
              <a:t>First-Hop Redundancy Protocols</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2.4.2.1 </a:t>
            </a:r>
            <a:r>
              <a:rPr lang="en-US" b="1" baseline="0" dirty="0"/>
              <a:t>First-Hop Redundancy Protocols (cont.)</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2.4.3.1 </a:t>
            </a:r>
            <a:r>
              <a:rPr lang="en-US" b="1" baseline="0" dirty="0"/>
              <a:t>HSRP Verification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2.4.3.2 </a:t>
            </a:r>
            <a:r>
              <a:rPr lang="en-US" b="1" baseline="0" dirty="0"/>
              <a:t>GLBP Verification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58</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0" indent="0" eaLnBrk="1" hangingPunct="1">
              <a:buFont typeface="Wingdings" pitchFamily="2" charset="2"/>
              <a:buNone/>
            </a:pPr>
            <a:r>
              <a:rPr lang="en-US" sz="1200" b="1" dirty="0">
                <a:cs typeface="Arial" charset="0"/>
              </a:rPr>
              <a:t>2.5 Summary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a:t>Chapter 2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2.1.1.2 Issues with Layer 1 Redundancy</a:t>
            </a:r>
            <a:r>
              <a:rPr lang="en-US" b="1" baseline="0" dirty="0"/>
              <a:t>: MAC Database Instability</a:t>
            </a:r>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2.1.1.3 Issues with Layer 1 Redundancy:</a:t>
            </a:r>
            <a:r>
              <a:rPr lang="en-US" b="1" baseline="0" dirty="0"/>
              <a:t> Broadcast Storms</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a:t>2.1.1.3 Issues with Layer 1 Redundancy:</a:t>
            </a:r>
            <a:r>
              <a:rPr lang="en-US" b="1" baseline="0" dirty="0"/>
              <a:t> Broadcast Storms (cont.)</a:t>
            </a:r>
            <a:endParaRPr lang="en-US" sz="1200" b="1"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2.1.1.4</a:t>
            </a:r>
            <a:r>
              <a:rPr lang="en-US" b="1" baseline="0" dirty="0"/>
              <a:t> Issues with Layer 1 Redundancy: Duplicate Unicast Frames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4</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4</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smtClean="0"/>
              <a:t>Lecture#10: </a:t>
            </a:r>
            <a:r>
              <a:rPr lang="en-US" sz="2800" dirty="0"/>
              <a:t>LAN Redundancy</a:t>
            </a:r>
            <a:endParaRPr lang="en-US" sz="2800" dirty="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a:t>Scaling Networks</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Duplicate Unicast Frames</a:t>
            </a:r>
          </a:p>
        </p:txBody>
      </p:sp>
      <p:pic>
        <p:nvPicPr>
          <p:cNvPr id="2050" name="Picture 2"/>
          <p:cNvPicPr>
            <a:picLocks noChangeAspect="1" noChangeArrowheads="1"/>
          </p:cNvPicPr>
          <p:nvPr/>
        </p:nvPicPr>
        <p:blipFill>
          <a:blip r:embed="rId3" cstate="print"/>
          <a:srcRect l="42613" t="32143" r="16335" b="16071"/>
          <a:stretch>
            <a:fillRect/>
          </a:stretch>
        </p:blipFill>
        <p:spPr bwMode="auto">
          <a:xfrm>
            <a:off x="1146628" y="1925865"/>
            <a:ext cx="6081485" cy="43132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028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sp>
        <p:nvSpPr>
          <p:cNvPr id="3" name="Content Placeholder 2"/>
          <p:cNvSpPr>
            <a:spLocks noGrp="1"/>
          </p:cNvSpPr>
          <p:nvPr>
            <p:ph idx="1"/>
          </p:nvPr>
        </p:nvSpPr>
        <p:spPr>
          <a:xfrm>
            <a:off x="655638" y="1751183"/>
            <a:ext cx="7940675" cy="4310605"/>
          </a:xfrm>
        </p:spPr>
        <p:txBody>
          <a:bodyPr/>
          <a:lstStyle/>
          <a:p>
            <a:r>
              <a:rPr lang="en-US" sz="2000" dirty="0"/>
              <a:t>STP ensures that there is only one logical path between all destinations on the network by intentionally blocking redundant paths that could cause a loop. </a:t>
            </a:r>
          </a:p>
          <a:p>
            <a:r>
              <a:rPr lang="en-US" sz="2000" dirty="0"/>
              <a:t>A port is considered blocked when user data is prevented from entering or leaving that port. This does not include bridge protocol data unit (BPDU) frames that are used by STP to prevent loops. </a:t>
            </a:r>
          </a:p>
          <a:p>
            <a:r>
              <a:rPr lang="en-US" sz="2000" dirty="0"/>
              <a:t>The physical paths still exist to provide redundancy, but these paths are disabled to prevent the loops from occurring. </a:t>
            </a:r>
          </a:p>
          <a:p>
            <a:r>
              <a:rPr lang="en-US" sz="2000" dirty="0"/>
              <a:t>If the path is ever needed to compensate for a network cable or switch failure, STP recalculates the paths and unblocks the necessary ports to allow the redundant path to become active.</a:t>
            </a:r>
          </a:p>
        </p:txBody>
      </p:sp>
    </p:spTree>
    <p:extLst>
      <p:ext uri="{BB962C8B-B14F-4D97-AF65-F5344CB8AC3E}">
        <p14:creationId xmlns:p14="http://schemas.microsoft.com/office/powerpoint/2010/main" val="117709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133" y="1988457"/>
            <a:ext cx="5762848" cy="374468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94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85" y="1947520"/>
            <a:ext cx="6168572" cy="407522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94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Introduction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639" y="2021342"/>
            <a:ext cx="6737562" cy="429237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786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Port Roles</a:t>
            </a:r>
          </a:p>
        </p:txBody>
      </p:sp>
      <p:pic>
        <p:nvPicPr>
          <p:cNvPr id="4" name="Content Placeholder 3"/>
          <p:cNvPicPr>
            <a:picLocks noGrp="1" noChangeAspect="1"/>
          </p:cNvPicPr>
          <p:nvPr>
            <p:ph idx="1"/>
          </p:nvPr>
        </p:nvPicPr>
        <p:blipFill>
          <a:blip r:embed="rId3" cstate="print"/>
          <a:srcRect l="-19382" r="-19382"/>
          <a:stretch>
            <a:fillRect/>
          </a:stretch>
        </p:blipFill>
        <p:spPr>
          <a:xfrm>
            <a:off x="655638" y="1751013"/>
            <a:ext cx="7940675" cy="4310062"/>
          </a:xfrm>
          <a:ln>
            <a:solidFill>
              <a:schemeClr val="tx1"/>
            </a:solidFill>
            <a:bevel/>
          </a:ln>
        </p:spPr>
      </p:pic>
    </p:spTree>
    <p:extLst>
      <p:ext uri="{BB962C8B-B14F-4D97-AF65-F5344CB8AC3E}">
        <p14:creationId xmlns:p14="http://schemas.microsoft.com/office/powerpoint/2010/main" val="64408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Root Bridge</a:t>
            </a:r>
          </a:p>
        </p:txBody>
      </p:sp>
      <p:pic>
        <p:nvPicPr>
          <p:cNvPr id="4" name="Content Placeholder 3"/>
          <p:cNvPicPr>
            <a:picLocks noGrp="1" noChangeAspect="1"/>
          </p:cNvPicPr>
          <p:nvPr>
            <p:ph idx="1"/>
          </p:nvPr>
        </p:nvPicPr>
        <p:blipFill rotWithShape="1">
          <a:blip r:embed="rId3" cstate="print"/>
          <a:srcRect l="-25664" r="-15156"/>
          <a:stretch/>
        </p:blipFill>
        <p:spPr>
          <a:xfrm>
            <a:off x="2537270" y="1935964"/>
            <a:ext cx="7196608" cy="4197682"/>
          </a:xfr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02"/>
          <a:stretch/>
        </p:blipFill>
        <p:spPr bwMode="auto">
          <a:xfrm>
            <a:off x="-6725" y="3222173"/>
            <a:ext cx="4564211" cy="18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5143" y="1727200"/>
            <a:ext cx="8839200"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4291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Spanning Tree Algorithm: Path Cost</a:t>
            </a:r>
          </a:p>
        </p:txBody>
      </p:sp>
      <p:pic>
        <p:nvPicPr>
          <p:cNvPr id="7" name="Picture 6"/>
          <p:cNvPicPr>
            <a:picLocks noChangeAspect="1"/>
          </p:cNvPicPr>
          <p:nvPr/>
        </p:nvPicPr>
        <p:blipFill>
          <a:blip r:embed="rId3" cstate="print"/>
          <a:stretch>
            <a:fillRect/>
          </a:stretch>
        </p:blipFill>
        <p:spPr>
          <a:xfrm>
            <a:off x="3019002" y="1808915"/>
            <a:ext cx="5850823" cy="4741184"/>
          </a:xfrm>
          <a:prstGeom prst="rect">
            <a:avLst/>
          </a:prstGeom>
        </p:spPr>
      </p:pic>
      <p:pic>
        <p:nvPicPr>
          <p:cNvPr id="6" name="Content Placeholder 5"/>
          <p:cNvPicPr>
            <a:picLocks noGrp="1" noChangeAspect="1"/>
          </p:cNvPicPr>
          <p:nvPr>
            <p:ph idx="1"/>
          </p:nvPr>
        </p:nvPicPr>
        <p:blipFill>
          <a:blip r:embed="rId4" cstate="print"/>
          <a:srcRect t="-30440" b="-30440"/>
          <a:stretch>
            <a:fillRect/>
          </a:stretch>
        </p:blipFill>
        <p:spPr>
          <a:xfrm>
            <a:off x="328553" y="3861940"/>
            <a:ext cx="3827374" cy="1721629"/>
          </a:xfrm>
        </p:spPr>
      </p:pic>
      <p:sp>
        <p:nvSpPr>
          <p:cNvPr id="5" name="TextBox 4"/>
          <p:cNvSpPr txBox="1"/>
          <p:nvPr/>
        </p:nvSpPr>
        <p:spPr>
          <a:xfrm>
            <a:off x="145143" y="1799770"/>
            <a:ext cx="8839200"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321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802.1D BPDU Frame Format</a:t>
            </a:r>
          </a:p>
        </p:txBody>
      </p:sp>
      <p:pic>
        <p:nvPicPr>
          <p:cNvPr id="4" name="Content Placeholder 3"/>
          <p:cNvPicPr>
            <a:picLocks noGrp="1" noChangeAspect="1"/>
          </p:cNvPicPr>
          <p:nvPr>
            <p:ph idx="1"/>
          </p:nvPr>
        </p:nvPicPr>
        <p:blipFill>
          <a:blip r:embed="rId3" cstate="print"/>
          <a:srcRect l="-6489" r="-6489"/>
          <a:stretch>
            <a:fillRect/>
          </a:stretch>
        </p:blipFill>
        <p:spPr>
          <a:xfrm>
            <a:off x="655638" y="1751013"/>
            <a:ext cx="7940675" cy="4310062"/>
          </a:xfrm>
        </p:spPr>
      </p:pic>
    </p:spTree>
    <p:extLst>
      <p:ext uri="{BB962C8B-B14F-4D97-AF65-F5344CB8AC3E}">
        <p14:creationId xmlns:p14="http://schemas.microsoft.com/office/powerpoint/2010/main" val="115687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BPDU Propagation and Process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150" y="1758496"/>
            <a:ext cx="5302879" cy="5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8290" y="1758496"/>
            <a:ext cx="7750628" cy="4905829"/>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9453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a:ea typeface="ＭＳ Ｐゴシック" pitchFamily="34" charset="-128"/>
              </a:rPr>
              <a:t>Topics</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sz="2000" dirty="0">
                <a:cs typeface="Arial" charset="0"/>
              </a:rPr>
              <a:t>Introduction</a:t>
            </a:r>
          </a:p>
          <a:p>
            <a:pPr marL="0" indent="0" eaLnBrk="1" hangingPunct="1">
              <a:buFont typeface="Wingdings" pitchFamily="2" charset="2"/>
              <a:buNone/>
            </a:pPr>
            <a:r>
              <a:rPr lang="en-US" sz="2000" dirty="0">
                <a:cs typeface="Arial" charset="0"/>
              </a:rPr>
              <a:t>Spanning Tree Concepts</a:t>
            </a:r>
          </a:p>
          <a:p>
            <a:pPr marL="0" indent="0" eaLnBrk="1" hangingPunct="1">
              <a:buFont typeface="Wingdings" pitchFamily="2" charset="2"/>
              <a:buNone/>
            </a:pPr>
            <a:r>
              <a:rPr lang="en-US" sz="2000" dirty="0">
                <a:cs typeface="Arial" charset="0"/>
              </a:rPr>
              <a:t>Varieties of Spanning Tree Protocols</a:t>
            </a:r>
          </a:p>
          <a:p>
            <a:pPr marL="0" indent="0" eaLnBrk="1" hangingPunct="1">
              <a:buFont typeface="Wingdings" pitchFamily="2" charset="2"/>
              <a:buNone/>
            </a:pPr>
            <a:r>
              <a:rPr lang="en-US" sz="2000" dirty="0">
                <a:cs typeface="Arial" charset="0"/>
              </a:rPr>
              <a:t>Spanning Tree Configuration</a:t>
            </a:r>
          </a:p>
          <a:p>
            <a:pPr marL="0" indent="0" eaLnBrk="1" hangingPunct="1">
              <a:buFont typeface="Wingdings" pitchFamily="2" charset="2"/>
              <a:buNone/>
            </a:pPr>
            <a:r>
              <a:rPr lang="en-US" sz="2000" dirty="0">
                <a:cs typeface="Arial" charset="0"/>
              </a:rPr>
              <a:t>First-Hop Redundancy Protocols</a:t>
            </a:r>
          </a:p>
          <a:p>
            <a:pPr marL="0" indent="0" eaLnBrk="1" hangingPunct="1">
              <a:buFont typeface="Wingdings" pitchFamily="2" charset="2"/>
              <a:buNone/>
            </a:pPr>
            <a:r>
              <a:rPr lang="en-US" sz="2000" dirty="0">
                <a:cs typeface="Arial" charset="0"/>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BPDU Propagation and Process</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6"/>
          <a:stretch/>
        </p:blipFill>
        <p:spPr bwMode="auto">
          <a:xfrm>
            <a:off x="1719608" y="1801359"/>
            <a:ext cx="5232735" cy="47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8290" y="1758496"/>
            <a:ext cx="7228110" cy="4905829"/>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227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886" y="1582058"/>
            <a:ext cx="8157032"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Extended System ID</a:t>
            </a:r>
          </a:p>
        </p:txBody>
      </p:sp>
      <p:pic>
        <p:nvPicPr>
          <p:cNvPr id="4" name="Content Placeholder 3"/>
          <p:cNvPicPr>
            <a:picLocks noGrp="1" noChangeAspect="1"/>
          </p:cNvPicPr>
          <p:nvPr>
            <p:ph idx="1"/>
          </p:nvPr>
        </p:nvPicPr>
        <p:blipFill>
          <a:blip r:embed="rId3" cstate="print"/>
          <a:srcRect l="-22822" r="-22822"/>
          <a:stretch>
            <a:fillRect/>
          </a:stretch>
        </p:blipFill>
        <p:spPr>
          <a:xfrm>
            <a:off x="686541" y="1741714"/>
            <a:ext cx="7021202" cy="3804371"/>
          </a:xfrm>
        </p:spPr>
      </p:pic>
      <p:sp>
        <p:nvSpPr>
          <p:cNvPr id="3" name="TextBox 2"/>
          <p:cNvSpPr txBox="1"/>
          <p:nvPr/>
        </p:nvSpPr>
        <p:spPr>
          <a:xfrm>
            <a:off x="725717" y="5419157"/>
            <a:ext cx="7823201" cy="923330"/>
          </a:xfrm>
          <a:prstGeom prst="rect">
            <a:avLst/>
          </a:prstGeom>
          <a:noFill/>
        </p:spPr>
        <p:txBody>
          <a:bodyPr wrap="square" rtlCol="0">
            <a:spAutoFit/>
          </a:bodyPr>
          <a:lstStyle/>
          <a:p>
            <a:pPr algn="l"/>
            <a:r>
              <a:rPr lang="en-US" sz="2000" dirty="0"/>
              <a:t>STP was enhanced to include support for VLANs, requiring the VLAN ID to be included in the BPDU frame through the use of the extended system ID</a:t>
            </a:r>
          </a:p>
        </p:txBody>
      </p:sp>
    </p:spTree>
    <p:extLst>
      <p:ext uri="{BB962C8B-B14F-4D97-AF65-F5344CB8AC3E}">
        <p14:creationId xmlns:p14="http://schemas.microsoft.com/office/powerpoint/2010/main" val="317880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514" y="1758496"/>
            <a:ext cx="8026404" cy="4905829"/>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ea typeface="ＭＳ Ｐゴシック" pitchFamily="34" charset="-128"/>
              </a:rPr>
              <a:t>STP Operation</a:t>
            </a:r>
            <a:r>
              <a:rPr lang="en-US" dirty="0">
                <a:ea typeface="ＭＳ Ｐゴシック" pitchFamily="34" charset="-128"/>
              </a:rPr>
              <a:t/>
            </a:r>
            <a:br>
              <a:rPr lang="en-US" dirty="0">
                <a:ea typeface="ＭＳ Ｐゴシック" pitchFamily="34" charset="-128"/>
              </a:rPr>
            </a:br>
            <a:r>
              <a:rPr lang="en-US" dirty="0"/>
              <a:t>Extended System ID</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7497" y="1857831"/>
            <a:ext cx="4294777" cy="390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246" y="5820228"/>
            <a:ext cx="7982857" cy="923330"/>
          </a:xfrm>
          <a:prstGeom prst="rect">
            <a:avLst/>
          </a:prstGeom>
          <a:noFill/>
        </p:spPr>
        <p:txBody>
          <a:bodyPr wrap="square" rtlCol="0">
            <a:spAutoFit/>
          </a:bodyPr>
          <a:lstStyle/>
          <a:p>
            <a:pPr algn="l"/>
            <a:r>
              <a:rPr lang="en-US" sz="2000" dirty="0"/>
              <a:t>In the example, the priority of all the switches is 32769. The value is based on the 32768 default priority and the VLAN 1 assignment associated with each switch (32768+1).</a:t>
            </a:r>
          </a:p>
        </p:txBody>
      </p:sp>
    </p:spTree>
    <p:extLst>
      <p:ext uri="{BB962C8B-B14F-4D97-AF65-F5344CB8AC3E}">
        <p14:creationId xmlns:p14="http://schemas.microsoft.com/office/powerpoint/2010/main" val="32362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dirty="0">
                <a:cs typeface="Arial" charset="0"/>
              </a:rPr>
              <a:t>Varieties of Spanning Tree Protocols</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Overview</a:t>
            </a:r>
            <a:r>
              <a:rPr lang="en-US" dirty="0">
                <a:ea typeface="ＭＳ Ｐゴシック" pitchFamily="34" charset="-128"/>
              </a:rPr>
              <a:t/>
            </a:r>
            <a:br>
              <a:rPr lang="en-US" dirty="0">
                <a:ea typeface="ＭＳ Ｐゴシック" pitchFamily="34" charset="-128"/>
              </a:rPr>
            </a:br>
            <a:r>
              <a:rPr lang="en-US" dirty="0"/>
              <a:t>List of Spanning Tree Protocols</a:t>
            </a:r>
          </a:p>
        </p:txBody>
      </p:sp>
      <p:sp>
        <p:nvSpPr>
          <p:cNvPr id="3" name="Content Placeholder 2"/>
          <p:cNvSpPr>
            <a:spLocks noGrp="1"/>
          </p:cNvSpPr>
          <p:nvPr>
            <p:ph idx="1"/>
          </p:nvPr>
        </p:nvSpPr>
        <p:spPr>
          <a:xfrm>
            <a:off x="655638" y="1751183"/>
            <a:ext cx="7940675" cy="4310605"/>
          </a:xfrm>
        </p:spPr>
        <p:txBody>
          <a:bodyPr/>
          <a:lstStyle/>
          <a:p>
            <a:r>
              <a:rPr lang="en-US" sz="2000" dirty="0"/>
              <a:t>STP or IEEE 802.1D-1998</a:t>
            </a:r>
          </a:p>
          <a:p>
            <a:r>
              <a:rPr lang="en-US" sz="2000" dirty="0"/>
              <a:t>PVST+</a:t>
            </a:r>
          </a:p>
          <a:p>
            <a:r>
              <a:rPr lang="en-US" sz="2000" dirty="0"/>
              <a:t>IEEE 802.1D-2004</a:t>
            </a:r>
          </a:p>
          <a:p>
            <a:r>
              <a:rPr lang="en-US" sz="2000" dirty="0"/>
              <a:t>Rapid Spanning Tree Protocol (RSTP) or IEEE 802.1w</a:t>
            </a:r>
          </a:p>
          <a:p>
            <a:r>
              <a:rPr lang="en-US" sz="2000" dirty="0"/>
              <a:t>Rapid PVST+</a:t>
            </a:r>
          </a:p>
          <a:p>
            <a:r>
              <a:rPr lang="en-US" sz="2000" dirty="0"/>
              <a:t>Multiple Spanning Tree Protocol (MSTP) or IEEE 802.1s</a:t>
            </a:r>
          </a:p>
        </p:txBody>
      </p:sp>
    </p:spTree>
    <p:extLst>
      <p:ext uri="{BB962C8B-B14F-4D97-AF65-F5344CB8AC3E}">
        <p14:creationId xmlns:p14="http://schemas.microsoft.com/office/powerpoint/2010/main" val="422088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STP Overview</a:t>
            </a:r>
            <a:r>
              <a:rPr lang="en-US" dirty="0">
                <a:ea typeface="ＭＳ Ｐゴシック" pitchFamily="34" charset="-128"/>
              </a:rPr>
              <a:t/>
            </a:r>
            <a:br>
              <a:rPr lang="en-US" dirty="0">
                <a:ea typeface="ＭＳ Ｐゴシック" pitchFamily="34" charset="-128"/>
              </a:rPr>
            </a:br>
            <a:r>
              <a:rPr lang="en-US" dirty="0"/>
              <a:t>Characteristics of the Spanning Tree Protocols</a:t>
            </a:r>
          </a:p>
        </p:txBody>
      </p:sp>
      <p:pic>
        <p:nvPicPr>
          <p:cNvPr id="4" name="Content Placeholder 3"/>
          <p:cNvPicPr>
            <a:picLocks noGrp="1" noChangeAspect="1"/>
          </p:cNvPicPr>
          <p:nvPr>
            <p:ph idx="1"/>
          </p:nvPr>
        </p:nvPicPr>
        <p:blipFill>
          <a:blip r:embed="rId3" cstate="print"/>
          <a:srcRect t="-45238" b="-45238"/>
          <a:stretch>
            <a:fillRect/>
          </a:stretch>
        </p:blipFill>
        <p:spPr>
          <a:xfrm>
            <a:off x="655638" y="1751013"/>
            <a:ext cx="7940675" cy="4310062"/>
          </a:xfrm>
        </p:spPr>
      </p:pic>
    </p:spTree>
    <p:extLst>
      <p:ext uri="{BB962C8B-B14F-4D97-AF65-F5344CB8AC3E}">
        <p14:creationId xmlns:p14="http://schemas.microsoft.com/office/powerpoint/2010/main" val="211726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Overview of PVST+</a:t>
            </a:r>
          </a:p>
        </p:txBody>
      </p:sp>
      <p:sp>
        <p:nvSpPr>
          <p:cNvPr id="3" name="Content Placeholder 2"/>
          <p:cNvSpPr>
            <a:spLocks noGrp="1"/>
          </p:cNvSpPr>
          <p:nvPr>
            <p:ph idx="1"/>
          </p:nvPr>
        </p:nvSpPr>
        <p:spPr>
          <a:xfrm>
            <a:off x="655638" y="1751183"/>
            <a:ext cx="7940675" cy="4310605"/>
          </a:xfrm>
        </p:spPr>
        <p:txBody>
          <a:bodyPr/>
          <a:lstStyle/>
          <a:p>
            <a:pPr marL="0" indent="0">
              <a:buNone/>
            </a:pPr>
            <a:r>
              <a:rPr lang="en-US" sz="2000" dirty="0"/>
              <a:t>Networks running PVST+ have these characteristics:</a:t>
            </a:r>
          </a:p>
          <a:p>
            <a:r>
              <a:rPr lang="en-US" sz="2000" dirty="0"/>
              <a:t>A network can run an independent IEEE 802.1D STP instance for each VLAN in the network.</a:t>
            </a:r>
          </a:p>
          <a:p>
            <a:r>
              <a:rPr lang="en-US" sz="2000" dirty="0"/>
              <a:t>Optimum load balancing can result.</a:t>
            </a:r>
          </a:p>
          <a:p>
            <a:r>
              <a:rPr lang="en-US" sz="2000" dirty="0"/>
              <a:t>One spanning-tree instance for each VLAN maintained can mean a considerable waste of CPU cycles for all the switches in the network. In addition to the bandwidth that is used for each instance to send its own BPDU. </a:t>
            </a:r>
          </a:p>
        </p:txBody>
      </p:sp>
    </p:spTree>
    <p:extLst>
      <p:ext uri="{BB962C8B-B14F-4D97-AF65-F5344CB8AC3E}">
        <p14:creationId xmlns:p14="http://schemas.microsoft.com/office/powerpoint/2010/main" val="271786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Overview of PVST+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468" y="1714499"/>
            <a:ext cx="6997928" cy="481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855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Port States and PVST+ Operation</a:t>
            </a:r>
          </a:p>
        </p:txBody>
      </p:sp>
      <p:sp>
        <p:nvSpPr>
          <p:cNvPr id="3" name="Content Placeholder 2"/>
          <p:cNvSpPr>
            <a:spLocks noGrp="1"/>
          </p:cNvSpPr>
          <p:nvPr>
            <p:ph idx="1"/>
          </p:nvPr>
        </p:nvSpPr>
        <p:spPr>
          <a:xfrm>
            <a:off x="655638" y="1751183"/>
            <a:ext cx="7940675" cy="498531"/>
          </a:xfrm>
        </p:spPr>
        <p:txBody>
          <a:bodyPr/>
          <a:lstStyle/>
          <a:p>
            <a:pPr marL="0" indent="0">
              <a:buNone/>
            </a:pPr>
            <a:r>
              <a:rPr lang="en-US" sz="2000" dirty="0"/>
              <a:t>STP introduces the five port states: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53" y="2252662"/>
            <a:ext cx="7783476" cy="369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43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a:t>
            </a:r>
            <a:r>
              <a:rPr lang="en-US" dirty="0">
                <a:ea typeface="ＭＳ Ｐゴシック" pitchFamily="34" charset="-128"/>
              </a:rPr>
              <a:t/>
            </a:r>
            <a:br>
              <a:rPr lang="en-US" dirty="0">
                <a:ea typeface="ＭＳ Ｐゴシック" pitchFamily="34" charset="-128"/>
              </a:rPr>
            </a:br>
            <a:r>
              <a:rPr lang="en-US" dirty="0"/>
              <a:t>Extended System ID and PVST+ Operation</a:t>
            </a:r>
          </a:p>
        </p:txBody>
      </p:sp>
      <p:sp>
        <p:nvSpPr>
          <p:cNvPr id="3" name="Content Placeholder 2"/>
          <p:cNvSpPr>
            <a:spLocks noGrp="1"/>
          </p:cNvSpPr>
          <p:nvPr>
            <p:ph idx="1"/>
          </p:nvPr>
        </p:nvSpPr>
        <p:spPr>
          <a:xfrm>
            <a:off x="655638" y="1751183"/>
            <a:ext cx="7940675" cy="4310605"/>
          </a:xfrm>
        </p:spPr>
        <p:txBody>
          <a:bodyPr/>
          <a:lstStyle/>
          <a:p>
            <a:r>
              <a:rPr lang="en-US" sz="2000" dirty="0"/>
              <a:t>In a PVST+ environment, the extended switch ID ensures each switch has a unique BID for each VLAN.</a:t>
            </a:r>
          </a:p>
          <a:p>
            <a:r>
              <a:rPr lang="en-US" sz="2000" dirty="0"/>
              <a:t>For example, the VLAN 2 default BID would be 32770; priority 32768, plus the extended system ID of 2.</a:t>
            </a:r>
          </a:p>
        </p:txBody>
      </p:sp>
      <p:pic>
        <p:nvPicPr>
          <p:cNvPr id="4" name="Picture 3"/>
          <p:cNvPicPr>
            <a:picLocks noChangeAspect="1"/>
          </p:cNvPicPr>
          <p:nvPr/>
        </p:nvPicPr>
        <p:blipFill>
          <a:blip r:embed="rId3" cstate="print"/>
          <a:stretch>
            <a:fillRect/>
          </a:stretch>
        </p:blipFill>
        <p:spPr>
          <a:xfrm>
            <a:off x="2423886" y="3236849"/>
            <a:ext cx="4562396" cy="3286158"/>
          </a:xfrm>
          <a:prstGeom prst="rect">
            <a:avLst/>
          </a:prstGeom>
          <a:ln>
            <a:solidFill>
              <a:schemeClr val="tx1"/>
            </a:solidFill>
            <a:bevel/>
          </a:ln>
        </p:spPr>
      </p:pic>
    </p:spTree>
    <p:extLst>
      <p:ext uri="{BB962C8B-B14F-4D97-AF65-F5344CB8AC3E}">
        <p14:creationId xmlns:p14="http://schemas.microsoft.com/office/powerpoint/2010/main" val="332991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638" y="493713"/>
            <a:ext cx="8145462" cy="838200"/>
          </a:xfrm>
        </p:spPr>
        <p:txBody>
          <a:bodyPr/>
          <a:lstStyle/>
          <a:p>
            <a:pPr eaLnBrk="1" hangingPunct="1"/>
            <a:r>
              <a:rPr lang="en-US" dirty="0">
                <a:ea typeface="ＭＳ Ｐゴシック" pitchFamily="34" charset="-128"/>
              </a:rPr>
              <a:t>Objectives</a:t>
            </a:r>
          </a:p>
        </p:txBody>
      </p:sp>
      <p:sp>
        <p:nvSpPr>
          <p:cNvPr id="6147" name="Rectangle 3"/>
          <p:cNvSpPr>
            <a:spLocks noGrp="1" noChangeArrowheads="1"/>
          </p:cNvSpPr>
          <p:nvPr>
            <p:ph idx="1"/>
          </p:nvPr>
        </p:nvSpPr>
        <p:spPr>
          <a:xfrm>
            <a:off x="551543" y="1471613"/>
            <a:ext cx="8331199" cy="4437062"/>
          </a:xfrm>
        </p:spPr>
        <p:txBody>
          <a:bodyPr/>
          <a:lstStyle/>
          <a:p>
            <a:r>
              <a:rPr lang="en-US" sz="2000" dirty="0"/>
              <a:t>Describe the issues with implementing a redundant network.</a:t>
            </a:r>
          </a:p>
          <a:p>
            <a:r>
              <a:rPr lang="en-US" sz="2000" dirty="0"/>
              <a:t>Describe IEEE 802.1D STP operation.</a:t>
            </a:r>
          </a:p>
          <a:p>
            <a:r>
              <a:rPr lang="en-US" sz="2000" dirty="0"/>
              <a:t>Describe the different spanning tree varieties.</a:t>
            </a:r>
          </a:p>
          <a:p>
            <a:r>
              <a:rPr lang="en-US" sz="2000" dirty="0"/>
              <a:t>Describe PVST+ operation in a switched LAN environment.</a:t>
            </a:r>
          </a:p>
          <a:p>
            <a:r>
              <a:rPr lang="en-US" sz="2000" dirty="0"/>
              <a:t>Describe Rapid PVST+ operation in a switched LAN environment.</a:t>
            </a:r>
          </a:p>
          <a:p>
            <a:r>
              <a:rPr lang="en-US" sz="2000" dirty="0"/>
              <a:t>Configure PVST+ in a switched LAN environment.</a:t>
            </a:r>
          </a:p>
          <a:p>
            <a:r>
              <a:rPr lang="en-US" sz="2000" dirty="0"/>
              <a:t>Configure Rapid PVST+ in a switched LAN environment.</a:t>
            </a:r>
          </a:p>
          <a:p>
            <a:r>
              <a:rPr lang="en-US" sz="2000" dirty="0"/>
              <a:t>Identify common STP configuration issues.</a:t>
            </a:r>
          </a:p>
          <a:p>
            <a:r>
              <a:rPr lang="en-US" sz="2000" dirty="0"/>
              <a:t>Describe the purpose and operation of first hop redundancy protocols.</a:t>
            </a:r>
          </a:p>
          <a:p>
            <a:r>
              <a:rPr lang="en-US" sz="2000" dirty="0"/>
              <a:t>Describe the different varieties of first hop redundancy protocols.</a:t>
            </a:r>
          </a:p>
          <a:p>
            <a:r>
              <a:rPr lang="en-US" sz="2000" dirty="0"/>
              <a:t>Use Cisco IOS commands to verify HSRP and GLBP implementations</a:t>
            </a:r>
            <a:r>
              <a:rPr lang="en-US" sz="1900" dirty="0"/>
              <a:t>.</a:t>
            </a:r>
          </a:p>
          <a:p>
            <a:endParaRPr lang="en-US"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Overview of Rapid PVST+</a:t>
            </a:r>
          </a:p>
        </p:txBody>
      </p:sp>
      <p:sp>
        <p:nvSpPr>
          <p:cNvPr id="3" name="Content Placeholder 2"/>
          <p:cNvSpPr>
            <a:spLocks noGrp="1"/>
          </p:cNvSpPr>
          <p:nvPr>
            <p:ph idx="1"/>
          </p:nvPr>
        </p:nvSpPr>
        <p:spPr>
          <a:xfrm>
            <a:off x="595086" y="1751183"/>
            <a:ext cx="8001227" cy="4780246"/>
          </a:xfrm>
        </p:spPr>
        <p:txBody>
          <a:bodyPr/>
          <a:lstStyle/>
          <a:p>
            <a:r>
              <a:rPr lang="en-US" sz="2000" dirty="0"/>
              <a:t>RSTP is the preferred protocol for preventing Layer 2 loops in a switched network environment. </a:t>
            </a:r>
          </a:p>
          <a:p>
            <a:r>
              <a:rPr lang="en-US" sz="2000" dirty="0"/>
              <a:t>With Rapid PVST+, an independent instance of RSTP runs for each VLAN.</a:t>
            </a:r>
          </a:p>
          <a:p>
            <a:r>
              <a:rPr lang="en-US" sz="2000" dirty="0"/>
              <a:t>RSTP supports a new port type: an alternate port in discarding state. </a:t>
            </a:r>
          </a:p>
          <a:p>
            <a:r>
              <a:rPr lang="en-US" sz="2000" dirty="0"/>
              <a:t>There are no blocking ports. RSTP defines port states as discarding, learning, or forwarding.</a:t>
            </a:r>
          </a:p>
          <a:p>
            <a:r>
              <a:rPr lang="en-US" sz="2000" dirty="0"/>
              <a:t>RSTP (802.1w) supersedes STP (802.1D) while retaining backward compatibility</a:t>
            </a:r>
          </a:p>
          <a:p>
            <a:r>
              <a:rPr lang="en-US" sz="2000" dirty="0"/>
              <a:t>RSTP keeps the same BPDU format as IEEE 802.1D, except that the version field is set to 2 to indicate RSTP, and the flags field uses all 8 bits.</a:t>
            </a:r>
          </a:p>
        </p:txBody>
      </p:sp>
    </p:spTree>
    <p:extLst>
      <p:ext uri="{BB962C8B-B14F-4D97-AF65-F5344CB8AC3E}">
        <p14:creationId xmlns:p14="http://schemas.microsoft.com/office/powerpoint/2010/main" val="672347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Overview of Rapid PVST+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156" y="1797514"/>
            <a:ext cx="5914043" cy="453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bwMode="auto">
          <a:xfrm>
            <a:off x="980243" y="5617028"/>
            <a:ext cx="1364342" cy="5805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TextBox 4"/>
          <p:cNvSpPr txBox="1"/>
          <p:nvPr/>
        </p:nvSpPr>
        <p:spPr>
          <a:xfrm>
            <a:off x="798290" y="1758496"/>
            <a:ext cx="7344224"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840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RSTP BPDU</a:t>
            </a:r>
          </a:p>
        </p:txBody>
      </p:sp>
      <p:pic>
        <p:nvPicPr>
          <p:cNvPr id="4" name="Content Placeholder 3"/>
          <p:cNvPicPr>
            <a:picLocks noGrp="1" noChangeAspect="1"/>
          </p:cNvPicPr>
          <p:nvPr>
            <p:ph idx="1"/>
          </p:nvPr>
        </p:nvPicPr>
        <p:blipFill>
          <a:blip r:embed="rId3" cstate="print"/>
          <a:srcRect l="-10479" r="-10479"/>
          <a:stretch>
            <a:fillRect/>
          </a:stretch>
        </p:blipFill>
        <p:spPr>
          <a:xfrm>
            <a:off x="655638" y="1751013"/>
            <a:ext cx="7940675" cy="4310062"/>
          </a:xfrm>
        </p:spPr>
      </p:pic>
    </p:spTree>
    <p:extLst>
      <p:ext uri="{BB962C8B-B14F-4D97-AF65-F5344CB8AC3E}">
        <p14:creationId xmlns:p14="http://schemas.microsoft.com/office/powerpoint/2010/main" val="2933819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Edge Ports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459" y="1656670"/>
            <a:ext cx="5155883" cy="4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06286" y="1671413"/>
            <a:ext cx="6647543" cy="4845503"/>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63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8290" y="1758496"/>
            <a:ext cx="7750628" cy="4905829"/>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ea typeface="ＭＳ Ｐゴシック" pitchFamily="34" charset="-128"/>
              </a:rPr>
              <a:t>Rapid PVST+</a:t>
            </a:r>
            <a:r>
              <a:rPr lang="en-US" dirty="0">
                <a:ea typeface="ＭＳ Ｐゴシック" pitchFamily="34" charset="-128"/>
              </a:rPr>
              <a:t/>
            </a:r>
            <a:br>
              <a:rPr lang="en-US" dirty="0">
                <a:ea typeface="ＭＳ Ｐゴシック" pitchFamily="34" charset="-128"/>
              </a:rPr>
            </a:br>
            <a:r>
              <a:rPr lang="en-US" dirty="0"/>
              <a:t>Link Types</a:t>
            </a:r>
          </a:p>
        </p:txBody>
      </p:sp>
      <p:pic>
        <p:nvPicPr>
          <p:cNvPr id="4" name="Content Placeholder 3"/>
          <p:cNvPicPr>
            <a:picLocks noGrp="1" noChangeAspect="1"/>
          </p:cNvPicPr>
          <p:nvPr>
            <p:ph idx="1"/>
          </p:nvPr>
        </p:nvPicPr>
        <p:blipFill>
          <a:blip r:embed="rId3" cstate="print"/>
          <a:srcRect l="-18773" r="-18773"/>
          <a:stretch>
            <a:fillRect/>
          </a:stretch>
        </p:blipFill>
        <p:spPr>
          <a:xfrm>
            <a:off x="1306284" y="1876635"/>
            <a:ext cx="6720115" cy="3647563"/>
          </a:xfrm>
        </p:spPr>
      </p:pic>
      <p:sp>
        <p:nvSpPr>
          <p:cNvPr id="5" name="Rectangle 4"/>
          <p:cNvSpPr/>
          <p:nvPr/>
        </p:nvSpPr>
        <p:spPr>
          <a:xfrm>
            <a:off x="812814" y="5493026"/>
            <a:ext cx="7736104" cy="1200329"/>
          </a:xfrm>
          <a:prstGeom prst="rect">
            <a:avLst/>
          </a:prstGeom>
        </p:spPr>
        <p:txBody>
          <a:bodyPr wrap="square">
            <a:spAutoFit/>
          </a:bodyPr>
          <a:lstStyle/>
          <a:p>
            <a:pPr lvl="0" algn="l"/>
            <a:r>
              <a:rPr lang="en-US" sz="2000" dirty="0"/>
              <a:t>The link type can determine whether the port can immediately transition to forwarding state. </a:t>
            </a:r>
            <a:r>
              <a:rPr lang="en-US" sz="2000" dirty="0">
                <a:solidFill>
                  <a:srgbClr val="000000"/>
                </a:solidFill>
              </a:rPr>
              <a:t>Edge port connections and point-to-point connections are candidates for rapid transition to forwarding state. </a:t>
            </a:r>
          </a:p>
        </p:txBody>
      </p:sp>
    </p:spTree>
    <p:extLst>
      <p:ext uri="{BB962C8B-B14F-4D97-AF65-F5344CB8AC3E}">
        <p14:creationId xmlns:p14="http://schemas.microsoft.com/office/powerpoint/2010/main" val="3421892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dirty="0">
                <a:cs typeface="Arial" charset="0"/>
              </a:rPr>
              <a:t>Spanning Tree Configuration</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Catalyst 2960 Default Configuration</a:t>
            </a:r>
          </a:p>
        </p:txBody>
      </p:sp>
      <p:pic>
        <p:nvPicPr>
          <p:cNvPr id="4" name="Content Placeholder 3"/>
          <p:cNvPicPr>
            <a:picLocks noGrp="1" noChangeAspect="1"/>
          </p:cNvPicPr>
          <p:nvPr>
            <p:ph idx="1"/>
          </p:nvPr>
        </p:nvPicPr>
        <p:blipFill>
          <a:blip r:embed="rId3" cstate="print"/>
          <a:srcRect l="-8769" r="-8769"/>
          <a:stretch>
            <a:fillRect/>
          </a:stretch>
        </p:blipFill>
        <p:spPr>
          <a:xfrm>
            <a:off x="655638" y="1751013"/>
            <a:ext cx="7940675" cy="4310062"/>
          </a:xfrm>
        </p:spPr>
      </p:pic>
    </p:spTree>
    <p:extLst>
      <p:ext uri="{BB962C8B-B14F-4D97-AF65-F5344CB8AC3E}">
        <p14:creationId xmlns:p14="http://schemas.microsoft.com/office/powerpoint/2010/main" val="3127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Configuring and Verifying the Bridge ID</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114" y="1791834"/>
            <a:ext cx="5834743" cy="475548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2557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Configuring and Verifying the Bridge ID</a:t>
            </a:r>
          </a:p>
        </p:txBody>
      </p:sp>
      <p:pic>
        <p:nvPicPr>
          <p:cNvPr id="4" name="Content Placeholder 3"/>
          <p:cNvPicPr>
            <a:picLocks noGrp="1" noChangeAspect="1"/>
          </p:cNvPicPr>
          <p:nvPr>
            <p:ph idx="1"/>
          </p:nvPr>
        </p:nvPicPr>
        <p:blipFill>
          <a:blip r:embed="rId3" cstate="print"/>
          <a:srcRect l="-2752" r="-2752"/>
          <a:stretch>
            <a:fillRect/>
          </a:stretch>
        </p:blipFill>
        <p:spPr>
          <a:xfrm>
            <a:off x="655638" y="1751013"/>
            <a:ext cx="7940675" cy="4310062"/>
          </a:xfrm>
        </p:spPr>
      </p:pic>
    </p:spTree>
    <p:extLst>
      <p:ext uri="{BB962C8B-B14F-4D97-AF65-F5344CB8AC3E}">
        <p14:creationId xmlns:p14="http://schemas.microsoft.com/office/powerpoint/2010/main" val="2223329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715" y="1683658"/>
            <a:ext cx="8606971"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err="1"/>
              <a:t>PortFast</a:t>
            </a:r>
            <a:r>
              <a:rPr lang="en-US" dirty="0"/>
              <a:t> and BPDU Guard</a:t>
            </a:r>
          </a:p>
        </p:txBody>
      </p:sp>
      <p:pic>
        <p:nvPicPr>
          <p:cNvPr id="4" name="Content Placeholder 3"/>
          <p:cNvPicPr>
            <a:picLocks noGrp="1" noChangeAspect="1"/>
          </p:cNvPicPr>
          <p:nvPr>
            <p:ph idx="1"/>
          </p:nvPr>
        </p:nvPicPr>
        <p:blipFill rotWithShape="1">
          <a:blip r:embed="rId3" cstate="print"/>
          <a:srcRect l="-16842" r="-115"/>
          <a:stretch/>
        </p:blipFill>
        <p:spPr>
          <a:xfrm>
            <a:off x="2423679" y="1957515"/>
            <a:ext cx="6401007" cy="3971243"/>
          </a:xfrm>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r="1779"/>
          <a:stretch>
            <a:fillRect/>
          </a:stretch>
        </p:blipFill>
        <p:spPr bwMode="auto">
          <a:xfrm>
            <a:off x="464457" y="4114672"/>
            <a:ext cx="4557486" cy="22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7715" y="1710773"/>
            <a:ext cx="3338286" cy="2585323"/>
          </a:xfrm>
          <a:prstGeom prst="rect">
            <a:avLst/>
          </a:prstGeom>
          <a:noFill/>
        </p:spPr>
        <p:txBody>
          <a:bodyPr wrap="square" rtlCol="0">
            <a:spAutoFit/>
          </a:bodyPr>
          <a:lstStyle/>
          <a:p>
            <a:pPr marL="171450" indent="-171450" algn="l">
              <a:buClr>
                <a:srgbClr val="678DC5"/>
              </a:buClr>
              <a:buFont typeface="Wingdings" panose="05000000000000000000" pitchFamily="2" charset="2"/>
              <a:buChar char="§"/>
            </a:pPr>
            <a:r>
              <a:rPr lang="en-US" sz="2000" dirty="0"/>
              <a:t>When a switch port is configured with </a:t>
            </a:r>
            <a:r>
              <a:rPr lang="en-US" sz="2000" dirty="0" err="1"/>
              <a:t>PortFast</a:t>
            </a:r>
            <a:r>
              <a:rPr lang="en-US" sz="2000" dirty="0"/>
              <a:t> that port transitions from blocking to forwarding state immediately. </a:t>
            </a:r>
          </a:p>
          <a:p>
            <a:pPr algn="l"/>
            <a:endParaRPr lang="en-US" sz="2000" dirty="0"/>
          </a:p>
          <a:p>
            <a:pPr marL="171450" indent="-171450" algn="l">
              <a:buClr>
                <a:srgbClr val="678DC5"/>
              </a:buClr>
              <a:buFont typeface="Wingdings" panose="05000000000000000000" pitchFamily="2" charset="2"/>
              <a:buChar char="§"/>
            </a:pPr>
            <a:r>
              <a:rPr lang="en-US" sz="2000" dirty="0"/>
              <a:t>BPDU guard puts the port in an </a:t>
            </a:r>
            <a:r>
              <a:rPr lang="en-US" sz="2000" i="1" dirty="0"/>
              <a:t>error-disabled</a:t>
            </a:r>
            <a:r>
              <a:rPr lang="en-US" sz="2000" dirty="0"/>
              <a:t> state on receipt of a BPDU. </a:t>
            </a:r>
          </a:p>
        </p:txBody>
      </p:sp>
    </p:spTree>
    <p:extLst>
      <p:ext uri="{BB962C8B-B14F-4D97-AF65-F5344CB8AC3E}">
        <p14:creationId xmlns:p14="http://schemas.microsoft.com/office/powerpoint/2010/main" val="246431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marL="0" indent="0" eaLnBrk="1" hangingPunct="1"/>
            <a:r>
              <a:rPr lang="en-US" sz="2400" dirty="0">
                <a:cs typeface="Arial" charset="0"/>
              </a:rPr>
              <a:t>Spanning Tree Concepts</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536"/>
          <a:stretch>
            <a:fillRect/>
          </a:stretch>
        </p:blipFill>
        <p:spPr bwMode="auto">
          <a:xfrm>
            <a:off x="5057551" y="2142899"/>
            <a:ext cx="3738107" cy="31838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srcRect l="44063" t="31746" r="20909" b="19334"/>
          <a:stretch>
            <a:fillRect/>
          </a:stretch>
        </p:blipFill>
        <p:spPr bwMode="auto">
          <a:xfrm>
            <a:off x="493485" y="2104571"/>
            <a:ext cx="4196031" cy="32947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l="44063" t="80982" r="43760" b="11007"/>
          <a:stretch>
            <a:fillRect/>
          </a:stretch>
        </p:blipFill>
        <p:spPr bwMode="auto">
          <a:xfrm>
            <a:off x="587828" y="4180115"/>
            <a:ext cx="1458686" cy="595086"/>
          </a:xfrm>
          <a:prstGeom prst="rect">
            <a:avLst/>
          </a:prstGeom>
          <a:noFill/>
          <a:ln w="9525">
            <a:noFill/>
            <a:miter lim="800000"/>
            <a:headEnd/>
            <a:tailEnd/>
          </a:ln>
        </p:spPr>
      </p:pic>
    </p:spTree>
    <p:extLst>
      <p:ext uri="{BB962C8B-B14F-4D97-AF65-F5344CB8AC3E}">
        <p14:creationId xmlns:p14="http://schemas.microsoft.com/office/powerpoint/2010/main" val="3679018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4098" name="Picture 2"/>
          <p:cNvPicPr>
            <a:picLocks noChangeAspect="1" noChangeArrowheads="1"/>
          </p:cNvPicPr>
          <p:nvPr/>
        </p:nvPicPr>
        <p:blipFill>
          <a:blip r:embed="rId3" cstate="print"/>
          <a:srcRect l="48303" t="29167" r="18343" b="41270"/>
          <a:stretch>
            <a:fillRect/>
          </a:stretch>
        </p:blipFill>
        <p:spPr bwMode="auto">
          <a:xfrm>
            <a:off x="1213256" y="2888343"/>
            <a:ext cx="6873734" cy="34253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713696" y="1838269"/>
            <a:ext cx="7940675" cy="4310605"/>
          </a:xfrm>
        </p:spPr>
        <p:txBody>
          <a:bodyPr/>
          <a:lstStyle/>
          <a:p>
            <a:r>
              <a:rPr lang="en-US" sz="2000" dirty="0"/>
              <a:t>Another method to specify the root bridge is to set the spanning tree priority on each switch to the lowest value so that the switch is selected as the primary bridge for its associated VLAN.</a:t>
            </a:r>
          </a:p>
        </p:txBody>
      </p:sp>
    </p:spTree>
    <p:extLst>
      <p:ext uri="{BB962C8B-B14F-4D97-AF65-F5344CB8AC3E}">
        <p14:creationId xmlns:p14="http://schemas.microsoft.com/office/powerpoint/2010/main" val="1122281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45" r="794" b="3936"/>
          <a:stretch>
            <a:fillRect/>
          </a:stretch>
        </p:blipFill>
        <p:spPr bwMode="auto">
          <a:xfrm>
            <a:off x="1741714" y="2483757"/>
            <a:ext cx="5297714" cy="39751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713696" y="1838269"/>
            <a:ext cx="7940675" cy="4310605"/>
          </a:xfrm>
        </p:spPr>
        <p:txBody>
          <a:bodyPr/>
          <a:lstStyle/>
          <a:p>
            <a:r>
              <a:rPr lang="en-US" sz="2000" dirty="0"/>
              <a:t>Display and verify spanning tree configuration details.</a:t>
            </a:r>
          </a:p>
        </p:txBody>
      </p:sp>
    </p:spTree>
    <p:extLst>
      <p:ext uri="{BB962C8B-B14F-4D97-AF65-F5344CB8AC3E}">
        <p14:creationId xmlns:p14="http://schemas.microsoft.com/office/powerpoint/2010/main" val="112228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ＭＳ Ｐゴシック" pitchFamily="34" charset="-128"/>
              </a:rPr>
              <a:t>PVST+ Configuration</a:t>
            </a:r>
            <a:r>
              <a:rPr lang="en-US" dirty="0">
                <a:ea typeface="ＭＳ Ｐゴシック" pitchFamily="34" charset="-128"/>
              </a:rPr>
              <a:t/>
            </a:r>
            <a:br>
              <a:rPr lang="en-US" dirty="0">
                <a:ea typeface="ＭＳ Ｐゴシック" pitchFamily="34" charset="-128"/>
              </a:rPr>
            </a:br>
            <a:r>
              <a:rPr lang="en-US" dirty="0"/>
              <a:t>PVST+ Load Balancing</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430" y="1733585"/>
            <a:ext cx="6560456" cy="50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10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48" y="1758497"/>
            <a:ext cx="8896350"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ea typeface="ＭＳ Ｐゴシック" pitchFamily="34" charset="-128"/>
              </a:rPr>
              <a:t>Rapid PVST+ Configuration</a:t>
            </a:r>
            <a:r>
              <a:rPr lang="en-US" dirty="0">
                <a:ea typeface="ＭＳ Ｐゴシック" pitchFamily="34" charset="-128"/>
              </a:rPr>
              <a:t/>
            </a:r>
            <a:br>
              <a:rPr lang="en-US" dirty="0">
                <a:ea typeface="ＭＳ Ｐゴシック" pitchFamily="34" charset="-128"/>
              </a:rPr>
            </a:br>
            <a:r>
              <a:rPr lang="en-US" dirty="0"/>
              <a:t>Spanning Tree Mode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888" y="1834690"/>
            <a:ext cx="4893808" cy="154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6058" y="1997722"/>
            <a:ext cx="3454400" cy="1200329"/>
          </a:xfrm>
          <a:prstGeom prst="rect">
            <a:avLst/>
          </a:prstGeom>
          <a:noFill/>
        </p:spPr>
        <p:txBody>
          <a:bodyPr wrap="square" rtlCol="0">
            <a:spAutoFit/>
          </a:bodyPr>
          <a:lstStyle/>
          <a:p>
            <a:pPr algn="l"/>
            <a:r>
              <a:rPr lang="en-US" sz="2000" dirty="0"/>
              <a:t>Rapid PVST+ is the Cisco implementation of RSTP. It supports RSTP on a per-VLAN basis.</a:t>
            </a:r>
          </a:p>
        </p:txBody>
      </p:sp>
      <p:pic>
        <p:nvPicPr>
          <p:cNvPr id="5" name="Content Placeholder 4"/>
          <p:cNvPicPr>
            <a:picLocks noGrp="1" noChangeAspect="1"/>
          </p:cNvPicPr>
          <p:nvPr>
            <p:ph idx="1"/>
          </p:nvPr>
        </p:nvPicPr>
        <p:blipFill>
          <a:blip r:embed="rId4" cstate="print"/>
          <a:srcRect l="-8912" r="-8912"/>
          <a:stretch>
            <a:fillRect/>
          </a:stretch>
        </p:blipFill>
        <p:spPr>
          <a:xfrm>
            <a:off x="1348715" y="3283598"/>
            <a:ext cx="7058951" cy="3175258"/>
          </a:xfrm>
        </p:spPr>
      </p:pic>
    </p:spTree>
    <p:extLst>
      <p:ext uri="{BB962C8B-B14F-4D97-AF65-F5344CB8AC3E}">
        <p14:creationId xmlns:p14="http://schemas.microsoft.com/office/powerpoint/2010/main" val="2095883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Analyzing the STP Topology</a:t>
            </a:r>
          </a:p>
        </p:txBody>
      </p:sp>
      <p:pic>
        <p:nvPicPr>
          <p:cNvPr id="4" name="Content Placeholder 3"/>
          <p:cNvPicPr>
            <a:picLocks noGrp="1" noChangeAspect="1"/>
          </p:cNvPicPr>
          <p:nvPr>
            <p:ph idx="1"/>
          </p:nvPr>
        </p:nvPicPr>
        <p:blipFill>
          <a:blip r:embed="rId3" cstate="print"/>
          <a:srcRect l="-25696" r="-28477"/>
          <a:stretch>
            <a:fillRect/>
          </a:stretch>
        </p:blipFill>
        <p:spPr>
          <a:xfrm>
            <a:off x="682171" y="1751012"/>
            <a:ext cx="7837715" cy="4740563"/>
          </a:xfrm>
          <a:ln>
            <a:solidFill>
              <a:schemeClr val="tx1"/>
            </a:solidFill>
            <a:bevel/>
          </a:ln>
        </p:spPr>
      </p:pic>
    </p:spTree>
    <p:extLst>
      <p:ext uri="{BB962C8B-B14F-4D97-AF65-F5344CB8AC3E}">
        <p14:creationId xmlns:p14="http://schemas.microsoft.com/office/powerpoint/2010/main" val="1210964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740454"/>
            <a:ext cx="8476343" cy="1030288"/>
          </a:xfrm>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sz="2800" dirty="0"/>
              <a:t>Expected Topology versus Actual Topology</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686" y="1847626"/>
            <a:ext cx="5960610" cy="481382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6168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Overview of Spanning Tree Status</a:t>
            </a:r>
          </a:p>
        </p:txBody>
      </p:sp>
      <p:pic>
        <p:nvPicPr>
          <p:cNvPr id="4" name="Content Placeholder 3"/>
          <p:cNvPicPr>
            <a:picLocks noGrp="1" noChangeAspect="1"/>
          </p:cNvPicPr>
          <p:nvPr>
            <p:ph idx="1"/>
          </p:nvPr>
        </p:nvPicPr>
        <p:blipFill>
          <a:blip r:embed="rId3" cstate="print"/>
          <a:srcRect l="-22352" r="-22352"/>
          <a:stretch>
            <a:fillRect/>
          </a:stretch>
        </p:blipFill>
        <p:spPr>
          <a:xfrm>
            <a:off x="670152" y="2041298"/>
            <a:ext cx="7940675" cy="4310062"/>
          </a:xfrm>
          <a:ln>
            <a:solidFill>
              <a:schemeClr val="tx1"/>
            </a:solidFill>
            <a:bevel/>
          </a:ln>
        </p:spPr>
      </p:pic>
    </p:spTree>
    <p:extLst>
      <p:ext uri="{BB962C8B-B14F-4D97-AF65-F5344CB8AC3E}">
        <p14:creationId xmlns:p14="http://schemas.microsoft.com/office/powerpoint/2010/main" val="643311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248" y="1758497"/>
            <a:ext cx="8896350" cy="4745915"/>
          </a:xfrm>
          <a:prstGeom prst="rect">
            <a:avLst/>
          </a:prstGeom>
          <a:noFill/>
          <a:ln>
            <a:solidFill>
              <a:schemeClr val="tx1"/>
            </a:solidFill>
            <a:beve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Spanning-Tree Failure Consequences</a:t>
            </a:r>
          </a:p>
        </p:txBody>
      </p:sp>
      <p:pic>
        <p:nvPicPr>
          <p:cNvPr id="4" name="Content Placeholder 3"/>
          <p:cNvPicPr>
            <a:picLocks noGrp="1" noChangeAspect="1"/>
          </p:cNvPicPr>
          <p:nvPr>
            <p:ph idx="1"/>
          </p:nvPr>
        </p:nvPicPr>
        <p:blipFill>
          <a:blip r:embed="rId3" cstate="print"/>
          <a:srcRect t="10812" b="10812"/>
          <a:stretch>
            <a:fillRect/>
          </a:stretch>
        </p:blipFill>
        <p:spPr>
          <a:xfrm>
            <a:off x="3103914" y="1936598"/>
            <a:ext cx="3833342" cy="2080673"/>
          </a:xfrm>
        </p:spPr>
      </p:pic>
      <p:pic>
        <p:nvPicPr>
          <p:cNvPr id="5" name="Picture 4"/>
          <p:cNvPicPr>
            <a:picLocks noChangeAspect="1"/>
          </p:cNvPicPr>
          <p:nvPr/>
        </p:nvPicPr>
        <p:blipFill>
          <a:blip r:embed="rId4" cstate="print"/>
          <a:stretch>
            <a:fillRect/>
          </a:stretch>
        </p:blipFill>
        <p:spPr>
          <a:xfrm>
            <a:off x="428309" y="4017271"/>
            <a:ext cx="3272834" cy="2353242"/>
          </a:xfrm>
          <a:prstGeom prst="rect">
            <a:avLst/>
          </a:prstGeom>
        </p:spPr>
      </p:pic>
      <p:pic>
        <p:nvPicPr>
          <p:cNvPr id="6" name="Picture 5"/>
          <p:cNvPicPr>
            <a:picLocks noChangeAspect="1"/>
          </p:cNvPicPr>
          <p:nvPr/>
        </p:nvPicPr>
        <p:blipFill>
          <a:blip r:embed="rId5" cstate="print"/>
          <a:stretch>
            <a:fillRect/>
          </a:stretch>
        </p:blipFill>
        <p:spPr>
          <a:xfrm>
            <a:off x="4565423" y="4017271"/>
            <a:ext cx="3009411" cy="2473626"/>
          </a:xfrm>
          <a:prstGeom prst="rect">
            <a:avLst/>
          </a:prstGeom>
        </p:spPr>
      </p:pic>
      <p:sp>
        <p:nvSpPr>
          <p:cNvPr id="3" name="Rectangle 2"/>
          <p:cNvSpPr/>
          <p:nvPr/>
        </p:nvSpPr>
        <p:spPr>
          <a:xfrm>
            <a:off x="268514" y="1965731"/>
            <a:ext cx="3432629" cy="1754326"/>
          </a:xfrm>
          <a:prstGeom prst="rect">
            <a:avLst/>
          </a:prstGeom>
        </p:spPr>
        <p:txBody>
          <a:bodyPr wrap="square">
            <a:spAutoFit/>
          </a:bodyPr>
          <a:lstStyle/>
          <a:p>
            <a:pPr marL="285750" indent="-285750" algn="l">
              <a:buFont typeface="Wingdings" panose="05000000000000000000" pitchFamily="2" charset="2"/>
              <a:buChar char="§"/>
            </a:pPr>
            <a:r>
              <a:rPr lang="en-US" sz="2000" dirty="0"/>
              <a:t>STP erroneously moves one or more ports into the forwarding state.</a:t>
            </a:r>
          </a:p>
          <a:p>
            <a:pPr marL="285750" indent="-285750" algn="l">
              <a:buFont typeface="Wingdings" panose="05000000000000000000" pitchFamily="2" charset="2"/>
              <a:buChar char="§"/>
            </a:pPr>
            <a:r>
              <a:rPr lang="en-US" sz="2000" dirty="0"/>
              <a:t>Any frame that is flooded by a switch enters the loop.</a:t>
            </a:r>
            <a:endParaRPr lang="en-US" sz="2000" b="1" dirty="0"/>
          </a:p>
        </p:txBody>
      </p:sp>
    </p:spTree>
    <p:extLst>
      <p:ext uri="{BB962C8B-B14F-4D97-AF65-F5344CB8AC3E}">
        <p14:creationId xmlns:p14="http://schemas.microsoft.com/office/powerpoint/2010/main" val="256436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STP Configuration Issues</a:t>
            </a:r>
            <a:r>
              <a:rPr lang="en-US" dirty="0">
                <a:ea typeface="ＭＳ Ｐゴシック" pitchFamily="34" charset="-128"/>
              </a:rPr>
              <a:t/>
            </a:r>
            <a:br>
              <a:rPr lang="en-US" dirty="0">
                <a:ea typeface="ＭＳ Ｐゴシック" pitchFamily="34" charset="-128"/>
              </a:rPr>
            </a:br>
            <a:r>
              <a:rPr lang="en-US" dirty="0"/>
              <a:t>Repairing a Spanning Tree Problem</a:t>
            </a:r>
          </a:p>
        </p:txBody>
      </p:sp>
      <p:sp>
        <p:nvSpPr>
          <p:cNvPr id="3" name="Content Placeholder 2"/>
          <p:cNvSpPr>
            <a:spLocks noGrp="1"/>
          </p:cNvSpPr>
          <p:nvPr>
            <p:ph idx="1"/>
          </p:nvPr>
        </p:nvSpPr>
        <p:spPr>
          <a:xfrm>
            <a:off x="641124" y="1968898"/>
            <a:ext cx="7940675" cy="4310605"/>
          </a:xfrm>
        </p:spPr>
        <p:txBody>
          <a:bodyPr/>
          <a:lstStyle/>
          <a:p>
            <a:r>
              <a:rPr lang="en-US" sz="2000" dirty="0"/>
              <a:t>One way to correct spanning-tree failure is to manually remove redundant links in the switched network, either physically or through configuration, until all loops are eliminated from the topology.</a:t>
            </a:r>
          </a:p>
          <a:p>
            <a:r>
              <a:rPr lang="en-US" sz="2000" dirty="0"/>
              <a:t>Before restoring the redundant links, determine and correct the cause of the spanning-tree failure. </a:t>
            </a:r>
          </a:p>
          <a:p>
            <a:r>
              <a:rPr lang="en-US" sz="2000" dirty="0"/>
              <a:t>Carefully monitor the network to ensure that the problem is fixed.</a:t>
            </a:r>
          </a:p>
        </p:txBody>
      </p:sp>
    </p:spTree>
    <p:extLst>
      <p:ext uri="{BB962C8B-B14F-4D97-AF65-F5344CB8AC3E}">
        <p14:creationId xmlns:p14="http://schemas.microsoft.com/office/powerpoint/2010/main" val="37815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624345"/>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ea typeface="ＭＳ Ｐゴシック" pitchFamily="34" charset="-128"/>
              </a:rPr>
              <a:t>Redundancy at OSI Layers 1 and 2</a:t>
            </a:r>
            <a:endParaRPr lang="en-US" dirty="0"/>
          </a:p>
        </p:txBody>
      </p:sp>
      <p:sp>
        <p:nvSpPr>
          <p:cNvPr id="5" name="Content Placeholder 4"/>
          <p:cNvSpPr>
            <a:spLocks noGrp="1"/>
          </p:cNvSpPr>
          <p:nvPr>
            <p:ph idx="1"/>
          </p:nvPr>
        </p:nvSpPr>
        <p:spPr>
          <a:xfrm>
            <a:off x="670153" y="1753283"/>
            <a:ext cx="7940675" cy="3571875"/>
          </a:xfrm>
        </p:spPr>
        <p:txBody>
          <a:bodyPr/>
          <a:lstStyle/>
          <a:p>
            <a:pPr>
              <a:buNone/>
            </a:pPr>
            <a:r>
              <a:rPr lang="en-US" sz="2000" dirty="0"/>
              <a:t>Multiple cabled paths between switches: </a:t>
            </a:r>
          </a:p>
          <a:p>
            <a:r>
              <a:rPr lang="en-US" sz="2000" dirty="0"/>
              <a:t>Provide physical redundancy in a switched network.</a:t>
            </a:r>
          </a:p>
          <a:p>
            <a:r>
              <a:rPr lang="en-US" sz="2000" dirty="0"/>
              <a:t>Improves the reliability and availability of the network. </a:t>
            </a:r>
          </a:p>
          <a:p>
            <a:r>
              <a:rPr lang="en-US" sz="2000" dirty="0"/>
              <a:t>Enables users to access network resources, despite path disruption.</a:t>
            </a:r>
          </a:p>
        </p:txBody>
      </p:sp>
      <p:pic>
        <p:nvPicPr>
          <p:cNvPr id="1026" name="Picture 2"/>
          <p:cNvPicPr>
            <a:picLocks noChangeAspect="1" noChangeArrowheads="1"/>
          </p:cNvPicPr>
          <p:nvPr/>
        </p:nvPicPr>
        <p:blipFill>
          <a:blip r:embed="rId3" cstate="print"/>
          <a:srcRect l="50645" t="43651" r="17004" b="29421"/>
          <a:stretch>
            <a:fillRect/>
          </a:stretch>
        </p:blipFill>
        <p:spPr bwMode="auto">
          <a:xfrm>
            <a:off x="2470332" y="3831770"/>
            <a:ext cx="5396411" cy="252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1721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cs typeface="Arial" charset="0"/>
              </a:rPr>
              <a:t>First-Hop Redundancy Protocols</a:t>
            </a:r>
            <a:br>
              <a:rPr lang="en-US" sz="2400" dirty="0">
                <a:cs typeface="Arial" charset="0"/>
              </a:rPr>
            </a:br>
            <a:endParaRPr lang="en-US" sz="2400" dirty="0">
              <a:cs typeface="Arial" charset="0"/>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Default Gateway Limitations</a:t>
            </a:r>
          </a:p>
        </p:txBody>
      </p:sp>
      <p:pic>
        <p:nvPicPr>
          <p:cNvPr id="4" name="Content Placeholder 3"/>
          <p:cNvPicPr>
            <a:picLocks noGrp="1" noChangeAspect="1"/>
          </p:cNvPicPr>
          <p:nvPr>
            <p:ph idx="1"/>
          </p:nvPr>
        </p:nvPicPr>
        <p:blipFill rotWithShape="1">
          <a:blip r:embed="rId3" cstate="print"/>
          <a:srcRect l="151" r="-10458"/>
          <a:stretch/>
        </p:blipFill>
        <p:spPr>
          <a:xfrm>
            <a:off x="3672115" y="1779687"/>
            <a:ext cx="5268686" cy="4310062"/>
          </a:xfrm>
          <a:ln>
            <a:solidFill>
              <a:schemeClr val="tx1"/>
            </a:solidFill>
            <a:bevel/>
          </a:ln>
        </p:spPr>
      </p:pic>
      <p:sp>
        <p:nvSpPr>
          <p:cNvPr id="3" name="TextBox 2"/>
          <p:cNvSpPr txBox="1"/>
          <p:nvPr/>
        </p:nvSpPr>
        <p:spPr>
          <a:xfrm>
            <a:off x="493486" y="1779687"/>
            <a:ext cx="3178629" cy="4524315"/>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a:t>If the default gateway cannot be reached, the local device is unable to send packets off the local network segment.</a:t>
            </a:r>
          </a:p>
          <a:p>
            <a:pPr marL="342900" indent="-342900" algn="l">
              <a:buFont typeface="Wingdings" panose="05000000000000000000" pitchFamily="2" charset="2"/>
              <a:buChar char="§"/>
            </a:pPr>
            <a:endParaRPr lang="en-US" sz="2000" dirty="0"/>
          </a:p>
          <a:p>
            <a:pPr marL="342900" indent="-342900" algn="l">
              <a:buClr>
                <a:srgbClr val="678DC5"/>
              </a:buClr>
              <a:buFont typeface="Wingdings" panose="05000000000000000000" pitchFamily="2" charset="2"/>
              <a:buChar char="§"/>
            </a:pPr>
            <a:r>
              <a:rPr lang="en-US" sz="2000" dirty="0"/>
              <a:t>Even if a redundant router exists that could serve as a default gateway for that segment, there is no dynamic method by which these devices can determine the address of a new default gateway.</a:t>
            </a:r>
          </a:p>
        </p:txBody>
      </p:sp>
    </p:spTree>
    <p:extLst>
      <p:ext uri="{BB962C8B-B14F-4D97-AF65-F5344CB8AC3E}">
        <p14:creationId xmlns:p14="http://schemas.microsoft.com/office/powerpoint/2010/main" val="3762094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Router Redundancy</a:t>
            </a:r>
          </a:p>
        </p:txBody>
      </p:sp>
      <p:pic>
        <p:nvPicPr>
          <p:cNvPr id="4" name="Content Placeholder 3"/>
          <p:cNvPicPr>
            <a:picLocks noGrp="1" noChangeAspect="1"/>
          </p:cNvPicPr>
          <p:nvPr>
            <p:ph idx="1"/>
          </p:nvPr>
        </p:nvPicPr>
        <p:blipFill rotWithShape="1">
          <a:blip r:embed="rId3" cstate="print"/>
          <a:srcRect l="1073" r="-9297"/>
          <a:stretch/>
        </p:blipFill>
        <p:spPr>
          <a:xfrm>
            <a:off x="3129452" y="1846597"/>
            <a:ext cx="5738777" cy="4176832"/>
          </a:xfrm>
          <a:ln>
            <a:solidFill>
              <a:schemeClr val="tx1"/>
            </a:solidFill>
            <a:bevel/>
          </a:ln>
        </p:spPr>
      </p:pic>
      <p:sp>
        <p:nvSpPr>
          <p:cNvPr id="3" name="TextBox 2"/>
          <p:cNvSpPr txBox="1"/>
          <p:nvPr/>
        </p:nvSpPr>
        <p:spPr>
          <a:xfrm>
            <a:off x="362857" y="1779687"/>
            <a:ext cx="2743200" cy="4524315"/>
          </a:xfrm>
          <a:prstGeom prst="rect">
            <a:avLst/>
          </a:prstGeom>
          <a:noFill/>
        </p:spPr>
        <p:txBody>
          <a:bodyPr wrap="square" rtlCol="0">
            <a:spAutoFit/>
          </a:bodyPr>
          <a:lstStyle/>
          <a:p>
            <a:pPr marL="342900" indent="-342900" algn="l">
              <a:buClr>
                <a:srgbClr val="678DC5"/>
              </a:buClr>
              <a:buFont typeface="Wingdings" panose="05000000000000000000" pitchFamily="2" charset="2"/>
              <a:buChar char="§"/>
            </a:pPr>
            <a:r>
              <a:rPr lang="en-US" sz="2000" dirty="0"/>
              <a:t>Multiple routers are configured to work together to present the illusion of a single router to the hosts on the LAN.</a:t>
            </a:r>
          </a:p>
          <a:p>
            <a:pPr marL="342900" indent="-342900" algn="l">
              <a:buFont typeface="Wingdings" panose="05000000000000000000" pitchFamily="2" charset="2"/>
              <a:buChar char="§"/>
            </a:pPr>
            <a:endParaRPr lang="en-US" sz="2000" dirty="0"/>
          </a:p>
          <a:p>
            <a:pPr marL="342900" indent="-342900" algn="l">
              <a:buClr>
                <a:srgbClr val="678DC5"/>
              </a:buClr>
              <a:buFont typeface="Wingdings" pitchFamily="2" charset="2"/>
              <a:buChar char="§"/>
            </a:pPr>
            <a:r>
              <a:rPr lang="en-US" sz="2000" dirty="0"/>
              <a:t>The ability of a network to dynamically recover from the failure of a device acting as a default gateway is known as first-hop redundancy.</a:t>
            </a:r>
          </a:p>
        </p:txBody>
      </p:sp>
    </p:spTree>
    <p:extLst>
      <p:ext uri="{BB962C8B-B14F-4D97-AF65-F5344CB8AC3E}">
        <p14:creationId xmlns:p14="http://schemas.microsoft.com/office/powerpoint/2010/main" val="3678034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Concept of First-Hop Redundancy Protocols</a:t>
            </a:r>
            <a:r>
              <a:rPr lang="en-US" dirty="0">
                <a:ea typeface="ＭＳ Ｐゴシック" pitchFamily="34" charset="-128"/>
              </a:rPr>
              <a:t/>
            </a:r>
            <a:br>
              <a:rPr lang="en-US" dirty="0">
                <a:ea typeface="ＭＳ Ｐゴシック" pitchFamily="34" charset="-128"/>
              </a:rPr>
            </a:br>
            <a:r>
              <a:rPr lang="en-US" dirty="0"/>
              <a:t>Steps for Router Failover</a:t>
            </a:r>
          </a:p>
        </p:txBody>
      </p:sp>
      <p:pic>
        <p:nvPicPr>
          <p:cNvPr id="4" name="Content Placeholder 3"/>
          <p:cNvPicPr>
            <a:picLocks noGrp="1" noChangeAspect="1"/>
          </p:cNvPicPr>
          <p:nvPr>
            <p:ph idx="1"/>
          </p:nvPr>
        </p:nvPicPr>
        <p:blipFill>
          <a:blip r:embed="rId3" cstate="print"/>
          <a:srcRect l="-20678" r="-20678"/>
          <a:stretch>
            <a:fillRect/>
          </a:stretch>
        </p:blipFill>
        <p:spPr>
          <a:xfrm>
            <a:off x="655638" y="1751013"/>
            <a:ext cx="7940675" cy="4310062"/>
          </a:xfrm>
          <a:ln>
            <a:solidFill>
              <a:schemeClr val="tx1"/>
            </a:solidFill>
            <a:bevel/>
          </a:ln>
        </p:spPr>
      </p:pic>
    </p:spTree>
    <p:extLst>
      <p:ext uri="{BB962C8B-B14F-4D97-AF65-F5344CB8AC3E}">
        <p14:creationId xmlns:p14="http://schemas.microsoft.com/office/powerpoint/2010/main" val="1454359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sp>
        <p:nvSpPr>
          <p:cNvPr id="3" name="Content Placeholder 2"/>
          <p:cNvSpPr>
            <a:spLocks noGrp="1"/>
          </p:cNvSpPr>
          <p:nvPr>
            <p:ph idx="1"/>
          </p:nvPr>
        </p:nvSpPr>
        <p:spPr>
          <a:xfrm>
            <a:off x="655638" y="1751183"/>
            <a:ext cx="7940675" cy="4310605"/>
          </a:xfrm>
        </p:spPr>
        <p:txBody>
          <a:bodyPr/>
          <a:lstStyle/>
          <a:p>
            <a:r>
              <a:rPr lang="en-US" sz="2000" dirty="0"/>
              <a:t>Hot Standby Router Protocol (HSRP)</a:t>
            </a:r>
          </a:p>
          <a:p>
            <a:r>
              <a:rPr lang="en-US" sz="2000" dirty="0"/>
              <a:t>HSRP for IPv6</a:t>
            </a:r>
          </a:p>
          <a:p>
            <a:r>
              <a:rPr lang="en-US" sz="2000" dirty="0"/>
              <a:t>Virtual Router Redundancy Protocol version 2 (VRRPv2)</a:t>
            </a:r>
          </a:p>
          <a:p>
            <a:r>
              <a:rPr lang="en-US" sz="2000" dirty="0"/>
              <a:t>VRRPv3</a:t>
            </a:r>
          </a:p>
          <a:p>
            <a:r>
              <a:rPr lang="en-US" sz="2000" dirty="0"/>
              <a:t>Gateway Load Balancing Protocol (GLBP)</a:t>
            </a:r>
          </a:p>
          <a:p>
            <a:r>
              <a:rPr lang="en-US" sz="2000" dirty="0"/>
              <a:t>GLBP for IPv6 </a:t>
            </a:r>
          </a:p>
          <a:p>
            <a:r>
              <a:rPr lang="en-US" sz="2000" dirty="0"/>
              <a:t>ICMP Router Discovery Protocol (IRDP)</a:t>
            </a:r>
          </a:p>
        </p:txBody>
      </p:sp>
    </p:spTree>
    <p:extLst>
      <p:ext uri="{BB962C8B-B14F-4D97-AF65-F5344CB8AC3E}">
        <p14:creationId xmlns:p14="http://schemas.microsoft.com/office/powerpoint/2010/main" val="3603588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Varieties of First-Hop Redundancy Protocols</a:t>
            </a:r>
            <a:r>
              <a:rPr lang="en-US" dirty="0">
                <a:ea typeface="ＭＳ Ｐゴシック" pitchFamily="34" charset="-128"/>
              </a:rPr>
              <a:t/>
            </a:r>
            <a:br>
              <a:rPr lang="en-US" dirty="0">
                <a:ea typeface="ＭＳ Ｐゴシック" pitchFamily="34" charset="-128"/>
              </a:rPr>
            </a:br>
            <a:r>
              <a:rPr lang="en-US" dirty="0"/>
              <a:t>First-Hop Redundancy Protocols</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863" y="1997756"/>
            <a:ext cx="7239861" cy="428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7129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HSRP Verification</a:t>
            </a:r>
          </a:p>
        </p:txBody>
      </p:sp>
      <p:pic>
        <p:nvPicPr>
          <p:cNvPr id="4" name="Content Placeholder 3"/>
          <p:cNvPicPr>
            <a:picLocks noGrp="1" noChangeAspect="1"/>
          </p:cNvPicPr>
          <p:nvPr>
            <p:ph idx="1"/>
          </p:nvPr>
        </p:nvPicPr>
        <p:blipFill>
          <a:blip r:embed="rId3" cstate="print"/>
          <a:srcRect l="-24328" r="-24328"/>
          <a:stretch>
            <a:fillRect/>
          </a:stretch>
        </p:blipFill>
        <p:spPr>
          <a:xfrm>
            <a:off x="655638" y="1751013"/>
            <a:ext cx="7940675" cy="4310062"/>
          </a:xfrm>
        </p:spPr>
      </p:pic>
    </p:spTree>
    <p:extLst>
      <p:ext uri="{BB962C8B-B14F-4D97-AF65-F5344CB8AC3E}">
        <p14:creationId xmlns:p14="http://schemas.microsoft.com/office/powerpoint/2010/main" val="1553291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FHRP Verification</a:t>
            </a:r>
            <a:r>
              <a:rPr lang="en-US" dirty="0">
                <a:ea typeface="ＭＳ Ｐゴシック" pitchFamily="34" charset="-128"/>
              </a:rPr>
              <a:t/>
            </a:r>
            <a:br>
              <a:rPr lang="en-US" dirty="0">
                <a:ea typeface="ＭＳ Ｐゴシック" pitchFamily="34" charset="-128"/>
              </a:rPr>
            </a:br>
            <a:r>
              <a:rPr lang="en-US" dirty="0"/>
              <a:t>GLBP Verification</a:t>
            </a:r>
          </a:p>
        </p:txBody>
      </p:sp>
      <p:pic>
        <p:nvPicPr>
          <p:cNvPr id="4" name="Content Placeholder 3"/>
          <p:cNvPicPr>
            <a:picLocks noGrp="1" noChangeAspect="1"/>
          </p:cNvPicPr>
          <p:nvPr>
            <p:ph idx="1"/>
          </p:nvPr>
        </p:nvPicPr>
        <p:blipFill>
          <a:blip r:embed="rId3" cstate="print"/>
          <a:srcRect l="1781" t="2353" r="4269" b="3785"/>
          <a:stretch>
            <a:fillRect/>
          </a:stretch>
        </p:blipFill>
        <p:spPr>
          <a:xfrm>
            <a:off x="3918857" y="2888343"/>
            <a:ext cx="4455886" cy="359954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595086" y="1751183"/>
            <a:ext cx="8001227" cy="4780246"/>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marL="236538" lvl="0" indent="-236538" algn="l" defTabSz="814388">
              <a:lnSpc>
                <a:spcPct val="95000"/>
              </a:lnSpc>
              <a:spcBef>
                <a:spcPct val="50000"/>
              </a:spcBef>
              <a:buClr>
                <a:srgbClr val="708CA1"/>
              </a:buClr>
              <a:buFont typeface="Wingdings" pitchFamily="2" charset="2"/>
              <a:buChar char="§"/>
            </a:pPr>
            <a:r>
              <a:rPr lang="en-US" sz="2000" dirty="0"/>
              <a:t>Gateway Load Balancing Protocol (GLBP) is a Cisco proprietary solution to allow automatic selection and simultaneous use of multiple available gateways in addition to automatic failover between those gateways.</a:t>
            </a:r>
            <a:endParaRPr kumimoji="0" lang="en-US" sz="200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39038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496004"/>
            <a:ext cx="3854450" cy="1481138"/>
          </a:xfrm>
        </p:spPr>
        <p:txBody>
          <a:bodyPr/>
          <a:lstStyle/>
          <a:p>
            <a:pPr eaLnBrk="1" hangingPunct="1"/>
            <a:r>
              <a:rPr lang="en-US" sz="2400" dirty="0">
                <a:cs typeface="Arial" charset="0"/>
              </a:rPr>
              <a:t>Summary</a:t>
            </a:r>
            <a:br>
              <a:rPr lang="en-US" sz="2400" dirty="0">
                <a:cs typeface="Arial" charset="0"/>
              </a:rPr>
            </a:br>
            <a:r>
              <a:rPr lang="en-US" sz="2400" dirty="0">
                <a:cs typeface="Arial" charset="0"/>
              </a:rPr>
              <a:t/>
            </a:r>
            <a:br>
              <a:rPr lang="en-US" sz="2400" dirty="0">
                <a:cs typeface="Arial" charset="0"/>
              </a:rPr>
            </a:br>
            <a:endParaRPr lang="en-US" sz="2400" dirty="0">
              <a:cs typeface="Arial" charset="0"/>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4638" y="493713"/>
            <a:ext cx="8145462" cy="838200"/>
          </a:xfrm>
        </p:spPr>
        <p:txBody>
          <a:bodyPr/>
          <a:lstStyle/>
          <a:p>
            <a:pPr eaLnBrk="1" hangingPunct="1"/>
            <a:r>
              <a:rPr lang="en-US" dirty="0">
                <a:ea typeface="ＭＳ Ｐゴシック" pitchFamily="34" charset="-128"/>
              </a:rPr>
              <a:t>Summary</a:t>
            </a:r>
          </a:p>
        </p:txBody>
      </p:sp>
      <p:sp>
        <p:nvSpPr>
          <p:cNvPr id="6147" name="Rectangle 3"/>
          <p:cNvSpPr>
            <a:spLocks noGrp="1" noChangeArrowheads="1"/>
          </p:cNvSpPr>
          <p:nvPr>
            <p:ph idx="1"/>
          </p:nvPr>
        </p:nvSpPr>
        <p:spPr>
          <a:xfrm>
            <a:off x="719138" y="1471613"/>
            <a:ext cx="8131175" cy="4437062"/>
          </a:xfrm>
        </p:spPr>
        <p:txBody>
          <a:bodyPr/>
          <a:lstStyle/>
          <a:p>
            <a:r>
              <a:rPr lang="en-US" sz="2000" dirty="0"/>
              <a:t>IEEE 802.1D is implemented on Cisco switches on a per-VLAN basis in the form of PVST+. This is the default configuration on Cisco switches.</a:t>
            </a:r>
          </a:p>
          <a:p>
            <a:r>
              <a:rPr lang="en-US" sz="2000" dirty="0"/>
              <a:t>RSTP, can be implemented on Cisco switches on a per-VLAN basis in the form of Rapid PVST+.</a:t>
            </a:r>
          </a:p>
          <a:p>
            <a:r>
              <a:rPr lang="en-US" sz="2000" dirty="0"/>
              <a:t>With PVST+ and Rapid PVST+, root bridges can be configured proactively to enable spanning tree load balancing.</a:t>
            </a:r>
          </a:p>
          <a:p>
            <a:r>
              <a:rPr lang="en-US" sz="2000" dirty="0"/>
              <a:t>First hop redundancy protocols, such as HSRP, VRRP, and GLBP provide alternate default gateways for hosts in the switched environment. </a:t>
            </a:r>
          </a:p>
          <a:p>
            <a:pPr marL="0" indent="0" eaLnBrk="1" hangingPunct="1">
              <a:buFont typeface="Wingdings" pitchFamily="2" charset="2"/>
              <a:buNone/>
              <a:defRPr/>
            </a:pPr>
            <a:endParaRPr lang="en-US" dirty="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a:t>
            </a:r>
            <a:br>
              <a:rPr lang="en-US" dirty="0"/>
            </a:br>
            <a:r>
              <a:rPr lang="en-US" dirty="0"/>
              <a:t>MAC Database Instability</a:t>
            </a:r>
          </a:p>
        </p:txBody>
      </p:sp>
      <p:sp>
        <p:nvSpPr>
          <p:cNvPr id="5" name="Content Placeholder 4"/>
          <p:cNvSpPr>
            <a:spLocks noGrp="1"/>
          </p:cNvSpPr>
          <p:nvPr>
            <p:ph idx="1"/>
          </p:nvPr>
        </p:nvSpPr>
        <p:spPr>
          <a:xfrm>
            <a:off x="655638" y="2041464"/>
            <a:ext cx="7940675" cy="3835230"/>
          </a:xfrm>
        </p:spPr>
        <p:txBody>
          <a:bodyPr/>
          <a:lstStyle/>
          <a:p>
            <a:r>
              <a:rPr lang="en-US" sz="2000" dirty="0"/>
              <a:t>Ethernet frames do not have a time to live (TTL) attribute. </a:t>
            </a:r>
          </a:p>
          <a:p>
            <a:pPr marL="742950" lvl="1" indent="-285750">
              <a:buFont typeface="Arial" pitchFamily="34" charset="0"/>
              <a:buChar char="•"/>
            </a:pPr>
            <a:r>
              <a:rPr lang="en-US" dirty="0"/>
              <a:t>Frames continue to propagate between switches endlessly, or until a link is disrupted and breaks the loop. </a:t>
            </a:r>
          </a:p>
          <a:p>
            <a:pPr marL="742950" lvl="1" indent="-285750">
              <a:buFont typeface="Arial" pitchFamily="34" charset="0"/>
              <a:buChar char="•"/>
            </a:pPr>
            <a:r>
              <a:rPr lang="en-US" dirty="0"/>
              <a:t>Results in MAC database instability. </a:t>
            </a:r>
          </a:p>
          <a:p>
            <a:pPr marL="742950" lvl="1" indent="-285750">
              <a:buFont typeface="Arial" pitchFamily="34" charset="0"/>
              <a:buChar char="•"/>
            </a:pPr>
            <a:r>
              <a:rPr lang="en-US" dirty="0"/>
              <a:t>Can occur due to broadcast frames forwarding. </a:t>
            </a:r>
          </a:p>
          <a:p>
            <a:r>
              <a:rPr lang="en-US" sz="2000" dirty="0"/>
              <a:t>If there is more than one path for the frame to be forwarded out, an endless loop can result. </a:t>
            </a:r>
          </a:p>
          <a:p>
            <a:pPr marL="742950" lvl="1" indent="-285750">
              <a:buFont typeface="Arial" pitchFamily="34" charset="0"/>
              <a:buChar char="•"/>
            </a:pPr>
            <a:r>
              <a:rPr lang="en-US" dirty="0"/>
              <a:t>When a loop occurs, it is possible for the MAC address table on a switch to constantly change with the updates from the broadcast frames, resulting in MAC database instability.</a:t>
            </a:r>
          </a:p>
        </p:txBody>
      </p:sp>
    </p:spTree>
    <p:extLst>
      <p:ext uri="{BB962C8B-B14F-4D97-AF65-F5344CB8AC3E}">
        <p14:creationId xmlns:p14="http://schemas.microsoft.com/office/powerpoint/2010/main" val="1184392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Broadcast Storms</a:t>
            </a:r>
          </a:p>
        </p:txBody>
      </p:sp>
      <p:sp>
        <p:nvSpPr>
          <p:cNvPr id="3" name="Content Placeholder 2"/>
          <p:cNvSpPr>
            <a:spLocks noGrp="1"/>
          </p:cNvSpPr>
          <p:nvPr>
            <p:ph idx="1"/>
          </p:nvPr>
        </p:nvSpPr>
        <p:spPr>
          <a:xfrm>
            <a:off x="655638" y="1954379"/>
            <a:ext cx="7940675" cy="4310605"/>
          </a:xfrm>
        </p:spPr>
        <p:txBody>
          <a:bodyPr/>
          <a:lstStyle/>
          <a:p>
            <a:r>
              <a:rPr lang="en-US" sz="2000" dirty="0"/>
              <a:t>A broadcast storm occurs when there are so many broadcast frames caught in a Layer 2 loop that all available bandwidth is consumed.  It is also known as denial of service</a:t>
            </a:r>
          </a:p>
          <a:p>
            <a:r>
              <a:rPr lang="en-US" sz="2000" dirty="0"/>
              <a:t>A broadcast storm is inevitable on a looped network. </a:t>
            </a:r>
          </a:p>
          <a:p>
            <a:pPr marL="800100" lvl="1" indent="-342900">
              <a:buFont typeface="Arial" pitchFamily="34" charset="0"/>
              <a:buChar char="•"/>
            </a:pPr>
            <a:r>
              <a:rPr lang="en-US" dirty="0"/>
              <a:t>As more devices send broadcasts over the network, more traffic is caught within the loop; thus consuming more resources. </a:t>
            </a:r>
          </a:p>
          <a:p>
            <a:pPr marL="800100" lvl="1" indent="-342900">
              <a:buFont typeface="Arial" pitchFamily="34" charset="0"/>
              <a:buChar char="•"/>
            </a:pPr>
            <a:r>
              <a:rPr lang="en-US" dirty="0"/>
              <a:t>This eventually creates a broadcast storm that causes the network to fail.</a:t>
            </a:r>
          </a:p>
        </p:txBody>
      </p:sp>
    </p:spTree>
    <p:extLst>
      <p:ext uri="{BB962C8B-B14F-4D97-AF65-F5344CB8AC3E}">
        <p14:creationId xmlns:p14="http://schemas.microsoft.com/office/powerpoint/2010/main" val="416598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Broadcast Storms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805" y="1932666"/>
            <a:ext cx="6795491" cy="455521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892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1074279"/>
            <a:ext cx="8145462" cy="838200"/>
          </a:xfrm>
        </p:spPr>
        <p:txBody>
          <a:bodyPr/>
          <a:lstStyle/>
          <a:p>
            <a:r>
              <a:rPr lang="en-US" sz="1800" dirty="0">
                <a:ea typeface="ＭＳ Ｐゴシック" pitchFamily="34" charset="-128"/>
              </a:rPr>
              <a:t>Purpose of Spanning Tree</a:t>
            </a:r>
            <a:r>
              <a:rPr lang="en-US" dirty="0">
                <a:ea typeface="ＭＳ Ｐゴシック" pitchFamily="34" charset="-128"/>
              </a:rPr>
              <a:t/>
            </a:r>
            <a:br>
              <a:rPr lang="en-US" dirty="0">
                <a:ea typeface="ＭＳ Ｐゴシック" pitchFamily="34" charset="-128"/>
              </a:rPr>
            </a:br>
            <a:r>
              <a:rPr lang="en-US" dirty="0"/>
              <a:t>Issues with Layer 1 Redundancy: Duplicate Unicast Frames</a:t>
            </a:r>
          </a:p>
        </p:txBody>
      </p:sp>
      <p:sp>
        <p:nvSpPr>
          <p:cNvPr id="3" name="Content Placeholder 2"/>
          <p:cNvSpPr>
            <a:spLocks noGrp="1"/>
          </p:cNvSpPr>
          <p:nvPr>
            <p:ph idx="1"/>
          </p:nvPr>
        </p:nvSpPr>
        <p:spPr>
          <a:xfrm>
            <a:off x="655638" y="2026949"/>
            <a:ext cx="7940675" cy="4310605"/>
          </a:xfrm>
        </p:spPr>
        <p:txBody>
          <a:bodyPr/>
          <a:lstStyle/>
          <a:p>
            <a:r>
              <a:rPr lang="en-US" sz="2000" dirty="0"/>
              <a:t>Unicast frames sent onto a looped network can result in duplicate frames arriving at the destination device.</a:t>
            </a:r>
          </a:p>
          <a:p>
            <a:r>
              <a:rPr lang="en-US" sz="2000" dirty="0"/>
              <a:t>Most upper layer protocols are not designed to recognize, or cope with, duplicate transmissions. </a:t>
            </a:r>
          </a:p>
          <a:p>
            <a:r>
              <a:rPr lang="en-US" sz="2000" dirty="0"/>
              <a:t>Layer 2 LAN protocols, such as Ethernet, lack a mechanism to recognize and eliminate endlessly looping frames.</a:t>
            </a:r>
          </a:p>
        </p:txBody>
      </p:sp>
    </p:spTree>
    <p:extLst>
      <p:ext uri="{BB962C8B-B14F-4D97-AF65-F5344CB8AC3E}">
        <p14:creationId xmlns:p14="http://schemas.microsoft.com/office/powerpoint/2010/main" val="1547213762"/>
      </p:ext>
    </p:extLst>
  </p:cSld>
  <p:clrMapOvr>
    <a:masterClrMapping/>
  </p:clrMapOvr>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7C7D7537B4CB45B036DB8B27F87F08" ma:contentTypeVersion="0" ma:contentTypeDescription="Create a new document." ma:contentTypeScope="" ma:versionID="b616bdea237b2b941607763c5d05549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AA781A-8134-4D3D-887F-E867A59EDB6E}"/>
</file>

<file path=customXml/itemProps2.xml><?xml version="1.0" encoding="utf-8"?>
<ds:datastoreItem xmlns:ds="http://schemas.openxmlformats.org/officeDocument/2006/customXml" ds:itemID="{1A4F3ADD-890E-4307-8BD5-914B8F37E11A}"/>
</file>

<file path=customXml/itemProps3.xml><?xml version="1.0" encoding="utf-8"?>
<ds:datastoreItem xmlns:ds="http://schemas.openxmlformats.org/officeDocument/2006/customXml" ds:itemID="{F58FF429-E19C-4970-9D9E-791A6D263871}"/>
</file>

<file path=docProps/app.xml><?xml version="1.0" encoding="utf-8"?>
<Properties xmlns="http://schemas.openxmlformats.org/officeDocument/2006/extended-properties" xmlns:vt="http://schemas.openxmlformats.org/officeDocument/2006/docPropsVTypes">
  <Template/>
  <TotalTime>25534</TotalTime>
  <Pages>28</Pages>
  <Words>1841</Words>
  <Application>Microsoft Office PowerPoint</Application>
  <PresentationFormat>On-screen Show (4:3)</PresentationFormat>
  <Paragraphs>410</Paragraphs>
  <Slides>60</Slides>
  <Notes>59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ＭＳ Ｐゴシック</vt:lpstr>
      <vt:lpstr>Arial</vt:lpstr>
      <vt:lpstr>Wingdings</vt:lpstr>
      <vt:lpstr>PPT-TMPLT-WHT_C</vt:lpstr>
      <vt:lpstr>NetAcad-4F_PPT-WHT_060408</vt:lpstr>
      <vt:lpstr>Lecture#10: LAN Redundancy</vt:lpstr>
      <vt:lpstr>Topics</vt:lpstr>
      <vt:lpstr>Objectives</vt:lpstr>
      <vt:lpstr>Spanning Tree Concepts</vt:lpstr>
      <vt:lpstr>Purpose of Spanning Tree Redundancy at OSI Layers 1 and 2</vt:lpstr>
      <vt:lpstr>Purpose of Spanning Tree Issues with Layer 1 Redundancy:  MAC Database Instability</vt:lpstr>
      <vt:lpstr>Purpose of Spanning Tree Issues with Layer 1 Redundancy: Broadcast Storms</vt:lpstr>
      <vt:lpstr>Purpose of Spanning Tree Issues with Layer 1 Redundancy: Broadcast Storms</vt:lpstr>
      <vt:lpstr>Purpose of Spanning Tree Issues with Layer 1 Redundancy: Duplicate Unicast Frames</vt:lpstr>
      <vt:lpstr>Purpose of Spanning Tree Issues with Layer 1 Redundancy: Duplicate Unicast Frames</vt:lpstr>
      <vt:lpstr>STP Operation Spanning Tree Algorithm: Introduction</vt:lpstr>
      <vt:lpstr>STP Operation Spanning Tree Algorithm: Introduction</vt:lpstr>
      <vt:lpstr>STP Operation Spanning Tree Algorithm: Introduction</vt:lpstr>
      <vt:lpstr>STP Operation Spanning Tree Algorithm: Introduction</vt:lpstr>
      <vt:lpstr>STP Operation Spanning Tree Algorithm: Port Roles</vt:lpstr>
      <vt:lpstr>STP Operation Spanning Tree Algorithm: Root Bridge</vt:lpstr>
      <vt:lpstr>STP Operation Spanning Tree Algorithm: Path Cost</vt:lpstr>
      <vt:lpstr>STP Operation 802.1D BPDU Frame Format</vt:lpstr>
      <vt:lpstr>STP Operation BPDU Propagation and Process</vt:lpstr>
      <vt:lpstr>STP Operation BPDU Propagation and Process</vt:lpstr>
      <vt:lpstr>STP Operation Extended System ID</vt:lpstr>
      <vt:lpstr>STP Operation Extended System ID</vt:lpstr>
      <vt:lpstr>Varieties of Spanning Tree Protocols</vt:lpstr>
      <vt:lpstr>Overview List of Spanning Tree Protocols</vt:lpstr>
      <vt:lpstr>STP Overview Characteristics of the Spanning Tree Protocols</vt:lpstr>
      <vt:lpstr>PVST+ Overview of PVST+</vt:lpstr>
      <vt:lpstr>PVST+ Overview of PVST+</vt:lpstr>
      <vt:lpstr>PVST+ Port States and PVST+ Operation</vt:lpstr>
      <vt:lpstr>PVST+ Extended System ID and PVST+ Operation</vt:lpstr>
      <vt:lpstr>Rapid PVST+ Overview of Rapid PVST+</vt:lpstr>
      <vt:lpstr>Rapid PVST+ Overview of Rapid PVST+</vt:lpstr>
      <vt:lpstr>Rapid PVST+ RSTP BPDU</vt:lpstr>
      <vt:lpstr>Rapid PVST+ Edge Ports</vt:lpstr>
      <vt:lpstr>Rapid PVST+ Link Types</vt:lpstr>
      <vt:lpstr>Spanning Tree Configuration</vt:lpstr>
      <vt:lpstr>PVST+ Configuration Catalyst 2960 Default Configuration</vt:lpstr>
      <vt:lpstr>PVST+ Configuration Configuring and Verifying the Bridge ID</vt:lpstr>
      <vt:lpstr>PVST+ Configuration Configuring and Verifying the Bridge ID</vt:lpstr>
      <vt:lpstr>PVST+ Configuration PortFast and BPDU Guard</vt:lpstr>
      <vt:lpstr>PVST+ Configuration PVST+ Load Balancing</vt:lpstr>
      <vt:lpstr>PVST+ Configuration PVST+ Load Balancing</vt:lpstr>
      <vt:lpstr>PVST+ Configuration PVST+ Load Balancing</vt:lpstr>
      <vt:lpstr>PVST+ Configuration PVST+ Load Balancing</vt:lpstr>
      <vt:lpstr>Rapid PVST+ Configuration Spanning Tree Mode</vt:lpstr>
      <vt:lpstr>STP Configuration Issues Analyzing the STP Topology</vt:lpstr>
      <vt:lpstr>STP Configuration Issues Expected Topology versus Actual Topology</vt:lpstr>
      <vt:lpstr>STP Configuration Issues Overview of Spanning Tree Status</vt:lpstr>
      <vt:lpstr>STP Configuration Issues Spanning-Tree Failure Consequences</vt:lpstr>
      <vt:lpstr>STP Configuration Issues Repairing a Spanning Tree Problem</vt:lpstr>
      <vt:lpstr>First-Hop Redundancy Protocols </vt:lpstr>
      <vt:lpstr>Concept of First-Hop Redundancy Protocols Default Gateway Limitations</vt:lpstr>
      <vt:lpstr>Concept of First-Hop Redundancy Protocols Router Redundancy</vt:lpstr>
      <vt:lpstr>Concept of First-Hop Redundancy Protocols Steps for Router Failover</vt:lpstr>
      <vt:lpstr>Varieties of First-Hop Redundancy Protocols First-Hop Redundancy Protocols</vt:lpstr>
      <vt:lpstr>Varieties of First-Hop Redundancy Protocols First-Hop Redundancy Protocols</vt:lpstr>
      <vt:lpstr>FHRP Verification HSRP Verification</vt:lpstr>
      <vt:lpstr>FHRP Verification GLBP Verification</vt:lpstr>
      <vt:lpstr>Summary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Asma Alosaimi</cp:lastModifiedBy>
  <cp:revision>1277</cp:revision>
  <cp:lastPrinted>1999-01-27T00:54:54Z</cp:lastPrinted>
  <dcterms:created xsi:type="dcterms:W3CDTF">2006-10-23T15:07:30Z</dcterms:created>
  <dcterms:modified xsi:type="dcterms:W3CDTF">2016-12-20T07:46:12Z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0x0101008C7C7D7537B4CB45B036DB8B27F87F08</vt:lpwstr>
  </property>
</Properties>
</file>