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1" r:id="rId3"/>
    <p:sldId id="280" r:id="rId4"/>
    <p:sldId id="270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336046F-3A45-409C-9A1A-D5672786B285}" type="datetimeFigureOut">
              <a:rPr lang="ar-SA" smtClean="0"/>
              <a:pPr/>
              <a:t>21/01/1435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35A8C4A-4EC8-4F93-9307-D97D8A5C166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A8C4A-4EC8-4F93-9307-D97D8A5C1666}" type="slidenum">
              <a:rPr lang="ar-SA" smtClean="0"/>
              <a:pPr/>
              <a:t>22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" y="2590800"/>
            <a:ext cx="6705600" cy="1009650"/>
          </a:xfrm>
        </p:spPr>
        <p:txBody>
          <a:bodyPr>
            <a:no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28600" y="3810000"/>
            <a:ext cx="7040880" cy="609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F8A3-5425-45B3-87B1-B963540177C2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132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7BA-F8F5-49F1-B458-99D90C175E11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3575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7400"/>
            <a:ext cx="2057400" cy="4068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7400"/>
            <a:ext cx="6019800" cy="4068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5F32-A4E3-46C3-9FE7-37BDEBA66B8E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390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46BD-D413-4664-9D90-913F27B229F3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987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8A6C-5784-47B1-8B38-6C2C639E159D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930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AC648-9D47-4D8A-9FBE-F18F6847F89B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390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B0A9-F6EC-4B57-AE22-658AB01E1675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843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5F84-179D-49D3-8D2E-54D8F5E66C50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040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1583-D194-40A4-9D6D-376DCDF7A700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775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B922-DB47-48F1-8493-FC4E325D46E2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060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FC8D8-D90F-4802-91FF-CD66EBDE6B01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27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31539-85DF-486A-B638-1E3838D2CBF7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019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705600" cy="1009650"/>
          </a:xfrm>
        </p:spPr>
        <p:txBody>
          <a:bodyPr/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GUI in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http://www.arunimasoftware.com/images/blog/jav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914400"/>
            <a:ext cx="2057400" cy="20574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429000"/>
            <a:ext cx="5257800" cy="298543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 smtClean="0">
                <a:cs typeface="+mj-cs"/>
              </a:rPr>
              <a:t>Graphical User Interface</a:t>
            </a:r>
          </a:p>
          <a:p>
            <a:pPr algn="ctr"/>
            <a:endParaRPr lang="en-US" sz="4000" dirty="0" smtClean="0">
              <a:cs typeface="+mj-cs"/>
            </a:endParaRPr>
          </a:p>
          <a:p>
            <a:pPr algn="ctr"/>
            <a:r>
              <a:rPr lang="en-US" sz="5400" dirty="0" smtClean="0">
                <a:cs typeface="+mj-cs"/>
              </a:rPr>
              <a:t>3</a:t>
            </a:r>
          </a:p>
          <a:p>
            <a:pPr algn="ctr"/>
            <a:endParaRPr lang="ar-SA" sz="5400" dirty="0">
              <a:cs typeface="+mj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32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0772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4" descr="ch14-8"/>
          <p:cNvPicPr>
            <a:picLocks noChangeAspect="1" noChangeArrowheads="1"/>
          </p:cNvPicPr>
          <p:nvPr/>
        </p:nvPicPr>
        <p:blipFill>
          <a:blip r:embed="rId2" cstate="print"/>
          <a:srcRect l="48246"/>
          <a:stretch>
            <a:fillRect/>
          </a:stretch>
        </p:blipFill>
        <p:spPr bwMode="auto">
          <a:xfrm>
            <a:off x="3886200" y="1600200"/>
            <a:ext cx="5257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h14-8"/>
          <p:cNvPicPr>
            <a:picLocks noChangeAspect="1" noChangeArrowheads="1"/>
          </p:cNvPicPr>
          <p:nvPr/>
        </p:nvPicPr>
        <p:blipFill>
          <a:blip r:embed="rId2" cstate="print"/>
          <a:srcRect r="60409" b="31532"/>
          <a:stretch>
            <a:fillRect/>
          </a:stretch>
        </p:blipFill>
        <p:spPr bwMode="auto">
          <a:xfrm>
            <a:off x="0" y="0"/>
            <a:ext cx="3886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BorderLayout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This layout manager divides the container into five regions: center, north, south, east, and west.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If the window is enlarged, the center area gets as much of the available space as possible. </a:t>
            </a:r>
          </a:p>
          <a:p>
            <a:pPr algn="l" rtl="0"/>
            <a:r>
              <a:rPr lang="en-US" dirty="0" smtClean="0"/>
              <a:t>The other areas expand only as much as necessary to fill all available space.</a:t>
            </a:r>
          </a:p>
          <a:p>
            <a:pPr algn="l" rtl="0"/>
            <a:r>
              <a:rPr lang="en-US" dirty="0" smtClean="0"/>
              <a:t>Not all regions have to be occupied. </a:t>
            </a:r>
          </a:p>
          <a:p>
            <a:pPr algn="l" rt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743200"/>
            <a:ext cx="32956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0"/>
            <a:ext cx="8077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 descr="ch14-7"/>
          <p:cNvPicPr>
            <a:picLocks noChangeAspect="1" noChangeArrowheads="1"/>
          </p:cNvPicPr>
          <p:nvPr/>
        </p:nvPicPr>
        <p:blipFill>
          <a:blip r:embed="rId2" cstate="print"/>
          <a:srcRect r="57320"/>
          <a:stretch>
            <a:fillRect/>
          </a:stretch>
        </p:blipFill>
        <p:spPr bwMode="auto">
          <a:xfrm>
            <a:off x="0" y="0"/>
            <a:ext cx="4219575" cy="5167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h14-7"/>
          <p:cNvPicPr>
            <a:picLocks noChangeAspect="1" noChangeArrowheads="1"/>
          </p:cNvPicPr>
          <p:nvPr/>
        </p:nvPicPr>
        <p:blipFill>
          <a:blip r:embed="rId2" cstate="print"/>
          <a:srcRect l="47334"/>
          <a:stretch>
            <a:fillRect/>
          </a:stretch>
        </p:blipFill>
        <p:spPr bwMode="auto">
          <a:xfrm>
            <a:off x="3902336" y="4765"/>
            <a:ext cx="5206740" cy="5167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Absolute Positioning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Here we do not use any layout manager.</a:t>
            </a:r>
          </a:p>
          <a:p>
            <a:pPr algn="l" rtl="0"/>
            <a:r>
              <a:rPr lang="en-US" dirty="0" smtClean="0"/>
              <a:t>We place the GUI objects on the frame’s content pane by explicitly specifying their position and size.</a:t>
            </a:r>
          </a:p>
          <a:p>
            <a:pPr algn="l" rtl="0"/>
            <a:r>
              <a:rPr lang="en-US" dirty="0" smtClean="0"/>
              <a:t>This is called </a:t>
            </a:r>
            <a:r>
              <a:rPr lang="en-US" i="1" dirty="0" smtClean="0">
                <a:solidFill>
                  <a:srgbClr val="C00000"/>
                </a:solidFill>
              </a:rPr>
              <a:t>absolute positioning</a:t>
            </a:r>
          </a:p>
          <a:p>
            <a:pPr algn="l" rt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505200"/>
            <a:ext cx="3805024" cy="275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Other Common GUI Components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229600" cy="4221163"/>
          </a:xfrm>
        </p:spPr>
        <p:txBody>
          <a:bodyPr/>
          <a:lstStyle/>
          <a:p>
            <a:pPr algn="l" rtl="0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JCheckBox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algn="l" rtl="0"/>
            <a:r>
              <a:rPr lang="en-US" dirty="0" smtClean="0"/>
              <a:t>Useful in representing a collection of binary (yes/no, true/false) options.</a:t>
            </a:r>
          </a:p>
          <a:p>
            <a:pPr algn="l" rtl="0"/>
            <a:r>
              <a:rPr lang="en-US" dirty="0" smtClean="0"/>
              <a:t>A </a:t>
            </a:r>
            <a:r>
              <a:rPr lang="en-US" dirty="0" err="1" smtClean="0"/>
              <a:t>JCheckBox</a:t>
            </a:r>
            <a:r>
              <a:rPr lang="en-US" dirty="0" smtClean="0"/>
              <a:t> object generates </a:t>
            </a:r>
            <a:r>
              <a:rPr lang="en-US" dirty="0" smtClean="0">
                <a:solidFill>
                  <a:srgbClr val="C00000"/>
                </a:solidFill>
              </a:rPr>
              <a:t>action events </a:t>
            </a:r>
            <a:r>
              <a:rPr lang="en-US" dirty="0" smtClean="0"/>
              <a:t>(like a </a:t>
            </a:r>
            <a:r>
              <a:rPr lang="en-US" dirty="0" err="1" smtClean="0"/>
              <a:t>JButton</a:t>
            </a:r>
            <a:r>
              <a:rPr lang="en-US" dirty="0" smtClean="0"/>
              <a:t>), but also generates </a:t>
            </a:r>
            <a:r>
              <a:rPr lang="en-US" dirty="0" smtClean="0">
                <a:solidFill>
                  <a:srgbClr val="C00000"/>
                </a:solidFill>
              </a:rPr>
              <a:t>item events</a:t>
            </a:r>
            <a:r>
              <a:rPr lang="en-US" dirty="0" smtClean="0"/>
              <a:t>, when the state of a check-box button changes (selected or deselected).</a:t>
            </a:r>
          </a:p>
          <a:p>
            <a:pPr algn="l" rt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953000"/>
            <a:ext cx="2819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JCheckBox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GB" dirty="0" err="1" smtClean="0"/>
              <a:t>JCheckBox</a:t>
            </a:r>
            <a:r>
              <a:rPr lang="en-GB" dirty="0" smtClean="0"/>
              <a:t> box1= new </a:t>
            </a:r>
            <a:r>
              <a:rPr lang="en-GB" dirty="0" err="1" smtClean="0"/>
              <a:t>JCheckBox</a:t>
            </a:r>
            <a:r>
              <a:rPr lang="en-GB" dirty="0" smtClean="0"/>
              <a:t>(“BOX1");</a:t>
            </a:r>
          </a:p>
          <a:p>
            <a:pPr algn="l" rtl="0">
              <a:buNone/>
            </a:pPr>
            <a:r>
              <a:rPr lang="en-GB" dirty="0" smtClean="0"/>
              <a:t>b</a:t>
            </a:r>
            <a:r>
              <a:rPr lang="en-GB" dirty="0" smtClean="0"/>
              <a:t>ox1.setSelected(true); </a:t>
            </a:r>
            <a:r>
              <a:rPr lang="en-GB" dirty="0" smtClean="0">
                <a:solidFill>
                  <a:srgbClr val="00B050"/>
                </a:solidFill>
              </a:rPr>
              <a:t>//for </a:t>
            </a:r>
            <a:r>
              <a:rPr lang="en-GB" dirty="0" err="1" smtClean="0">
                <a:solidFill>
                  <a:srgbClr val="00B050"/>
                </a:solidFill>
              </a:rPr>
              <a:t>defualt</a:t>
            </a:r>
            <a:r>
              <a:rPr lang="en-GB" dirty="0" smtClean="0">
                <a:solidFill>
                  <a:srgbClr val="00B050"/>
                </a:solidFill>
              </a:rPr>
              <a:t> selection</a:t>
            </a:r>
          </a:p>
          <a:p>
            <a:pPr algn="l" rtl="0"/>
            <a:r>
              <a:rPr lang="en-US" u="sng" dirty="0" smtClean="0">
                <a:solidFill>
                  <a:srgbClr val="FF0000"/>
                </a:solidFill>
              </a:rPr>
              <a:t>Handling the </a:t>
            </a:r>
            <a:r>
              <a:rPr lang="en-GB" u="sng" dirty="0" err="1" smtClean="0">
                <a:solidFill>
                  <a:srgbClr val="FF0000"/>
                </a:solidFill>
              </a:rPr>
              <a:t>CheckBox</a:t>
            </a:r>
            <a:r>
              <a:rPr lang="en-US" u="sng" dirty="0" smtClean="0">
                <a:solidFill>
                  <a:srgbClr val="FF0000"/>
                </a:solidFill>
              </a:rPr>
              <a:t> events: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</a:rPr>
              <a:t>implements</a:t>
            </a:r>
            <a:r>
              <a:rPr lang="en-GB" dirty="0" smtClean="0"/>
              <a:t> </a:t>
            </a:r>
            <a:r>
              <a:rPr lang="en-GB" dirty="0" err="1" smtClean="0"/>
              <a:t>ActionListener</a:t>
            </a:r>
            <a:r>
              <a:rPr lang="en-GB" dirty="0" smtClean="0"/>
              <a:t> , </a:t>
            </a:r>
            <a:r>
              <a:rPr lang="en-GB" b="1" dirty="0" err="1" smtClean="0"/>
              <a:t>ItemListener</a:t>
            </a:r>
            <a:r>
              <a:rPr lang="en-GB" b="1" dirty="0" smtClean="0"/>
              <a:t>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Redefine </a:t>
            </a:r>
            <a:r>
              <a:rPr lang="en-US" dirty="0" smtClean="0"/>
              <a:t>the </a:t>
            </a:r>
            <a:r>
              <a:rPr lang="en-US" dirty="0" smtClean="0"/>
              <a:t>function </a:t>
            </a:r>
            <a:r>
              <a:rPr lang="en-US" b="1" dirty="0" err="1" smtClean="0"/>
              <a:t>itemStateChanged</a:t>
            </a:r>
            <a:endParaRPr lang="en-US" b="1" dirty="0" smtClean="0"/>
          </a:p>
          <a:p>
            <a:pPr marL="514350" indent="-514350" algn="l" rtl="0">
              <a:buNone/>
            </a:pPr>
            <a:r>
              <a:rPr lang="en-GB" dirty="0" smtClean="0">
                <a:solidFill>
                  <a:srgbClr val="0070C0"/>
                </a:solidFill>
              </a:rPr>
              <a:t>public void </a:t>
            </a:r>
            <a:r>
              <a:rPr lang="en-GB" dirty="0" err="1" smtClean="0"/>
              <a:t>itemStateChanged</a:t>
            </a:r>
            <a:r>
              <a:rPr lang="en-GB" dirty="0" smtClean="0"/>
              <a:t>(</a:t>
            </a:r>
            <a:r>
              <a:rPr lang="en-GB" dirty="0" err="1" smtClean="0"/>
              <a:t>ItemEvent</a:t>
            </a:r>
            <a:r>
              <a:rPr lang="en-GB" dirty="0" smtClean="0"/>
              <a:t> e) {</a:t>
            </a:r>
          </a:p>
          <a:p>
            <a:pPr marL="514350" indent="-514350" algn="l" rtl="0">
              <a:buNone/>
            </a:pPr>
            <a:endParaRPr lang="en-GB" dirty="0" smtClean="0"/>
          </a:p>
          <a:p>
            <a:pPr marL="514350" indent="-514350" algn="l" rtl="0">
              <a:buNone/>
            </a:pPr>
            <a:r>
              <a:rPr lang="en-GB" dirty="0" smtClean="0"/>
              <a:t>            Object source = </a:t>
            </a:r>
            <a:r>
              <a:rPr lang="en-GB" dirty="0" err="1" smtClean="0"/>
              <a:t>e.getSource</a:t>
            </a:r>
            <a:r>
              <a:rPr lang="en-GB" dirty="0" smtClean="0"/>
              <a:t>();</a:t>
            </a:r>
          </a:p>
          <a:p>
            <a:pPr marL="514350" indent="-514350" algn="l" rtl="0">
              <a:buNone/>
            </a:pPr>
            <a:r>
              <a:rPr lang="en-GB" dirty="0" smtClean="0"/>
              <a:t>            if (source == box1) {//do something  }</a:t>
            </a:r>
          </a:p>
          <a:p>
            <a:pPr marL="514350" indent="-514350" algn="l" rtl="0">
              <a:buNone/>
            </a:pPr>
            <a:r>
              <a:rPr lang="en-GB" dirty="0" smtClean="0"/>
              <a:t> else if (source == ......) {}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JRadioButton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4221163"/>
          </a:xfrm>
        </p:spPr>
        <p:txBody>
          <a:bodyPr/>
          <a:lstStyle/>
          <a:p>
            <a:pPr algn="l" rtl="0">
              <a:buClr>
                <a:schemeClr val="accent2">
                  <a:lumMod val="75000"/>
                </a:schemeClr>
              </a:buClr>
            </a:pPr>
            <a:r>
              <a:rPr lang="en-US" sz="2400" dirty="0" smtClean="0"/>
              <a:t>The </a:t>
            </a:r>
            <a:r>
              <a:rPr lang="en-US" sz="2400" dirty="0" smtClean="0"/>
              <a:t>radio button is similar to the check-box, but only one button can be selected from the group.</a:t>
            </a:r>
          </a:p>
          <a:p>
            <a:pPr algn="l" rtl="0">
              <a:buClr>
                <a:schemeClr val="accent2">
                  <a:lumMod val="75000"/>
                </a:schemeClr>
              </a:buClr>
            </a:pP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When you select a new item, the currently selected radio button will get deselected.</a:t>
            </a:r>
          </a:p>
          <a:p>
            <a:pPr algn="l" rtl="0">
              <a:buClr>
                <a:schemeClr val="accent2">
                  <a:lumMod val="75000"/>
                </a:schemeClr>
              </a:buClr>
            </a:pPr>
            <a:r>
              <a:rPr lang="en-US" sz="2400" dirty="0" smtClean="0"/>
              <a:t>Thus, the </a:t>
            </a:r>
            <a:r>
              <a:rPr lang="en-US" sz="2400" dirty="0" err="1" smtClean="0"/>
              <a:t>JRadioButton</a:t>
            </a:r>
            <a:r>
              <a:rPr lang="en-US" sz="2400" dirty="0" smtClean="0"/>
              <a:t> must be added to a group.</a:t>
            </a:r>
          </a:p>
          <a:p>
            <a:pPr algn="l" rtl="0">
              <a:buClr>
                <a:schemeClr val="accent2">
                  <a:lumMod val="75000"/>
                </a:schemeClr>
              </a:buClr>
            </a:pPr>
            <a:r>
              <a:rPr lang="en-US" sz="2400" dirty="0" smtClean="0"/>
              <a:t>A </a:t>
            </a:r>
            <a:r>
              <a:rPr lang="en-US" sz="2400" dirty="0" err="1" smtClean="0"/>
              <a:t>JRadioButton</a:t>
            </a:r>
            <a:r>
              <a:rPr lang="en-US" sz="2400" dirty="0" smtClean="0"/>
              <a:t> generates both </a:t>
            </a:r>
            <a:r>
              <a:rPr lang="en-US" sz="2400" dirty="0" smtClean="0">
                <a:solidFill>
                  <a:srgbClr val="C00000"/>
                </a:solidFill>
              </a:rPr>
              <a:t>action events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C00000"/>
                </a:solidFill>
              </a:rPr>
              <a:t>item events</a:t>
            </a:r>
            <a:r>
              <a:rPr lang="en-US" sz="2400" dirty="0" smtClean="0"/>
              <a:t>.</a:t>
            </a:r>
          </a:p>
          <a:p>
            <a:pPr algn="l" rtl="0">
              <a:buClr>
                <a:schemeClr val="accent2">
                  <a:lumMod val="75000"/>
                </a:schemeClr>
              </a:buClr>
            </a:pPr>
            <a:r>
              <a:rPr lang="en-GB" sz="2400" dirty="0" err="1" smtClean="0"/>
              <a:t>JRadioButton</a:t>
            </a:r>
            <a:r>
              <a:rPr lang="en-GB" sz="2400" dirty="0" smtClean="0"/>
              <a:t> radio1= new </a:t>
            </a:r>
            <a:r>
              <a:rPr lang="en-GB" sz="2400" dirty="0" err="1" smtClean="0"/>
              <a:t>JRadioButton</a:t>
            </a:r>
            <a:r>
              <a:rPr lang="en-GB" sz="2400" dirty="0" smtClean="0"/>
              <a:t>(“</a:t>
            </a:r>
            <a:r>
              <a:rPr lang="en-GB" sz="2400" u="sng" dirty="0" smtClean="0"/>
              <a:t>r1</a:t>
            </a:r>
            <a:r>
              <a:rPr lang="en-GB" sz="2400" dirty="0" smtClean="0"/>
              <a:t>");</a:t>
            </a:r>
          </a:p>
          <a:p>
            <a:pPr algn="l" rtl="0">
              <a:buClr>
                <a:schemeClr val="accent2">
                  <a:lumMod val="75000"/>
                </a:schemeClr>
              </a:buClr>
              <a:buNone/>
            </a:pP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8274" y="4724400"/>
            <a:ext cx="3705726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Nouf Almunyif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0"/>
            <a:ext cx="279768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 flipH="1">
            <a:off x="2971800" y="304800"/>
            <a:ext cx="3810000" cy="1103313"/>
            <a:chOff x="2304" y="2896"/>
            <a:chExt cx="2827" cy="599"/>
          </a:xfrm>
        </p:grpSpPr>
        <p:sp>
          <p:nvSpPr>
            <p:cNvPr id="13" name="AutoShape 6"/>
            <p:cNvSpPr>
              <a:spLocks noChangeArrowheads="1"/>
            </p:cNvSpPr>
            <p:nvPr/>
          </p:nvSpPr>
          <p:spPr bwMode="auto">
            <a:xfrm>
              <a:off x="3713" y="2896"/>
              <a:ext cx="1418" cy="599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>
                <a:defRPr/>
              </a:pPr>
              <a:r>
                <a:rPr lang="en-US" altLang="ja-JP" sz="1400" dirty="0"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</a:rPr>
                <a:t>This gray area is the content pane of this frame.</a:t>
              </a:r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304" y="3187"/>
              <a:ext cx="14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 type="triangle" w="med" len="med"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304800" y="2057400"/>
            <a:ext cx="80772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content pane is where we put GUI objects such as buttons, labels, scroll bars, and others. </a:t>
            </a:r>
          </a:p>
          <a:p>
            <a:r>
              <a:rPr lang="en-US" sz="2400" dirty="0" smtClean="0"/>
              <a:t>We access the content pane by calling the frame’s </a:t>
            </a:r>
            <a:r>
              <a:rPr lang="en-US" sz="2400" b="1" dirty="0" err="1" smtClean="0"/>
              <a:t>getContentPane</a:t>
            </a:r>
            <a:r>
              <a:rPr lang="en-US" sz="2400" dirty="0" smtClean="0"/>
              <a:t> method in class </a:t>
            </a:r>
            <a:r>
              <a:rPr lang="en-US" sz="2400" b="1" dirty="0" smtClean="0"/>
              <a:t>Container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GB" sz="2000" dirty="0" smtClean="0"/>
              <a:t>Container </a:t>
            </a:r>
            <a:r>
              <a:rPr lang="en-GB" sz="2000" dirty="0" err="1" smtClean="0">
                <a:solidFill>
                  <a:schemeClr val="accent1">
                    <a:lumMod val="75000"/>
                  </a:schemeClr>
                </a:solidFill>
              </a:rPr>
              <a:t>contentPane</a:t>
            </a:r>
            <a:r>
              <a:rPr lang="en-GB" sz="2000" dirty="0" smtClean="0"/>
              <a:t> = </a:t>
            </a:r>
            <a:r>
              <a:rPr lang="en-GB" sz="2000" b="1" dirty="0" err="1" smtClean="0"/>
              <a:t>getContentPane</a:t>
            </a:r>
            <a:r>
              <a:rPr lang="en-GB" sz="2000" b="1" dirty="0" smtClean="0"/>
              <a:t>();</a:t>
            </a:r>
          </a:p>
          <a:p>
            <a:endParaRPr lang="en-GB" sz="2000" b="1" dirty="0" smtClean="0"/>
          </a:p>
          <a:p>
            <a:r>
              <a:rPr lang="en-GB" sz="2400" dirty="0" err="1" smtClean="0">
                <a:solidFill>
                  <a:schemeClr val="accent1">
                    <a:lumMod val="75000"/>
                  </a:schemeClr>
                </a:solidFill>
              </a:rPr>
              <a:t>contentPane</a:t>
            </a:r>
            <a:r>
              <a:rPr lang="en-GB" sz="2400" dirty="0" smtClean="0"/>
              <a:t> </a:t>
            </a:r>
            <a:r>
              <a:rPr lang="en-US" sz="2400" b="1" dirty="0" smtClean="0"/>
              <a:t>methods:</a:t>
            </a:r>
            <a:endParaRPr lang="en-GB" sz="2400" b="1" dirty="0" smtClean="0"/>
          </a:p>
          <a:p>
            <a:r>
              <a:rPr lang="en-GB" sz="2400" dirty="0" err="1" smtClean="0"/>
              <a:t>setBackground</a:t>
            </a:r>
            <a:r>
              <a:rPr lang="en-GB" sz="2400" dirty="0" smtClean="0"/>
              <a:t>(</a:t>
            </a:r>
            <a:r>
              <a:rPr lang="en-GB" sz="2400" dirty="0" err="1" smtClean="0"/>
              <a:t>Color.BLUE</a:t>
            </a:r>
            <a:r>
              <a:rPr lang="en-GB" sz="2400" dirty="0" smtClean="0"/>
              <a:t>);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add(</a:t>
            </a:r>
            <a:r>
              <a:rPr lang="en-US" sz="2400" dirty="0" err="1" smtClean="0">
                <a:solidFill>
                  <a:srgbClr val="000000"/>
                </a:solidFill>
                <a:latin typeface="Courier New"/>
              </a:rPr>
              <a:t>Object_name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sz="2400" dirty="0" err="1" smtClean="0">
                <a:solidFill>
                  <a:srgbClr val="000000"/>
                </a:solidFill>
                <a:latin typeface="Courier New"/>
              </a:rPr>
              <a:t>setLayout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( </a:t>
            </a:r>
            <a:r>
              <a:rPr lang="en-US" sz="2400" dirty="0" err="1" smtClean="0">
                <a:solidFill>
                  <a:srgbClr val="000000"/>
                </a:solidFill>
                <a:latin typeface="Courier New"/>
              </a:rPr>
              <a:t>layout_type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en-GB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Other Common GUI Components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229600" cy="4221163"/>
          </a:xfrm>
        </p:spPr>
        <p:txBody>
          <a:bodyPr/>
          <a:lstStyle/>
          <a:p>
            <a:pPr lvl="0" algn="l" rtl="0"/>
            <a:r>
              <a:rPr lang="en-US" sz="2400" kern="0" dirty="0" err="1" smtClean="0">
                <a:solidFill>
                  <a:srgbClr val="C00000"/>
                </a:solidFill>
                <a:latin typeface="Arial"/>
              </a:rPr>
              <a:t>JComboBox</a:t>
            </a:r>
            <a:r>
              <a:rPr lang="en-US" sz="2400" kern="0" dirty="0" smtClean="0">
                <a:solidFill>
                  <a:srgbClr val="C00000"/>
                </a:solidFill>
                <a:latin typeface="Arial"/>
              </a:rPr>
              <a:t> (drop-down list)</a:t>
            </a:r>
          </a:p>
          <a:p>
            <a:pPr lvl="0" algn="l" rtl="0">
              <a:buFontTx/>
              <a:buChar char="•"/>
            </a:pPr>
            <a:r>
              <a:rPr lang="en-US" sz="2400" kern="0" dirty="0" smtClean="0">
                <a:solidFill>
                  <a:srgbClr val="003399"/>
                </a:solidFill>
                <a:latin typeface="Arial"/>
              </a:rPr>
              <a:t>Similar to </a:t>
            </a:r>
            <a:r>
              <a:rPr lang="en-US" sz="2400" kern="0" dirty="0" err="1" smtClean="0">
                <a:solidFill>
                  <a:srgbClr val="003399"/>
                </a:solidFill>
                <a:latin typeface="Arial"/>
              </a:rPr>
              <a:t>JRadioButton</a:t>
            </a:r>
            <a:r>
              <a:rPr lang="en-US" sz="2400" kern="0" dirty="0" smtClean="0">
                <a:solidFill>
                  <a:srgbClr val="003399"/>
                </a:solidFill>
                <a:latin typeface="Arial"/>
              </a:rPr>
              <a:t>,</a:t>
            </a:r>
          </a:p>
          <a:p>
            <a:pPr lvl="0" algn="l" rtl="0">
              <a:buNone/>
            </a:pPr>
            <a:r>
              <a:rPr lang="en-US" sz="2400" kern="0" dirty="0" smtClean="0">
                <a:solidFill>
                  <a:srgbClr val="003399"/>
                </a:solidFill>
                <a:latin typeface="Arial"/>
              </a:rPr>
              <a:t> </a:t>
            </a:r>
            <a:r>
              <a:rPr lang="en-US" sz="2400" kern="0" dirty="0" smtClean="0">
                <a:solidFill>
                  <a:srgbClr val="003399"/>
                </a:solidFill>
                <a:latin typeface="Arial"/>
              </a:rPr>
              <a:t>but the choices are presented to </a:t>
            </a:r>
            <a:r>
              <a:rPr lang="en-US" sz="2400" kern="0" dirty="0" smtClean="0">
                <a:solidFill>
                  <a:srgbClr val="003399"/>
                </a:solidFill>
                <a:latin typeface="Arial"/>
              </a:rPr>
              <a:t>the user</a:t>
            </a:r>
          </a:p>
          <a:p>
            <a:pPr lvl="0" algn="l" rtl="0">
              <a:buNone/>
            </a:pPr>
            <a:r>
              <a:rPr lang="en-US" sz="2400" kern="0" dirty="0" smtClean="0">
                <a:solidFill>
                  <a:srgbClr val="003399"/>
                </a:solidFill>
                <a:latin typeface="Arial"/>
              </a:rPr>
              <a:t> </a:t>
            </a:r>
            <a:r>
              <a:rPr lang="en-US" sz="2400" kern="0" dirty="0" smtClean="0">
                <a:solidFill>
                  <a:srgbClr val="003399"/>
                </a:solidFill>
                <a:latin typeface="Arial"/>
              </a:rPr>
              <a:t>in a form of a drop-down </a:t>
            </a:r>
            <a:r>
              <a:rPr lang="en-US" sz="2400" kern="0" dirty="0" smtClean="0">
                <a:solidFill>
                  <a:srgbClr val="003399"/>
                </a:solidFill>
                <a:latin typeface="Arial"/>
              </a:rPr>
              <a:t>list</a:t>
            </a:r>
          </a:p>
          <a:p>
            <a:pPr lvl="0" algn="l" rtl="0"/>
            <a:r>
              <a:rPr lang="en-US" sz="2400" kern="0" dirty="0" err="1" smtClean="0">
                <a:solidFill>
                  <a:srgbClr val="C00000"/>
                </a:solidFill>
                <a:latin typeface="Arial"/>
              </a:rPr>
              <a:t>Jlist</a:t>
            </a:r>
            <a:endParaRPr lang="en-US" sz="2400" kern="0" dirty="0" smtClean="0">
              <a:solidFill>
                <a:srgbClr val="C00000"/>
              </a:solidFill>
              <a:latin typeface="Arial"/>
            </a:endParaRPr>
          </a:p>
          <a:p>
            <a:pPr lvl="0" algn="l" rtl="0">
              <a:buFontTx/>
              <a:buChar char="•"/>
            </a:pPr>
            <a:r>
              <a:rPr lang="en-US" sz="2400" kern="0" dirty="0" smtClean="0">
                <a:solidFill>
                  <a:srgbClr val="003399"/>
                </a:solidFill>
                <a:latin typeface="Arial"/>
              </a:rPr>
              <a:t>Used to display a list of items</a:t>
            </a:r>
          </a:p>
          <a:p>
            <a:pPr lvl="0" algn="l" rtl="0">
              <a:buFontTx/>
              <a:buChar char="•"/>
            </a:pPr>
            <a:r>
              <a:rPr lang="en-US" sz="2400" kern="0" dirty="0" smtClean="0">
                <a:solidFill>
                  <a:srgbClr val="003399"/>
                </a:solidFill>
                <a:latin typeface="Arial"/>
              </a:rPr>
              <a:t>You can highlight one or more selection</a:t>
            </a:r>
          </a:p>
          <a:p>
            <a:pPr lvl="0" algn="l" rtl="0">
              <a:buFontTx/>
              <a:buChar char="•"/>
            </a:pPr>
            <a:endParaRPr lang="en-US" sz="2400" kern="0" dirty="0" smtClean="0">
              <a:solidFill>
                <a:srgbClr val="003399"/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5075" y="1447800"/>
            <a:ext cx="28289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5550" y="3886200"/>
            <a:ext cx="28384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Menus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dirty="0" smtClean="0"/>
              <a:t>The </a:t>
            </a:r>
            <a:r>
              <a:rPr lang="en-US" dirty="0" err="1" smtClean="0"/>
              <a:t>javax.swing</a:t>
            </a:r>
            <a:r>
              <a:rPr lang="en-US" dirty="0" smtClean="0"/>
              <a:t> package contains three menu-related classes: </a:t>
            </a:r>
            <a:r>
              <a:rPr lang="en-US" dirty="0" err="1" smtClean="0">
                <a:solidFill>
                  <a:srgbClr val="A50021"/>
                </a:solidFill>
              </a:rPr>
              <a:t>JMenuBar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A50021"/>
                </a:solidFill>
              </a:rPr>
              <a:t>JMenu</a:t>
            </a:r>
            <a:r>
              <a:rPr lang="en-US" dirty="0" smtClean="0"/>
              <a:t>, and </a:t>
            </a:r>
            <a:r>
              <a:rPr lang="en-US" dirty="0" err="1" smtClean="0">
                <a:solidFill>
                  <a:srgbClr val="A50021"/>
                </a:solidFill>
              </a:rPr>
              <a:t>JMenuItem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err="1" smtClean="0">
                <a:solidFill>
                  <a:srgbClr val="C00000"/>
                </a:solidFill>
              </a:rPr>
              <a:t>JMenuBar</a:t>
            </a:r>
            <a:r>
              <a:rPr lang="en-US" dirty="0" smtClean="0"/>
              <a:t> is a bar where the menus are placed. There is one menu bar per frame.</a:t>
            </a:r>
          </a:p>
          <a:p>
            <a:pPr algn="l" rtl="0"/>
            <a:r>
              <a:rPr lang="en-US" dirty="0" err="1" smtClean="0">
                <a:solidFill>
                  <a:srgbClr val="C00000"/>
                </a:solidFill>
              </a:rPr>
              <a:t>JMenu</a:t>
            </a:r>
            <a:r>
              <a:rPr lang="en-US" dirty="0" smtClean="0"/>
              <a:t> (such as File or Edit) is a group of menu choices. </a:t>
            </a:r>
            <a:r>
              <a:rPr lang="en-US" dirty="0" err="1" smtClean="0"/>
              <a:t>JMenuBar</a:t>
            </a:r>
            <a:r>
              <a:rPr lang="en-US" dirty="0" smtClean="0"/>
              <a:t> may include many </a:t>
            </a:r>
            <a:r>
              <a:rPr lang="en-US" dirty="0" err="1" smtClean="0"/>
              <a:t>JMenu</a:t>
            </a:r>
            <a:r>
              <a:rPr lang="en-US" dirty="0" smtClean="0"/>
              <a:t> objects.</a:t>
            </a:r>
          </a:p>
          <a:p>
            <a:pPr algn="l" rtl="0"/>
            <a:r>
              <a:rPr lang="en-US" dirty="0" err="1" smtClean="0">
                <a:solidFill>
                  <a:srgbClr val="C00000"/>
                </a:solidFill>
              </a:rPr>
              <a:t>JMenuItem</a:t>
            </a:r>
            <a:r>
              <a:rPr lang="en-US" dirty="0" smtClean="0"/>
              <a:t> (such as Copy, Cut, or Paste) is an individual menu choice in a </a:t>
            </a:r>
            <a:r>
              <a:rPr lang="en-US" dirty="0" err="1" smtClean="0"/>
              <a:t>JMenu</a:t>
            </a:r>
            <a:r>
              <a:rPr lang="en-US" dirty="0" smtClean="0"/>
              <a:t> object.</a:t>
            </a:r>
          </a:p>
          <a:p>
            <a:pPr algn="l" rtl="0"/>
            <a:r>
              <a:rPr lang="en-US" dirty="0" smtClean="0"/>
              <a:t>Only the </a:t>
            </a:r>
            <a:r>
              <a:rPr lang="en-US" dirty="0" err="1" smtClean="0">
                <a:solidFill>
                  <a:srgbClr val="C00000"/>
                </a:solidFill>
              </a:rPr>
              <a:t>JMenuItem</a:t>
            </a:r>
            <a:r>
              <a:rPr lang="en-US" dirty="0" smtClean="0"/>
              <a:t> objects generate events.</a:t>
            </a:r>
          </a:p>
          <a:p>
            <a:pPr algn="l" rtl="0"/>
            <a:endParaRPr lang="en-US" dirty="0" smtClean="0"/>
          </a:p>
          <a:p>
            <a:pPr algn="l" rt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391131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for Creating Menus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l" rtl="0">
              <a:buFontTx/>
              <a:buAutoNum type="arabicPeriod"/>
            </a:pPr>
            <a:r>
              <a:rPr lang="en-US" dirty="0" smtClean="0"/>
              <a:t>Create a </a:t>
            </a:r>
            <a:r>
              <a:rPr lang="en-US" dirty="0" err="1" smtClean="0">
                <a:solidFill>
                  <a:srgbClr val="C00000"/>
                </a:solidFill>
              </a:rPr>
              <a:t>JMenuBar</a:t>
            </a:r>
            <a:r>
              <a:rPr lang="en-US" dirty="0" smtClean="0"/>
              <a:t> object and attach it to a frame.</a:t>
            </a:r>
          </a:p>
          <a:p>
            <a:pPr marL="533400" indent="-533400" algn="l" rtl="0">
              <a:buFontTx/>
              <a:buAutoNum type="arabicPeriod"/>
            </a:pPr>
            <a:r>
              <a:rPr lang="en-US" dirty="0" smtClean="0"/>
              <a:t>Create a </a:t>
            </a:r>
            <a:r>
              <a:rPr lang="en-US" dirty="0" err="1" smtClean="0">
                <a:solidFill>
                  <a:srgbClr val="C00000"/>
                </a:solidFill>
              </a:rPr>
              <a:t>JMenu</a:t>
            </a:r>
            <a:r>
              <a:rPr lang="en-US" dirty="0" smtClean="0"/>
              <a:t> object.</a:t>
            </a:r>
          </a:p>
          <a:p>
            <a:pPr marL="533400" indent="-533400" algn="l" rtl="0">
              <a:buFontTx/>
              <a:buAutoNum type="arabicPeriod"/>
            </a:pPr>
            <a:r>
              <a:rPr lang="en-US" dirty="0" smtClean="0"/>
              <a:t>Create </a:t>
            </a:r>
            <a:r>
              <a:rPr lang="en-US" dirty="0" err="1" smtClean="0">
                <a:solidFill>
                  <a:srgbClr val="C00000"/>
                </a:solidFill>
              </a:rPr>
              <a:t>JMenuItem</a:t>
            </a:r>
            <a:r>
              <a:rPr lang="en-US" dirty="0" smtClean="0"/>
              <a:t> objects and add them to the </a:t>
            </a:r>
            <a:r>
              <a:rPr lang="en-US" dirty="0" err="1" smtClean="0">
                <a:solidFill>
                  <a:srgbClr val="C00000"/>
                </a:solidFill>
              </a:rPr>
              <a:t>JMenu</a:t>
            </a:r>
            <a:r>
              <a:rPr lang="en-US" dirty="0" smtClean="0"/>
              <a:t> object.</a:t>
            </a:r>
          </a:p>
          <a:p>
            <a:pPr marL="533400" indent="-533400" algn="l" rtl="0">
              <a:buFontTx/>
              <a:buAutoNum type="arabicPeriod"/>
            </a:pPr>
            <a:r>
              <a:rPr lang="en-US" dirty="0" smtClean="0"/>
              <a:t>Attach the </a:t>
            </a:r>
            <a:r>
              <a:rPr lang="en-US" dirty="0" err="1" smtClean="0">
                <a:solidFill>
                  <a:srgbClr val="C00000"/>
                </a:solidFill>
              </a:rPr>
              <a:t>JMenu</a:t>
            </a:r>
            <a:r>
              <a:rPr lang="en-US" dirty="0" smtClean="0"/>
              <a:t> object to the </a:t>
            </a:r>
            <a:r>
              <a:rPr lang="en-US" dirty="0" err="1" smtClean="0">
                <a:solidFill>
                  <a:srgbClr val="C00000"/>
                </a:solidFill>
              </a:rPr>
              <a:t>JMenuBar</a:t>
            </a:r>
            <a:r>
              <a:rPr lang="en-US" dirty="0" smtClean="0"/>
              <a:t> object.</a:t>
            </a:r>
          </a:p>
          <a:p>
            <a:pPr algn="l" rt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Placing GUI Objects on a Frame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5425" indent="-225425" algn="l" rtl="0"/>
            <a:r>
              <a:rPr lang="en-US" dirty="0" smtClean="0"/>
              <a:t>There are two ways to put GUI objects on the content pane of a frame:</a:t>
            </a:r>
          </a:p>
          <a:p>
            <a:pPr marL="576263" lvl="1" indent="-236538" algn="l" rtl="0"/>
            <a:r>
              <a:rPr lang="en-US" dirty="0" smtClean="0"/>
              <a:t>Use a </a:t>
            </a:r>
            <a:r>
              <a:rPr lang="en-US" i="1" dirty="0" smtClean="0">
                <a:solidFill>
                  <a:srgbClr val="B2311C"/>
                </a:solidFill>
              </a:rPr>
              <a:t>layout manager (</a:t>
            </a:r>
            <a:r>
              <a:rPr lang="en-US" sz="2000" i="1" dirty="0" smtClean="0">
                <a:solidFill>
                  <a:srgbClr val="B2311C"/>
                </a:solidFill>
              </a:rPr>
              <a:t>using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setLayout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()</a:t>
            </a:r>
            <a:r>
              <a:rPr lang="en-US" sz="2000" i="1" dirty="0" smtClean="0">
                <a:solidFill>
                  <a:srgbClr val="B2311C"/>
                </a:solidFill>
              </a:rPr>
              <a:t>method</a:t>
            </a:r>
            <a:r>
              <a:rPr lang="en-US" i="1" dirty="0" smtClean="0">
                <a:solidFill>
                  <a:srgbClr val="B2311C"/>
                </a:solidFill>
              </a:rPr>
              <a:t>)</a:t>
            </a:r>
          </a:p>
          <a:p>
            <a:pPr marL="576263" lvl="1" indent="-236538" algn="l" rtl="0"/>
            <a:r>
              <a:rPr lang="en-US" dirty="0" smtClean="0"/>
              <a:t>Use </a:t>
            </a:r>
            <a:r>
              <a:rPr lang="en-US" i="1" dirty="0" smtClean="0">
                <a:solidFill>
                  <a:srgbClr val="B2311C"/>
                </a:solidFill>
              </a:rPr>
              <a:t>absolute positioning</a:t>
            </a:r>
          </a:p>
          <a:p>
            <a:pPr marL="1027113" lvl="2" indent="-225425" algn="l" rtl="0"/>
            <a:r>
              <a:rPr lang="en-US" dirty="0" smtClean="0"/>
              <a:t>null layout manager</a:t>
            </a:r>
          </a:p>
          <a:p>
            <a:pPr algn="l" rt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Layout Managers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The layout manager determines how the GUI components are added to the container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common ones are</a:t>
            </a:r>
          </a:p>
          <a:p>
            <a:pPr lvl="1" algn="l" rtl="0"/>
            <a:r>
              <a:rPr lang="en-US" dirty="0" err="1" smtClean="0"/>
              <a:t>FlowLayout</a:t>
            </a:r>
            <a:r>
              <a:rPr lang="en-US" dirty="0" smtClean="0"/>
              <a:t> ()</a:t>
            </a:r>
          </a:p>
          <a:p>
            <a:pPr lvl="1" algn="l" rtl="0"/>
            <a:r>
              <a:rPr lang="en-US" dirty="0" err="1" smtClean="0"/>
              <a:t>GridLayout</a:t>
            </a:r>
            <a:r>
              <a:rPr lang="en-US" dirty="0" smtClean="0"/>
              <a:t> </a:t>
            </a:r>
            <a:r>
              <a:rPr lang="en-US" dirty="0" smtClean="0"/>
              <a:t>(rows, columns</a:t>
            </a:r>
            <a:r>
              <a:rPr lang="en-US" dirty="0" smtClean="0"/>
              <a:t>)</a:t>
            </a:r>
          </a:p>
          <a:p>
            <a:pPr lvl="1" algn="l" rtl="0"/>
            <a:r>
              <a:rPr lang="en-US" dirty="0" err="1" smtClean="0"/>
              <a:t>BorderLayout</a:t>
            </a:r>
            <a:endParaRPr lang="en-US" dirty="0" smtClean="0"/>
          </a:p>
          <a:p>
            <a:pPr lvl="1" algn="l" rtl="0">
              <a:buNone/>
            </a:pP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FlowLayout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In using this layout, GUI components are placed in the top-to-bottom, left-to right order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As a default, components on each line are centered, but you can change it to left or right alignment.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When the frame containing the component is resized, the placement of components is adjusted accordingly. </a:t>
            </a:r>
          </a:p>
          <a:p>
            <a:pPr algn="l" rt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FlowLayout</a:t>
            </a:r>
            <a:r>
              <a:rPr lang="en-US" dirty="0" smtClean="0">
                <a:solidFill>
                  <a:schemeClr val="bg1"/>
                </a:solidFill>
              </a:rPr>
              <a:t> Sample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677400" cy="1219200"/>
          </a:xfrm>
        </p:spPr>
        <p:txBody>
          <a:bodyPr>
            <a:normAutofit/>
          </a:bodyPr>
          <a:lstStyle/>
          <a:p>
            <a:pPr lvl="0" algn="l" rtl="0" fontAlgn="base">
              <a:spcAft>
                <a:spcPct val="0"/>
              </a:spcAft>
              <a:buNone/>
              <a:defRPr/>
            </a:pPr>
            <a:r>
              <a:rPr lang="en-US" kern="0" dirty="0" smtClean="0">
                <a:solidFill>
                  <a:schemeClr val="bg1"/>
                </a:solidFill>
              </a:rPr>
              <a:t>	This shows the placement of five buttons by using </a:t>
            </a:r>
            <a:r>
              <a:rPr lang="en-US" kern="0" dirty="0" err="1" smtClean="0">
                <a:solidFill>
                  <a:schemeClr val="bg1"/>
                </a:solidFill>
              </a:rPr>
              <a:t>FlowLayout</a:t>
            </a:r>
            <a:r>
              <a:rPr lang="en-US" kern="0" dirty="0" smtClean="0">
                <a:solidFill>
                  <a:schemeClr val="bg1"/>
                </a:solidFill>
              </a:rPr>
              <a:t>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 descr="ch14-6"/>
          <p:cNvPicPr>
            <a:picLocks noChangeAspect="1" noChangeArrowheads="1"/>
          </p:cNvPicPr>
          <p:nvPr/>
        </p:nvPicPr>
        <p:blipFill>
          <a:blip r:embed="rId2" cstate="print"/>
          <a:srcRect b="53145"/>
          <a:stretch>
            <a:fillRect/>
          </a:stretch>
        </p:blipFill>
        <p:spPr bwMode="auto">
          <a:xfrm>
            <a:off x="-1" y="1600200"/>
            <a:ext cx="65296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h14-6"/>
          <p:cNvPicPr>
            <a:picLocks noChangeAspect="1" noChangeArrowheads="1"/>
          </p:cNvPicPr>
          <p:nvPr/>
        </p:nvPicPr>
        <p:blipFill>
          <a:blip r:embed="rId2" cstate="print"/>
          <a:srcRect t="54150"/>
          <a:stretch>
            <a:fillRect/>
          </a:stretch>
        </p:blipFill>
        <p:spPr bwMode="auto">
          <a:xfrm>
            <a:off x="3352800" y="3657600"/>
            <a:ext cx="6019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8600"/>
            <a:ext cx="7540932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GridLayout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This layout manager </a:t>
            </a:r>
            <a:r>
              <a:rPr lang="en-US" dirty="0" err="1" smtClean="0"/>
              <a:t>placesGUI</a:t>
            </a:r>
            <a:r>
              <a:rPr lang="en-US" dirty="0" smtClean="0"/>
              <a:t> components on equal-size N by M grids. </a:t>
            </a:r>
          </a:p>
          <a:p>
            <a:pPr algn="l" rtl="0"/>
            <a:r>
              <a:rPr lang="en-US" dirty="0" smtClean="0"/>
              <a:t>Components are placed in top-to-bottom, left-to-right order.</a:t>
            </a:r>
          </a:p>
          <a:p>
            <a:pPr algn="l" rtl="0"/>
            <a:r>
              <a:rPr lang="en-US" dirty="0" smtClean="0"/>
              <a:t>The number of rows and columns remains the same after the frame is resized, but the width and height of each region will change.</a:t>
            </a:r>
          </a:p>
          <a:p>
            <a:pPr algn="l" rt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00530_analytics_powerpoint_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000530_analytics_powerpoint_template</Template>
  <TotalTime>972</TotalTime>
  <Words>755</Words>
  <Application>Microsoft Office PowerPoint</Application>
  <PresentationFormat>On-screen Show (4:3)</PresentationFormat>
  <Paragraphs>139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000530_analytics_powerpoint_template</vt:lpstr>
      <vt:lpstr>Introduction to GUI in </vt:lpstr>
      <vt:lpstr>Slide 2</vt:lpstr>
      <vt:lpstr>Placing GUI Objects on a Frame</vt:lpstr>
      <vt:lpstr>Layout Managers</vt:lpstr>
      <vt:lpstr>FlowLayout</vt:lpstr>
      <vt:lpstr>FlowLayout Sample</vt:lpstr>
      <vt:lpstr>Slide 7</vt:lpstr>
      <vt:lpstr>Slide 8</vt:lpstr>
      <vt:lpstr>GridLayout</vt:lpstr>
      <vt:lpstr>Slide 10</vt:lpstr>
      <vt:lpstr>Slide 11</vt:lpstr>
      <vt:lpstr>BorderLayout</vt:lpstr>
      <vt:lpstr>Slide 13</vt:lpstr>
      <vt:lpstr>Slide 14</vt:lpstr>
      <vt:lpstr>Absolute Positioning</vt:lpstr>
      <vt:lpstr>Slide 16</vt:lpstr>
      <vt:lpstr>Other Common GUI Components</vt:lpstr>
      <vt:lpstr>JCheckBox </vt:lpstr>
      <vt:lpstr>JRadioButton</vt:lpstr>
      <vt:lpstr>Other Common GUI Components</vt:lpstr>
      <vt:lpstr>Menus</vt:lpstr>
      <vt:lpstr>Slide 22</vt:lpstr>
      <vt:lpstr>Sequence for Creating Menus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JAVA</dc:title>
  <dc:creator>NOUF</dc:creator>
  <cp:lastModifiedBy>Nouf</cp:lastModifiedBy>
  <cp:revision>102</cp:revision>
  <dcterms:created xsi:type="dcterms:W3CDTF">2013-09-09T16:42:03Z</dcterms:created>
  <dcterms:modified xsi:type="dcterms:W3CDTF">2013-11-24T17:07:16Z</dcterms:modified>
</cp:coreProperties>
</file>