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7.xml" ContentType="application/vnd.openxmlformats-officedocument.presentationml.slide+xml"/>
  <Override PartName="/ppt/slides/slide18.xml" ContentType="application/vnd.openxmlformats-officedocument.presentationml.slide+xml"/>
  <Override PartName="/ppt/presentation.xml" ContentType="application/vnd.openxmlformats-officedocument.presentationml.presentation.main+xml"/>
  <Override PartName="/ppt/slides/slide1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4"/>
  </p:sldMasterIdLst>
  <p:sldIdLst>
    <p:sldId id="257" r:id="rId5"/>
    <p:sldId id="272" r:id="rId6"/>
    <p:sldId id="276" r:id="rId7"/>
    <p:sldId id="277" r:id="rId8"/>
    <p:sldId id="279" r:id="rId9"/>
    <p:sldId id="258" r:id="rId10"/>
    <p:sldId id="259" r:id="rId11"/>
    <p:sldId id="260" r:id="rId12"/>
    <p:sldId id="263" r:id="rId13"/>
    <p:sldId id="264" r:id="rId14"/>
    <p:sldId id="265" r:id="rId15"/>
    <p:sldId id="266" r:id="rId16"/>
    <p:sldId id="267" r:id="rId17"/>
    <p:sldId id="268" r:id="rId18"/>
    <p:sldId id="269" r:id="rId19"/>
    <p:sldId id="270" r:id="rId20"/>
    <p:sldId id="273" r:id="rId21"/>
    <p:sldId id="280" r:id="rId22"/>
  </p:sldIdLst>
  <p:sldSz cx="9144000" cy="6858000" type="screen4x3"/>
  <p:notesSz cx="6858000" cy="9144000"/>
  <p:defaultTextStyle>
    <a:defPPr>
      <a:defRPr lang="ms-MY"/>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1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fld id="{3BBF5573-29EB-44D1-90F5-C6A87DD60B75}" type="datetimeFigureOut">
              <a:rPr lang="ms-MY" smtClean="0"/>
              <a:pPr>
                <a:defRPr/>
              </a:pPr>
              <a:t>12/12/2016</a:t>
            </a:fld>
            <a:endParaRPr lang="ms-MY"/>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ms-MY"/>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97C9695-05D3-4DEC-BFF3-D317D022848E}" type="datetimeFigureOut">
              <a:rPr lang="ms-MY" smtClean="0"/>
              <a:pPr>
                <a:defRPr/>
              </a:pPr>
              <a:t>12/12/2016</a:t>
            </a:fld>
            <a:endParaRPr lang="ms-MY"/>
          </a:p>
        </p:txBody>
      </p:sp>
      <p:sp>
        <p:nvSpPr>
          <p:cNvPr id="5" name="Footer Placeholder 4"/>
          <p:cNvSpPr>
            <a:spLocks noGrp="1"/>
          </p:cNvSpPr>
          <p:nvPr>
            <p:ph type="ftr" sz="quarter" idx="11"/>
          </p:nvPr>
        </p:nvSpPr>
        <p:spPr/>
        <p:txBody>
          <a:bodyPr/>
          <a:lstStyle/>
          <a:p>
            <a:pPr>
              <a:defRPr/>
            </a:pPr>
            <a:endParaRPr lang="ms-MY"/>
          </a:p>
        </p:txBody>
      </p:sp>
      <p:sp>
        <p:nvSpPr>
          <p:cNvPr id="6" name="Slide Number Placeholder 5"/>
          <p:cNvSpPr>
            <a:spLocks noGrp="1"/>
          </p:cNvSpPr>
          <p:nvPr>
            <p:ph type="sldNum" sz="quarter" idx="12"/>
          </p:nvPr>
        </p:nvSpPr>
        <p:spPr/>
        <p:txBody>
          <a:bodyPr/>
          <a:lstStyle/>
          <a:p>
            <a:fld id="{5C26E755-70B0-4341-8E39-03EC425F3C50}" type="slidenum">
              <a:rPr lang="ms-MY" altLang="en-US" smtClean="0"/>
              <a:pPr/>
              <a:t>‹#›</a:t>
            </a:fld>
            <a:endParaRPr lang="ms-MY"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fld id="{C2A4EF3D-0111-4E8F-9EB1-F54F13AEF3C6}" type="datetimeFigureOut">
              <a:rPr lang="ms-MY" smtClean="0"/>
              <a:pPr>
                <a:defRPr/>
              </a:pPr>
              <a:t>12/12/2016</a:t>
            </a:fld>
            <a:endParaRPr lang="ms-MY"/>
          </a:p>
        </p:txBody>
      </p:sp>
      <p:sp>
        <p:nvSpPr>
          <p:cNvPr id="5" name="Footer Placeholder 4"/>
          <p:cNvSpPr>
            <a:spLocks noGrp="1"/>
          </p:cNvSpPr>
          <p:nvPr>
            <p:ph type="ftr" sz="quarter" idx="11"/>
          </p:nvPr>
        </p:nvSpPr>
        <p:spPr>
          <a:xfrm>
            <a:off x="457201" y="6248207"/>
            <a:ext cx="5573483" cy="365125"/>
          </a:xfrm>
        </p:spPr>
        <p:txBody>
          <a:bodyPr/>
          <a:lstStyle/>
          <a:p>
            <a:pPr>
              <a:defRPr/>
            </a:pPr>
            <a:endParaRPr lang="ms-MY"/>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5521440-9427-4E5E-825C-D529E38B9713}" type="slidenum">
              <a:rPr lang="ms-MY" altLang="en-US" smtClean="0"/>
              <a:pPr/>
              <a:t>‹#›</a:t>
            </a:fld>
            <a:endParaRPr lang="ms-MY"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4F0B2D48-4C0B-4ABB-AAC3-BEF3B1913D92}" type="datetimeFigureOut">
              <a:rPr lang="ms-MY" smtClean="0"/>
              <a:pPr>
                <a:defRPr/>
              </a:pPr>
              <a:t>12/12/2016</a:t>
            </a:fld>
            <a:endParaRPr lang="ms-MY"/>
          </a:p>
        </p:txBody>
      </p:sp>
      <p:sp>
        <p:nvSpPr>
          <p:cNvPr id="5" name="Footer Placeholder 4"/>
          <p:cNvSpPr>
            <a:spLocks noGrp="1"/>
          </p:cNvSpPr>
          <p:nvPr>
            <p:ph type="ftr" sz="quarter" idx="11"/>
          </p:nvPr>
        </p:nvSpPr>
        <p:spPr/>
        <p:txBody>
          <a:bodyPr/>
          <a:lstStyle/>
          <a:p>
            <a:pPr>
              <a:defRPr/>
            </a:pPr>
            <a:endParaRPr lang="ms-MY"/>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8F0A209-DD33-4A73-A0C1-74AC4C0FBAA7}" type="slidenum">
              <a:rPr lang="ms-MY" altLang="en-US" smtClean="0"/>
              <a:pPr/>
              <a:t>‹#›</a:t>
            </a:fld>
            <a:endParaRPr lang="ms-MY" alt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fld id="{14BF67EE-B6EA-4429-A882-482B2AB22ACB}" type="datetimeFigureOut">
              <a:rPr lang="ms-MY" smtClean="0"/>
              <a:pPr>
                <a:defRPr/>
              </a:pPr>
              <a:t>12/12/2016</a:t>
            </a:fld>
            <a:endParaRPr lang="ms-MY"/>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7E11437-2EFD-4082-930B-8C4E0A88C9ED}" type="slidenum">
              <a:rPr lang="ms-MY" altLang="en-US" smtClean="0"/>
              <a:pPr/>
              <a:t>‹#›</a:t>
            </a:fld>
            <a:endParaRPr lang="ms-MY" altLang="en-US"/>
          </a:p>
        </p:txBody>
      </p:sp>
      <p:sp>
        <p:nvSpPr>
          <p:cNvPr id="14" name="Footer Placeholder 13"/>
          <p:cNvSpPr>
            <a:spLocks noGrp="1"/>
          </p:cNvSpPr>
          <p:nvPr>
            <p:ph type="ftr" sz="quarter" idx="12"/>
          </p:nvPr>
        </p:nvSpPr>
        <p:spPr/>
        <p:txBody>
          <a:bodyPr/>
          <a:lstStyle/>
          <a:p>
            <a:pPr>
              <a:defRPr/>
            </a:pPr>
            <a:endParaRPr lang="ms-MY"/>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fld id="{EC398D05-22CC-4034-9B33-F14DE56D957B}" type="datetimeFigureOut">
              <a:rPr lang="ms-MY" smtClean="0"/>
              <a:pPr>
                <a:defRPr/>
              </a:pPr>
              <a:t>12/12/2016</a:t>
            </a:fld>
            <a:endParaRPr lang="ms-MY"/>
          </a:p>
        </p:txBody>
      </p:sp>
      <p:sp>
        <p:nvSpPr>
          <p:cNvPr id="10" name="Slide Number Placeholder 9"/>
          <p:cNvSpPr>
            <a:spLocks noGrp="1"/>
          </p:cNvSpPr>
          <p:nvPr>
            <p:ph type="sldNum" sz="quarter" idx="16"/>
          </p:nvPr>
        </p:nvSpPr>
        <p:spPr/>
        <p:txBody>
          <a:bodyPr rtlCol="0"/>
          <a:lstStyle/>
          <a:p>
            <a:fld id="{C6928B5E-D42E-4C52-83BE-5EF926E98319}" type="slidenum">
              <a:rPr lang="ms-MY" altLang="en-US" smtClean="0"/>
              <a:pPr/>
              <a:t>‹#›</a:t>
            </a:fld>
            <a:endParaRPr lang="ms-MY" altLang="en-US"/>
          </a:p>
        </p:txBody>
      </p:sp>
      <p:sp>
        <p:nvSpPr>
          <p:cNvPr id="12" name="Footer Placeholder 11"/>
          <p:cNvSpPr>
            <a:spLocks noGrp="1"/>
          </p:cNvSpPr>
          <p:nvPr>
            <p:ph type="ftr" sz="quarter" idx="17"/>
          </p:nvPr>
        </p:nvSpPr>
        <p:spPr/>
        <p:txBody>
          <a:bodyPr rtlCol="0"/>
          <a:lstStyle/>
          <a:p>
            <a:pPr>
              <a:defRPr/>
            </a:pPr>
            <a:endParaRPr lang="ms-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fld id="{3ECAAA43-5D59-4EF9-8700-E6FB492CAA63}" type="datetimeFigureOut">
              <a:rPr lang="ms-MY" smtClean="0"/>
              <a:pPr>
                <a:defRPr/>
              </a:pPr>
              <a:t>12/12/2016</a:t>
            </a:fld>
            <a:endParaRPr lang="ms-MY"/>
          </a:p>
        </p:txBody>
      </p:sp>
      <p:sp>
        <p:nvSpPr>
          <p:cNvPr id="12" name="Slide Number Placeholder 11"/>
          <p:cNvSpPr>
            <a:spLocks noGrp="1"/>
          </p:cNvSpPr>
          <p:nvPr>
            <p:ph type="sldNum" sz="quarter" idx="16"/>
          </p:nvPr>
        </p:nvSpPr>
        <p:spPr/>
        <p:txBody>
          <a:bodyPr rtlCol="0"/>
          <a:lstStyle/>
          <a:p>
            <a:fld id="{2F2DC813-0DDF-412E-9494-16704EB70BB8}" type="slidenum">
              <a:rPr lang="ms-MY" altLang="en-US" smtClean="0"/>
              <a:pPr/>
              <a:t>‹#›</a:t>
            </a:fld>
            <a:endParaRPr lang="ms-MY" altLang="en-US"/>
          </a:p>
        </p:txBody>
      </p:sp>
      <p:sp>
        <p:nvSpPr>
          <p:cNvPr id="14" name="Footer Placeholder 13"/>
          <p:cNvSpPr>
            <a:spLocks noGrp="1"/>
          </p:cNvSpPr>
          <p:nvPr>
            <p:ph type="ftr" sz="quarter" idx="17"/>
          </p:nvPr>
        </p:nvSpPr>
        <p:spPr/>
        <p:txBody>
          <a:bodyPr rtlCol="0"/>
          <a:lstStyle/>
          <a:p>
            <a:pPr>
              <a:defRPr/>
            </a:pPr>
            <a:endParaRPr lang="ms-MY"/>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E14540AC-68AF-44F7-80B4-05473335225D}" type="datetimeFigureOut">
              <a:rPr lang="ms-MY" smtClean="0"/>
              <a:pPr>
                <a:defRPr/>
              </a:pPr>
              <a:t>12/12/2016</a:t>
            </a:fld>
            <a:endParaRPr lang="ms-MY"/>
          </a:p>
        </p:txBody>
      </p:sp>
      <p:sp>
        <p:nvSpPr>
          <p:cNvPr id="4" name="Footer Placeholder 3"/>
          <p:cNvSpPr>
            <a:spLocks noGrp="1"/>
          </p:cNvSpPr>
          <p:nvPr>
            <p:ph type="ftr" sz="quarter" idx="11"/>
          </p:nvPr>
        </p:nvSpPr>
        <p:spPr/>
        <p:txBody>
          <a:bodyPr/>
          <a:lstStyle/>
          <a:p>
            <a:pPr>
              <a:defRPr/>
            </a:pPr>
            <a:endParaRPr lang="ms-MY"/>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A02A172-60F8-4409-B0C6-151747DD7948}" type="slidenum">
              <a:rPr lang="ms-MY" altLang="en-US" smtClean="0"/>
              <a:pPr/>
              <a:t>‹#›</a:t>
            </a:fld>
            <a:endParaRPr lang="ms-MY"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AA01357-13E4-4B2F-A8B9-E9564F14F4E1}" type="datetimeFigureOut">
              <a:rPr lang="ms-MY" smtClean="0"/>
              <a:pPr>
                <a:defRPr/>
              </a:pPr>
              <a:t>12/12/2016</a:t>
            </a:fld>
            <a:endParaRPr lang="ms-MY"/>
          </a:p>
        </p:txBody>
      </p:sp>
      <p:sp>
        <p:nvSpPr>
          <p:cNvPr id="3" name="Footer Placeholder 2"/>
          <p:cNvSpPr>
            <a:spLocks noGrp="1"/>
          </p:cNvSpPr>
          <p:nvPr>
            <p:ph type="ftr" sz="quarter" idx="11"/>
          </p:nvPr>
        </p:nvSpPr>
        <p:spPr/>
        <p:txBody>
          <a:bodyPr/>
          <a:lstStyle/>
          <a:p>
            <a:pPr>
              <a:defRPr/>
            </a:pPr>
            <a:endParaRPr lang="ms-MY"/>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D50EFF7-F1BA-4611-B052-4A3F80623EDC}" type="slidenum">
              <a:rPr lang="ms-MY" altLang="en-US" smtClean="0"/>
              <a:pPr/>
              <a:t>‹#›</a:t>
            </a:fld>
            <a:endParaRPr lang="ms-MY"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5E0A2B16-452F-4531-B5AA-48D4AF8188EF}" type="datetimeFigureOut">
              <a:rPr lang="ms-MY" smtClean="0"/>
              <a:pPr>
                <a:defRPr/>
              </a:pPr>
              <a:t>12/12/2016</a:t>
            </a:fld>
            <a:endParaRPr lang="ms-MY"/>
          </a:p>
        </p:txBody>
      </p:sp>
      <p:sp>
        <p:nvSpPr>
          <p:cNvPr id="6" name="Footer Placeholder 5"/>
          <p:cNvSpPr>
            <a:spLocks noGrp="1"/>
          </p:cNvSpPr>
          <p:nvPr>
            <p:ph type="ftr" sz="quarter" idx="11"/>
          </p:nvPr>
        </p:nvSpPr>
        <p:spPr/>
        <p:txBody>
          <a:bodyPr/>
          <a:lstStyle/>
          <a:p>
            <a:pPr>
              <a:defRPr/>
            </a:pPr>
            <a:endParaRPr lang="ms-MY"/>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fld id="{0C915524-1A1F-480C-A24D-D45815267A74}" type="datetimeFigureOut">
              <a:rPr lang="ms-MY" smtClean="0"/>
              <a:pPr>
                <a:defRPr/>
              </a:pPr>
              <a:t>12/12/2016</a:t>
            </a:fld>
            <a:endParaRPr lang="ms-MY"/>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8F314FF-2934-4472-A6E6-E4AE25F6AAB6}" type="slidenum">
              <a:rPr lang="ms-MY" altLang="en-US" smtClean="0"/>
              <a:pPr/>
              <a:t>‹#›</a:t>
            </a:fld>
            <a:endParaRPr lang="ms-MY" altLang="en-US"/>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ms-MY"/>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fld id="{CE0CC887-184E-40F0-862B-E2011F8E45BF}" type="datetimeFigureOut">
              <a:rPr lang="ms-MY" smtClean="0"/>
              <a:pPr>
                <a:defRPr/>
              </a:pPr>
              <a:t>12/12/2016</a:t>
            </a:fld>
            <a:endParaRPr lang="ms-MY"/>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ms-MY"/>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85341A9-758E-441D-9851-727BEE8ABE33}" type="slidenum">
              <a:rPr lang="ms-MY" altLang="en-US" smtClean="0"/>
              <a:pPr/>
              <a:t>‹#›</a:t>
            </a:fld>
            <a:endParaRPr lang="ms-MY" alt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rtlCol="0">
            <a:normAutofit/>
          </a:bodyPr>
          <a:lstStyle/>
          <a:p>
            <a:pPr eaLnBrk="1" fontAlgn="auto" hangingPunct="1">
              <a:spcAft>
                <a:spcPts val="0"/>
              </a:spcAft>
              <a:defRPr/>
            </a:pPr>
            <a:r>
              <a:rPr lang="en-US" dirty="0" smtClean="0"/>
              <a:t>Lecture#9:VTP </a:t>
            </a:r>
            <a:r>
              <a:rPr lang="en-US" dirty="0"/>
              <a:t/>
            </a:r>
            <a:br>
              <a:rPr lang="en-US" dirty="0"/>
            </a:br>
            <a:r>
              <a:rPr lang="en-US" sz="1600" dirty="0">
                <a:solidFill>
                  <a:schemeClr val="bg1">
                    <a:lumMod val="65000"/>
                  </a:schemeClr>
                </a:solidFill>
              </a:rPr>
              <a:t>Create once and send to the other switches.</a:t>
            </a:r>
            <a:br>
              <a:rPr lang="en-US" sz="1600" dirty="0">
                <a:solidFill>
                  <a:schemeClr val="bg1">
                    <a:lumMod val="65000"/>
                  </a:schemeClr>
                </a:solidFill>
              </a:rPr>
            </a:br>
            <a:endParaRPr lang="en-US" dirty="0">
              <a:solidFill>
                <a:schemeClr val="bg1">
                  <a:lumMod val="65000"/>
                </a:schemeClr>
              </a:solidFill>
            </a:endParaRPr>
          </a:p>
        </p:txBody>
      </p:sp>
      <p:sp>
        <p:nvSpPr>
          <p:cNvPr id="21507" name="Rectangle 3"/>
          <p:cNvSpPr>
            <a:spLocks noGrp="1" noChangeArrowheads="1"/>
          </p:cNvSpPr>
          <p:nvPr>
            <p:ph type="subTitle" idx="1"/>
          </p:nvPr>
        </p:nvSpPr>
        <p:spPr/>
        <p:txBody>
          <a:bodyPr rtlCol="0"/>
          <a:lstStyle/>
          <a:p>
            <a:pPr eaLnBrk="1" fontAlgn="auto" hangingPunct="1">
              <a:spcAft>
                <a:spcPts val="0"/>
              </a:spcAft>
              <a:buFont typeface="Arial" pitchFamily="34" charset="0"/>
              <a:buNone/>
              <a:defRPr/>
            </a:pPr>
            <a:r>
              <a:rPr lang="en-US" dirty="0"/>
              <a:t>Asma </a:t>
            </a:r>
            <a:r>
              <a:rPr lang="en-US" dirty="0" err="1"/>
              <a:t>ALosaimi</a:t>
            </a:r>
            <a:endParaRPr lang="en-US" dirty="0"/>
          </a:p>
        </p:txBody>
      </p:sp>
      <p:sp>
        <p:nvSpPr>
          <p:cNvPr id="22532" name="Text Box 4"/>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mtClean="0"/>
              <a:t>VTP configuration - Version</a:t>
            </a:r>
          </a:p>
        </p:txBody>
      </p:sp>
      <p:sp>
        <p:nvSpPr>
          <p:cNvPr id="28675" name="Rectangle 3"/>
          <p:cNvSpPr>
            <a:spLocks noGrp="1" noChangeArrowheads="1"/>
          </p:cNvSpPr>
          <p:nvPr>
            <p:ph sz="quarter" idx="1"/>
          </p:nvPr>
        </p:nvSpPr>
        <p:spPr>
          <a:xfrm>
            <a:off x="381000" y="3810000"/>
            <a:ext cx="8534400" cy="2743200"/>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sz="1800" dirty="0">
                <a:solidFill>
                  <a:schemeClr val="tx1">
                    <a:lumMod val="65000"/>
                    <a:lumOff val="35000"/>
                  </a:schemeClr>
                </a:solidFill>
                <a:cs typeface="Arial" charset="0"/>
              </a:rPr>
              <a:t>Two different versions of VTP can run in the management domain, VTP Version 1 and VTP Version 2. </a:t>
            </a:r>
          </a:p>
          <a:p>
            <a:pPr eaLnBrk="1" fontAlgn="auto" hangingPunct="1">
              <a:lnSpc>
                <a:spcPct val="90000"/>
              </a:lnSpc>
              <a:spcAft>
                <a:spcPts val="0"/>
              </a:spcAft>
              <a:buFont typeface="Arial" pitchFamily="34" charset="0"/>
              <a:buChar char="•"/>
              <a:defRPr/>
            </a:pPr>
            <a:r>
              <a:rPr lang="en-US" sz="1800" b="1" dirty="0">
                <a:solidFill>
                  <a:schemeClr val="tx1">
                    <a:lumMod val="65000"/>
                    <a:lumOff val="35000"/>
                  </a:schemeClr>
                </a:solidFill>
                <a:cs typeface="Arial" charset="0"/>
              </a:rPr>
              <a:t>The two versions are </a:t>
            </a:r>
            <a:r>
              <a:rPr lang="en-US" sz="1800" b="1" u="sng" dirty="0">
                <a:solidFill>
                  <a:schemeClr val="tx1">
                    <a:lumMod val="65000"/>
                    <a:lumOff val="35000"/>
                  </a:schemeClr>
                </a:solidFill>
                <a:cs typeface="Arial" charset="0"/>
              </a:rPr>
              <a:t>not</a:t>
            </a:r>
            <a:r>
              <a:rPr lang="en-US" sz="1800" b="1" dirty="0">
                <a:solidFill>
                  <a:schemeClr val="tx1">
                    <a:lumMod val="65000"/>
                    <a:lumOff val="35000"/>
                  </a:schemeClr>
                </a:solidFill>
                <a:cs typeface="Arial" charset="0"/>
              </a:rPr>
              <a:t> interoperable in the same VTP domain</a:t>
            </a:r>
            <a:r>
              <a:rPr lang="en-US" sz="1800" dirty="0">
                <a:solidFill>
                  <a:schemeClr val="tx1">
                    <a:lumMod val="65000"/>
                    <a:lumOff val="35000"/>
                  </a:schemeClr>
                </a:solidFill>
                <a:cs typeface="Arial" charset="0"/>
              </a:rPr>
              <a:t>. </a:t>
            </a:r>
          </a:p>
          <a:p>
            <a:pPr eaLnBrk="1" fontAlgn="auto" hangingPunct="1">
              <a:lnSpc>
                <a:spcPct val="90000"/>
              </a:lnSpc>
              <a:spcAft>
                <a:spcPts val="0"/>
              </a:spcAft>
              <a:buFont typeface="Arial" pitchFamily="34" charset="0"/>
              <a:buChar char="•"/>
              <a:defRPr/>
            </a:pPr>
            <a:r>
              <a:rPr lang="en-US" sz="1800" dirty="0">
                <a:solidFill>
                  <a:schemeClr val="tx1">
                    <a:lumMod val="65000"/>
                    <a:lumOff val="35000"/>
                  </a:schemeClr>
                </a:solidFill>
                <a:cs typeface="Arial" charset="0"/>
              </a:rPr>
              <a:t>The major difference between the two versions is </a:t>
            </a:r>
            <a:r>
              <a:rPr lang="en-US" sz="1800" b="1" dirty="0">
                <a:solidFill>
                  <a:schemeClr val="tx1">
                    <a:lumMod val="65000"/>
                    <a:lumOff val="35000"/>
                  </a:schemeClr>
                </a:solidFill>
                <a:cs typeface="Arial" charset="0"/>
              </a:rPr>
              <a:t>version 2 introduces support for Token Ring VLANs. </a:t>
            </a:r>
          </a:p>
          <a:p>
            <a:pPr eaLnBrk="1" fontAlgn="auto" hangingPunct="1">
              <a:lnSpc>
                <a:spcPct val="90000"/>
              </a:lnSpc>
              <a:spcAft>
                <a:spcPts val="0"/>
              </a:spcAft>
              <a:buFont typeface="Arial" pitchFamily="34" charset="0"/>
              <a:buChar char="•"/>
              <a:defRPr/>
            </a:pPr>
            <a:r>
              <a:rPr lang="en-US" sz="1800" dirty="0">
                <a:solidFill>
                  <a:srgbClr val="FF0000"/>
                </a:solidFill>
                <a:cs typeface="Arial" charset="0"/>
              </a:rPr>
              <a:t>If all switches in a VTP domain can run VTP Version 2, version 2 only needs to be enabled on one VTP server switch, which propagates it to other VTP switches in the VTP domain. </a:t>
            </a:r>
          </a:p>
          <a:p>
            <a:pPr eaLnBrk="1" fontAlgn="auto" hangingPunct="1">
              <a:lnSpc>
                <a:spcPct val="90000"/>
              </a:lnSpc>
              <a:spcAft>
                <a:spcPts val="0"/>
              </a:spcAft>
              <a:buFont typeface="Arial" pitchFamily="34" charset="0"/>
              <a:buChar char="•"/>
              <a:defRPr/>
            </a:pPr>
            <a:r>
              <a:rPr lang="en-US" sz="1800" dirty="0">
                <a:solidFill>
                  <a:schemeClr val="tx1">
                    <a:lumMod val="65000"/>
                    <a:lumOff val="35000"/>
                  </a:schemeClr>
                </a:solidFill>
                <a:cs typeface="Arial" charset="0"/>
              </a:rPr>
              <a:t>Version 2 should not be enabled unless every switch in the VTP domain supports version 2. </a:t>
            </a:r>
            <a:endParaRPr lang="en-US" sz="1800" dirty="0">
              <a:solidFill>
                <a:schemeClr val="tx1">
                  <a:lumMod val="65000"/>
                  <a:lumOff val="35000"/>
                </a:schemeClr>
              </a:solidFill>
            </a:endParaRPr>
          </a:p>
        </p:txBody>
      </p:sp>
      <p:pic>
        <p:nvPicPr>
          <p:cNvPr id="31748" name="Picture 4"/>
          <p:cNvPicPr>
            <a:picLocks noChangeAspect="1" noChangeArrowheads="1"/>
          </p:cNvPicPr>
          <p:nvPr/>
        </p:nvPicPr>
        <p:blipFill>
          <a:blip r:embed="rId2" cstate="print"/>
          <a:srcRect/>
          <a:stretch>
            <a:fillRect/>
          </a:stretch>
        </p:blipFill>
        <p:spPr bwMode="auto">
          <a:xfrm>
            <a:off x="1371600" y="1219200"/>
            <a:ext cx="6172200" cy="2628900"/>
          </a:xfrm>
          <a:prstGeom prst="rect">
            <a:avLst/>
          </a:prstGeom>
          <a:noFill/>
          <a:ln w="25400">
            <a:noFill/>
            <a:miter lim="800000"/>
            <a:headEnd/>
            <a:tailEnd/>
          </a:ln>
        </p:spPr>
      </p:pic>
      <p:sp>
        <p:nvSpPr>
          <p:cNvPr id="31749"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152400"/>
            <a:ext cx="8610600" cy="609600"/>
          </a:xfrm>
        </p:spPr>
        <p:txBody>
          <a:bodyPr rtlCol="0">
            <a:normAutofit fontScale="90000"/>
          </a:bodyPr>
          <a:lstStyle/>
          <a:p>
            <a:pPr eaLnBrk="1" fontAlgn="auto" hangingPunct="1">
              <a:spcAft>
                <a:spcPts val="0"/>
              </a:spcAft>
              <a:defRPr/>
            </a:pPr>
            <a:r>
              <a:rPr lang="en-US"/>
              <a:t>VTP configuration – Domain and Password</a:t>
            </a:r>
          </a:p>
        </p:txBody>
      </p:sp>
      <p:sp>
        <p:nvSpPr>
          <p:cNvPr id="29699" name="Rectangle 3"/>
          <p:cNvSpPr>
            <a:spLocks noGrp="1" noChangeArrowheads="1"/>
          </p:cNvSpPr>
          <p:nvPr>
            <p:ph sz="quarter" idx="1"/>
          </p:nvPr>
        </p:nvSpPr>
        <p:spPr>
          <a:xfrm>
            <a:off x="381000" y="3786188"/>
            <a:ext cx="8534400" cy="2767012"/>
          </a:xfrm>
        </p:spPr>
        <p:txBody>
          <a:bodyPr rtlCol="0">
            <a:normAutofit fontScale="62500" lnSpcReduction="20000"/>
          </a:bodyPr>
          <a:lstStyle/>
          <a:p>
            <a:pPr eaLnBrk="1" fontAlgn="auto" hangingPunct="1">
              <a:lnSpc>
                <a:spcPct val="90000"/>
              </a:lnSpc>
              <a:spcAft>
                <a:spcPts val="0"/>
              </a:spcAft>
              <a:buFont typeface="Arial" pitchFamily="34" charset="0"/>
              <a:buChar char="•"/>
              <a:defRPr/>
            </a:pPr>
            <a:r>
              <a:rPr lang="en-US" dirty="0">
                <a:solidFill>
                  <a:schemeClr val="tx1">
                    <a:lumMod val="65000"/>
                    <a:lumOff val="35000"/>
                  </a:schemeClr>
                </a:solidFill>
                <a:cs typeface="Arial" charset="0"/>
              </a:rPr>
              <a:t>The </a:t>
            </a:r>
            <a:r>
              <a:rPr lang="en-US" b="1" dirty="0">
                <a:solidFill>
                  <a:schemeClr val="tx1">
                    <a:lumMod val="65000"/>
                    <a:lumOff val="35000"/>
                  </a:schemeClr>
                </a:solidFill>
                <a:cs typeface="Arial" charset="0"/>
              </a:rPr>
              <a:t>domain name</a:t>
            </a:r>
            <a:r>
              <a:rPr lang="en-US" dirty="0">
                <a:solidFill>
                  <a:schemeClr val="tx1">
                    <a:lumMod val="65000"/>
                    <a:lumOff val="35000"/>
                  </a:schemeClr>
                </a:solidFill>
                <a:cs typeface="Arial" charset="0"/>
              </a:rPr>
              <a:t> can be between </a:t>
            </a:r>
            <a:r>
              <a:rPr lang="en-US" b="1" u="sng" dirty="0">
                <a:solidFill>
                  <a:schemeClr val="tx1">
                    <a:lumMod val="65000"/>
                    <a:lumOff val="35000"/>
                  </a:schemeClr>
                </a:solidFill>
                <a:cs typeface="Arial" charset="0"/>
              </a:rPr>
              <a:t>1 and 32 characters.</a:t>
            </a:r>
          </a:p>
          <a:p>
            <a:pPr eaLnBrk="1" fontAlgn="auto" hangingPunct="1">
              <a:lnSpc>
                <a:spcPct val="90000"/>
              </a:lnSpc>
              <a:spcAft>
                <a:spcPts val="0"/>
              </a:spcAft>
              <a:buFont typeface="Arial" pitchFamily="34" charset="0"/>
              <a:buChar char="•"/>
              <a:defRPr/>
            </a:pPr>
            <a:r>
              <a:rPr lang="en-US" dirty="0">
                <a:solidFill>
                  <a:schemeClr val="tx1">
                    <a:lumMod val="65000"/>
                    <a:lumOff val="35000"/>
                  </a:schemeClr>
                </a:solidFill>
                <a:cs typeface="Arial" charset="0"/>
              </a:rPr>
              <a:t>The </a:t>
            </a:r>
            <a:r>
              <a:rPr lang="en-US" b="1" dirty="0">
                <a:solidFill>
                  <a:schemeClr val="tx1">
                    <a:lumMod val="65000"/>
                    <a:lumOff val="35000"/>
                  </a:schemeClr>
                </a:solidFill>
                <a:cs typeface="Arial" charset="0"/>
              </a:rPr>
              <a:t>optional password</a:t>
            </a:r>
            <a:r>
              <a:rPr lang="en-US" dirty="0">
                <a:solidFill>
                  <a:schemeClr val="tx1">
                    <a:lumMod val="65000"/>
                    <a:lumOff val="35000"/>
                  </a:schemeClr>
                </a:solidFill>
                <a:cs typeface="Arial" charset="0"/>
              </a:rPr>
              <a:t> must be between 8 and 64 characters long.</a:t>
            </a:r>
          </a:p>
          <a:p>
            <a:pPr eaLnBrk="1" fontAlgn="auto" hangingPunct="1">
              <a:lnSpc>
                <a:spcPct val="90000"/>
              </a:lnSpc>
              <a:spcAft>
                <a:spcPts val="0"/>
              </a:spcAft>
              <a:buFont typeface="Arial" pitchFamily="34" charset="0"/>
              <a:buChar char="•"/>
              <a:defRPr/>
            </a:pPr>
            <a:r>
              <a:rPr lang="en-US" dirty="0">
                <a:solidFill>
                  <a:schemeClr val="tx1">
                    <a:lumMod val="65000"/>
                    <a:lumOff val="35000"/>
                  </a:schemeClr>
                </a:solidFill>
                <a:cs typeface="Arial" charset="0"/>
              </a:rPr>
              <a:t>If the switch being installed is the first switch in the network, the management domain will need to be created. </a:t>
            </a:r>
          </a:p>
          <a:p>
            <a:pPr eaLnBrk="1" fontAlgn="auto" hangingPunct="1">
              <a:lnSpc>
                <a:spcPct val="90000"/>
              </a:lnSpc>
              <a:spcAft>
                <a:spcPts val="0"/>
              </a:spcAft>
              <a:buFont typeface="Arial" pitchFamily="34" charset="0"/>
              <a:buChar char="•"/>
              <a:defRPr/>
            </a:pPr>
            <a:r>
              <a:rPr lang="en-US" dirty="0">
                <a:solidFill>
                  <a:schemeClr val="tx1">
                    <a:lumMod val="65000"/>
                    <a:lumOff val="35000"/>
                  </a:schemeClr>
                </a:solidFill>
                <a:cs typeface="Arial" charset="0"/>
              </a:rPr>
              <a:t>However, if the network has other switches running VTP, then the new switch will join an existing management domain. </a:t>
            </a:r>
          </a:p>
          <a:p>
            <a:pPr eaLnBrk="1" fontAlgn="auto" hangingPunct="1">
              <a:lnSpc>
                <a:spcPct val="90000"/>
              </a:lnSpc>
              <a:spcAft>
                <a:spcPts val="0"/>
              </a:spcAft>
              <a:buFont typeface="Arial" pitchFamily="34" charset="0"/>
              <a:buChar char="•"/>
              <a:defRPr/>
            </a:pPr>
            <a:r>
              <a:rPr lang="en-US" b="1" u="sng" dirty="0">
                <a:solidFill>
                  <a:schemeClr val="tx1">
                    <a:lumMod val="65000"/>
                    <a:lumOff val="35000"/>
                  </a:schemeClr>
                </a:solidFill>
                <a:cs typeface="Arial" charset="0"/>
              </a:rPr>
              <a:t>Caution</a:t>
            </a:r>
            <a:r>
              <a:rPr lang="en-US" u="sng" dirty="0">
                <a:solidFill>
                  <a:schemeClr val="tx1">
                    <a:lumMod val="65000"/>
                    <a:lumOff val="35000"/>
                  </a:schemeClr>
                </a:solidFill>
                <a:cs typeface="Arial" charset="0"/>
              </a:rPr>
              <a:t>: The </a:t>
            </a:r>
            <a:r>
              <a:rPr lang="en-US" b="1" u="sng" dirty="0">
                <a:solidFill>
                  <a:schemeClr val="tx1">
                    <a:lumMod val="65000"/>
                    <a:lumOff val="35000"/>
                  </a:schemeClr>
                </a:solidFill>
                <a:cs typeface="Arial" charset="0"/>
              </a:rPr>
              <a:t>domain name</a:t>
            </a:r>
            <a:r>
              <a:rPr lang="en-US" u="sng" dirty="0">
                <a:solidFill>
                  <a:schemeClr val="tx1">
                    <a:lumMod val="65000"/>
                    <a:lumOff val="35000"/>
                  </a:schemeClr>
                </a:solidFill>
                <a:cs typeface="Arial" charset="0"/>
              </a:rPr>
              <a:t> and </a:t>
            </a:r>
            <a:r>
              <a:rPr lang="en-US" b="1" u="sng" dirty="0">
                <a:solidFill>
                  <a:schemeClr val="tx1">
                    <a:lumMod val="65000"/>
                    <a:lumOff val="35000"/>
                  </a:schemeClr>
                </a:solidFill>
                <a:cs typeface="Arial" charset="0"/>
              </a:rPr>
              <a:t>password</a:t>
            </a:r>
            <a:r>
              <a:rPr lang="en-US" u="sng" dirty="0">
                <a:solidFill>
                  <a:schemeClr val="tx1">
                    <a:lumMod val="65000"/>
                    <a:lumOff val="35000"/>
                  </a:schemeClr>
                </a:solidFill>
                <a:cs typeface="Arial" charset="0"/>
              </a:rPr>
              <a:t> are case sensitive. </a:t>
            </a:r>
          </a:p>
          <a:p>
            <a:pPr eaLnBrk="1" fontAlgn="auto" hangingPunct="1">
              <a:lnSpc>
                <a:spcPct val="90000"/>
              </a:lnSpc>
              <a:spcAft>
                <a:spcPts val="0"/>
              </a:spcAft>
              <a:buFont typeface="Arial" pitchFamily="34" charset="0"/>
              <a:buChar char="•"/>
              <a:defRPr/>
            </a:pPr>
            <a:r>
              <a:rPr lang="en-US" u="sng" dirty="0">
                <a:solidFill>
                  <a:srgbClr val="FF0000"/>
                </a:solidFill>
              </a:rPr>
              <a:t>To avoid incorrectly configuring a VTP domain name, only set the VTP domain name on one VTP server switch. All other switches in the same VTP domain will accept and automatically configure their VTP domain name when they receive the first VTP summary advertisement. </a:t>
            </a:r>
          </a:p>
        </p:txBody>
      </p:sp>
      <p:pic>
        <p:nvPicPr>
          <p:cNvPr id="32772" name="Picture 4"/>
          <p:cNvPicPr>
            <a:picLocks noChangeAspect="1" noChangeArrowheads="1"/>
          </p:cNvPicPr>
          <p:nvPr/>
        </p:nvPicPr>
        <p:blipFill>
          <a:blip r:embed="rId2" cstate="print"/>
          <a:srcRect/>
          <a:stretch>
            <a:fillRect/>
          </a:stretch>
        </p:blipFill>
        <p:spPr bwMode="auto">
          <a:xfrm>
            <a:off x="1714500" y="1143000"/>
            <a:ext cx="6267450" cy="2678113"/>
          </a:xfrm>
          <a:prstGeom prst="rect">
            <a:avLst/>
          </a:prstGeom>
          <a:noFill/>
          <a:ln w="25400">
            <a:noFill/>
            <a:miter lim="800000"/>
            <a:headEnd/>
            <a:tailEnd/>
          </a:ln>
        </p:spPr>
      </p:pic>
      <p:sp>
        <p:nvSpPr>
          <p:cNvPr id="32773"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z="2800" smtClean="0"/>
              <a:t>VTP configuration – Domain and Password (Secure Mode)</a:t>
            </a:r>
          </a:p>
        </p:txBody>
      </p:sp>
      <p:sp>
        <p:nvSpPr>
          <p:cNvPr id="11267" name="Rectangle 3"/>
          <p:cNvSpPr>
            <a:spLocks noGrp="1" noChangeArrowheads="1"/>
          </p:cNvSpPr>
          <p:nvPr>
            <p:ph sz="quarter" idx="1"/>
          </p:nvPr>
        </p:nvSpPr>
        <p:spPr>
          <a:xfrm>
            <a:off x="381000" y="4495800"/>
            <a:ext cx="8534400" cy="2057400"/>
          </a:xfrm>
        </p:spPr>
        <p:txBody>
          <a:bodyPr rtlCol="0">
            <a:normAutofit fontScale="77500" lnSpcReduction="20000"/>
          </a:bodyPr>
          <a:lstStyle/>
          <a:p>
            <a:pPr eaLnBrk="1" fontAlgn="auto" hangingPunct="1">
              <a:spcAft>
                <a:spcPts val="0"/>
              </a:spcAft>
              <a:buFont typeface="Wingdings" panose="05000000000000000000" pitchFamily="2" charset="2"/>
              <a:buChar char="n"/>
              <a:defRPr/>
            </a:pPr>
            <a:r>
              <a:rPr lang="en-US">
                <a:solidFill>
                  <a:schemeClr val="tx1">
                    <a:lumMod val="65000"/>
                    <a:lumOff val="35000"/>
                  </a:schemeClr>
                </a:solidFill>
                <a:cs typeface="Arial" charset="0"/>
              </a:rPr>
              <a:t>By default, management domains are set to a nonsecure mode, meaning that the switches interact without using a password. </a:t>
            </a:r>
          </a:p>
          <a:p>
            <a:pPr eaLnBrk="1" fontAlgn="auto" hangingPunct="1">
              <a:spcAft>
                <a:spcPts val="0"/>
              </a:spcAft>
              <a:buFont typeface="Wingdings" panose="05000000000000000000" pitchFamily="2" charset="2"/>
              <a:buChar char="n"/>
              <a:defRPr/>
            </a:pPr>
            <a:r>
              <a:rPr lang="en-US">
                <a:solidFill>
                  <a:schemeClr val="tx1">
                    <a:lumMod val="65000"/>
                    <a:lumOff val="35000"/>
                  </a:schemeClr>
                </a:solidFill>
                <a:cs typeface="Arial" charset="0"/>
              </a:rPr>
              <a:t>Adding a password automatically sets the management domain to secure mode. </a:t>
            </a:r>
          </a:p>
          <a:p>
            <a:pPr eaLnBrk="1" fontAlgn="auto" hangingPunct="1">
              <a:spcAft>
                <a:spcPts val="0"/>
              </a:spcAft>
              <a:buFont typeface="Wingdings" panose="05000000000000000000" pitchFamily="2" charset="2"/>
              <a:buChar char="n"/>
              <a:defRPr/>
            </a:pPr>
            <a:r>
              <a:rPr lang="en-US">
                <a:solidFill>
                  <a:schemeClr val="tx1">
                    <a:lumMod val="65000"/>
                    <a:lumOff val="35000"/>
                  </a:schemeClr>
                </a:solidFill>
                <a:cs typeface="Arial" charset="0"/>
              </a:rPr>
              <a:t>Th</a:t>
            </a:r>
            <a:r>
              <a:rPr lang="en-US">
                <a:solidFill>
                  <a:srgbClr val="FF0000"/>
                </a:solidFill>
                <a:cs typeface="Arial" charset="0"/>
              </a:rPr>
              <a:t>e same password must be configured on every switch in the management domain to use secure mode.</a:t>
            </a:r>
            <a:endParaRPr lang="en-US">
              <a:solidFill>
                <a:srgbClr val="FF0000"/>
              </a:solidFill>
            </a:endParaRPr>
          </a:p>
        </p:txBody>
      </p:sp>
      <p:pic>
        <p:nvPicPr>
          <p:cNvPr id="33796" name="Picture 4"/>
          <p:cNvPicPr>
            <a:picLocks noChangeAspect="1" noChangeArrowheads="1"/>
          </p:cNvPicPr>
          <p:nvPr/>
        </p:nvPicPr>
        <p:blipFill>
          <a:blip r:embed="rId2" cstate="print"/>
          <a:srcRect/>
          <a:stretch>
            <a:fillRect/>
          </a:stretch>
        </p:blipFill>
        <p:spPr bwMode="auto">
          <a:xfrm>
            <a:off x="928688" y="1357313"/>
            <a:ext cx="7067550" cy="3019425"/>
          </a:xfrm>
          <a:prstGeom prst="rect">
            <a:avLst/>
          </a:prstGeom>
          <a:noFill/>
          <a:ln w="25400">
            <a:noFill/>
            <a:miter lim="800000"/>
            <a:headEnd/>
            <a:tailEnd/>
          </a:ln>
        </p:spPr>
      </p:pic>
      <p:sp>
        <p:nvSpPr>
          <p:cNvPr id="33797"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VTP configuration – VTP mode</a:t>
            </a:r>
          </a:p>
        </p:txBody>
      </p:sp>
      <p:sp>
        <p:nvSpPr>
          <p:cNvPr id="12291" name="Rectangle 3"/>
          <p:cNvSpPr>
            <a:spLocks noGrp="1" noChangeArrowheads="1"/>
          </p:cNvSpPr>
          <p:nvPr>
            <p:ph sz="quarter" idx="1"/>
          </p:nvPr>
        </p:nvSpPr>
        <p:spPr>
          <a:xfrm>
            <a:off x="381000" y="4724400"/>
            <a:ext cx="8534400" cy="1828800"/>
          </a:xfrm>
        </p:spPr>
        <p:txBody>
          <a:bodyPr rtlCol="0">
            <a:normAutofit fontScale="70000" lnSpcReduction="20000"/>
          </a:bodyPr>
          <a:lstStyle/>
          <a:p>
            <a:pPr eaLnBrk="1" fontAlgn="auto" hangingPunct="1">
              <a:lnSpc>
                <a:spcPct val="90000"/>
              </a:lnSpc>
              <a:spcAft>
                <a:spcPts val="0"/>
              </a:spcAft>
              <a:buFont typeface="Arial" charset="0"/>
              <a:buNone/>
              <a:defRPr/>
            </a:pPr>
            <a:r>
              <a:rPr lang="en-US">
                <a:solidFill>
                  <a:schemeClr val="tx1">
                    <a:lumMod val="65000"/>
                    <a:lumOff val="35000"/>
                  </a:schemeClr>
                </a:solidFill>
                <a:latin typeface="Courier New" pitchFamily="49" charset="0"/>
                <a:cs typeface="Courier New" pitchFamily="49" charset="0"/>
              </a:rPr>
              <a:t>Switch#</a:t>
            </a:r>
            <a:r>
              <a:rPr lang="en-US" b="1">
                <a:solidFill>
                  <a:schemeClr val="tx1">
                    <a:lumMod val="65000"/>
                    <a:lumOff val="35000"/>
                  </a:schemeClr>
                </a:solidFill>
                <a:latin typeface="Courier New" pitchFamily="49" charset="0"/>
                <a:cs typeface="Courier New" pitchFamily="49" charset="0"/>
              </a:rPr>
              <a:t>config terminal</a:t>
            </a:r>
            <a:endParaRPr lang="en-US">
              <a:solidFill>
                <a:schemeClr val="tx1">
                  <a:lumMod val="65000"/>
                  <a:lumOff val="35000"/>
                </a:schemeClr>
              </a:solidFill>
              <a:latin typeface="Courier New" pitchFamily="49" charset="0"/>
              <a:cs typeface="Courier New" pitchFamily="49" charset="0"/>
            </a:endParaRPr>
          </a:p>
          <a:p>
            <a:pPr eaLnBrk="1" fontAlgn="auto" hangingPunct="1">
              <a:lnSpc>
                <a:spcPct val="90000"/>
              </a:lnSpc>
              <a:spcAft>
                <a:spcPts val="0"/>
              </a:spcAft>
              <a:buFont typeface="Arial" charset="0"/>
              <a:buNone/>
              <a:defRPr/>
            </a:pPr>
            <a:r>
              <a:rPr lang="en-US">
                <a:solidFill>
                  <a:schemeClr val="tx1">
                    <a:lumMod val="65000"/>
                    <a:lumOff val="35000"/>
                  </a:schemeClr>
                </a:solidFill>
                <a:latin typeface="Courier New" pitchFamily="49" charset="0"/>
                <a:cs typeface="Courier New" pitchFamily="49" charset="0"/>
              </a:rPr>
              <a:t>Switch(config)#</a:t>
            </a:r>
            <a:r>
              <a:rPr lang="en-US" b="1">
                <a:solidFill>
                  <a:schemeClr val="tx1">
                    <a:lumMod val="65000"/>
                    <a:lumOff val="35000"/>
                  </a:schemeClr>
                </a:solidFill>
                <a:latin typeface="Courier New" pitchFamily="49" charset="0"/>
                <a:cs typeface="Courier New" pitchFamily="49" charset="0"/>
              </a:rPr>
              <a:t>vtp mode [client|server|transparent]</a:t>
            </a:r>
            <a:r>
              <a:rPr lang="en-US">
                <a:solidFill>
                  <a:schemeClr val="tx1">
                    <a:lumMod val="65000"/>
                    <a:lumOff val="35000"/>
                  </a:schemeClr>
                </a:solidFill>
                <a:latin typeface="Courier New" pitchFamily="49" charset="0"/>
                <a:cs typeface="Courier New" pitchFamily="49" charset="0"/>
              </a:rPr>
              <a:t> </a:t>
            </a:r>
            <a:endParaRPr lang="en-US">
              <a:solidFill>
                <a:schemeClr val="tx1">
                  <a:lumMod val="65000"/>
                  <a:lumOff val="35000"/>
                </a:schemeClr>
              </a:solidFill>
            </a:endParaRPr>
          </a:p>
          <a:p>
            <a:pPr eaLnBrk="1" fontAlgn="auto" hangingPunct="1">
              <a:lnSpc>
                <a:spcPct val="90000"/>
              </a:lnSpc>
              <a:spcAft>
                <a:spcPts val="0"/>
              </a:spcAft>
              <a:buFont typeface="Arial" charset="0"/>
              <a:buNone/>
              <a:defRPr/>
            </a:pPr>
            <a:endParaRPr lang="en-US">
              <a:solidFill>
                <a:schemeClr val="tx1">
                  <a:lumMod val="65000"/>
                  <a:lumOff val="35000"/>
                </a:schemeClr>
              </a:solidFill>
            </a:endParaRPr>
          </a:p>
          <a:p>
            <a:pPr eaLnBrk="1" fontAlgn="auto" hangingPunct="1">
              <a:lnSpc>
                <a:spcPct val="90000"/>
              </a:lnSpc>
              <a:spcAft>
                <a:spcPts val="0"/>
              </a:spcAft>
              <a:buFont typeface="Arial" charset="0"/>
              <a:buNone/>
              <a:defRPr/>
            </a:pPr>
            <a:r>
              <a:rPr lang="en-US">
                <a:solidFill>
                  <a:schemeClr val="tx1">
                    <a:lumMod val="65000"/>
                    <a:lumOff val="35000"/>
                  </a:schemeClr>
                </a:solidFill>
                <a:latin typeface="Courier New" pitchFamily="49" charset="0"/>
                <a:cs typeface="Courier New" pitchFamily="49" charset="0"/>
              </a:rPr>
              <a:t>Switch#</a:t>
            </a:r>
            <a:r>
              <a:rPr lang="en-US" b="1">
                <a:solidFill>
                  <a:schemeClr val="tx1">
                    <a:lumMod val="65000"/>
                    <a:lumOff val="35000"/>
                  </a:schemeClr>
                </a:solidFill>
                <a:latin typeface="Courier New" pitchFamily="49" charset="0"/>
                <a:cs typeface="Courier New" pitchFamily="49" charset="0"/>
              </a:rPr>
              <a:t>vlan database</a:t>
            </a:r>
            <a:endParaRPr lang="en-US">
              <a:solidFill>
                <a:schemeClr val="tx1">
                  <a:lumMod val="65000"/>
                  <a:lumOff val="35000"/>
                </a:schemeClr>
              </a:solidFill>
              <a:latin typeface="Courier New" pitchFamily="49" charset="0"/>
              <a:cs typeface="Courier New" pitchFamily="49" charset="0"/>
            </a:endParaRPr>
          </a:p>
          <a:p>
            <a:pPr eaLnBrk="1" fontAlgn="auto" hangingPunct="1">
              <a:lnSpc>
                <a:spcPct val="90000"/>
              </a:lnSpc>
              <a:spcAft>
                <a:spcPts val="0"/>
              </a:spcAft>
              <a:buFont typeface="Arial" charset="0"/>
              <a:buNone/>
              <a:defRPr/>
            </a:pPr>
            <a:r>
              <a:rPr lang="en-US">
                <a:solidFill>
                  <a:schemeClr val="tx1">
                    <a:lumMod val="65000"/>
                    <a:lumOff val="35000"/>
                  </a:schemeClr>
                </a:solidFill>
                <a:latin typeface="Courier New" pitchFamily="49" charset="0"/>
                <a:cs typeface="Courier New" pitchFamily="49" charset="0"/>
              </a:rPr>
              <a:t>Switch(vlan)#</a:t>
            </a:r>
            <a:r>
              <a:rPr lang="en-US" b="1">
                <a:solidFill>
                  <a:schemeClr val="tx1">
                    <a:lumMod val="65000"/>
                    <a:lumOff val="35000"/>
                  </a:schemeClr>
                </a:solidFill>
                <a:latin typeface="Courier New" pitchFamily="49" charset="0"/>
                <a:cs typeface="Courier New" pitchFamily="49" charset="0"/>
              </a:rPr>
              <a:t>vtp [client|server|transparent]</a:t>
            </a:r>
            <a:r>
              <a:rPr lang="en-US">
                <a:solidFill>
                  <a:schemeClr val="tx1">
                    <a:lumMod val="65000"/>
                    <a:lumOff val="35000"/>
                  </a:schemeClr>
                </a:solidFill>
                <a:latin typeface="Courier New" pitchFamily="49" charset="0"/>
                <a:cs typeface="Courier New" pitchFamily="49" charset="0"/>
              </a:rPr>
              <a:t> </a:t>
            </a:r>
            <a:endParaRPr lang="en-US">
              <a:solidFill>
                <a:schemeClr val="tx1">
                  <a:lumMod val="65000"/>
                  <a:lumOff val="35000"/>
                </a:schemeClr>
              </a:solidFill>
            </a:endParaRPr>
          </a:p>
        </p:txBody>
      </p:sp>
      <p:pic>
        <p:nvPicPr>
          <p:cNvPr id="34820" name="Picture 4"/>
          <p:cNvPicPr>
            <a:picLocks noChangeAspect="1" noChangeArrowheads="1"/>
          </p:cNvPicPr>
          <p:nvPr/>
        </p:nvPicPr>
        <p:blipFill>
          <a:blip r:embed="rId2" cstate="print"/>
          <a:srcRect/>
          <a:stretch>
            <a:fillRect/>
          </a:stretch>
        </p:blipFill>
        <p:spPr bwMode="auto">
          <a:xfrm>
            <a:off x="304800" y="1219200"/>
            <a:ext cx="7077075" cy="2657475"/>
          </a:xfrm>
          <a:prstGeom prst="rect">
            <a:avLst/>
          </a:prstGeom>
          <a:noFill/>
          <a:ln w="25400">
            <a:noFill/>
            <a:miter lim="800000"/>
            <a:headEnd/>
            <a:tailEnd/>
          </a:ln>
        </p:spPr>
      </p:pic>
      <p:sp>
        <p:nvSpPr>
          <p:cNvPr id="34821" name="Text Box 6"/>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smtClean="0"/>
              <a:t>VTP Configuration - Overview</a:t>
            </a:r>
          </a:p>
        </p:txBody>
      </p:sp>
      <p:sp>
        <p:nvSpPr>
          <p:cNvPr id="32771" name="Rectangle 3"/>
          <p:cNvSpPr>
            <a:spLocks noGrp="1" noChangeArrowheads="1"/>
          </p:cNvSpPr>
          <p:nvPr>
            <p:ph sz="quarter" idx="1"/>
          </p:nvPr>
        </p:nvSpPr>
        <p:spPr/>
        <p:txBody>
          <a:bodyPr rtlCol="0">
            <a:normAutofit fontScale="92500" lnSpcReduction="20000"/>
          </a:bodyPr>
          <a:lstStyle/>
          <a:p>
            <a:pPr eaLnBrk="1" fontAlgn="auto" hangingPunct="1">
              <a:lnSpc>
                <a:spcPct val="90000"/>
              </a:lnSpc>
              <a:spcAft>
                <a:spcPts val="0"/>
              </a:spcAft>
              <a:buFont typeface="Arial" pitchFamily="34" charset="0"/>
              <a:buChar char="•"/>
              <a:defRPr/>
            </a:pPr>
            <a:r>
              <a:rPr lang="en-US">
                <a:solidFill>
                  <a:schemeClr val="tx1">
                    <a:lumMod val="65000"/>
                    <a:lumOff val="35000"/>
                  </a:schemeClr>
                </a:solidFill>
                <a:cs typeface="Arial" charset="0"/>
              </a:rPr>
              <a:t>VTP Configuration in global configuration mode: </a:t>
            </a:r>
            <a:endParaRPr lang="en-US">
              <a:solidFill>
                <a:schemeClr val="tx1">
                  <a:lumMod val="65000"/>
                  <a:lumOff val="35000"/>
                </a:schemeClr>
              </a:solidFill>
            </a:endParaRP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a:t>
            </a:r>
            <a:r>
              <a:rPr lang="en-US" b="1">
                <a:solidFill>
                  <a:schemeClr val="tx1">
                    <a:lumMod val="65000"/>
                    <a:lumOff val="35000"/>
                  </a:schemeClr>
                </a:solidFill>
                <a:latin typeface="Courier New" pitchFamily="49" charset="0"/>
                <a:cs typeface="Courier New" pitchFamily="49" charset="0"/>
              </a:rPr>
              <a:t>config terminal</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Switch(config)#</a:t>
            </a:r>
            <a:r>
              <a:rPr lang="en-US" b="1">
                <a:solidFill>
                  <a:schemeClr val="tx1">
                    <a:lumMod val="65000"/>
                    <a:lumOff val="35000"/>
                  </a:schemeClr>
                </a:solidFill>
                <a:latin typeface="Courier New" pitchFamily="49" charset="0"/>
                <a:cs typeface="Courier New" pitchFamily="49" charset="0"/>
              </a:rPr>
              <a:t>vtp version 2</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Switch(config)#</a:t>
            </a:r>
            <a:r>
              <a:rPr lang="en-US" b="1">
                <a:solidFill>
                  <a:schemeClr val="tx1">
                    <a:lumMod val="65000"/>
                    <a:lumOff val="35000"/>
                  </a:schemeClr>
                </a:solidFill>
                <a:latin typeface="Courier New" pitchFamily="49" charset="0"/>
                <a:cs typeface="Courier New" pitchFamily="49" charset="0"/>
              </a:rPr>
              <a:t>vtp mode server</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Switch(config)#</a:t>
            </a:r>
            <a:r>
              <a:rPr lang="en-US" b="1">
                <a:solidFill>
                  <a:schemeClr val="tx1">
                    <a:lumMod val="65000"/>
                    <a:lumOff val="35000"/>
                  </a:schemeClr>
                </a:solidFill>
                <a:latin typeface="Courier New" pitchFamily="49" charset="0"/>
                <a:cs typeface="Courier New" pitchFamily="49" charset="0"/>
              </a:rPr>
              <a:t>vtp domain cisco</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Switch(config)#</a:t>
            </a:r>
            <a:r>
              <a:rPr lang="en-US" b="1">
                <a:solidFill>
                  <a:schemeClr val="tx1">
                    <a:lumMod val="65000"/>
                    <a:lumOff val="35000"/>
                  </a:schemeClr>
                </a:solidFill>
                <a:latin typeface="Courier New" pitchFamily="49" charset="0"/>
                <a:cs typeface="Courier New" pitchFamily="49" charset="0"/>
              </a:rPr>
              <a:t>vtp password mypassword</a:t>
            </a:r>
          </a:p>
          <a:p>
            <a:pPr eaLnBrk="1" fontAlgn="auto" hangingPunct="1">
              <a:lnSpc>
                <a:spcPct val="90000"/>
              </a:lnSpc>
              <a:spcAft>
                <a:spcPts val="0"/>
              </a:spcAft>
              <a:buFont typeface="Arial" charset="0"/>
              <a:buNone/>
              <a:defRPr/>
            </a:pPr>
            <a:endParaRPr lang="en-US">
              <a:solidFill>
                <a:schemeClr val="tx1">
                  <a:lumMod val="65000"/>
                  <a:lumOff val="35000"/>
                </a:schemeClr>
              </a:solidFill>
            </a:endParaRPr>
          </a:p>
          <a:p>
            <a:pPr eaLnBrk="1" fontAlgn="auto" hangingPunct="1">
              <a:lnSpc>
                <a:spcPct val="90000"/>
              </a:lnSpc>
              <a:spcAft>
                <a:spcPts val="0"/>
              </a:spcAft>
              <a:buFont typeface="Arial" pitchFamily="34" charset="0"/>
              <a:buChar char="•"/>
              <a:defRPr/>
            </a:pPr>
            <a:r>
              <a:rPr lang="en-US">
                <a:solidFill>
                  <a:schemeClr val="tx1">
                    <a:lumMod val="65000"/>
                    <a:lumOff val="35000"/>
                  </a:schemeClr>
                </a:solidFill>
                <a:cs typeface="Arial" charset="0"/>
              </a:rPr>
              <a:t>VTP Configuration in VLAN configuration mode: </a:t>
            </a:r>
            <a:endParaRPr lang="en-US">
              <a:solidFill>
                <a:schemeClr val="tx1">
                  <a:lumMod val="65000"/>
                  <a:lumOff val="35000"/>
                </a:schemeClr>
              </a:solidFill>
            </a:endParaRP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a:t>
            </a:r>
            <a:r>
              <a:rPr lang="en-US" b="1">
                <a:solidFill>
                  <a:schemeClr val="tx1">
                    <a:lumMod val="65000"/>
                    <a:lumOff val="35000"/>
                  </a:schemeClr>
                </a:solidFill>
                <a:latin typeface="Courier New" pitchFamily="49" charset="0"/>
                <a:cs typeface="Courier New" pitchFamily="49" charset="0"/>
              </a:rPr>
              <a:t>vlan database</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Switch(vlan)#</a:t>
            </a:r>
            <a:r>
              <a:rPr lang="en-US" b="1">
                <a:solidFill>
                  <a:schemeClr val="tx1">
                    <a:lumMod val="65000"/>
                    <a:lumOff val="35000"/>
                  </a:schemeClr>
                </a:solidFill>
                <a:latin typeface="Courier New" pitchFamily="49" charset="0"/>
                <a:cs typeface="Courier New" pitchFamily="49" charset="0"/>
              </a:rPr>
              <a:t>vtp v2-mode</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Switch(vlan)#</a:t>
            </a:r>
            <a:r>
              <a:rPr lang="en-US" b="1">
                <a:solidFill>
                  <a:schemeClr val="tx1">
                    <a:lumMod val="65000"/>
                    <a:lumOff val="35000"/>
                  </a:schemeClr>
                </a:solidFill>
                <a:latin typeface="Courier New" pitchFamily="49" charset="0"/>
                <a:cs typeface="Courier New" pitchFamily="49" charset="0"/>
              </a:rPr>
              <a:t>vtp server</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Switch(vlan)#</a:t>
            </a:r>
            <a:r>
              <a:rPr lang="en-US" b="1">
                <a:solidFill>
                  <a:schemeClr val="tx1">
                    <a:lumMod val="65000"/>
                    <a:lumOff val="35000"/>
                  </a:schemeClr>
                </a:solidFill>
                <a:latin typeface="Courier New" pitchFamily="49" charset="0"/>
                <a:cs typeface="Courier New" pitchFamily="49" charset="0"/>
              </a:rPr>
              <a:t>vtp domain cisco</a:t>
            </a:r>
          </a:p>
          <a:p>
            <a:pPr lvl="1" eaLnBrk="1" fontAlgn="auto" hangingPunct="1">
              <a:lnSpc>
                <a:spcPct val="90000"/>
              </a:lnSpc>
              <a:spcAft>
                <a:spcPts val="0"/>
              </a:spcAft>
              <a:buClr>
                <a:schemeClr val="accent1">
                  <a:lumMod val="60000"/>
                  <a:lumOff val="40000"/>
                </a:schemeClr>
              </a:buClr>
              <a:buFontTx/>
              <a:buNone/>
              <a:defRPr/>
            </a:pPr>
            <a:r>
              <a:rPr lang="en-US">
                <a:solidFill>
                  <a:schemeClr val="tx1">
                    <a:lumMod val="65000"/>
                    <a:lumOff val="35000"/>
                  </a:schemeClr>
                </a:solidFill>
                <a:latin typeface="Courier New" pitchFamily="49" charset="0"/>
                <a:cs typeface="Courier New" pitchFamily="49" charset="0"/>
              </a:rPr>
              <a:t>Switch(vlan)#</a:t>
            </a:r>
            <a:r>
              <a:rPr lang="en-US" b="1">
                <a:solidFill>
                  <a:schemeClr val="tx1">
                    <a:lumMod val="65000"/>
                    <a:lumOff val="35000"/>
                  </a:schemeClr>
                </a:solidFill>
                <a:latin typeface="Courier New" pitchFamily="49" charset="0"/>
                <a:cs typeface="Courier New" pitchFamily="49" charset="0"/>
              </a:rPr>
              <a:t>vtp password mypassword</a:t>
            </a:r>
            <a:endParaRPr lang="en-US">
              <a:solidFill>
                <a:schemeClr val="tx1">
                  <a:lumMod val="65000"/>
                  <a:lumOff val="35000"/>
                </a:schemeClr>
              </a:solidFill>
            </a:endParaRPr>
          </a:p>
        </p:txBody>
      </p:sp>
      <p:sp>
        <p:nvSpPr>
          <p:cNvPr id="35844" name="Text Box 4"/>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smtClean="0"/>
              <a:t>Verifying VTP</a:t>
            </a:r>
          </a:p>
        </p:txBody>
      </p:sp>
      <p:sp>
        <p:nvSpPr>
          <p:cNvPr id="36867" name="Rectangle 3"/>
          <p:cNvSpPr>
            <a:spLocks noGrp="1" noChangeArrowheads="1"/>
          </p:cNvSpPr>
          <p:nvPr>
            <p:ph sz="quarter" idx="1"/>
          </p:nvPr>
        </p:nvSpPr>
        <p:spPr>
          <a:xfrm>
            <a:off x="381000" y="4572000"/>
            <a:ext cx="8534400" cy="1981200"/>
          </a:xfrm>
        </p:spPr>
        <p:txBody>
          <a:bodyPr/>
          <a:lstStyle/>
          <a:p>
            <a:pPr eaLnBrk="1" hangingPunct="1"/>
            <a:r>
              <a:rPr lang="en-US" altLang="en-US" smtClean="0">
                <a:cs typeface="Arial" charset="0"/>
              </a:rPr>
              <a:t>This command is used to display statistics about advertisements sent and received on the switch.</a:t>
            </a:r>
            <a:r>
              <a:rPr lang="en-US" altLang="en-US" smtClean="0"/>
              <a:t> </a:t>
            </a:r>
          </a:p>
        </p:txBody>
      </p:sp>
      <p:pic>
        <p:nvPicPr>
          <p:cNvPr id="36868" name="Picture 4"/>
          <p:cNvPicPr>
            <a:picLocks noChangeAspect="1" noChangeArrowheads="1"/>
          </p:cNvPicPr>
          <p:nvPr/>
        </p:nvPicPr>
        <p:blipFill>
          <a:blip r:embed="rId2" cstate="print"/>
          <a:srcRect/>
          <a:stretch>
            <a:fillRect/>
          </a:stretch>
        </p:blipFill>
        <p:spPr bwMode="auto">
          <a:xfrm>
            <a:off x="1143000" y="1143000"/>
            <a:ext cx="6896100" cy="3028950"/>
          </a:xfrm>
          <a:prstGeom prst="rect">
            <a:avLst/>
          </a:prstGeom>
          <a:noFill/>
          <a:ln w="25400">
            <a:noFill/>
            <a:miter lim="800000"/>
            <a:headEnd/>
            <a:tailEnd/>
          </a:ln>
        </p:spPr>
      </p:pic>
      <p:sp>
        <p:nvSpPr>
          <p:cNvPr id="36869"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152400"/>
            <a:ext cx="8610600" cy="609600"/>
          </a:xfrm>
        </p:spPr>
        <p:txBody>
          <a:bodyPr rtlCol="0">
            <a:normAutofit fontScale="90000"/>
          </a:bodyPr>
          <a:lstStyle/>
          <a:p>
            <a:pPr eaLnBrk="1" fontAlgn="auto" hangingPunct="1">
              <a:spcAft>
                <a:spcPts val="0"/>
              </a:spcAft>
              <a:defRPr/>
            </a:pPr>
            <a:r>
              <a:rPr lang="en-US"/>
              <a:t>Adding a switch to an existing VTP domain</a:t>
            </a:r>
          </a:p>
        </p:txBody>
      </p:sp>
      <p:sp>
        <p:nvSpPr>
          <p:cNvPr id="15363" name="Rectangle 3"/>
          <p:cNvSpPr>
            <a:spLocks noGrp="1" noChangeArrowheads="1"/>
          </p:cNvSpPr>
          <p:nvPr>
            <p:ph sz="quarter" idx="1"/>
          </p:nvPr>
        </p:nvSpPr>
        <p:spPr>
          <a:xfrm>
            <a:off x="381000" y="3048000"/>
            <a:ext cx="8534400" cy="3505200"/>
          </a:xfrm>
        </p:spPr>
        <p:txBody>
          <a:bodyPr rtlCol="0">
            <a:normAutofit fontScale="77500" lnSpcReduction="20000"/>
          </a:bodyPr>
          <a:lstStyle/>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Use caution when inserting a new switch into an existing domain.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In order to prepare a switch to enter an existing VTP domain, perform the following steps.  </a:t>
            </a:r>
            <a:r>
              <a:rPr lang="en-US">
                <a:solidFill>
                  <a:schemeClr val="tx1">
                    <a:lumMod val="65000"/>
                    <a:lumOff val="35000"/>
                  </a:schemeClr>
                </a:solidFill>
              </a:rPr>
              <a:t>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Delete the VLAN database, erase the startup configuration, and power cycle the switch.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This will avoid potential problems resulting from residual VLAN configurations or adding a switch with a higher VTP configuration revision number that could result in the propagation of incorrect VLAN information.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From the privileged mode, issue the </a:t>
            </a:r>
            <a:r>
              <a:rPr lang="en-US" b="1">
                <a:solidFill>
                  <a:schemeClr val="tx1">
                    <a:lumMod val="65000"/>
                    <a:lumOff val="35000"/>
                  </a:schemeClr>
                </a:solidFill>
                <a:latin typeface="Courier New" pitchFamily="49" charset="0"/>
                <a:cs typeface="Courier New" pitchFamily="49" charset="0"/>
              </a:rPr>
              <a:t>delete vlan.dat</a:t>
            </a:r>
            <a:r>
              <a:rPr lang="en-US">
                <a:solidFill>
                  <a:schemeClr val="tx1">
                    <a:lumMod val="65000"/>
                    <a:lumOff val="35000"/>
                  </a:schemeClr>
                </a:solidFill>
                <a:cs typeface="Arial" charset="0"/>
              </a:rPr>
              <a:t> and </a:t>
            </a:r>
            <a:r>
              <a:rPr lang="en-US" b="1">
                <a:solidFill>
                  <a:schemeClr val="tx1">
                    <a:lumMod val="65000"/>
                    <a:lumOff val="35000"/>
                  </a:schemeClr>
                </a:solidFill>
                <a:latin typeface="Courier New" pitchFamily="49" charset="0"/>
                <a:cs typeface="Courier New" pitchFamily="49" charset="0"/>
              </a:rPr>
              <a:t>erase startup-config</a:t>
            </a:r>
            <a:r>
              <a:rPr lang="en-US">
                <a:solidFill>
                  <a:schemeClr val="tx1">
                    <a:lumMod val="65000"/>
                    <a:lumOff val="35000"/>
                  </a:schemeClr>
                </a:solidFill>
                <a:cs typeface="Arial" charset="0"/>
              </a:rPr>
              <a:t> commands, then power cycle the switch. </a:t>
            </a:r>
            <a:endParaRPr lang="en-US">
              <a:solidFill>
                <a:schemeClr val="tx1">
                  <a:lumMod val="65000"/>
                  <a:lumOff val="35000"/>
                </a:schemeClr>
              </a:solidFill>
            </a:endParaRPr>
          </a:p>
        </p:txBody>
      </p:sp>
      <p:pic>
        <p:nvPicPr>
          <p:cNvPr id="37892" name="Picture 4"/>
          <p:cNvPicPr>
            <a:picLocks noChangeAspect="1" noChangeArrowheads="1"/>
          </p:cNvPicPr>
          <p:nvPr/>
        </p:nvPicPr>
        <p:blipFill>
          <a:blip r:embed="rId2" cstate="print"/>
          <a:srcRect/>
          <a:stretch>
            <a:fillRect/>
          </a:stretch>
        </p:blipFill>
        <p:spPr bwMode="auto">
          <a:xfrm>
            <a:off x="685800" y="1295400"/>
            <a:ext cx="7391400" cy="1800225"/>
          </a:xfrm>
          <a:prstGeom prst="rect">
            <a:avLst/>
          </a:prstGeom>
          <a:noFill/>
          <a:ln w="25400">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lstStyle/>
          <a:p>
            <a:pPr eaLnBrk="1" hangingPunct="1"/>
            <a:r>
              <a:rPr lang="en-GB" altLang="en-US" smtClean="0"/>
              <a:t>Things to check</a:t>
            </a:r>
          </a:p>
        </p:txBody>
      </p:sp>
      <p:sp>
        <p:nvSpPr>
          <p:cNvPr id="4" name="Date Placeholder 3"/>
          <p:cNvSpPr>
            <a:spLocks noGrp="1"/>
          </p:cNvSpPr>
          <p:nvPr>
            <p:ph type="dt" sz="half" idx="10"/>
          </p:nvPr>
        </p:nvSpPr>
        <p:spPr/>
        <p:txBody>
          <a:bodyPr/>
          <a:lstStyle/>
          <a:p>
            <a:pPr>
              <a:defRPr/>
            </a:pPr>
            <a:fld id="{33D7B409-BE8A-419F-A891-D151296ECD3F}" type="datetime5">
              <a:rPr lang="en-GB" smtClean="0"/>
              <a:pPr>
                <a:defRPr/>
              </a:pPr>
              <a:t>12-Dec-16</a:t>
            </a:fld>
            <a:endParaRPr lang="en-GB"/>
          </a:p>
        </p:txBody>
      </p:sp>
      <p:sp>
        <p:nvSpPr>
          <p:cNvPr id="5" name="Footer Placeholder 4"/>
          <p:cNvSpPr>
            <a:spLocks noGrp="1"/>
          </p:cNvSpPr>
          <p:nvPr>
            <p:ph type="ftr" sz="quarter" idx="11"/>
          </p:nvPr>
        </p:nvSpPr>
        <p:spPr/>
        <p:txBody>
          <a:bodyPr/>
          <a:lstStyle/>
          <a:p>
            <a:pPr>
              <a:defRPr/>
            </a:pPr>
            <a:r>
              <a:rPr lang="en-GB"/>
              <a:t>S Ward  Abingdon and Witney College</a:t>
            </a:r>
          </a:p>
        </p:txBody>
      </p:sp>
      <p:sp>
        <p:nvSpPr>
          <p:cNvPr id="38917" name="Rectangle 3"/>
          <p:cNvSpPr>
            <a:spLocks noGrp="1" noChangeArrowheads="1"/>
          </p:cNvSpPr>
          <p:nvPr>
            <p:ph sz="quarter" idx="1"/>
          </p:nvPr>
        </p:nvSpPr>
        <p:spPr/>
        <p:txBody>
          <a:bodyPr/>
          <a:lstStyle/>
          <a:p>
            <a:pPr eaLnBrk="1" hangingPunct="1"/>
            <a:r>
              <a:rPr lang="en-GB" altLang="en-US" smtClean="0"/>
              <a:t>VTP Version. It needs to be the same on all switches in the domain.</a:t>
            </a:r>
          </a:p>
          <a:p>
            <a:pPr eaLnBrk="1" hangingPunct="1"/>
            <a:r>
              <a:rPr lang="en-GB" altLang="en-US" smtClean="0"/>
              <a:t>Domain name. Is it exactly the same on all switches?</a:t>
            </a:r>
          </a:p>
          <a:p>
            <a:pPr eaLnBrk="1" hangingPunct="1"/>
            <a:r>
              <a:rPr lang="en-GB" altLang="en-US" smtClean="0"/>
              <a:t>VTP Password if any. Is it exactly the same on all switches?</a:t>
            </a:r>
          </a:p>
          <a:p>
            <a:pPr eaLnBrk="1" hangingPunct="1"/>
            <a:r>
              <a:rPr lang="en-GB" altLang="en-US" smtClean="0"/>
              <a:t>Check that there is at least one server. Better to have at least two.</a:t>
            </a:r>
          </a:p>
          <a:p>
            <a:pPr eaLnBrk="1" hangingPunct="1"/>
            <a:r>
              <a:rPr lang="en-GB" altLang="en-US" smtClean="0"/>
              <a:t>If you recently added a new switch, had its revision number been set to 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endParaRPr lang="en-US" altLang="en-US" smtClean="0"/>
          </a:p>
        </p:txBody>
      </p:sp>
      <p:sp>
        <p:nvSpPr>
          <p:cNvPr id="39939" name="Content Placeholder 2"/>
          <p:cNvSpPr>
            <a:spLocks noGrp="1"/>
          </p:cNvSpPr>
          <p:nvPr>
            <p:ph sz="quarter" idx="1"/>
          </p:nvPr>
        </p:nvSpPr>
        <p:spPr/>
        <p:txBody>
          <a:bodyPr/>
          <a:lstStyle/>
          <a:p>
            <a:pPr eaLnBrk="1" hangingPunct="1"/>
            <a:r>
              <a:rPr lang="en-US" altLang="en-US" smtClean="0"/>
              <a:t>http://www.9tut.com/vlan-trunk-protocol-vtp-tutorial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pPr eaLnBrk="1" hangingPunct="1"/>
            <a:endParaRPr lang="en-GB" altLang="en-US" smtClean="0"/>
          </a:p>
        </p:txBody>
      </p:sp>
      <p:sp>
        <p:nvSpPr>
          <p:cNvPr id="30" name="Date Placeholder 3"/>
          <p:cNvSpPr>
            <a:spLocks noGrp="1"/>
          </p:cNvSpPr>
          <p:nvPr>
            <p:ph type="dt" sz="half" idx="10"/>
          </p:nvPr>
        </p:nvSpPr>
        <p:spPr/>
        <p:txBody>
          <a:bodyPr/>
          <a:lstStyle/>
          <a:p>
            <a:pPr>
              <a:defRPr/>
            </a:pPr>
            <a:fld id="{33D7B409-BE8A-419F-A891-D151296ECD3F}" type="datetime5">
              <a:rPr lang="en-GB" smtClean="0"/>
              <a:pPr>
                <a:defRPr/>
              </a:pPr>
              <a:t>12-Dec-16</a:t>
            </a:fld>
            <a:endParaRPr lang="en-GB"/>
          </a:p>
        </p:txBody>
      </p:sp>
      <p:sp>
        <p:nvSpPr>
          <p:cNvPr id="31" name="Footer Placeholder 4"/>
          <p:cNvSpPr>
            <a:spLocks noGrp="1"/>
          </p:cNvSpPr>
          <p:nvPr>
            <p:ph type="ftr" sz="quarter" idx="11"/>
          </p:nvPr>
        </p:nvSpPr>
        <p:spPr/>
        <p:txBody>
          <a:bodyPr/>
          <a:lstStyle/>
          <a:p>
            <a:pPr>
              <a:defRPr/>
            </a:pPr>
            <a:r>
              <a:rPr lang="en-GB"/>
              <a:t>S Ward  Abingdon and Witney College</a:t>
            </a:r>
          </a:p>
        </p:txBody>
      </p:sp>
      <p:grpSp>
        <p:nvGrpSpPr>
          <p:cNvPr id="23557" name="Group 16"/>
          <p:cNvGrpSpPr>
            <a:grpSpLocks/>
          </p:cNvGrpSpPr>
          <p:nvPr/>
        </p:nvGrpSpPr>
        <p:grpSpPr bwMode="auto">
          <a:xfrm>
            <a:off x="3132138" y="1557338"/>
            <a:ext cx="2808287" cy="647700"/>
            <a:chOff x="1973" y="981"/>
            <a:chExt cx="1769" cy="408"/>
          </a:xfrm>
        </p:grpSpPr>
        <p:sp>
          <p:nvSpPr>
            <p:cNvPr id="23582" name="AutoShape 14"/>
            <p:cNvSpPr>
              <a:spLocks noChangeArrowheads="1"/>
            </p:cNvSpPr>
            <p:nvPr/>
          </p:nvSpPr>
          <p:spPr bwMode="auto">
            <a:xfrm>
              <a:off x="1973" y="981"/>
              <a:ext cx="1587" cy="408"/>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83" name="Text Box 5"/>
            <p:cNvSpPr txBox="1">
              <a:spLocks noChangeArrowheads="1"/>
            </p:cNvSpPr>
            <p:nvPr/>
          </p:nvSpPr>
          <p:spPr bwMode="auto">
            <a:xfrm>
              <a:off x="2018" y="1026"/>
              <a:ext cx="1724" cy="327"/>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LAN Design</a:t>
              </a:r>
            </a:p>
          </p:txBody>
        </p:sp>
      </p:grpSp>
      <p:grpSp>
        <p:nvGrpSpPr>
          <p:cNvPr id="23558" name="Group 15"/>
          <p:cNvGrpSpPr>
            <a:grpSpLocks/>
          </p:cNvGrpSpPr>
          <p:nvPr/>
        </p:nvGrpSpPr>
        <p:grpSpPr bwMode="auto">
          <a:xfrm>
            <a:off x="900113" y="2420938"/>
            <a:ext cx="2808287" cy="1079500"/>
            <a:chOff x="567" y="1525"/>
            <a:chExt cx="1769" cy="680"/>
          </a:xfrm>
        </p:grpSpPr>
        <p:sp>
          <p:nvSpPr>
            <p:cNvPr id="23580" name="AutoShape 12"/>
            <p:cNvSpPr>
              <a:spLocks noChangeArrowheads="1"/>
            </p:cNvSpPr>
            <p:nvPr/>
          </p:nvSpPr>
          <p:spPr bwMode="auto">
            <a:xfrm>
              <a:off x="567" y="1525"/>
              <a:ext cx="1587" cy="680"/>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81" name="Text Box 6"/>
            <p:cNvSpPr txBox="1">
              <a:spLocks noChangeArrowheads="1"/>
            </p:cNvSpPr>
            <p:nvPr/>
          </p:nvSpPr>
          <p:spPr bwMode="auto">
            <a:xfrm>
              <a:off x="612" y="1570"/>
              <a:ext cx="1724" cy="596"/>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Basic Switch Concepts</a:t>
              </a:r>
            </a:p>
          </p:txBody>
        </p:sp>
      </p:grpSp>
      <p:grpSp>
        <p:nvGrpSpPr>
          <p:cNvPr id="23559" name="Group 21"/>
          <p:cNvGrpSpPr>
            <a:grpSpLocks/>
          </p:cNvGrpSpPr>
          <p:nvPr/>
        </p:nvGrpSpPr>
        <p:grpSpPr bwMode="auto">
          <a:xfrm>
            <a:off x="250825" y="3933825"/>
            <a:ext cx="2954338" cy="576263"/>
            <a:chOff x="158" y="2478"/>
            <a:chExt cx="1861" cy="363"/>
          </a:xfrm>
        </p:grpSpPr>
        <p:sp>
          <p:nvSpPr>
            <p:cNvPr id="23578" name="AutoShape 20"/>
            <p:cNvSpPr>
              <a:spLocks noChangeArrowheads="1"/>
            </p:cNvSpPr>
            <p:nvPr/>
          </p:nvSpPr>
          <p:spPr bwMode="auto">
            <a:xfrm>
              <a:off x="158" y="2478"/>
              <a:ext cx="1225" cy="363"/>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79" name="Text Box 7"/>
            <p:cNvSpPr txBox="1">
              <a:spLocks noChangeArrowheads="1"/>
            </p:cNvSpPr>
            <p:nvPr/>
          </p:nvSpPr>
          <p:spPr bwMode="auto">
            <a:xfrm>
              <a:off x="295" y="2478"/>
              <a:ext cx="1724" cy="327"/>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VLANs</a:t>
              </a:r>
            </a:p>
          </p:txBody>
        </p:sp>
      </p:grpSp>
      <p:grpSp>
        <p:nvGrpSpPr>
          <p:cNvPr id="23560" name="Group 33"/>
          <p:cNvGrpSpPr>
            <a:grpSpLocks/>
          </p:cNvGrpSpPr>
          <p:nvPr/>
        </p:nvGrpSpPr>
        <p:grpSpPr bwMode="auto">
          <a:xfrm>
            <a:off x="179388" y="5084763"/>
            <a:ext cx="3168650" cy="576262"/>
            <a:chOff x="113" y="3203"/>
            <a:chExt cx="1996" cy="363"/>
          </a:xfrm>
        </p:grpSpPr>
        <p:sp>
          <p:nvSpPr>
            <p:cNvPr id="23576" name="AutoShape 24"/>
            <p:cNvSpPr>
              <a:spLocks noChangeArrowheads="1"/>
            </p:cNvSpPr>
            <p:nvPr/>
          </p:nvSpPr>
          <p:spPr bwMode="auto">
            <a:xfrm>
              <a:off x="113" y="3203"/>
              <a:ext cx="1225" cy="363"/>
            </a:xfrm>
            <a:prstGeom prst="roundRect">
              <a:avLst>
                <a:gd name="adj" fmla="val 16667"/>
              </a:avLst>
            </a:prstGeom>
            <a:solidFill>
              <a:srgbClr val="FFFF00"/>
            </a:solidFill>
            <a:ln w="38100">
              <a:solidFill>
                <a:schemeClr val="tx1"/>
              </a:solidFill>
              <a:round/>
              <a:headEnd/>
              <a:tailEnd type="none" w="lg" len="lg"/>
            </a:ln>
          </p:spPr>
          <p:txBody>
            <a:bodyPr wrap="none" anchor="ctr"/>
            <a:lstStyle/>
            <a:p>
              <a:pPr eaLnBrk="1" hangingPunct="1"/>
              <a:endParaRPr lang="en-US" altLang="en-US"/>
            </a:p>
          </p:txBody>
        </p:sp>
        <p:sp>
          <p:nvSpPr>
            <p:cNvPr id="23577" name="Text Box 8"/>
            <p:cNvSpPr txBox="1">
              <a:spLocks noChangeArrowheads="1"/>
            </p:cNvSpPr>
            <p:nvPr/>
          </p:nvSpPr>
          <p:spPr bwMode="auto">
            <a:xfrm>
              <a:off x="385" y="3203"/>
              <a:ext cx="1724" cy="327"/>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VTP</a:t>
              </a:r>
            </a:p>
          </p:txBody>
        </p:sp>
      </p:grpSp>
      <p:grpSp>
        <p:nvGrpSpPr>
          <p:cNvPr id="23561" name="Group 23"/>
          <p:cNvGrpSpPr>
            <a:grpSpLocks/>
          </p:cNvGrpSpPr>
          <p:nvPr/>
        </p:nvGrpSpPr>
        <p:grpSpPr bwMode="auto">
          <a:xfrm>
            <a:off x="3924300" y="3789363"/>
            <a:ext cx="3170238" cy="576262"/>
            <a:chOff x="1927" y="2523"/>
            <a:chExt cx="1997" cy="363"/>
          </a:xfrm>
        </p:grpSpPr>
        <p:sp>
          <p:nvSpPr>
            <p:cNvPr id="23574" name="AutoShape 22"/>
            <p:cNvSpPr>
              <a:spLocks noChangeArrowheads="1"/>
            </p:cNvSpPr>
            <p:nvPr/>
          </p:nvSpPr>
          <p:spPr bwMode="auto">
            <a:xfrm>
              <a:off x="1927" y="2523"/>
              <a:ext cx="1225" cy="363"/>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75" name="Text Box 9"/>
            <p:cNvSpPr txBox="1">
              <a:spLocks noChangeArrowheads="1"/>
            </p:cNvSpPr>
            <p:nvPr/>
          </p:nvSpPr>
          <p:spPr bwMode="auto">
            <a:xfrm>
              <a:off x="2200" y="2523"/>
              <a:ext cx="1724" cy="327"/>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STP</a:t>
              </a:r>
            </a:p>
          </p:txBody>
        </p:sp>
      </p:grpSp>
      <p:grpSp>
        <p:nvGrpSpPr>
          <p:cNvPr id="23562" name="Group 17"/>
          <p:cNvGrpSpPr>
            <a:grpSpLocks/>
          </p:cNvGrpSpPr>
          <p:nvPr/>
        </p:nvGrpSpPr>
        <p:grpSpPr bwMode="auto">
          <a:xfrm>
            <a:off x="3779838" y="4941888"/>
            <a:ext cx="2809875" cy="1079500"/>
            <a:chOff x="1927" y="3113"/>
            <a:chExt cx="1770" cy="680"/>
          </a:xfrm>
        </p:grpSpPr>
        <p:sp>
          <p:nvSpPr>
            <p:cNvPr id="23572" name="AutoShape 13"/>
            <p:cNvSpPr>
              <a:spLocks noChangeArrowheads="1"/>
            </p:cNvSpPr>
            <p:nvPr/>
          </p:nvSpPr>
          <p:spPr bwMode="auto">
            <a:xfrm>
              <a:off x="1927" y="3113"/>
              <a:ext cx="1587" cy="680"/>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73" name="Text Box 10"/>
            <p:cNvSpPr txBox="1">
              <a:spLocks noChangeArrowheads="1"/>
            </p:cNvSpPr>
            <p:nvPr/>
          </p:nvSpPr>
          <p:spPr bwMode="auto">
            <a:xfrm>
              <a:off x="1973" y="3158"/>
              <a:ext cx="1724" cy="596"/>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Inter-VLAN routing</a:t>
              </a:r>
            </a:p>
          </p:txBody>
        </p:sp>
      </p:grpSp>
      <p:grpSp>
        <p:nvGrpSpPr>
          <p:cNvPr id="23563" name="Group 19"/>
          <p:cNvGrpSpPr>
            <a:grpSpLocks/>
          </p:cNvGrpSpPr>
          <p:nvPr/>
        </p:nvGrpSpPr>
        <p:grpSpPr bwMode="auto">
          <a:xfrm>
            <a:off x="6084888" y="2636838"/>
            <a:ext cx="2808287" cy="576262"/>
            <a:chOff x="3651" y="1661"/>
            <a:chExt cx="1769" cy="363"/>
          </a:xfrm>
        </p:grpSpPr>
        <p:sp>
          <p:nvSpPr>
            <p:cNvPr id="23570" name="AutoShape 18"/>
            <p:cNvSpPr>
              <a:spLocks noChangeArrowheads="1"/>
            </p:cNvSpPr>
            <p:nvPr/>
          </p:nvSpPr>
          <p:spPr bwMode="auto">
            <a:xfrm>
              <a:off x="3651" y="1661"/>
              <a:ext cx="1225" cy="363"/>
            </a:xfrm>
            <a:prstGeom prst="roundRect">
              <a:avLst>
                <a:gd name="adj" fmla="val 16667"/>
              </a:avLst>
            </a:prstGeom>
            <a:solidFill>
              <a:schemeClr val="accent2">
                <a:alpha val="50195"/>
              </a:schemeClr>
            </a:solidFill>
            <a:ln w="38100">
              <a:solidFill>
                <a:schemeClr val="tx1"/>
              </a:solidFill>
              <a:round/>
              <a:headEnd/>
              <a:tailEnd type="none" w="lg" len="lg"/>
            </a:ln>
          </p:spPr>
          <p:txBody>
            <a:bodyPr wrap="none" anchor="ctr"/>
            <a:lstStyle/>
            <a:p>
              <a:pPr eaLnBrk="1" hangingPunct="1"/>
              <a:endParaRPr lang="en-US" altLang="en-US"/>
            </a:p>
          </p:txBody>
        </p:sp>
        <p:sp>
          <p:nvSpPr>
            <p:cNvPr id="23571" name="Text Box 11"/>
            <p:cNvSpPr txBox="1">
              <a:spLocks noChangeArrowheads="1"/>
            </p:cNvSpPr>
            <p:nvPr/>
          </p:nvSpPr>
          <p:spPr bwMode="auto">
            <a:xfrm>
              <a:off x="3696" y="1661"/>
              <a:ext cx="1724" cy="327"/>
            </a:xfrm>
            <a:prstGeom prst="rect">
              <a:avLst/>
            </a:prstGeom>
            <a:noFill/>
            <a:ln w="38100">
              <a:noFill/>
              <a:miter lim="800000"/>
              <a:headEnd/>
              <a:tailEnd type="none" w="lg" len="lg"/>
            </a:ln>
          </p:spPr>
          <p:txBody>
            <a:bodyPr>
              <a:spAutoFit/>
            </a:bodyPr>
            <a:lstStyle/>
            <a:p>
              <a:pPr eaLnBrk="1" hangingPunct="1">
                <a:spcBef>
                  <a:spcPct val="50000"/>
                </a:spcBef>
              </a:pPr>
              <a:r>
                <a:rPr lang="en-GB" altLang="en-US" sz="2800" b="1"/>
                <a:t>Wireless</a:t>
              </a:r>
            </a:p>
          </p:txBody>
        </p:sp>
      </p:grpSp>
      <p:sp>
        <p:nvSpPr>
          <p:cNvPr id="23564" name="Line 26"/>
          <p:cNvSpPr>
            <a:spLocks noChangeShapeType="1"/>
          </p:cNvSpPr>
          <p:nvPr/>
        </p:nvSpPr>
        <p:spPr bwMode="auto">
          <a:xfrm>
            <a:off x="5219700" y="2205038"/>
            <a:ext cx="1081088" cy="360362"/>
          </a:xfrm>
          <a:prstGeom prst="line">
            <a:avLst/>
          </a:prstGeom>
          <a:noFill/>
          <a:ln w="38100">
            <a:solidFill>
              <a:schemeClr val="tx1"/>
            </a:solidFill>
            <a:round/>
            <a:headEnd/>
            <a:tailEnd type="triangle" w="lg" len="lg"/>
          </a:ln>
        </p:spPr>
        <p:txBody>
          <a:bodyPr/>
          <a:lstStyle/>
          <a:p>
            <a:endParaRPr lang="en-US"/>
          </a:p>
        </p:txBody>
      </p:sp>
      <p:sp>
        <p:nvSpPr>
          <p:cNvPr id="23565" name="Line 27"/>
          <p:cNvSpPr>
            <a:spLocks noChangeShapeType="1"/>
          </p:cNvSpPr>
          <p:nvPr/>
        </p:nvSpPr>
        <p:spPr bwMode="auto">
          <a:xfrm flipH="1">
            <a:off x="2771775" y="2205038"/>
            <a:ext cx="360363" cy="144462"/>
          </a:xfrm>
          <a:prstGeom prst="line">
            <a:avLst/>
          </a:prstGeom>
          <a:noFill/>
          <a:ln w="38100">
            <a:solidFill>
              <a:schemeClr val="tx1"/>
            </a:solidFill>
            <a:round/>
            <a:headEnd/>
            <a:tailEnd type="triangle" w="lg" len="lg"/>
          </a:ln>
        </p:spPr>
        <p:txBody>
          <a:bodyPr/>
          <a:lstStyle/>
          <a:p>
            <a:endParaRPr lang="en-US"/>
          </a:p>
        </p:txBody>
      </p:sp>
      <p:sp>
        <p:nvSpPr>
          <p:cNvPr id="23566" name="Line 28"/>
          <p:cNvSpPr>
            <a:spLocks noChangeShapeType="1"/>
          </p:cNvSpPr>
          <p:nvPr/>
        </p:nvSpPr>
        <p:spPr bwMode="auto">
          <a:xfrm flipH="1">
            <a:off x="1476375" y="3500438"/>
            <a:ext cx="71438" cy="433387"/>
          </a:xfrm>
          <a:prstGeom prst="line">
            <a:avLst/>
          </a:prstGeom>
          <a:noFill/>
          <a:ln w="38100">
            <a:solidFill>
              <a:schemeClr val="tx1"/>
            </a:solidFill>
            <a:round/>
            <a:headEnd/>
            <a:tailEnd type="triangle" w="lg" len="lg"/>
          </a:ln>
        </p:spPr>
        <p:txBody>
          <a:bodyPr/>
          <a:lstStyle/>
          <a:p>
            <a:endParaRPr lang="en-US"/>
          </a:p>
        </p:txBody>
      </p:sp>
      <p:sp>
        <p:nvSpPr>
          <p:cNvPr id="23567" name="Line 29"/>
          <p:cNvSpPr>
            <a:spLocks noChangeShapeType="1"/>
          </p:cNvSpPr>
          <p:nvPr/>
        </p:nvSpPr>
        <p:spPr bwMode="auto">
          <a:xfrm flipH="1">
            <a:off x="1187450" y="4508500"/>
            <a:ext cx="71438" cy="576263"/>
          </a:xfrm>
          <a:prstGeom prst="line">
            <a:avLst/>
          </a:prstGeom>
          <a:noFill/>
          <a:ln w="38100">
            <a:solidFill>
              <a:schemeClr val="tx1"/>
            </a:solidFill>
            <a:round/>
            <a:headEnd/>
            <a:tailEnd type="triangle" w="lg" len="lg"/>
          </a:ln>
        </p:spPr>
        <p:txBody>
          <a:bodyPr/>
          <a:lstStyle/>
          <a:p>
            <a:endParaRPr lang="en-US"/>
          </a:p>
        </p:txBody>
      </p:sp>
      <p:sp>
        <p:nvSpPr>
          <p:cNvPr id="23568" name="Line 30"/>
          <p:cNvSpPr>
            <a:spLocks noChangeShapeType="1"/>
          </p:cNvSpPr>
          <p:nvPr/>
        </p:nvSpPr>
        <p:spPr bwMode="auto">
          <a:xfrm>
            <a:off x="1835150" y="4508500"/>
            <a:ext cx="2016125" cy="576263"/>
          </a:xfrm>
          <a:prstGeom prst="line">
            <a:avLst/>
          </a:prstGeom>
          <a:noFill/>
          <a:ln w="38100">
            <a:solidFill>
              <a:schemeClr val="tx1"/>
            </a:solidFill>
            <a:round/>
            <a:headEnd/>
            <a:tailEnd type="triangle" w="lg" len="lg"/>
          </a:ln>
        </p:spPr>
        <p:txBody>
          <a:bodyPr/>
          <a:lstStyle/>
          <a:p>
            <a:endParaRPr lang="en-US"/>
          </a:p>
        </p:txBody>
      </p:sp>
      <p:sp>
        <p:nvSpPr>
          <p:cNvPr id="23569" name="Line 31"/>
          <p:cNvSpPr>
            <a:spLocks noChangeShapeType="1"/>
          </p:cNvSpPr>
          <p:nvPr/>
        </p:nvSpPr>
        <p:spPr bwMode="auto">
          <a:xfrm>
            <a:off x="3132138" y="3500438"/>
            <a:ext cx="792162" cy="360362"/>
          </a:xfrm>
          <a:prstGeom prst="line">
            <a:avLst/>
          </a:prstGeom>
          <a:noFill/>
          <a:ln w="38100">
            <a:solidFill>
              <a:schemeClr val="tx1"/>
            </a:solidFill>
            <a:round/>
            <a:headEnd/>
            <a:tailEnd type="triangle" w="lg" len="lg"/>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Why?</a:t>
            </a:r>
          </a:p>
        </p:txBody>
      </p:sp>
      <p:sp>
        <p:nvSpPr>
          <p:cNvPr id="24579" name="Content Placeholder 2"/>
          <p:cNvSpPr>
            <a:spLocks noGrp="1"/>
          </p:cNvSpPr>
          <p:nvPr>
            <p:ph sz="quarter" idx="1"/>
          </p:nvPr>
        </p:nvSpPr>
        <p:spPr>
          <a:xfrm>
            <a:off x="498475" y="4797425"/>
            <a:ext cx="7556500" cy="1328738"/>
          </a:xfrm>
        </p:spPr>
        <p:txBody>
          <a:bodyPr/>
          <a:lstStyle/>
          <a:p>
            <a:pPr eaLnBrk="1" hangingPunct="1"/>
            <a:r>
              <a:rPr lang="en-US" altLang="en-US" sz="1600" smtClean="0"/>
              <a:t>One day, your boss decides to add a new department to your office, the Support Department, and you are tasked to add a new SUPPORT VLAN for this department. How will you do that? Well, without VTP you have to go to each switch to enable this new VLAN. Fortunately your office only has 5 floors so you can finish this task in some hours!!!</a:t>
            </a:r>
          </a:p>
        </p:txBody>
      </p:sp>
      <p:pic>
        <p:nvPicPr>
          <p:cNvPr id="24580" name="Picture 2" descr="VTP_building_needed.jpg"/>
          <p:cNvPicPr>
            <a:picLocks noChangeAspect="1" noChangeArrowheads="1"/>
          </p:cNvPicPr>
          <p:nvPr/>
        </p:nvPicPr>
        <p:blipFill>
          <a:blip r:embed="rId2" cstate="print"/>
          <a:srcRect/>
          <a:stretch>
            <a:fillRect/>
          </a:stretch>
        </p:blipFill>
        <p:spPr bwMode="auto">
          <a:xfrm>
            <a:off x="1476375" y="1196975"/>
            <a:ext cx="5238750" cy="35242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z="4000" smtClean="0"/>
              <a:t>VTP MODE</a:t>
            </a:r>
          </a:p>
        </p:txBody>
      </p:sp>
      <p:sp>
        <p:nvSpPr>
          <p:cNvPr id="25603" name="Content Placeholder 2"/>
          <p:cNvSpPr>
            <a:spLocks noGrp="1"/>
          </p:cNvSpPr>
          <p:nvPr>
            <p:ph sz="quarter" idx="1"/>
          </p:nvPr>
        </p:nvSpPr>
        <p:spPr>
          <a:xfrm>
            <a:off x="468313" y="1700213"/>
            <a:ext cx="7556500" cy="4144962"/>
          </a:xfrm>
        </p:spPr>
        <p:txBody>
          <a:bodyPr/>
          <a:lstStyle/>
          <a:p>
            <a:pPr eaLnBrk="1" hangingPunct="1"/>
            <a:r>
              <a:rPr lang="en-US" altLang="en-US" sz="1800" smtClean="0"/>
              <a:t>To maintain domain consistency, only one switch should be allowed to create (or delete, modify) new VLANs. This switch is like the “master” of the whole VTP domain and it is operated in </a:t>
            </a:r>
            <a:r>
              <a:rPr lang="en-US" altLang="en-US" sz="1800" b="1" smtClean="0">
                <a:solidFill>
                  <a:srgbClr val="FF0000"/>
                </a:solidFill>
              </a:rPr>
              <a:t>Server mode</a:t>
            </a:r>
            <a:r>
              <a:rPr lang="en-US" altLang="en-US" sz="1800" smtClean="0">
                <a:solidFill>
                  <a:srgbClr val="FF0000"/>
                </a:solidFill>
              </a:rPr>
              <a:t>. </a:t>
            </a:r>
            <a:r>
              <a:rPr lang="en-US" altLang="en-US" sz="1800" smtClean="0"/>
              <a:t>This is also the default mode.</a:t>
            </a:r>
          </a:p>
          <a:p>
            <a:pPr eaLnBrk="1" hangingPunct="1"/>
            <a:r>
              <a:rPr lang="en-US" altLang="en-US" sz="1800" smtClean="0"/>
              <a:t>Other switches are only allowed to receive and forward updates from the “server” switch. They are operated in </a:t>
            </a:r>
            <a:r>
              <a:rPr lang="en-US" altLang="en-US" sz="1800" b="1" smtClean="0">
                <a:solidFill>
                  <a:srgbClr val="FF0000"/>
                </a:solidFill>
              </a:rPr>
              <a:t>Client mode</a:t>
            </a:r>
            <a:r>
              <a:rPr lang="en-US" altLang="en-US" sz="1800" smtClean="0"/>
              <a:t>. Switches in this mode cannot create, delete or modify VLANs.</a:t>
            </a:r>
          </a:p>
          <a:p>
            <a:pPr eaLnBrk="1" hangingPunct="1"/>
            <a:r>
              <a:rPr lang="en-US" altLang="en-US" sz="1800" smtClean="0"/>
              <a:t>In some cases, the network manager doesn’t want a switch to learn VTP information from other switches. He can set it to </a:t>
            </a:r>
            <a:r>
              <a:rPr lang="en-US" altLang="en-US" sz="1800" b="1" smtClean="0">
                <a:solidFill>
                  <a:srgbClr val="FF0000"/>
                </a:solidFill>
              </a:rPr>
              <a:t>Transparent mode</a:t>
            </a:r>
            <a:r>
              <a:rPr lang="en-US" altLang="en-US" sz="1800" smtClean="0">
                <a:solidFill>
                  <a:srgbClr val="FF0000"/>
                </a:solidFill>
              </a:rPr>
              <a:t>. </a:t>
            </a:r>
          </a:p>
          <a:p>
            <a:pPr lvl="1" eaLnBrk="1" hangingPunct="1"/>
            <a:r>
              <a:rPr lang="en-US" altLang="en-US" sz="1600" smtClean="0"/>
              <a:t>In this mode, a switch maintains its own VLAN database and never learn any VTP information from other switches (even from the switch in VTP server mode). </a:t>
            </a:r>
          </a:p>
          <a:p>
            <a:pPr lvl="1" eaLnBrk="1" hangingPunct="1"/>
            <a:r>
              <a:rPr lang="en-US" altLang="en-US" sz="1600" smtClean="0"/>
              <a:t>However, it still forwards VTP advertisements from the server to other switches (but doesn’t read that advertisement). </a:t>
            </a:r>
          </a:p>
          <a:p>
            <a:pPr lvl="1" eaLnBrk="1" hangingPunct="1"/>
            <a:r>
              <a:rPr lang="en-US" altLang="en-US" sz="1600" smtClean="0"/>
              <a:t>A transparent switch can add, delete and modify VLAN database locally.</a:t>
            </a:r>
          </a:p>
          <a:p>
            <a:pPr eaLnBrk="1" hangingPunct="1"/>
            <a:endParaRPr lang="en-US" altLang="en-US" sz="1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VTP_modes.jpg"/>
          <p:cNvPicPr>
            <a:picLocks noChangeAspect="1" noChangeArrowheads="1"/>
          </p:cNvPicPr>
          <p:nvPr/>
        </p:nvPicPr>
        <p:blipFill>
          <a:blip r:embed="rId2" cstate="print"/>
          <a:srcRect/>
          <a:stretch>
            <a:fillRect/>
          </a:stretch>
        </p:blipFill>
        <p:spPr bwMode="auto">
          <a:xfrm>
            <a:off x="1338263" y="404813"/>
            <a:ext cx="6938962" cy="3168650"/>
          </a:xfrm>
          <a:prstGeom prst="rect">
            <a:avLst/>
          </a:prstGeom>
          <a:noFill/>
          <a:ln w="9525">
            <a:noFill/>
            <a:miter lim="800000"/>
            <a:headEnd/>
            <a:tailEnd/>
          </a:ln>
        </p:spPr>
      </p:pic>
      <p:pic>
        <p:nvPicPr>
          <p:cNvPr id="26627" name="Picture 2" descr="VTP_Transparent_Client_Modes.jpg"/>
          <p:cNvPicPr>
            <a:picLocks noChangeAspect="1" noChangeArrowheads="1"/>
          </p:cNvPicPr>
          <p:nvPr/>
        </p:nvPicPr>
        <p:blipFill>
          <a:blip r:embed="rId3" cstate="print"/>
          <a:srcRect/>
          <a:stretch>
            <a:fillRect/>
          </a:stretch>
        </p:blipFill>
        <p:spPr bwMode="auto">
          <a:xfrm>
            <a:off x="395288" y="3716338"/>
            <a:ext cx="5086350" cy="1552575"/>
          </a:xfrm>
          <a:prstGeom prst="rect">
            <a:avLst/>
          </a:prstGeom>
          <a:noFill/>
          <a:ln w="9525">
            <a:noFill/>
            <a:miter lim="800000"/>
            <a:headEnd/>
            <a:tailEnd/>
          </a:ln>
        </p:spPr>
      </p:pic>
      <p:pic>
        <p:nvPicPr>
          <p:cNvPr id="26628" name="Picture 5"/>
          <p:cNvPicPr>
            <a:picLocks noChangeAspect="1" noChangeArrowheads="1"/>
          </p:cNvPicPr>
          <p:nvPr/>
        </p:nvPicPr>
        <p:blipFill>
          <a:blip r:embed="rId4" cstate="print"/>
          <a:srcRect/>
          <a:stretch>
            <a:fillRect/>
          </a:stretch>
        </p:blipFill>
        <p:spPr bwMode="auto">
          <a:xfrm>
            <a:off x="2555875" y="5300663"/>
            <a:ext cx="5000625" cy="1308100"/>
          </a:xfrm>
          <a:prstGeom prst="rect">
            <a:avLst/>
          </a:prstGeom>
          <a:noFill/>
          <a:ln w="25400">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dirty="0"/>
              <a:t>Benefits of VTP (VLAN </a:t>
            </a:r>
            <a:r>
              <a:rPr lang="en-US" dirty="0" err="1"/>
              <a:t>Trunking</a:t>
            </a:r>
            <a:r>
              <a:rPr lang="en-US" dirty="0"/>
              <a:t> Protocol)</a:t>
            </a:r>
          </a:p>
        </p:txBody>
      </p:sp>
      <p:sp>
        <p:nvSpPr>
          <p:cNvPr id="3075" name="Rectangle 3"/>
          <p:cNvSpPr>
            <a:spLocks noGrp="1" noChangeArrowheads="1"/>
          </p:cNvSpPr>
          <p:nvPr>
            <p:ph sz="quarter" idx="1"/>
          </p:nvPr>
        </p:nvSpPr>
        <p:spPr>
          <a:xfrm>
            <a:off x="381000" y="3124200"/>
            <a:ext cx="8534400" cy="3429000"/>
          </a:xfrm>
        </p:spPr>
        <p:txBody>
          <a:bodyPr rtlCol="0">
            <a:normAutofit fontScale="77500" lnSpcReduction="20000"/>
          </a:bodyPr>
          <a:lstStyle/>
          <a:p>
            <a:pPr eaLnBrk="1" fontAlgn="auto" hangingPunct="1">
              <a:lnSpc>
                <a:spcPct val="90000"/>
              </a:lnSpc>
              <a:spcAft>
                <a:spcPts val="0"/>
              </a:spcAft>
              <a:buFont typeface="Wingdings" panose="05000000000000000000" pitchFamily="2" charset="2"/>
              <a:buChar char="n"/>
              <a:defRPr/>
            </a:pPr>
            <a:r>
              <a:rPr lang="en-US" b="1">
                <a:solidFill>
                  <a:schemeClr val="tx1">
                    <a:lumMod val="65000"/>
                    <a:lumOff val="35000"/>
                  </a:schemeClr>
                </a:solidFill>
              </a:rPr>
              <a:t>Before discussing VTP, it is important to understand that VTP is </a:t>
            </a:r>
            <a:r>
              <a:rPr lang="en-US" b="1" u="sng">
                <a:solidFill>
                  <a:schemeClr val="tx1">
                    <a:lumMod val="65000"/>
                    <a:lumOff val="35000"/>
                  </a:schemeClr>
                </a:solidFill>
              </a:rPr>
              <a:t>not</a:t>
            </a:r>
            <a:r>
              <a:rPr lang="en-US" b="1">
                <a:solidFill>
                  <a:schemeClr val="tx1">
                    <a:lumMod val="65000"/>
                    <a:lumOff val="35000"/>
                  </a:schemeClr>
                </a:solidFill>
              </a:rPr>
              <a:t> necessary in order to configure VLANs or Trunking on Cisco Switches.</a:t>
            </a:r>
          </a:p>
          <a:p>
            <a:pPr eaLnBrk="1" fontAlgn="auto" hangingPunct="1">
              <a:lnSpc>
                <a:spcPct val="90000"/>
              </a:lnSpc>
              <a:spcAft>
                <a:spcPts val="0"/>
              </a:spcAft>
              <a:buFont typeface="Wingdings" panose="05000000000000000000" pitchFamily="2" charset="2"/>
              <a:buChar char="n"/>
              <a:defRPr/>
            </a:pPr>
            <a:r>
              <a:rPr lang="en-US" b="1" u="sng">
                <a:solidFill>
                  <a:schemeClr val="tx1">
                    <a:lumMod val="65000"/>
                    <a:lumOff val="35000"/>
                  </a:schemeClr>
                </a:solidFill>
              </a:rPr>
              <a:t>VTP is a Cisco proprietary protocol</a:t>
            </a:r>
            <a:r>
              <a:rPr lang="en-US">
                <a:solidFill>
                  <a:schemeClr val="tx1">
                    <a:lumMod val="65000"/>
                    <a:lumOff val="35000"/>
                  </a:schemeClr>
                </a:solidFill>
              </a:rPr>
              <a:t> that allows </a:t>
            </a:r>
            <a:r>
              <a:rPr lang="en-US">
                <a:solidFill>
                  <a:schemeClr val="tx1">
                    <a:lumMod val="65000"/>
                    <a:lumOff val="35000"/>
                  </a:schemeClr>
                </a:solidFill>
                <a:cs typeface="Arial" charset="0"/>
              </a:rPr>
              <a:t>VLAN configuration to be consistently maintained across a common administrative domain.</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VTP minimizes the possible configuration inconsistencies that arise when changes are made.</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Additionally, VTP reduces the complexity of managing and monitoring VLAN networks, allowing changes on one switch to be propagated to other switches via VTP.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rPr>
              <a:t>On most Cisco switches, VTP is running and has certain defaults already configured.</a:t>
            </a:r>
          </a:p>
        </p:txBody>
      </p:sp>
      <p:sp>
        <p:nvSpPr>
          <p:cNvPr id="27652"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pic>
        <p:nvPicPr>
          <p:cNvPr id="27653" name="Picture 6"/>
          <p:cNvPicPr>
            <a:picLocks noChangeAspect="1" noChangeArrowheads="1"/>
          </p:cNvPicPr>
          <p:nvPr/>
        </p:nvPicPr>
        <p:blipFill>
          <a:blip r:embed="rId2" cstate="print"/>
          <a:srcRect/>
          <a:stretch>
            <a:fillRect/>
          </a:stretch>
        </p:blipFill>
        <p:spPr bwMode="auto">
          <a:xfrm>
            <a:off x="971550" y="1484313"/>
            <a:ext cx="6480175" cy="1541462"/>
          </a:xfrm>
          <a:prstGeom prst="rect">
            <a:avLst/>
          </a:prstGeom>
          <a:noFill/>
          <a:ln w="25400">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mtClean="0"/>
              <a:t>VTP Operation – Revision Number</a:t>
            </a:r>
          </a:p>
        </p:txBody>
      </p:sp>
      <p:sp>
        <p:nvSpPr>
          <p:cNvPr id="4099" name="Rectangle 3"/>
          <p:cNvSpPr>
            <a:spLocks noGrp="1" noChangeArrowheads="1"/>
          </p:cNvSpPr>
          <p:nvPr>
            <p:ph sz="quarter" idx="1"/>
          </p:nvPr>
        </p:nvSpPr>
        <p:spPr/>
        <p:txBody>
          <a:bodyPr rtlCol="0">
            <a:normAutofit fontScale="77500" lnSpcReduction="20000"/>
          </a:bodyPr>
          <a:lstStyle/>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A critical parameter governing VTP function is the </a:t>
            </a:r>
            <a:r>
              <a:rPr lang="en-US" b="1">
                <a:solidFill>
                  <a:schemeClr val="tx1">
                    <a:lumMod val="65000"/>
                    <a:lumOff val="35000"/>
                  </a:schemeClr>
                </a:solidFill>
                <a:cs typeface="Arial" charset="0"/>
              </a:rPr>
              <a:t>VTP configuration revision number.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This 32-bit number indicates the particular revision of a VTP configuration.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A configuration revision number </a:t>
            </a:r>
            <a:r>
              <a:rPr lang="en-US" b="1">
                <a:solidFill>
                  <a:schemeClr val="tx1">
                    <a:lumMod val="65000"/>
                    <a:lumOff val="35000"/>
                  </a:schemeClr>
                </a:solidFill>
                <a:cs typeface="Arial" charset="0"/>
              </a:rPr>
              <a:t>starts at </a:t>
            </a:r>
            <a:r>
              <a:rPr lang="en-US" b="1" u="sng">
                <a:solidFill>
                  <a:schemeClr val="tx1">
                    <a:lumMod val="65000"/>
                    <a:lumOff val="35000"/>
                  </a:schemeClr>
                </a:solidFill>
                <a:cs typeface="Arial" charset="0"/>
              </a:rPr>
              <a:t>0</a:t>
            </a:r>
            <a:r>
              <a:rPr lang="en-US" b="1">
                <a:solidFill>
                  <a:schemeClr val="tx1">
                    <a:lumMod val="65000"/>
                    <a:lumOff val="35000"/>
                  </a:schemeClr>
                </a:solidFill>
                <a:cs typeface="Arial" charset="0"/>
              </a:rPr>
              <a:t> and increments by 1 with each modification until it reaches </a:t>
            </a:r>
            <a:r>
              <a:rPr lang="en-US" b="1" u="sng">
                <a:solidFill>
                  <a:schemeClr val="tx1">
                    <a:lumMod val="65000"/>
                    <a:lumOff val="35000"/>
                  </a:schemeClr>
                </a:solidFill>
                <a:cs typeface="Arial" charset="0"/>
              </a:rPr>
              <a:t>4294927295</a:t>
            </a:r>
            <a:r>
              <a:rPr lang="en-US" b="1">
                <a:solidFill>
                  <a:schemeClr val="tx1">
                    <a:lumMod val="65000"/>
                    <a:lumOff val="35000"/>
                  </a:schemeClr>
                </a:solidFill>
                <a:cs typeface="Arial" charset="0"/>
              </a:rPr>
              <a:t>, at which point it recycles back to 0 and starts incrementing again. </a:t>
            </a:r>
          </a:p>
          <a:p>
            <a:pPr eaLnBrk="1" fontAlgn="auto" hangingPunct="1">
              <a:lnSpc>
                <a:spcPct val="90000"/>
              </a:lnSpc>
              <a:spcAft>
                <a:spcPts val="0"/>
              </a:spcAft>
              <a:buFont typeface="Wingdings" panose="05000000000000000000" pitchFamily="2" charset="2"/>
              <a:buChar char="n"/>
              <a:defRPr/>
            </a:pPr>
            <a:r>
              <a:rPr lang="en-US" b="1">
                <a:solidFill>
                  <a:schemeClr val="tx1">
                    <a:lumMod val="65000"/>
                    <a:lumOff val="35000"/>
                  </a:schemeClr>
                </a:solidFill>
                <a:cs typeface="Arial" charset="0"/>
              </a:rPr>
              <a:t>Each VTP device tracks its own VTP configuration revision number</a:t>
            </a:r>
          </a:p>
          <a:p>
            <a:pPr eaLnBrk="1" fontAlgn="auto" hangingPunct="1">
              <a:lnSpc>
                <a:spcPct val="90000"/>
              </a:lnSpc>
              <a:spcAft>
                <a:spcPts val="0"/>
              </a:spcAft>
              <a:buFont typeface="Wingdings" panose="05000000000000000000" pitchFamily="2" charset="2"/>
              <a:buChar char="n"/>
              <a:defRPr/>
            </a:pPr>
            <a:r>
              <a:rPr lang="en-US" b="1">
                <a:solidFill>
                  <a:schemeClr val="tx1">
                    <a:lumMod val="65000"/>
                    <a:lumOff val="35000"/>
                  </a:schemeClr>
                </a:solidFill>
                <a:cs typeface="Arial" charset="0"/>
              </a:rPr>
              <a:t>VTP packets contain the sender’s VTP configuration number.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This information determines whether the received information is more recent than the current version. </a:t>
            </a:r>
          </a:p>
          <a:p>
            <a:pPr eaLnBrk="1" fontAlgn="auto" hangingPunct="1">
              <a:lnSpc>
                <a:spcPct val="90000"/>
              </a:lnSpc>
              <a:spcAft>
                <a:spcPts val="0"/>
              </a:spcAft>
              <a:buFont typeface="Wingdings" panose="05000000000000000000" pitchFamily="2" charset="2"/>
              <a:buChar char="n"/>
              <a:defRPr/>
            </a:pPr>
            <a:r>
              <a:rPr lang="en-US">
                <a:solidFill>
                  <a:schemeClr val="tx1">
                    <a:lumMod val="65000"/>
                    <a:lumOff val="35000"/>
                  </a:schemeClr>
                </a:solidFill>
                <a:cs typeface="Arial" charset="0"/>
              </a:rPr>
              <a:t>If the switch receives a VTP advertisement over a trunk link, it inherits the VTP domain name and configuration revision number. </a:t>
            </a:r>
          </a:p>
          <a:p>
            <a:pPr eaLnBrk="1" fontAlgn="auto" hangingPunct="1">
              <a:lnSpc>
                <a:spcPct val="90000"/>
              </a:lnSpc>
              <a:spcAft>
                <a:spcPts val="0"/>
              </a:spcAft>
              <a:buFont typeface="Wingdings" panose="05000000000000000000" pitchFamily="2" charset="2"/>
              <a:buChar char="n"/>
              <a:defRPr/>
            </a:pPr>
            <a:r>
              <a:rPr lang="en-US" b="1">
                <a:solidFill>
                  <a:schemeClr val="tx1">
                    <a:lumMod val="65000"/>
                    <a:lumOff val="35000"/>
                  </a:schemeClr>
                </a:solidFill>
                <a:cs typeface="Arial" charset="0"/>
              </a:rPr>
              <a:t>The switch ignores advertisements that have a different VTP domain name or an earlier configuration revision number.</a:t>
            </a:r>
            <a:r>
              <a:rPr lang="en-US">
                <a:solidFill>
                  <a:schemeClr val="tx1">
                    <a:lumMod val="65000"/>
                    <a:lumOff val="35000"/>
                  </a:schemeClr>
                </a:solidFill>
                <a:cs typeface="Arial" charset="0"/>
              </a:rPr>
              <a:t> </a:t>
            </a:r>
            <a:endParaRPr lang="en-US">
              <a:solidFill>
                <a:schemeClr val="tx1">
                  <a:lumMod val="65000"/>
                  <a:lumOff val="35000"/>
                </a:schemeClr>
              </a:solidFill>
            </a:endParaRPr>
          </a:p>
        </p:txBody>
      </p:sp>
      <p:sp>
        <p:nvSpPr>
          <p:cNvPr id="28676" name="Text Box 4"/>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t>Verifying VTP</a:t>
            </a:r>
          </a:p>
        </p:txBody>
      </p:sp>
      <p:sp>
        <p:nvSpPr>
          <p:cNvPr id="29699" name="Rectangle 3"/>
          <p:cNvSpPr>
            <a:spLocks noGrp="1" noChangeArrowheads="1"/>
          </p:cNvSpPr>
          <p:nvPr>
            <p:ph sz="quarter" idx="1"/>
          </p:nvPr>
        </p:nvSpPr>
        <p:spPr>
          <a:xfrm>
            <a:off x="381000" y="5410200"/>
            <a:ext cx="8534400" cy="1143000"/>
          </a:xfrm>
        </p:spPr>
        <p:txBody>
          <a:bodyPr/>
          <a:lstStyle/>
          <a:p>
            <a:pPr eaLnBrk="1" hangingPunct="1">
              <a:buFont typeface="Arial" charset="0"/>
              <a:buChar char="•"/>
            </a:pPr>
            <a:r>
              <a:rPr lang="en-US" altLang="en-US" smtClean="0">
                <a:cs typeface="Arial" charset="0"/>
              </a:rPr>
              <a:t>This command is used to verify VTP configuration settings on a Cisco IOS command-based switch. </a:t>
            </a:r>
            <a:endParaRPr lang="en-US" altLang="en-US" smtClean="0"/>
          </a:p>
        </p:txBody>
      </p:sp>
      <p:pic>
        <p:nvPicPr>
          <p:cNvPr id="29700" name="Picture 4"/>
          <p:cNvPicPr>
            <a:picLocks noChangeAspect="1" noChangeArrowheads="1"/>
          </p:cNvPicPr>
          <p:nvPr/>
        </p:nvPicPr>
        <p:blipFill>
          <a:blip r:embed="rId2" cstate="print"/>
          <a:srcRect/>
          <a:stretch>
            <a:fillRect/>
          </a:stretch>
        </p:blipFill>
        <p:spPr bwMode="auto">
          <a:xfrm>
            <a:off x="1219200" y="1219200"/>
            <a:ext cx="6915150" cy="3533775"/>
          </a:xfrm>
          <a:prstGeom prst="rect">
            <a:avLst/>
          </a:prstGeom>
          <a:noFill/>
          <a:ln w="25400">
            <a:noFill/>
            <a:miter lim="800000"/>
            <a:headEnd/>
            <a:tailEnd/>
          </a:ln>
        </p:spPr>
      </p:pic>
      <p:sp>
        <p:nvSpPr>
          <p:cNvPr id="29701"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mtClean="0"/>
              <a:t>VTP configuration</a:t>
            </a:r>
          </a:p>
        </p:txBody>
      </p:sp>
      <p:sp>
        <p:nvSpPr>
          <p:cNvPr id="30723" name="Rectangle 3"/>
          <p:cNvSpPr>
            <a:spLocks noGrp="1" noChangeArrowheads="1"/>
          </p:cNvSpPr>
          <p:nvPr>
            <p:ph sz="quarter" idx="1"/>
          </p:nvPr>
        </p:nvSpPr>
        <p:spPr>
          <a:xfrm>
            <a:off x="381000" y="3200400"/>
            <a:ext cx="8534400" cy="3352800"/>
          </a:xfrm>
        </p:spPr>
        <p:txBody>
          <a:bodyPr>
            <a:normAutofit lnSpcReduction="10000"/>
          </a:bodyPr>
          <a:lstStyle/>
          <a:p>
            <a:pPr eaLnBrk="1" hangingPunct="1">
              <a:buFont typeface="Arial" charset="0"/>
              <a:buChar char="•"/>
            </a:pPr>
            <a:r>
              <a:rPr lang="en-US" altLang="en-US" smtClean="0"/>
              <a:t>VTP can be configured by using these configuration modes.</a:t>
            </a:r>
          </a:p>
          <a:p>
            <a:pPr lvl="1" eaLnBrk="1" hangingPunct="1">
              <a:buFont typeface="Arial" charset="0"/>
              <a:buChar char="–"/>
            </a:pPr>
            <a:r>
              <a:rPr lang="en-US" altLang="en-US" smtClean="0"/>
              <a:t>VTP Configuration in global configuration mode </a:t>
            </a:r>
          </a:p>
          <a:p>
            <a:pPr lvl="1" eaLnBrk="1" hangingPunct="1">
              <a:buFont typeface="Arial" charset="0"/>
              <a:buChar char="–"/>
            </a:pPr>
            <a:r>
              <a:rPr lang="en-US" altLang="en-US" smtClean="0"/>
              <a:t>VTP Configuration in VLAN configuration mode</a:t>
            </a:r>
          </a:p>
          <a:p>
            <a:pPr eaLnBrk="1" hangingPunct="1">
              <a:buFont typeface="Arial" charset="0"/>
              <a:buChar char="•"/>
            </a:pPr>
            <a:endParaRPr lang="en-US" altLang="en-US" smtClean="0"/>
          </a:p>
          <a:p>
            <a:pPr eaLnBrk="1" hangingPunct="1">
              <a:buFont typeface="Arial" charset="0"/>
              <a:buChar char="•"/>
            </a:pPr>
            <a:r>
              <a:rPr lang="en-US" altLang="en-US" smtClean="0"/>
              <a:t>VLAN configuration mode is accessed by entering the </a:t>
            </a:r>
            <a:r>
              <a:rPr lang="en-US" altLang="en-US" b="1" smtClean="0">
                <a:latin typeface="Courier New" pitchFamily="49" charset="0"/>
              </a:rPr>
              <a:t>vlan database</a:t>
            </a:r>
            <a:r>
              <a:rPr lang="en-US" altLang="en-US" smtClean="0"/>
              <a:t> privileged EXEC command. </a:t>
            </a:r>
          </a:p>
          <a:p>
            <a:pPr eaLnBrk="1" hangingPunct="1">
              <a:buFont typeface="Arial" charset="0"/>
              <a:buChar char="•"/>
            </a:pPr>
            <a:endParaRPr lang="en-US" altLang="en-US" smtClean="0"/>
          </a:p>
        </p:txBody>
      </p:sp>
      <p:pic>
        <p:nvPicPr>
          <p:cNvPr id="30724" name="Picture 4"/>
          <p:cNvPicPr>
            <a:picLocks noChangeAspect="1" noChangeArrowheads="1"/>
          </p:cNvPicPr>
          <p:nvPr/>
        </p:nvPicPr>
        <p:blipFill>
          <a:blip r:embed="rId2" cstate="print"/>
          <a:srcRect/>
          <a:stretch>
            <a:fillRect/>
          </a:stretch>
        </p:blipFill>
        <p:spPr bwMode="auto">
          <a:xfrm>
            <a:off x="762000" y="1295400"/>
            <a:ext cx="7324725" cy="1609725"/>
          </a:xfrm>
          <a:prstGeom prst="rect">
            <a:avLst/>
          </a:prstGeom>
          <a:noFill/>
          <a:ln w="25400">
            <a:noFill/>
            <a:miter lim="800000"/>
            <a:headEnd/>
            <a:tailEnd/>
          </a:ln>
        </p:spPr>
      </p:pic>
      <p:sp>
        <p:nvSpPr>
          <p:cNvPr id="30725" name="Text Box 5"/>
          <p:cNvSpPr txBox="1">
            <a:spLocks noChangeArrowheads="1"/>
          </p:cNvSpPr>
          <p:nvPr/>
        </p:nvSpPr>
        <p:spPr bwMode="auto">
          <a:xfrm>
            <a:off x="0" y="0"/>
            <a:ext cx="304800" cy="457200"/>
          </a:xfrm>
          <a:prstGeom prst="rect">
            <a:avLst/>
          </a:prstGeom>
          <a:noFill/>
          <a:ln w="25400">
            <a:noFill/>
            <a:miter lim="800000"/>
            <a:headEnd/>
            <a:tailEnd/>
          </a:ln>
        </p:spPr>
        <p:txBody>
          <a:bodyPr>
            <a:spAutoFit/>
          </a:bodyPr>
          <a:lstStyle/>
          <a:p>
            <a:pPr eaLnBrk="1" hangingPunct="1">
              <a:spcBef>
                <a:spcPct val="50000"/>
              </a:spcBef>
            </a:pPr>
            <a:r>
              <a:rPr lang="en-US" altLang="en-US" b="1">
                <a:solidFill>
                  <a:srgbClr val="FF0000"/>
                </a:solidFill>
                <a:latin typeface="Calibri" pitchFamily="34" charset="0"/>
              </a:rPr>
              <a:t>.</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7C7D7537B4CB45B036DB8B27F87F08" ma:contentTypeVersion="0" ma:contentTypeDescription="Create a new document." ma:contentTypeScope="" ma:versionID="b616bdea237b2b941607763c5d05549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E885F9B-90BC-42C4-8F77-18A2B0D4EB40}"/>
</file>

<file path=customXml/itemProps2.xml><?xml version="1.0" encoding="utf-8"?>
<ds:datastoreItem xmlns:ds="http://schemas.openxmlformats.org/officeDocument/2006/customXml" ds:itemID="{48DDB771-6A8A-4160-A4E1-EFEA3B8BBF84}"/>
</file>

<file path=customXml/itemProps3.xml><?xml version="1.0" encoding="utf-8"?>
<ds:datastoreItem xmlns:ds="http://schemas.openxmlformats.org/officeDocument/2006/customXml" ds:itemID="{9D95C179-E947-46D0-99A4-A73E2514248F}"/>
</file>

<file path=docProps/app.xml><?xml version="1.0" encoding="utf-8"?>
<Properties xmlns="http://schemas.openxmlformats.org/officeDocument/2006/extended-properties" xmlns:vt="http://schemas.openxmlformats.org/officeDocument/2006/docPropsVTypes">
  <Template>Median</Template>
  <TotalTime>82</TotalTime>
  <Words>1045</Words>
  <Application>Microsoft Office PowerPoint</Application>
  <PresentationFormat>On-screen Show (4:3)</PresentationFormat>
  <Paragraphs>108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Rockwell</vt:lpstr>
      <vt:lpstr>Wingdings</vt:lpstr>
      <vt:lpstr>Calibri</vt:lpstr>
      <vt:lpstr>Courier New</vt:lpstr>
      <vt:lpstr>Median</vt:lpstr>
      <vt:lpstr>Lecture#9:VTP  Create once and send to the other switches. </vt:lpstr>
      <vt:lpstr>Slide 2</vt:lpstr>
      <vt:lpstr>Why?</vt:lpstr>
      <vt:lpstr>VTP MODE</vt:lpstr>
      <vt:lpstr>Slide 5</vt:lpstr>
      <vt:lpstr>Benefits of VTP (VLAN Trunking Protocol)</vt:lpstr>
      <vt:lpstr>VTP Operation – Revision Number</vt:lpstr>
      <vt:lpstr>Verifying VTP</vt:lpstr>
      <vt:lpstr>VTP configuration</vt:lpstr>
      <vt:lpstr>VTP configuration - Version</vt:lpstr>
      <vt:lpstr>VTP configuration – Domain and Password</vt:lpstr>
      <vt:lpstr>VTP configuration – Domain and Password (Secure Mode)</vt:lpstr>
      <vt:lpstr>VTP configuration – VTP mode</vt:lpstr>
      <vt:lpstr>VTP Configuration - Overview</vt:lpstr>
      <vt:lpstr>Verifying VTP</vt:lpstr>
      <vt:lpstr>Adding a switch to an existing VTP domain</vt:lpstr>
      <vt:lpstr>Things to check</vt:lpstr>
      <vt:lpstr>Slide 18</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VTP  VLAN Trunking Protocol</dc:title>
  <dc:creator>kry</dc:creator>
  <cp:lastModifiedBy>Asma</cp:lastModifiedBy>
  <cp:revision>10</cp:revision>
  <dcterms:created xsi:type="dcterms:W3CDTF">2010-09-01T02:11:44Z</dcterms:created>
  <dcterms:modified xsi:type="dcterms:W3CDTF">2016-12-12T06:31:35Z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0x0101008C7C7D7537B4CB45B036DB8B27F87F08</vt:lpwstr>
  </property>
</Properties>
</file>