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73" r:id="rId4"/>
  </p:sldMasterIdLst>
  <p:notesMasterIdLst>
    <p:notesMasterId r:id="rId25"/>
  </p:notesMasterIdLst>
  <p:handoutMasterIdLst>
    <p:handoutMasterId r:id="rId26"/>
  </p:handoutMasterIdLst>
  <p:sldIdLst>
    <p:sldId id="373" r:id="rId5"/>
    <p:sldId id="361" r:id="rId6"/>
    <p:sldId id="353" r:id="rId7"/>
    <p:sldId id="362" r:id="rId8"/>
    <p:sldId id="379" r:id="rId9"/>
    <p:sldId id="380" r:id="rId10"/>
    <p:sldId id="381" r:id="rId11"/>
    <p:sldId id="367" r:id="rId12"/>
    <p:sldId id="368" r:id="rId13"/>
    <p:sldId id="363" r:id="rId14"/>
    <p:sldId id="364" r:id="rId15"/>
    <p:sldId id="365" r:id="rId16"/>
    <p:sldId id="382" r:id="rId17"/>
    <p:sldId id="371" r:id="rId18"/>
    <p:sldId id="358" r:id="rId19"/>
    <p:sldId id="356" r:id="rId20"/>
    <p:sldId id="354" r:id="rId21"/>
    <p:sldId id="360" r:id="rId22"/>
    <p:sldId id="383" r:id="rId23"/>
    <p:sldId id="35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00"/>
    <a:srgbClr val="FF7C80"/>
    <a:srgbClr val="DDDDDD"/>
    <a:srgbClr val="FFFFCC"/>
    <a:srgbClr val="FFCC00"/>
    <a:srgbClr val="CC0000"/>
    <a:srgbClr val="0099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1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5" d="100"/>
          <a:sy n="55" d="100"/>
        </p:scale>
        <p:origin x="-175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15565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15565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15565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915D85B-C999-468B-BADD-02F347C7EFE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2048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048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48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2048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5B3E1AE-D413-4B7B-AE21-1486312CA01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1"/>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0A1C071-AAEC-4303-8B14-5E771EF9C9F5}" type="slidenum">
              <a:rPr lang="en-US" altLang="en-US" sz="1200"/>
              <a:pPr/>
              <a:t>1</a:t>
            </a:fld>
            <a:endParaRPr lang="en-US" alt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xfrm>
            <a:off x="395288" y="4306888"/>
            <a:ext cx="5989637" cy="4183062"/>
          </a:xfrm>
          <a:noFill/>
        </p:spPr>
        <p:txBody>
          <a:bodyPr/>
          <a:lstStyle/>
          <a:p>
            <a:r>
              <a:rPr lang="en-US" altLang="en-US" b="1" smtClean="0"/>
              <a:t>8.3 Connectivity Verification</a:t>
            </a:r>
            <a:endParaRPr lang="en-GB" altLang="en-US" b="1"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5032968-E328-476B-80AE-2F6CAD760576}" type="slidenum">
              <a:rPr lang="en-US" altLang="en-US" sz="1200"/>
              <a:pPr/>
              <a:t>3</a:t>
            </a:fld>
            <a:endParaRPr lang="en-US" alt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85825">
              <a:defRPr sz="2400">
                <a:solidFill>
                  <a:schemeClr val="tx1"/>
                </a:solidFill>
                <a:latin typeface="Times New Roman" panose="02020603050405020304" pitchFamily="18" charset="0"/>
              </a:defRPr>
            </a:lvl1pPr>
            <a:lvl2pPr marL="728663" indent="-279400" defTabSz="885825">
              <a:defRPr sz="2400">
                <a:solidFill>
                  <a:schemeClr val="tx1"/>
                </a:solidFill>
                <a:latin typeface="Times New Roman" panose="02020603050405020304" pitchFamily="18" charset="0"/>
              </a:defRPr>
            </a:lvl2pPr>
            <a:lvl3pPr marL="1120775" indent="-223838" defTabSz="885825">
              <a:defRPr sz="2400">
                <a:solidFill>
                  <a:schemeClr val="tx1"/>
                </a:solidFill>
                <a:latin typeface="Times New Roman" panose="02020603050405020304" pitchFamily="18" charset="0"/>
              </a:defRPr>
            </a:lvl3pPr>
            <a:lvl4pPr marL="1570038" indent="-223838" defTabSz="885825">
              <a:defRPr sz="2400">
                <a:solidFill>
                  <a:schemeClr val="tx1"/>
                </a:solidFill>
                <a:latin typeface="Times New Roman" panose="02020603050405020304" pitchFamily="18" charset="0"/>
              </a:defRPr>
            </a:lvl4pPr>
            <a:lvl5pPr marL="2017713" indent="-223838" defTabSz="885825">
              <a:defRPr sz="2400">
                <a:solidFill>
                  <a:schemeClr val="tx1"/>
                </a:solidFill>
                <a:latin typeface="Times New Roman" panose="02020603050405020304" pitchFamily="18" charset="0"/>
              </a:defRPr>
            </a:lvl5pPr>
            <a:lvl6pPr marL="2474913" indent="-223838" defTabSz="885825" eaLnBrk="0" fontAlgn="base" hangingPunct="0">
              <a:spcBef>
                <a:spcPct val="0"/>
              </a:spcBef>
              <a:spcAft>
                <a:spcPct val="0"/>
              </a:spcAft>
              <a:defRPr sz="2400">
                <a:solidFill>
                  <a:schemeClr val="tx1"/>
                </a:solidFill>
                <a:latin typeface="Times New Roman" panose="02020603050405020304" pitchFamily="18" charset="0"/>
              </a:defRPr>
            </a:lvl6pPr>
            <a:lvl7pPr marL="2932113" indent="-223838" defTabSz="885825" eaLnBrk="0" fontAlgn="base" hangingPunct="0">
              <a:spcBef>
                <a:spcPct val="0"/>
              </a:spcBef>
              <a:spcAft>
                <a:spcPct val="0"/>
              </a:spcAft>
              <a:defRPr sz="2400">
                <a:solidFill>
                  <a:schemeClr val="tx1"/>
                </a:solidFill>
                <a:latin typeface="Times New Roman" panose="02020603050405020304" pitchFamily="18" charset="0"/>
              </a:defRPr>
            </a:lvl7pPr>
            <a:lvl8pPr marL="3389313" indent="-223838" defTabSz="885825" eaLnBrk="0" fontAlgn="base" hangingPunct="0">
              <a:spcBef>
                <a:spcPct val="0"/>
              </a:spcBef>
              <a:spcAft>
                <a:spcPct val="0"/>
              </a:spcAft>
              <a:defRPr sz="2400">
                <a:solidFill>
                  <a:schemeClr val="tx1"/>
                </a:solidFill>
                <a:latin typeface="Times New Roman" panose="02020603050405020304" pitchFamily="18" charset="0"/>
              </a:defRPr>
            </a:lvl8pPr>
            <a:lvl9pPr marL="3846513" indent="-223838" defTabSz="885825" eaLnBrk="0" fontAlgn="base" hangingPunct="0">
              <a:spcBef>
                <a:spcPct val="0"/>
              </a:spcBef>
              <a:spcAft>
                <a:spcPct val="0"/>
              </a:spcAft>
              <a:defRPr sz="2400">
                <a:solidFill>
                  <a:schemeClr val="tx1"/>
                </a:solidFill>
                <a:latin typeface="Times New Roman" panose="02020603050405020304" pitchFamily="18" charset="0"/>
              </a:defRPr>
            </a:lvl9pPr>
          </a:lstStyle>
          <a:p>
            <a:fld id="{B73A3AB3-B42B-4965-9CFC-7C7A9D093A2B}" type="slidenum">
              <a:rPr lang="en-US" altLang="en-US" sz="800">
                <a:latin typeface="Arial" panose="020B0604020202020204" pitchFamily="34" charset="0"/>
                <a:ea typeface="ＭＳ Ｐゴシック"/>
                <a:cs typeface="ＭＳ Ｐゴシック"/>
              </a:rPr>
              <a:pPr/>
              <a:t>5</a:t>
            </a:fld>
            <a:endParaRPr lang="en-US" altLang="en-US" sz="800">
              <a:latin typeface="Arial" panose="020B0604020202020204" pitchFamily="34" charset="0"/>
              <a:ea typeface="ＭＳ Ｐゴシック"/>
              <a:cs typeface="ＭＳ Ｐゴシック"/>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mtClean="0"/>
              <a:t>8.3.2.1  Ping – Testing the Local Stack</a:t>
            </a:r>
          </a:p>
        </p:txBody>
      </p:sp>
    </p:spTree>
    <p:extLst>
      <p:ext uri="{BB962C8B-B14F-4D97-AF65-F5344CB8AC3E}">
        <p14:creationId xmlns:p14="http://schemas.microsoft.com/office/powerpoint/2010/main" xmlns="" val="3431717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85825">
              <a:defRPr sz="2400">
                <a:solidFill>
                  <a:schemeClr val="tx1"/>
                </a:solidFill>
                <a:latin typeface="Times New Roman" panose="02020603050405020304" pitchFamily="18" charset="0"/>
              </a:defRPr>
            </a:lvl1pPr>
            <a:lvl2pPr marL="728663" indent="-279400" defTabSz="885825">
              <a:defRPr sz="2400">
                <a:solidFill>
                  <a:schemeClr val="tx1"/>
                </a:solidFill>
                <a:latin typeface="Times New Roman" panose="02020603050405020304" pitchFamily="18" charset="0"/>
              </a:defRPr>
            </a:lvl2pPr>
            <a:lvl3pPr marL="1120775" indent="-223838" defTabSz="885825">
              <a:defRPr sz="2400">
                <a:solidFill>
                  <a:schemeClr val="tx1"/>
                </a:solidFill>
                <a:latin typeface="Times New Roman" panose="02020603050405020304" pitchFamily="18" charset="0"/>
              </a:defRPr>
            </a:lvl3pPr>
            <a:lvl4pPr marL="1570038" indent="-223838" defTabSz="885825">
              <a:defRPr sz="2400">
                <a:solidFill>
                  <a:schemeClr val="tx1"/>
                </a:solidFill>
                <a:latin typeface="Times New Roman" panose="02020603050405020304" pitchFamily="18" charset="0"/>
              </a:defRPr>
            </a:lvl4pPr>
            <a:lvl5pPr marL="2017713" indent="-223838" defTabSz="885825">
              <a:defRPr sz="2400">
                <a:solidFill>
                  <a:schemeClr val="tx1"/>
                </a:solidFill>
                <a:latin typeface="Times New Roman" panose="02020603050405020304" pitchFamily="18" charset="0"/>
              </a:defRPr>
            </a:lvl5pPr>
            <a:lvl6pPr marL="2474913" indent="-223838" defTabSz="885825" eaLnBrk="0" fontAlgn="base" hangingPunct="0">
              <a:spcBef>
                <a:spcPct val="0"/>
              </a:spcBef>
              <a:spcAft>
                <a:spcPct val="0"/>
              </a:spcAft>
              <a:defRPr sz="2400">
                <a:solidFill>
                  <a:schemeClr val="tx1"/>
                </a:solidFill>
                <a:latin typeface="Times New Roman" panose="02020603050405020304" pitchFamily="18" charset="0"/>
              </a:defRPr>
            </a:lvl6pPr>
            <a:lvl7pPr marL="2932113" indent="-223838" defTabSz="885825" eaLnBrk="0" fontAlgn="base" hangingPunct="0">
              <a:spcBef>
                <a:spcPct val="0"/>
              </a:spcBef>
              <a:spcAft>
                <a:spcPct val="0"/>
              </a:spcAft>
              <a:defRPr sz="2400">
                <a:solidFill>
                  <a:schemeClr val="tx1"/>
                </a:solidFill>
                <a:latin typeface="Times New Roman" panose="02020603050405020304" pitchFamily="18" charset="0"/>
              </a:defRPr>
            </a:lvl7pPr>
            <a:lvl8pPr marL="3389313" indent="-223838" defTabSz="885825" eaLnBrk="0" fontAlgn="base" hangingPunct="0">
              <a:spcBef>
                <a:spcPct val="0"/>
              </a:spcBef>
              <a:spcAft>
                <a:spcPct val="0"/>
              </a:spcAft>
              <a:defRPr sz="2400">
                <a:solidFill>
                  <a:schemeClr val="tx1"/>
                </a:solidFill>
                <a:latin typeface="Times New Roman" panose="02020603050405020304" pitchFamily="18" charset="0"/>
              </a:defRPr>
            </a:lvl8pPr>
            <a:lvl9pPr marL="3846513" indent="-223838" defTabSz="885825" eaLnBrk="0" fontAlgn="base" hangingPunct="0">
              <a:spcBef>
                <a:spcPct val="0"/>
              </a:spcBef>
              <a:spcAft>
                <a:spcPct val="0"/>
              </a:spcAft>
              <a:defRPr sz="2400">
                <a:solidFill>
                  <a:schemeClr val="tx1"/>
                </a:solidFill>
                <a:latin typeface="Times New Roman" panose="02020603050405020304" pitchFamily="18" charset="0"/>
              </a:defRPr>
            </a:lvl9pPr>
          </a:lstStyle>
          <a:p>
            <a:fld id="{0085CCC7-0B73-4E98-BFCF-3D8F0159B7D4}" type="slidenum">
              <a:rPr lang="en-US" altLang="en-US" sz="800">
                <a:latin typeface="Arial" panose="020B0604020202020204" pitchFamily="34" charset="0"/>
                <a:ea typeface="ＭＳ Ｐゴシック"/>
                <a:cs typeface="ＭＳ Ｐゴシック"/>
              </a:rPr>
              <a:pPr/>
              <a:t>6</a:t>
            </a:fld>
            <a:endParaRPr lang="en-US" altLang="en-US" sz="800">
              <a:latin typeface="Arial" panose="020B0604020202020204" pitchFamily="34" charset="0"/>
              <a:ea typeface="ＭＳ Ｐゴシック"/>
              <a:cs typeface="ＭＳ Ｐゴシック"/>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mtClean="0"/>
              <a:t>8.3.2.2  Ping – Testing Connectivity to the Local LAN</a:t>
            </a:r>
          </a:p>
        </p:txBody>
      </p:sp>
    </p:spTree>
    <p:extLst>
      <p:ext uri="{BB962C8B-B14F-4D97-AF65-F5344CB8AC3E}">
        <p14:creationId xmlns:p14="http://schemas.microsoft.com/office/powerpoint/2010/main" xmlns="" val="2429278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85825">
              <a:defRPr sz="2400">
                <a:solidFill>
                  <a:schemeClr val="tx1"/>
                </a:solidFill>
                <a:latin typeface="Times New Roman" panose="02020603050405020304" pitchFamily="18" charset="0"/>
              </a:defRPr>
            </a:lvl1pPr>
            <a:lvl2pPr marL="728663" indent="-279400" defTabSz="885825">
              <a:defRPr sz="2400">
                <a:solidFill>
                  <a:schemeClr val="tx1"/>
                </a:solidFill>
                <a:latin typeface="Times New Roman" panose="02020603050405020304" pitchFamily="18" charset="0"/>
              </a:defRPr>
            </a:lvl2pPr>
            <a:lvl3pPr marL="1120775" indent="-223838" defTabSz="885825">
              <a:defRPr sz="2400">
                <a:solidFill>
                  <a:schemeClr val="tx1"/>
                </a:solidFill>
                <a:latin typeface="Times New Roman" panose="02020603050405020304" pitchFamily="18" charset="0"/>
              </a:defRPr>
            </a:lvl3pPr>
            <a:lvl4pPr marL="1570038" indent="-223838" defTabSz="885825">
              <a:defRPr sz="2400">
                <a:solidFill>
                  <a:schemeClr val="tx1"/>
                </a:solidFill>
                <a:latin typeface="Times New Roman" panose="02020603050405020304" pitchFamily="18" charset="0"/>
              </a:defRPr>
            </a:lvl4pPr>
            <a:lvl5pPr marL="2017713" indent="-223838" defTabSz="885825">
              <a:defRPr sz="2400">
                <a:solidFill>
                  <a:schemeClr val="tx1"/>
                </a:solidFill>
                <a:latin typeface="Times New Roman" panose="02020603050405020304" pitchFamily="18" charset="0"/>
              </a:defRPr>
            </a:lvl5pPr>
            <a:lvl6pPr marL="2474913" indent="-223838" defTabSz="885825" eaLnBrk="0" fontAlgn="base" hangingPunct="0">
              <a:spcBef>
                <a:spcPct val="0"/>
              </a:spcBef>
              <a:spcAft>
                <a:spcPct val="0"/>
              </a:spcAft>
              <a:defRPr sz="2400">
                <a:solidFill>
                  <a:schemeClr val="tx1"/>
                </a:solidFill>
                <a:latin typeface="Times New Roman" panose="02020603050405020304" pitchFamily="18" charset="0"/>
              </a:defRPr>
            </a:lvl6pPr>
            <a:lvl7pPr marL="2932113" indent="-223838" defTabSz="885825" eaLnBrk="0" fontAlgn="base" hangingPunct="0">
              <a:spcBef>
                <a:spcPct val="0"/>
              </a:spcBef>
              <a:spcAft>
                <a:spcPct val="0"/>
              </a:spcAft>
              <a:defRPr sz="2400">
                <a:solidFill>
                  <a:schemeClr val="tx1"/>
                </a:solidFill>
                <a:latin typeface="Times New Roman" panose="02020603050405020304" pitchFamily="18" charset="0"/>
              </a:defRPr>
            </a:lvl7pPr>
            <a:lvl8pPr marL="3389313" indent="-223838" defTabSz="885825" eaLnBrk="0" fontAlgn="base" hangingPunct="0">
              <a:spcBef>
                <a:spcPct val="0"/>
              </a:spcBef>
              <a:spcAft>
                <a:spcPct val="0"/>
              </a:spcAft>
              <a:defRPr sz="2400">
                <a:solidFill>
                  <a:schemeClr val="tx1"/>
                </a:solidFill>
                <a:latin typeface="Times New Roman" panose="02020603050405020304" pitchFamily="18" charset="0"/>
              </a:defRPr>
            </a:lvl8pPr>
            <a:lvl9pPr marL="3846513" indent="-223838" defTabSz="885825" eaLnBrk="0" fontAlgn="base" hangingPunct="0">
              <a:spcBef>
                <a:spcPct val="0"/>
              </a:spcBef>
              <a:spcAft>
                <a:spcPct val="0"/>
              </a:spcAft>
              <a:defRPr sz="2400">
                <a:solidFill>
                  <a:schemeClr val="tx1"/>
                </a:solidFill>
                <a:latin typeface="Times New Roman" panose="02020603050405020304" pitchFamily="18" charset="0"/>
              </a:defRPr>
            </a:lvl9pPr>
          </a:lstStyle>
          <a:p>
            <a:fld id="{D3C8924F-47E4-46FF-8547-0FC92F84224E}" type="slidenum">
              <a:rPr lang="en-US" altLang="en-US" sz="800">
                <a:latin typeface="Arial" panose="020B0604020202020204" pitchFamily="34" charset="0"/>
                <a:ea typeface="ＭＳ Ｐゴシック"/>
                <a:cs typeface="ＭＳ Ｐゴシック"/>
              </a:rPr>
              <a:pPr/>
              <a:t>7</a:t>
            </a:fld>
            <a:endParaRPr lang="en-US" altLang="en-US" sz="800">
              <a:latin typeface="Arial" panose="020B0604020202020204" pitchFamily="34" charset="0"/>
              <a:ea typeface="ＭＳ Ｐゴシック"/>
              <a:cs typeface="ＭＳ Ｐゴシック"/>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mtClean="0"/>
              <a:t>8.3.2.3  Ping – Testing Connectivity to Remote</a:t>
            </a:r>
          </a:p>
        </p:txBody>
      </p:sp>
    </p:spTree>
    <p:extLst>
      <p:ext uri="{BB962C8B-B14F-4D97-AF65-F5344CB8AC3E}">
        <p14:creationId xmlns:p14="http://schemas.microsoft.com/office/powerpoint/2010/main" xmlns="" val="160218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85825">
              <a:defRPr sz="2400">
                <a:solidFill>
                  <a:schemeClr val="tx1"/>
                </a:solidFill>
                <a:latin typeface="Times New Roman" panose="02020603050405020304" pitchFamily="18" charset="0"/>
              </a:defRPr>
            </a:lvl1pPr>
            <a:lvl2pPr marL="728663" indent="-279400" defTabSz="885825">
              <a:defRPr sz="2400">
                <a:solidFill>
                  <a:schemeClr val="tx1"/>
                </a:solidFill>
                <a:latin typeface="Times New Roman" panose="02020603050405020304" pitchFamily="18" charset="0"/>
              </a:defRPr>
            </a:lvl2pPr>
            <a:lvl3pPr marL="1120775" indent="-223838" defTabSz="885825">
              <a:defRPr sz="2400">
                <a:solidFill>
                  <a:schemeClr val="tx1"/>
                </a:solidFill>
                <a:latin typeface="Times New Roman" panose="02020603050405020304" pitchFamily="18" charset="0"/>
              </a:defRPr>
            </a:lvl3pPr>
            <a:lvl4pPr marL="1570038" indent="-223838" defTabSz="885825">
              <a:defRPr sz="2400">
                <a:solidFill>
                  <a:schemeClr val="tx1"/>
                </a:solidFill>
                <a:latin typeface="Times New Roman" panose="02020603050405020304" pitchFamily="18" charset="0"/>
              </a:defRPr>
            </a:lvl4pPr>
            <a:lvl5pPr marL="2017713" indent="-223838" defTabSz="885825">
              <a:defRPr sz="2400">
                <a:solidFill>
                  <a:schemeClr val="tx1"/>
                </a:solidFill>
                <a:latin typeface="Times New Roman" panose="02020603050405020304" pitchFamily="18" charset="0"/>
              </a:defRPr>
            </a:lvl5pPr>
            <a:lvl6pPr marL="2474913" indent="-223838" defTabSz="885825" eaLnBrk="0" fontAlgn="base" hangingPunct="0">
              <a:spcBef>
                <a:spcPct val="0"/>
              </a:spcBef>
              <a:spcAft>
                <a:spcPct val="0"/>
              </a:spcAft>
              <a:defRPr sz="2400">
                <a:solidFill>
                  <a:schemeClr val="tx1"/>
                </a:solidFill>
                <a:latin typeface="Times New Roman" panose="02020603050405020304" pitchFamily="18" charset="0"/>
              </a:defRPr>
            </a:lvl6pPr>
            <a:lvl7pPr marL="2932113" indent="-223838" defTabSz="885825" eaLnBrk="0" fontAlgn="base" hangingPunct="0">
              <a:spcBef>
                <a:spcPct val="0"/>
              </a:spcBef>
              <a:spcAft>
                <a:spcPct val="0"/>
              </a:spcAft>
              <a:defRPr sz="2400">
                <a:solidFill>
                  <a:schemeClr val="tx1"/>
                </a:solidFill>
                <a:latin typeface="Times New Roman" panose="02020603050405020304" pitchFamily="18" charset="0"/>
              </a:defRPr>
            </a:lvl7pPr>
            <a:lvl8pPr marL="3389313" indent="-223838" defTabSz="885825" eaLnBrk="0" fontAlgn="base" hangingPunct="0">
              <a:spcBef>
                <a:spcPct val="0"/>
              </a:spcBef>
              <a:spcAft>
                <a:spcPct val="0"/>
              </a:spcAft>
              <a:defRPr sz="2400">
                <a:solidFill>
                  <a:schemeClr val="tx1"/>
                </a:solidFill>
                <a:latin typeface="Times New Roman" panose="02020603050405020304" pitchFamily="18" charset="0"/>
              </a:defRPr>
            </a:lvl8pPr>
            <a:lvl9pPr marL="3846513" indent="-223838" defTabSz="885825" eaLnBrk="0" fontAlgn="base" hangingPunct="0">
              <a:spcBef>
                <a:spcPct val="0"/>
              </a:spcBef>
              <a:spcAft>
                <a:spcPct val="0"/>
              </a:spcAft>
              <a:defRPr sz="2400">
                <a:solidFill>
                  <a:schemeClr val="tx1"/>
                </a:solidFill>
                <a:latin typeface="Times New Roman" panose="02020603050405020304" pitchFamily="18" charset="0"/>
              </a:defRPr>
            </a:lvl9pPr>
          </a:lstStyle>
          <a:p>
            <a:fld id="{FF3180FE-DC3E-4329-9B4E-F02537155233}" type="slidenum">
              <a:rPr lang="en-US" altLang="en-US" sz="800">
                <a:latin typeface="Arial" panose="020B0604020202020204" pitchFamily="34" charset="0"/>
                <a:ea typeface="ＭＳ Ｐゴシック"/>
                <a:cs typeface="ＭＳ Ｐゴシック"/>
              </a:rPr>
              <a:pPr/>
              <a:t>13</a:t>
            </a:fld>
            <a:endParaRPr lang="en-US" altLang="en-US" sz="800">
              <a:latin typeface="Arial" panose="020B0604020202020204" pitchFamily="34" charset="0"/>
              <a:ea typeface="ＭＳ Ｐゴシック"/>
              <a:cs typeface="ＭＳ Ｐゴシック"/>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mtClean="0"/>
              <a:t>8.3.2.4  Traceroute – Testing the Path</a:t>
            </a:r>
          </a:p>
        </p:txBody>
      </p:sp>
    </p:spTree>
    <p:extLst>
      <p:ext uri="{BB962C8B-B14F-4D97-AF65-F5344CB8AC3E}">
        <p14:creationId xmlns:p14="http://schemas.microsoft.com/office/powerpoint/2010/main" xmlns="" val="2410024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7CD9010-7613-472C-B49F-62BE314C562A}" type="slidenum">
              <a:rPr lang="en-US" altLang="en-US" sz="1200"/>
              <a:pPr/>
              <a:t>17</a:t>
            </a:fld>
            <a:endParaRPr lang="en-US" alt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0A901B8-AB01-45CA-84A9-1C21B46F9EE1}" type="datetimeFigureOut">
              <a:rPr lang="en-US" smtClean="0"/>
              <a:pPr/>
              <a:t>10/18/2016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FDA3130-5742-4EED-B111-576F9EC7512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A901B8-AB01-45CA-84A9-1C21B46F9EE1}"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A3130-5742-4EED-B111-576F9EC7512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30A901B8-AB01-45CA-84A9-1C21B46F9EE1}" type="datetimeFigureOut">
              <a:rPr lang="en-US" smtClean="0"/>
              <a:pPr/>
              <a:t>10/18/2016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FDA3130-5742-4EED-B111-576F9EC7512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0A901B8-AB01-45CA-84A9-1C21B46F9EE1}"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FDA3130-5742-4EED-B111-576F9EC7512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0A901B8-AB01-45CA-84A9-1C21B46F9EE1}" type="datetimeFigureOut">
              <a:rPr lang="en-US" smtClean="0"/>
              <a:pPr/>
              <a:t>10/18/2016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FDA3130-5742-4EED-B111-576F9EC75124}"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0A901B8-AB01-45CA-84A9-1C21B46F9EE1}" type="datetimeFigureOut">
              <a:rPr lang="en-US" smtClean="0"/>
              <a:pPr/>
              <a:t>10/18/2016</a:t>
            </a:fld>
            <a:endParaRPr lang="en-US"/>
          </a:p>
        </p:txBody>
      </p:sp>
      <p:sp>
        <p:nvSpPr>
          <p:cNvPr id="10" name="Slide Number Placeholder 9"/>
          <p:cNvSpPr>
            <a:spLocks noGrp="1"/>
          </p:cNvSpPr>
          <p:nvPr>
            <p:ph type="sldNum" sz="quarter" idx="16"/>
          </p:nvPr>
        </p:nvSpPr>
        <p:spPr/>
        <p:txBody>
          <a:bodyPr rtlCol="0"/>
          <a:lstStyle/>
          <a:p>
            <a:fld id="{3FDA3130-5742-4EED-B111-576F9EC75124}"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30A901B8-AB01-45CA-84A9-1C21B46F9EE1}" type="datetimeFigureOut">
              <a:rPr lang="en-US" smtClean="0"/>
              <a:pPr/>
              <a:t>10/18/2016</a:t>
            </a:fld>
            <a:endParaRPr lang="en-US"/>
          </a:p>
        </p:txBody>
      </p:sp>
      <p:sp>
        <p:nvSpPr>
          <p:cNvPr id="12" name="Slide Number Placeholder 11"/>
          <p:cNvSpPr>
            <a:spLocks noGrp="1"/>
          </p:cNvSpPr>
          <p:nvPr>
            <p:ph type="sldNum" sz="quarter" idx="16"/>
          </p:nvPr>
        </p:nvSpPr>
        <p:spPr/>
        <p:txBody>
          <a:bodyPr rtlCol="0"/>
          <a:lstStyle/>
          <a:p>
            <a:fld id="{3FDA3130-5742-4EED-B111-576F9EC75124}"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0A901B8-AB01-45CA-84A9-1C21B46F9EE1}" type="datetimeFigureOut">
              <a:rPr lang="en-US" smtClean="0"/>
              <a:pPr/>
              <a:t>10/18/2016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FDA3130-5742-4EED-B111-576F9EC7512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901B8-AB01-45CA-84A9-1C21B46F9EE1}" type="datetimeFigureOut">
              <a:rPr lang="en-US" smtClean="0"/>
              <a:pPr/>
              <a:t>10/18/2016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FDA3130-5742-4EED-B111-576F9EC7512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0A901B8-AB01-45CA-84A9-1C21B46F9EE1}"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FDA3130-5742-4EED-B111-576F9EC7512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30A901B8-AB01-45CA-84A9-1C21B46F9EE1}" type="datetimeFigureOut">
              <a:rPr lang="en-US" smtClean="0"/>
              <a:pPr/>
              <a:t>10/18/2016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FDA3130-5742-4EED-B111-576F9EC7512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0A901B8-AB01-45CA-84A9-1C21B46F9EE1}" type="datetimeFigureOut">
              <a:rPr lang="en-US" smtClean="0"/>
              <a:pPr/>
              <a:t>10/18/2016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FDA3130-5742-4EED-B111-576F9EC7512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defRPr/>
            </a:pPr>
            <a:r>
              <a:rPr lang="en-US" sz="2400" smtClean="0"/>
              <a:t>Lecture#6:Connectivity </a:t>
            </a:r>
            <a:r>
              <a:rPr lang="en-US" sz="2400" dirty="0" smtClean="0"/>
              <a:t>Verification</a:t>
            </a:r>
            <a:endParaRPr lang="en-US" sz="2400" dirty="0" smtClean="0">
              <a:solidFill>
                <a:schemeClr val="folHlink"/>
              </a:solidFill>
            </a:endParaRPr>
          </a:p>
        </p:txBody>
      </p:sp>
      <p:sp>
        <p:nvSpPr>
          <p:cNvPr id="5123" name="Text Placeholder 1"/>
          <p:cNvSpPr>
            <a:spLocks noGrp="1"/>
          </p:cNvSpPr>
          <p:nvPr>
            <p:ph type="subTitle" idx="1"/>
          </p:nvPr>
        </p:nvSpPr>
        <p:spPr/>
        <p:txBody>
          <a:bodyPr/>
          <a:lstStyle/>
          <a:p>
            <a:r>
              <a:rPr lang="en-US" altLang="en-US" dirty="0" smtClean="0"/>
              <a:t>Asma </a:t>
            </a:r>
            <a:r>
              <a:rPr lang="en-US" altLang="en-US" dirty="0" err="1" smtClean="0"/>
              <a:t>Alosaimi</a:t>
            </a:r>
            <a:endParaRPr lang="en-US" altLang="en-US" dirty="0" smtClean="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pPr>
              <a:defRPr/>
            </a:pPr>
            <a:r>
              <a:rPr lang="en-US" altLang="en-US" smtClean="0"/>
              <a:t>ICMP Echo Request</a:t>
            </a:r>
          </a:p>
        </p:txBody>
      </p:sp>
      <p:sp>
        <p:nvSpPr>
          <p:cNvPr id="200707" name="Rectangle 3"/>
          <p:cNvSpPr>
            <a:spLocks noGrp="1" noChangeArrowheads="1"/>
          </p:cNvSpPr>
          <p:nvPr>
            <p:ph sz="quarter" idx="1"/>
          </p:nvPr>
        </p:nvSpPr>
        <p:spPr/>
        <p:txBody>
          <a:bodyPr/>
          <a:lstStyle/>
          <a:p>
            <a:r>
              <a:rPr lang="en-US" altLang="en-US" sz="2800" smtClean="0"/>
              <a:t>To check the configuration of layer 3-1 on your PC, you can ping a special internal test address - the </a:t>
            </a:r>
            <a:r>
              <a:rPr lang="en-US" altLang="en-US" sz="2800" smtClean="0">
                <a:solidFill>
                  <a:schemeClr val="accent2"/>
                </a:solidFill>
              </a:rPr>
              <a:t>loopback</a:t>
            </a:r>
            <a:r>
              <a:rPr lang="en-US" altLang="en-US" sz="2800" smtClean="0"/>
              <a:t> address.</a:t>
            </a:r>
          </a:p>
          <a:p>
            <a:r>
              <a:rPr lang="en-US" altLang="en-US" sz="2800" smtClean="0"/>
              <a:t>Try it now - </a:t>
            </a:r>
          </a:p>
          <a:p>
            <a:pPr lvl="1"/>
            <a:r>
              <a:rPr lang="en-US" altLang="en-US" sz="2400" smtClean="0"/>
              <a:t>Open a DOS window</a:t>
            </a:r>
          </a:p>
          <a:p>
            <a:pPr lvl="1"/>
            <a:r>
              <a:rPr lang="en-US" altLang="en-US" sz="2400" b="1" smtClean="0">
                <a:solidFill>
                  <a:srgbClr val="CC0000"/>
                </a:solidFill>
                <a:latin typeface="Courier New" panose="02070309020205020404" pitchFamily="49" charset="0"/>
              </a:rPr>
              <a:t>&gt;ping 127.0.0.1</a:t>
            </a:r>
            <a:endParaRPr lang="en-US" altLang="en-US" sz="2400" smtClean="0"/>
          </a:p>
          <a:p>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0707">
                                            <p:txEl>
                                              <p:pRg st="0" end="0"/>
                                            </p:txEl>
                                          </p:spTgt>
                                        </p:tgtEl>
                                        <p:attrNameLst>
                                          <p:attrName>style.visibility</p:attrName>
                                        </p:attrNameLst>
                                      </p:cBhvr>
                                      <p:to>
                                        <p:strVal val="visible"/>
                                      </p:to>
                                    </p:set>
                                    <p:anim calcmode="lin" valueType="num">
                                      <p:cBhvr additive="base">
                                        <p:cTn id="7" dur="500" fill="hold"/>
                                        <p:tgtEl>
                                          <p:spTgt spid="2007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07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0707">
                                            <p:txEl>
                                              <p:pRg st="1" end="1"/>
                                            </p:txEl>
                                          </p:spTgt>
                                        </p:tgtEl>
                                        <p:attrNameLst>
                                          <p:attrName>style.visibility</p:attrName>
                                        </p:attrNameLst>
                                      </p:cBhvr>
                                      <p:to>
                                        <p:strVal val="visible"/>
                                      </p:to>
                                    </p:set>
                                    <p:anim calcmode="lin" valueType="num">
                                      <p:cBhvr additive="base">
                                        <p:cTn id="13" dur="500" fill="hold"/>
                                        <p:tgtEl>
                                          <p:spTgt spid="2007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070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00707">
                                            <p:txEl>
                                              <p:pRg st="2" end="2"/>
                                            </p:txEl>
                                          </p:spTgt>
                                        </p:tgtEl>
                                        <p:attrNameLst>
                                          <p:attrName>style.visibility</p:attrName>
                                        </p:attrNameLst>
                                      </p:cBhvr>
                                      <p:to>
                                        <p:strVal val="visible"/>
                                      </p:to>
                                    </p:set>
                                    <p:anim calcmode="lin" valueType="num">
                                      <p:cBhvr additive="base">
                                        <p:cTn id="17" dur="500" fill="hold"/>
                                        <p:tgtEl>
                                          <p:spTgt spid="20070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070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00707">
                                            <p:txEl>
                                              <p:pRg st="3" end="3"/>
                                            </p:txEl>
                                          </p:spTgt>
                                        </p:tgtEl>
                                        <p:attrNameLst>
                                          <p:attrName>style.visibility</p:attrName>
                                        </p:attrNameLst>
                                      </p:cBhvr>
                                      <p:to>
                                        <p:strVal val="visible"/>
                                      </p:to>
                                    </p:set>
                                    <p:anim calcmode="lin" valueType="num">
                                      <p:cBhvr additive="base">
                                        <p:cTn id="21" dur="500" fill="hold"/>
                                        <p:tgtEl>
                                          <p:spTgt spid="20070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007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0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pPr>
              <a:defRPr/>
            </a:pPr>
            <a:r>
              <a:rPr lang="en-US" altLang="en-US" smtClean="0"/>
              <a:t>ICMP Echo Request</a:t>
            </a:r>
          </a:p>
        </p:txBody>
      </p:sp>
      <p:sp>
        <p:nvSpPr>
          <p:cNvPr id="201731" name="Rectangle 3"/>
          <p:cNvSpPr>
            <a:spLocks noGrp="1" noChangeArrowheads="1"/>
          </p:cNvSpPr>
          <p:nvPr>
            <p:ph sz="quarter" idx="1"/>
          </p:nvPr>
        </p:nvSpPr>
        <p:spPr/>
        <p:txBody>
          <a:bodyPr/>
          <a:lstStyle/>
          <a:p>
            <a:r>
              <a:rPr lang="en-US" altLang="en-US" sz="2800" smtClean="0"/>
              <a:t>To check the configuration of layer 3-1 between your PC and another host, you can ping that host’s address.</a:t>
            </a:r>
          </a:p>
          <a:p>
            <a:r>
              <a:rPr lang="en-US" altLang="en-US" sz="2800" smtClean="0"/>
              <a:t>Try it now - </a:t>
            </a:r>
          </a:p>
          <a:p>
            <a:pPr lvl="1"/>
            <a:r>
              <a:rPr lang="en-US" altLang="en-US" sz="2400" smtClean="0"/>
              <a:t>Open a DOS window</a:t>
            </a:r>
          </a:p>
          <a:p>
            <a:pPr lvl="1"/>
            <a:r>
              <a:rPr lang="en-US" altLang="en-US" sz="2400" b="1" smtClean="0">
                <a:solidFill>
                  <a:srgbClr val="CC0000"/>
                </a:solidFill>
                <a:latin typeface="Courier New" panose="02070309020205020404" pitchFamily="49" charset="0"/>
              </a:rPr>
              <a:t>&gt;ping 172.28.118.10</a:t>
            </a:r>
            <a:endParaRPr lang="en-US" altLang="en-US" sz="2400" smtClean="0"/>
          </a:p>
          <a:p>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1731">
                                            <p:txEl>
                                              <p:pRg st="0" end="0"/>
                                            </p:txEl>
                                          </p:spTgt>
                                        </p:tgtEl>
                                        <p:attrNameLst>
                                          <p:attrName>style.visibility</p:attrName>
                                        </p:attrNameLst>
                                      </p:cBhvr>
                                      <p:to>
                                        <p:strVal val="visible"/>
                                      </p:to>
                                    </p:set>
                                    <p:anim calcmode="lin" valueType="num">
                                      <p:cBhvr additive="base">
                                        <p:cTn id="7" dur="500" fill="hold"/>
                                        <p:tgtEl>
                                          <p:spTgt spid="2017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1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1731">
                                            <p:txEl>
                                              <p:pRg st="1" end="1"/>
                                            </p:txEl>
                                          </p:spTgt>
                                        </p:tgtEl>
                                        <p:attrNameLst>
                                          <p:attrName>style.visibility</p:attrName>
                                        </p:attrNameLst>
                                      </p:cBhvr>
                                      <p:to>
                                        <p:strVal val="visible"/>
                                      </p:to>
                                    </p:set>
                                    <p:anim calcmode="lin" valueType="num">
                                      <p:cBhvr additive="base">
                                        <p:cTn id="13" dur="500" fill="hold"/>
                                        <p:tgtEl>
                                          <p:spTgt spid="2017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173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01731">
                                            <p:txEl>
                                              <p:pRg st="2" end="2"/>
                                            </p:txEl>
                                          </p:spTgt>
                                        </p:tgtEl>
                                        <p:attrNameLst>
                                          <p:attrName>style.visibility</p:attrName>
                                        </p:attrNameLst>
                                      </p:cBhvr>
                                      <p:to>
                                        <p:strVal val="visible"/>
                                      </p:to>
                                    </p:set>
                                    <p:anim calcmode="lin" valueType="num">
                                      <p:cBhvr additive="base">
                                        <p:cTn id="17" dur="500" fill="hold"/>
                                        <p:tgtEl>
                                          <p:spTgt spid="20173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173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01731">
                                            <p:txEl>
                                              <p:pRg st="3" end="3"/>
                                            </p:txEl>
                                          </p:spTgt>
                                        </p:tgtEl>
                                        <p:attrNameLst>
                                          <p:attrName>style.visibility</p:attrName>
                                        </p:attrNameLst>
                                      </p:cBhvr>
                                      <p:to>
                                        <p:strVal val="visible"/>
                                      </p:to>
                                    </p:set>
                                    <p:anim calcmode="lin" valueType="num">
                                      <p:cBhvr additive="base">
                                        <p:cTn id="21" dur="500" fill="hold"/>
                                        <p:tgtEl>
                                          <p:spTgt spid="20173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017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a:defRPr/>
            </a:pPr>
            <a:r>
              <a:rPr lang="en-US" altLang="en-US" smtClean="0"/>
              <a:t>ICMP Echo Request</a:t>
            </a:r>
          </a:p>
        </p:txBody>
      </p:sp>
      <p:sp>
        <p:nvSpPr>
          <p:cNvPr id="202755" name="Rectangle 3"/>
          <p:cNvSpPr>
            <a:spLocks noGrp="1" noChangeArrowheads="1"/>
          </p:cNvSpPr>
          <p:nvPr>
            <p:ph sz="quarter" idx="1"/>
          </p:nvPr>
        </p:nvSpPr>
        <p:spPr/>
        <p:txBody>
          <a:bodyPr/>
          <a:lstStyle/>
          <a:p>
            <a:r>
              <a:rPr lang="en-US" altLang="en-US" sz="2800" smtClean="0"/>
              <a:t>You can also use hostnames in the ping command (if DNS is running, or host tables are enabled).</a:t>
            </a:r>
          </a:p>
          <a:p>
            <a:r>
              <a:rPr lang="en-US" altLang="en-US" sz="2800" smtClean="0"/>
              <a:t>Try it now - </a:t>
            </a:r>
          </a:p>
          <a:p>
            <a:pPr lvl="1"/>
            <a:r>
              <a:rPr lang="en-US" altLang="en-US" sz="2400" smtClean="0"/>
              <a:t>Open a DOS window</a:t>
            </a:r>
          </a:p>
          <a:p>
            <a:pPr lvl="1"/>
            <a:r>
              <a:rPr lang="en-US" altLang="en-US" sz="2400" b="1" smtClean="0">
                <a:solidFill>
                  <a:srgbClr val="CC0000"/>
                </a:solidFill>
                <a:latin typeface="Courier New" panose="02070309020205020404" pitchFamily="49" charset="0"/>
              </a:rPr>
              <a:t>&gt;ping academy1</a:t>
            </a:r>
            <a:endParaRPr lang="en-US" altLang="en-US" sz="2400" smtClean="0"/>
          </a:p>
          <a:p>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2755">
                                            <p:txEl>
                                              <p:pRg st="0" end="0"/>
                                            </p:txEl>
                                          </p:spTgt>
                                        </p:tgtEl>
                                        <p:attrNameLst>
                                          <p:attrName>style.visibility</p:attrName>
                                        </p:attrNameLst>
                                      </p:cBhvr>
                                      <p:to>
                                        <p:strVal val="visible"/>
                                      </p:to>
                                    </p:set>
                                    <p:anim calcmode="lin" valueType="num">
                                      <p:cBhvr additive="base">
                                        <p:cTn id="7" dur="500" fill="hold"/>
                                        <p:tgtEl>
                                          <p:spTgt spid="202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2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2755">
                                            <p:txEl>
                                              <p:pRg st="1" end="1"/>
                                            </p:txEl>
                                          </p:spTgt>
                                        </p:tgtEl>
                                        <p:attrNameLst>
                                          <p:attrName>style.visibility</p:attrName>
                                        </p:attrNameLst>
                                      </p:cBhvr>
                                      <p:to>
                                        <p:strVal val="visible"/>
                                      </p:to>
                                    </p:set>
                                    <p:anim calcmode="lin" valueType="num">
                                      <p:cBhvr additive="base">
                                        <p:cTn id="13" dur="500" fill="hold"/>
                                        <p:tgtEl>
                                          <p:spTgt spid="2027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275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02755">
                                            <p:txEl>
                                              <p:pRg st="2" end="2"/>
                                            </p:txEl>
                                          </p:spTgt>
                                        </p:tgtEl>
                                        <p:attrNameLst>
                                          <p:attrName>style.visibility</p:attrName>
                                        </p:attrNameLst>
                                      </p:cBhvr>
                                      <p:to>
                                        <p:strVal val="visible"/>
                                      </p:to>
                                    </p:set>
                                    <p:anim calcmode="lin" valueType="num">
                                      <p:cBhvr additive="base">
                                        <p:cTn id="17" dur="500" fill="hold"/>
                                        <p:tgtEl>
                                          <p:spTgt spid="20275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275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02755">
                                            <p:txEl>
                                              <p:pRg st="3" end="3"/>
                                            </p:txEl>
                                          </p:spTgt>
                                        </p:tgtEl>
                                        <p:attrNameLst>
                                          <p:attrName>style.visibility</p:attrName>
                                        </p:attrNameLst>
                                      </p:cBhvr>
                                      <p:to>
                                        <p:strVal val="visible"/>
                                      </p:to>
                                    </p:set>
                                    <p:anim calcmode="lin" valueType="num">
                                      <p:cBhvr additive="base">
                                        <p:cTn id="21" dur="500" fill="hold"/>
                                        <p:tgtEl>
                                          <p:spTgt spid="20275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027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normAutofit fontScale="90000"/>
          </a:bodyPr>
          <a:lstStyle/>
          <a:p>
            <a:pPr eaLnBrk="1" hangingPunct="1">
              <a:defRPr/>
            </a:pPr>
            <a:r>
              <a:rPr lang="en-US" sz="1800" dirty="0" smtClean="0"/>
              <a:t>Testing and Verification</a:t>
            </a:r>
            <a:br>
              <a:rPr lang="en-US" sz="1800" dirty="0" smtClean="0"/>
            </a:br>
            <a:r>
              <a:rPr lang="en-US" dirty="0" err="1" smtClean="0"/>
              <a:t>Traceroute</a:t>
            </a:r>
            <a:r>
              <a:rPr lang="en-US" dirty="0" smtClean="0"/>
              <a:t> – Testing the Path</a:t>
            </a:r>
            <a:endParaRPr lang="en-US" dirty="0"/>
          </a:p>
        </p:txBody>
      </p:sp>
      <p:sp>
        <p:nvSpPr>
          <p:cNvPr id="4" name="TextBox 3"/>
          <p:cNvSpPr txBox="1"/>
          <p:nvPr/>
        </p:nvSpPr>
        <p:spPr>
          <a:xfrm>
            <a:off x="565150" y="1611313"/>
            <a:ext cx="7939088" cy="4078287"/>
          </a:xfrm>
          <a:prstGeom prst="rect">
            <a:avLst/>
          </a:prstGeom>
          <a:noFill/>
        </p:spPr>
        <p:txBody>
          <a:bodyPr>
            <a:spAutoFit/>
          </a:bodyPr>
          <a:lstStyle/>
          <a:p>
            <a:pPr marL="0" lvl="1" defTabSz="814388">
              <a:lnSpc>
                <a:spcPct val="95000"/>
              </a:lnSpc>
              <a:spcBef>
                <a:spcPct val="50000"/>
              </a:spcBef>
              <a:buClr>
                <a:srgbClr val="708CA1"/>
              </a:buClr>
              <a:defRPr/>
            </a:pPr>
            <a:r>
              <a:rPr lang="en-US" sz="2000" b="1" dirty="0" err="1"/>
              <a:t>Traceroute</a:t>
            </a:r>
            <a:r>
              <a:rPr lang="en-US" sz="2000" b="1" dirty="0"/>
              <a:t> </a:t>
            </a:r>
            <a:endParaRPr lang="en-US" sz="2000" dirty="0">
              <a:latin typeface="+mn-lt"/>
            </a:endParaRPr>
          </a:p>
          <a:p>
            <a:pPr marL="236538" lvl="1" indent="-236538" defTabSz="814388">
              <a:lnSpc>
                <a:spcPct val="95000"/>
              </a:lnSpc>
              <a:spcBef>
                <a:spcPct val="50000"/>
              </a:spcBef>
              <a:buClr>
                <a:srgbClr val="708CA1"/>
              </a:buClr>
              <a:buFont typeface="Wingdings" charset="0"/>
              <a:buChar char="§"/>
              <a:defRPr/>
            </a:pPr>
            <a:r>
              <a:rPr lang="en-US" sz="2000" dirty="0">
                <a:latin typeface="+mn-lt"/>
              </a:rPr>
              <a:t>Generates a list of hops that were successfully reached along the path.</a:t>
            </a:r>
          </a:p>
          <a:p>
            <a:pPr marL="236538" lvl="1" indent="-236538" defTabSz="814388">
              <a:lnSpc>
                <a:spcPct val="95000"/>
              </a:lnSpc>
              <a:spcBef>
                <a:spcPct val="50000"/>
              </a:spcBef>
              <a:buClr>
                <a:srgbClr val="708CA1"/>
              </a:buClr>
              <a:buFont typeface="Wingdings" charset="0"/>
              <a:buChar char="§"/>
              <a:defRPr/>
            </a:pPr>
            <a:r>
              <a:rPr lang="en-US" sz="2000" dirty="0">
                <a:latin typeface="+mn-lt"/>
              </a:rPr>
              <a:t>Provides important verification and troubleshooting information.</a:t>
            </a:r>
          </a:p>
          <a:p>
            <a:pPr marL="236538" lvl="1" indent="-236538" defTabSz="814388">
              <a:lnSpc>
                <a:spcPct val="95000"/>
              </a:lnSpc>
              <a:spcBef>
                <a:spcPct val="50000"/>
              </a:spcBef>
              <a:buClr>
                <a:srgbClr val="708CA1"/>
              </a:buClr>
              <a:buFont typeface="Wingdings" charset="0"/>
              <a:buChar char="§"/>
              <a:defRPr/>
            </a:pPr>
            <a:r>
              <a:rPr lang="en-US" sz="2000" dirty="0">
                <a:latin typeface="+mn-lt"/>
              </a:rPr>
              <a:t>If the data reaches the destination, then the trace lists the interface of every router in the path between the hosts.</a:t>
            </a:r>
          </a:p>
          <a:p>
            <a:pPr marL="236538" lvl="1" indent="-236538" defTabSz="814388">
              <a:lnSpc>
                <a:spcPct val="95000"/>
              </a:lnSpc>
              <a:spcBef>
                <a:spcPct val="50000"/>
              </a:spcBef>
              <a:buClr>
                <a:srgbClr val="708CA1"/>
              </a:buClr>
              <a:buFont typeface="Wingdings" charset="0"/>
              <a:buChar char="§"/>
              <a:defRPr/>
            </a:pPr>
            <a:r>
              <a:rPr lang="en-US" sz="2000" dirty="0">
                <a:latin typeface="+mn-lt"/>
              </a:rPr>
              <a:t>If the data fails at some hop along the way, the address of the last router that responded to the trace can provide an indication of where the problem or security restrictions are found.</a:t>
            </a:r>
          </a:p>
          <a:p>
            <a:pPr marL="236538" lvl="1" indent="-236538" defTabSz="814388">
              <a:lnSpc>
                <a:spcPct val="95000"/>
              </a:lnSpc>
              <a:spcBef>
                <a:spcPct val="50000"/>
              </a:spcBef>
              <a:buClr>
                <a:srgbClr val="708CA1"/>
              </a:buClr>
              <a:buFont typeface="Wingdings" charset="0"/>
              <a:buChar char="§"/>
              <a:defRPr/>
            </a:pPr>
            <a:r>
              <a:rPr lang="en-US" sz="2000" dirty="0">
                <a:latin typeface="+mn-lt"/>
              </a:rPr>
              <a:t>Provides round-trip time for each hop along the path and indicates if a hop fails to respond.</a:t>
            </a:r>
          </a:p>
        </p:txBody>
      </p:sp>
    </p:spTree>
    <p:extLst>
      <p:ext uri="{BB962C8B-B14F-4D97-AF65-F5344CB8AC3E}">
        <p14:creationId xmlns:p14="http://schemas.microsoft.com/office/powerpoint/2010/main" xmlns="" val="450089554"/>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pPr>
              <a:defRPr/>
            </a:pPr>
            <a:r>
              <a:rPr lang="en-US" altLang="en-US" smtClean="0"/>
              <a:t>Traceroute Packets</a:t>
            </a:r>
          </a:p>
        </p:txBody>
      </p:sp>
      <p:sp>
        <p:nvSpPr>
          <p:cNvPr id="208899" name="Rectangle 3"/>
          <p:cNvSpPr>
            <a:spLocks noGrp="1" noChangeArrowheads="1"/>
          </p:cNvSpPr>
          <p:nvPr>
            <p:ph sz="quarter" idx="1"/>
          </p:nvPr>
        </p:nvSpPr>
        <p:spPr/>
        <p:txBody>
          <a:bodyPr/>
          <a:lstStyle/>
          <a:p>
            <a:r>
              <a:rPr lang="en-US" altLang="en-US" sz="2800" smtClean="0"/>
              <a:t>Most traceroute programs, including the Cisco IOS traceroute, send </a:t>
            </a:r>
            <a:r>
              <a:rPr lang="en-US" altLang="en-US" sz="2800" smtClean="0">
                <a:solidFill>
                  <a:schemeClr val="accent2"/>
                </a:solidFill>
              </a:rPr>
              <a:t>UDP packets (User Datagram Protocol).</a:t>
            </a:r>
          </a:p>
          <a:p>
            <a:r>
              <a:rPr lang="en-US" altLang="en-US" sz="2800" smtClean="0"/>
              <a:t>Micrososft tracert sends </a:t>
            </a:r>
            <a:r>
              <a:rPr lang="en-US" altLang="en-US" sz="2800" smtClean="0">
                <a:solidFill>
                  <a:schemeClr val="accent2"/>
                </a:solidFill>
              </a:rPr>
              <a:t>ICMP echo request (ping) packets</a:t>
            </a:r>
            <a:r>
              <a:rPr lang="en-US" altLang="en-US" sz="28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8899">
                                            <p:txEl>
                                              <p:pRg st="0" end="0"/>
                                            </p:txEl>
                                          </p:spTgt>
                                        </p:tgtEl>
                                        <p:attrNameLst>
                                          <p:attrName>style.visibility</p:attrName>
                                        </p:attrNameLst>
                                      </p:cBhvr>
                                      <p:to>
                                        <p:strVal val="visible"/>
                                      </p:to>
                                    </p:set>
                                    <p:anim calcmode="lin" valueType="num">
                                      <p:cBhvr additive="base">
                                        <p:cTn id="7" dur="500" fill="hold"/>
                                        <p:tgtEl>
                                          <p:spTgt spid="2088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88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8899">
                                            <p:txEl>
                                              <p:pRg st="1" end="1"/>
                                            </p:txEl>
                                          </p:spTgt>
                                        </p:tgtEl>
                                        <p:attrNameLst>
                                          <p:attrName>style.visibility</p:attrName>
                                        </p:attrNameLst>
                                      </p:cBhvr>
                                      <p:to>
                                        <p:strVal val="visible"/>
                                      </p:to>
                                    </p:set>
                                    <p:anim calcmode="lin" valueType="num">
                                      <p:cBhvr additive="base">
                                        <p:cTn id="13" dur="500" fill="hold"/>
                                        <p:tgtEl>
                                          <p:spTgt spid="2088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88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a:defRPr/>
            </a:pPr>
            <a:r>
              <a:rPr lang="en-US" altLang="en-US" smtClean="0"/>
              <a:t>Traceroute Command</a:t>
            </a:r>
          </a:p>
        </p:txBody>
      </p:sp>
      <p:sp>
        <p:nvSpPr>
          <p:cNvPr id="27651" name="Rectangle 3"/>
          <p:cNvSpPr>
            <a:spLocks noGrp="1" noChangeArrowheads="1"/>
          </p:cNvSpPr>
          <p:nvPr>
            <p:ph sz="quarter" idx="1"/>
          </p:nvPr>
        </p:nvSpPr>
        <p:spPr/>
        <p:txBody>
          <a:bodyPr/>
          <a:lstStyle/>
          <a:p>
            <a:r>
              <a:rPr lang="en-US" altLang="en-US" smtClean="0"/>
              <a:t>Unix:  </a:t>
            </a:r>
            <a:r>
              <a:rPr lang="en-US" altLang="en-US" b="1" smtClean="0">
                <a:solidFill>
                  <a:schemeClr val="accent2"/>
                </a:solidFill>
                <a:latin typeface="Courier New" panose="02070309020205020404" pitchFamily="49" charset="0"/>
              </a:rPr>
              <a:t>traceroute</a:t>
            </a:r>
            <a:endParaRPr lang="en-US" altLang="en-US" smtClean="0"/>
          </a:p>
          <a:p>
            <a:r>
              <a:rPr lang="en-US" altLang="en-US" smtClean="0"/>
              <a:t>Cisco IOS: </a:t>
            </a:r>
            <a:r>
              <a:rPr lang="en-US" altLang="en-US" b="1" smtClean="0">
                <a:solidFill>
                  <a:schemeClr val="accent2"/>
                </a:solidFill>
                <a:latin typeface="Courier New" panose="02070309020205020404" pitchFamily="49" charset="0"/>
              </a:rPr>
              <a:t>traceroute (trace)</a:t>
            </a:r>
          </a:p>
          <a:p>
            <a:r>
              <a:rPr lang="en-US" altLang="en-US" smtClean="0"/>
              <a:t>DOS:  </a:t>
            </a:r>
            <a:r>
              <a:rPr lang="en-US" altLang="en-US" b="1" smtClean="0">
                <a:solidFill>
                  <a:schemeClr val="accent2"/>
                </a:solidFill>
                <a:latin typeface="Courier New" panose="02070309020205020404" pitchFamily="49" charset="0"/>
              </a:rPr>
              <a:t>tracert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a:defRPr/>
            </a:pPr>
            <a:r>
              <a:rPr lang="en-US" altLang="en-US" smtClean="0"/>
              <a:t>Traceroute Operation</a:t>
            </a:r>
          </a:p>
        </p:txBody>
      </p:sp>
      <p:sp>
        <p:nvSpPr>
          <p:cNvPr id="191491" name="Rectangle 3"/>
          <p:cNvSpPr>
            <a:spLocks noGrp="1" noChangeArrowheads="1"/>
          </p:cNvSpPr>
          <p:nvPr>
            <p:ph sz="quarter" idx="1"/>
          </p:nvPr>
        </p:nvSpPr>
        <p:spPr/>
        <p:txBody>
          <a:bodyPr/>
          <a:lstStyle/>
          <a:p>
            <a:r>
              <a:rPr lang="en-US" altLang="en-US" sz="2800" b="1" smtClean="0"/>
              <a:t>Transmits packets with small Time-To-Live (TTL) values</a:t>
            </a:r>
            <a:r>
              <a:rPr lang="en-US" altLang="en-US" sz="2800" smtClean="0"/>
              <a:t>.</a:t>
            </a:r>
            <a:endParaRPr lang="en-US" altLang="en-US" smtClean="0"/>
          </a:p>
          <a:p>
            <a:pPr lvl="1"/>
            <a:r>
              <a:rPr lang="en-US" altLang="en-US" smtClean="0"/>
              <a:t>First packets have TTL = 1</a:t>
            </a:r>
          </a:p>
          <a:p>
            <a:pPr lvl="1"/>
            <a:r>
              <a:rPr lang="en-US" altLang="en-US" smtClean="0"/>
              <a:t>Second have TTL = 2</a:t>
            </a:r>
          </a:p>
          <a:p>
            <a:pPr lvl="1"/>
            <a:r>
              <a:rPr lang="en-US" altLang="en-US" smtClean="0"/>
              <a:t>Third have TTL = 3</a:t>
            </a:r>
          </a:p>
          <a:p>
            <a:pPr lvl="1"/>
            <a:r>
              <a:rPr lang="en-US" altLang="en-US" smtClean="0"/>
              <a:t>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 calcmode="lin" valueType="num">
                                      <p:cBhvr additive="base">
                                        <p:cTn id="7" dur="500" fill="hold"/>
                                        <p:tgtEl>
                                          <p:spTgt spid="1914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14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91491">
                                            <p:txEl>
                                              <p:pRg st="1" end="1"/>
                                            </p:txEl>
                                          </p:spTgt>
                                        </p:tgtEl>
                                        <p:attrNameLst>
                                          <p:attrName>style.visibility</p:attrName>
                                        </p:attrNameLst>
                                      </p:cBhvr>
                                      <p:to>
                                        <p:strVal val="visible"/>
                                      </p:to>
                                    </p:set>
                                    <p:anim calcmode="lin" valueType="num">
                                      <p:cBhvr additive="base">
                                        <p:cTn id="11" dur="500" fill="hold"/>
                                        <p:tgtEl>
                                          <p:spTgt spid="1914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9149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91491">
                                            <p:txEl>
                                              <p:pRg st="2" end="2"/>
                                            </p:txEl>
                                          </p:spTgt>
                                        </p:tgtEl>
                                        <p:attrNameLst>
                                          <p:attrName>style.visibility</p:attrName>
                                        </p:attrNameLst>
                                      </p:cBhvr>
                                      <p:to>
                                        <p:strVal val="visible"/>
                                      </p:to>
                                    </p:set>
                                    <p:anim calcmode="lin" valueType="num">
                                      <p:cBhvr additive="base">
                                        <p:cTn id="15" dur="500" fill="hold"/>
                                        <p:tgtEl>
                                          <p:spTgt spid="19149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91491">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91491">
                                            <p:txEl>
                                              <p:pRg st="3" end="3"/>
                                            </p:txEl>
                                          </p:spTgt>
                                        </p:tgtEl>
                                        <p:attrNameLst>
                                          <p:attrName>style.visibility</p:attrName>
                                        </p:attrNameLst>
                                      </p:cBhvr>
                                      <p:to>
                                        <p:strVal val="visible"/>
                                      </p:to>
                                    </p:set>
                                    <p:anim calcmode="lin" valueType="num">
                                      <p:cBhvr additive="base">
                                        <p:cTn id="19" dur="500" fill="hold"/>
                                        <p:tgtEl>
                                          <p:spTgt spid="1914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1491">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1491">
                                            <p:txEl>
                                              <p:pRg st="4" end="4"/>
                                            </p:txEl>
                                          </p:spTgt>
                                        </p:tgtEl>
                                        <p:attrNameLst>
                                          <p:attrName>style.visibility</p:attrName>
                                        </p:attrNameLst>
                                      </p:cBhvr>
                                      <p:to>
                                        <p:strVal val="visible"/>
                                      </p:to>
                                    </p:set>
                                    <p:anim calcmode="lin" valueType="num">
                                      <p:cBhvr additive="base">
                                        <p:cTn id="23" dur="500" fill="hold"/>
                                        <p:tgtEl>
                                          <p:spTgt spid="19149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914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6" name="Rectangle 4"/>
          <p:cNvSpPr>
            <a:spLocks noGrp="1" noChangeArrowheads="1"/>
          </p:cNvSpPr>
          <p:nvPr>
            <p:ph type="title"/>
          </p:nvPr>
        </p:nvSpPr>
        <p:spPr/>
        <p:txBody>
          <a:bodyPr/>
          <a:lstStyle/>
          <a:p>
            <a:pPr>
              <a:defRPr/>
            </a:pPr>
            <a:r>
              <a:rPr lang="en-US" altLang="en-US" smtClean="0"/>
              <a:t>Time to Live Field</a:t>
            </a:r>
          </a:p>
        </p:txBody>
      </p:sp>
      <p:pic>
        <p:nvPicPr>
          <p:cNvPr id="29699" name="Picture 6"/>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67000" y="1752600"/>
            <a:ext cx="6477000" cy="5064125"/>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9700" name="Text Box 7"/>
          <p:cNvSpPr txBox="1">
            <a:spLocks noChangeArrowheads="1"/>
          </p:cNvSpPr>
          <p:nvPr/>
        </p:nvSpPr>
        <p:spPr bwMode="auto">
          <a:xfrm>
            <a:off x="1095375" y="3200400"/>
            <a:ext cx="836613" cy="519113"/>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a:solidFill>
                  <a:schemeClr val="accent2"/>
                </a:solidFill>
              </a:rPr>
              <a:t>TTL</a:t>
            </a:r>
            <a:endParaRPr lang="en-US" altLang="en-US" sz="2800"/>
          </a:p>
        </p:txBody>
      </p:sp>
      <p:sp>
        <p:nvSpPr>
          <p:cNvPr id="29701" name="Line 11"/>
          <p:cNvSpPr>
            <a:spLocks noChangeShapeType="1"/>
          </p:cNvSpPr>
          <p:nvPr/>
        </p:nvSpPr>
        <p:spPr bwMode="auto">
          <a:xfrm>
            <a:off x="1905000" y="35052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1026"/>
          <p:cNvSpPr>
            <a:spLocks noGrp="1" noChangeArrowheads="1"/>
          </p:cNvSpPr>
          <p:nvPr>
            <p:ph type="title"/>
          </p:nvPr>
        </p:nvSpPr>
        <p:spPr/>
        <p:txBody>
          <a:bodyPr/>
          <a:lstStyle/>
          <a:p>
            <a:pPr>
              <a:defRPr/>
            </a:pPr>
            <a:r>
              <a:rPr lang="en-US" altLang="en-US" smtClean="0"/>
              <a:t>Traceroute Operation</a:t>
            </a:r>
          </a:p>
        </p:txBody>
      </p:sp>
      <p:pic>
        <p:nvPicPr>
          <p:cNvPr id="32771" name="Picture 1030"/>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0" y="2397125"/>
            <a:ext cx="8382000" cy="2439988"/>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a:grpSpLocks/>
          </p:cNvGrpSpPr>
          <p:nvPr/>
        </p:nvGrpSpPr>
        <p:grpSpPr bwMode="auto">
          <a:xfrm>
            <a:off x="441325" y="3846513"/>
            <a:ext cx="8101012" cy="1147547"/>
            <a:chOff x="481013" y="3371261"/>
            <a:chExt cx="8101526" cy="1148312"/>
          </a:xfrm>
        </p:grpSpPr>
        <p:sp>
          <p:nvSpPr>
            <p:cNvPr id="15377" name="Rectangle 7"/>
            <p:cNvSpPr>
              <a:spLocks noChangeArrowheads="1"/>
            </p:cNvSpPr>
            <p:nvPr/>
          </p:nvSpPr>
          <p:spPr bwMode="auto">
            <a:xfrm>
              <a:off x="601528" y="4105074"/>
              <a:ext cx="510910" cy="3202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548" tIns="51774" rIns="103548" bIns="51774">
              <a:spAutoFit/>
            </a:bodyPr>
            <a:lstStyle>
              <a:lvl1pPr defTabSz="1028700">
                <a:defRPr sz="2400">
                  <a:solidFill>
                    <a:schemeClr val="tx1"/>
                  </a:solidFill>
                  <a:latin typeface="Times New Roman" panose="02020603050405020304" pitchFamily="18" charset="0"/>
                </a:defRPr>
              </a:lvl1pPr>
              <a:lvl2pPr marL="742950" indent="-285750" defTabSz="1028700">
                <a:defRPr sz="2400">
                  <a:solidFill>
                    <a:schemeClr val="tx1"/>
                  </a:solidFill>
                  <a:latin typeface="Times New Roman" panose="02020603050405020304" pitchFamily="18" charset="0"/>
                </a:defRPr>
              </a:lvl2pPr>
              <a:lvl3pPr marL="1143000" indent="-228600" defTabSz="1028700">
                <a:defRPr sz="2400">
                  <a:solidFill>
                    <a:schemeClr val="tx1"/>
                  </a:solidFill>
                  <a:latin typeface="Times New Roman" panose="02020603050405020304" pitchFamily="18" charset="0"/>
                </a:defRPr>
              </a:lvl3pPr>
              <a:lvl4pPr marL="1600200" indent="-228600" defTabSz="1028700">
                <a:defRPr sz="2400">
                  <a:solidFill>
                    <a:schemeClr val="tx1"/>
                  </a:solidFill>
                  <a:latin typeface="Times New Roman" panose="02020603050405020304" pitchFamily="18" charset="0"/>
                </a:defRPr>
              </a:lvl4pPr>
              <a:lvl5pPr marL="2057400" indent="-228600" defTabSz="1028700">
                <a:defRPr sz="2400">
                  <a:solidFill>
                    <a:schemeClr val="tx1"/>
                  </a:solidFill>
                  <a:latin typeface="Times New Roman" panose="02020603050405020304" pitchFamily="18" charset="0"/>
                </a:defRPr>
              </a:lvl5pPr>
              <a:lvl6pPr marL="2514600" indent="-228600" defTabSz="1028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28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28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287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400" b="1">
                  <a:latin typeface="Calibri" panose="020F0502020204030204" pitchFamily="34" charset="0"/>
                </a:rPr>
                <a:t>PC1</a:t>
              </a:r>
            </a:p>
          </p:txBody>
        </p:sp>
        <p:sp>
          <p:nvSpPr>
            <p:cNvPr id="15378" name="Rectangle 7"/>
            <p:cNvSpPr>
              <a:spLocks noChangeArrowheads="1"/>
            </p:cNvSpPr>
            <p:nvPr/>
          </p:nvSpPr>
          <p:spPr bwMode="auto">
            <a:xfrm>
              <a:off x="2576106" y="3984127"/>
              <a:ext cx="699068" cy="5354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548" tIns="51774" rIns="103548" bIns="51774">
              <a:spAutoFit/>
            </a:bodyPr>
            <a:lstStyle>
              <a:lvl1pPr defTabSz="1028700">
                <a:defRPr sz="2400">
                  <a:solidFill>
                    <a:schemeClr val="tx1"/>
                  </a:solidFill>
                  <a:latin typeface="Times New Roman" panose="02020603050405020304" pitchFamily="18" charset="0"/>
                </a:defRPr>
              </a:lvl1pPr>
              <a:lvl2pPr marL="742950" indent="-285750" defTabSz="1028700">
                <a:defRPr sz="2400">
                  <a:solidFill>
                    <a:schemeClr val="tx1"/>
                  </a:solidFill>
                  <a:latin typeface="Times New Roman" panose="02020603050405020304" pitchFamily="18" charset="0"/>
                </a:defRPr>
              </a:lvl2pPr>
              <a:lvl3pPr marL="1143000" indent="-228600" defTabSz="1028700">
                <a:defRPr sz="2400">
                  <a:solidFill>
                    <a:schemeClr val="tx1"/>
                  </a:solidFill>
                  <a:latin typeface="Times New Roman" panose="02020603050405020304" pitchFamily="18" charset="0"/>
                </a:defRPr>
              </a:lvl3pPr>
              <a:lvl4pPr marL="1600200" indent="-228600" defTabSz="1028700">
                <a:defRPr sz="2400">
                  <a:solidFill>
                    <a:schemeClr val="tx1"/>
                  </a:solidFill>
                  <a:latin typeface="Times New Roman" panose="02020603050405020304" pitchFamily="18" charset="0"/>
                </a:defRPr>
              </a:lvl4pPr>
              <a:lvl5pPr marL="2057400" indent="-228600" defTabSz="1028700">
                <a:defRPr sz="2400">
                  <a:solidFill>
                    <a:schemeClr val="tx1"/>
                  </a:solidFill>
                  <a:latin typeface="Times New Roman" panose="02020603050405020304" pitchFamily="18" charset="0"/>
                </a:defRPr>
              </a:lvl5pPr>
              <a:lvl6pPr marL="2514600" indent="-228600" defTabSz="1028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28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28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287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400" b="1">
                  <a:latin typeface="Calibri" panose="020F0502020204030204" pitchFamily="34" charset="0"/>
                </a:rPr>
                <a:t>LAN GW</a:t>
              </a:r>
            </a:p>
          </p:txBody>
        </p:sp>
        <p:sp>
          <p:nvSpPr>
            <p:cNvPr id="15379" name="Rectangle 7"/>
            <p:cNvSpPr>
              <a:spLocks noChangeArrowheads="1"/>
            </p:cNvSpPr>
            <p:nvPr/>
          </p:nvSpPr>
          <p:spPr bwMode="auto">
            <a:xfrm>
              <a:off x="4148871" y="3984127"/>
              <a:ext cx="699068" cy="5354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548" tIns="51774" rIns="103548" bIns="51774">
              <a:spAutoFit/>
            </a:bodyPr>
            <a:lstStyle>
              <a:lvl1pPr defTabSz="1028700">
                <a:defRPr sz="2400">
                  <a:solidFill>
                    <a:schemeClr val="tx1"/>
                  </a:solidFill>
                  <a:latin typeface="Times New Roman" panose="02020603050405020304" pitchFamily="18" charset="0"/>
                </a:defRPr>
              </a:lvl1pPr>
              <a:lvl2pPr marL="742950" indent="-285750" defTabSz="1028700">
                <a:defRPr sz="2400">
                  <a:solidFill>
                    <a:schemeClr val="tx1"/>
                  </a:solidFill>
                  <a:latin typeface="Times New Roman" panose="02020603050405020304" pitchFamily="18" charset="0"/>
                </a:defRPr>
              </a:lvl2pPr>
              <a:lvl3pPr marL="1143000" indent="-228600" defTabSz="1028700">
                <a:defRPr sz="2400">
                  <a:solidFill>
                    <a:schemeClr val="tx1"/>
                  </a:solidFill>
                  <a:latin typeface="Times New Roman" panose="02020603050405020304" pitchFamily="18" charset="0"/>
                </a:defRPr>
              </a:lvl3pPr>
              <a:lvl4pPr marL="1600200" indent="-228600" defTabSz="1028700">
                <a:defRPr sz="2400">
                  <a:solidFill>
                    <a:schemeClr val="tx1"/>
                  </a:solidFill>
                  <a:latin typeface="Times New Roman" panose="02020603050405020304" pitchFamily="18" charset="0"/>
                </a:defRPr>
              </a:lvl4pPr>
              <a:lvl5pPr marL="2057400" indent="-228600" defTabSz="1028700">
                <a:defRPr sz="2400">
                  <a:solidFill>
                    <a:schemeClr val="tx1"/>
                  </a:solidFill>
                  <a:latin typeface="Times New Roman" panose="02020603050405020304" pitchFamily="18" charset="0"/>
                </a:defRPr>
              </a:lvl5pPr>
              <a:lvl6pPr marL="2514600" indent="-228600" defTabSz="1028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28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28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287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400" b="1">
                  <a:latin typeface="Calibri" panose="020F0502020204030204" pitchFamily="34" charset="0"/>
                </a:rPr>
                <a:t>SP</a:t>
              </a:r>
              <a:br>
                <a:rPr lang="en-US" altLang="en-US" sz="1400" b="1">
                  <a:latin typeface="Calibri" panose="020F0502020204030204" pitchFamily="34" charset="0"/>
                </a:rPr>
              </a:br>
              <a:r>
                <a:rPr lang="en-US" altLang="en-US" sz="1400" b="1">
                  <a:latin typeface="Calibri" panose="020F0502020204030204" pitchFamily="34" charset="0"/>
                </a:rPr>
                <a:t>RTR1</a:t>
              </a:r>
            </a:p>
          </p:txBody>
        </p:sp>
        <p:sp>
          <p:nvSpPr>
            <p:cNvPr id="15380" name="Rectangle 7"/>
            <p:cNvSpPr>
              <a:spLocks noChangeArrowheads="1"/>
            </p:cNvSpPr>
            <p:nvPr/>
          </p:nvSpPr>
          <p:spPr bwMode="auto">
            <a:xfrm>
              <a:off x="5729019" y="3984127"/>
              <a:ext cx="699068" cy="5354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548" tIns="51774" rIns="103548" bIns="51774">
              <a:spAutoFit/>
            </a:bodyPr>
            <a:lstStyle>
              <a:lvl1pPr defTabSz="1028700">
                <a:defRPr sz="2400">
                  <a:solidFill>
                    <a:schemeClr val="tx1"/>
                  </a:solidFill>
                  <a:latin typeface="Times New Roman" panose="02020603050405020304" pitchFamily="18" charset="0"/>
                </a:defRPr>
              </a:lvl1pPr>
              <a:lvl2pPr marL="742950" indent="-285750" defTabSz="1028700">
                <a:defRPr sz="2400">
                  <a:solidFill>
                    <a:schemeClr val="tx1"/>
                  </a:solidFill>
                  <a:latin typeface="Times New Roman" panose="02020603050405020304" pitchFamily="18" charset="0"/>
                </a:defRPr>
              </a:lvl2pPr>
              <a:lvl3pPr marL="1143000" indent="-228600" defTabSz="1028700">
                <a:defRPr sz="2400">
                  <a:solidFill>
                    <a:schemeClr val="tx1"/>
                  </a:solidFill>
                  <a:latin typeface="Times New Roman" panose="02020603050405020304" pitchFamily="18" charset="0"/>
                </a:defRPr>
              </a:lvl3pPr>
              <a:lvl4pPr marL="1600200" indent="-228600" defTabSz="1028700">
                <a:defRPr sz="2400">
                  <a:solidFill>
                    <a:schemeClr val="tx1"/>
                  </a:solidFill>
                  <a:latin typeface="Times New Roman" panose="02020603050405020304" pitchFamily="18" charset="0"/>
                </a:defRPr>
              </a:lvl4pPr>
              <a:lvl5pPr marL="2057400" indent="-228600" defTabSz="1028700">
                <a:defRPr sz="2400">
                  <a:solidFill>
                    <a:schemeClr val="tx1"/>
                  </a:solidFill>
                  <a:latin typeface="Times New Roman" panose="02020603050405020304" pitchFamily="18" charset="0"/>
                </a:defRPr>
              </a:lvl5pPr>
              <a:lvl6pPr marL="2514600" indent="-228600" defTabSz="1028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28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28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287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400" b="1">
                  <a:latin typeface="Calibri" panose="020F0502020204030204" pitchFamily="34" charset="0"/>
                </a:rPr>
                <a:t>SP</a:t>
              </a:r>
              <a:br>
                <a:rPr lang="en-US" altLang="en-US" sz="1400" b="1">
                  <a:latin typeface="Calibri" panose="020F0502020204030204" pitchFamily="34" charset="0"/>
                </a:rPr>
              </a:br>
              <a:r>
                <a:rPr lang="en-US" altLang="en-US" sz="1400" b="1">
                  <a:latin typeface="Calibri" panose="020F0502020204030204" pitchFamily="34" charset="0"/>
                </a:rPr>
                <a:t>RTR2</a:t>
              </a:r>
            </a:p>
          </p:txBody>
        </p:sp>
        <p:sp>
          <p:nvSpPr>
            <p:cNvPr id="15381" name="Rectangle 7"/>
            <p:cNvSpPr>
              <a:spLocks noChangeArrowheads="1"/>
            </p:cNvSpPr>
            <p:nvPr/>
          </p:nvSpPr>
          <p:spPr bwMode="auto">
            <a:xfrm>
              <a:off x="7812134" y="4105074"/>
              <a:ext cx="510910" cy="3200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548" tIns="51774" rIns="103548" bIns="51774">
              <a:spAutoFit/>
            </a:bodyPr>
            <a:lstStyle>
              <a:lvl1pPr defTabSz="1028700">
                <a:defRPr sz="2400">
                  <a:solidFill>
                    <a:schemeClr val="tx1"/>
                  </a:solidFill>
                  <a:latin typeface="Times New Roman" panose="02020603050405020304" pitchFamily="18" charset="0"/>
                </a:defRPr>
              </a:lvl1pPr>
              <a:lvl2pPr marL="742950" indent="-285750" defTabSz="1028700">
                <a:defRPr sz="2400">
                  <a:solidFill>
                    <a:schemeClr val="tx1"/>
                  </a:solidFill>
                  <a:latin typeface="Times New Roman" panose="02020603050405020304" pitchFamily="18" charset="0"/>
                </a:defRPr>
              </a:lvl2pPr>
              <a:lvl3pPr marL="1143000" indent="-228600" defTabSz="1028700">
                <a:defRPr sz="2400">
                  <a:solidFill>
                    <a:schemeClr val="tx1"/>
                  </a:solidFill>
                  <a:latin typeface="Times New Roman" panose="02020603050405020304" pitchFamily="18" charset="0"/>
                </a:defRPr>
              </a:lvl3pPr>
              <a:lvl4pPr marL="1600200" indent="-228600" defTabSz="1028700">
                <a:defRPr sz="2400">
                  <a:solidFill>
                    <a:schemeClr val="tx1"/>
                  </a:solidFill>
                  <a:latin typeface="Times New Roman" panose="02020603050405020304" pitchFamily="18" charset="0"/>
                </a:defRPr>
              </a:lvl4pPr>
              <a:lvl5pPr marL="2057400" indent="-228600" defTabSz="1028700">
                <a:defRPr sz="2400">
                  <a:solidFill>
                    <a:schemeClr val="tx1"/>
                  </a:solidFill>
                  <a:latin typeface="Times New Roman" panose="02020603050405020304" pitchFamily="18" charset="0"/>
                </a:defRPr>
              </a:lvl5pPr>
              <a:lvl6pPr marL="2514600" indent="-228600" defTabSz="1028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28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28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287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400" b="1">
                  <a:latin typeface="Calibri" panose="020F0502020204030204" pitchFamily="34" charset="0"/>
                </a:rPr>
                <a:t>DST</a:t>
              </a:r>
            </a:p>
          </p:txBody>
        </p:sp>
        <p:pic>
          <p:nvPicPr>
            <p:cNvPr id="15382" name="Picture 37"/>
            <p:cNvPicPr>
              <a:picLocks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61412" y="3517935"/>
              <a:ext cx="906462"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83" name="Picture 34"/>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81013" y="3371261"/>
              <a:ext cx="909637"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2" name="Straight Connector 11"/>
            <p:cNvCxnSpPr>
              <a:stCxn id="6" idx="3"/>
              <a:endCxn id="4" idx="1"/>
            </p:cNvCxnSpPr>
            <p:nvPr/>
          </p:nvCxnSpPr>
          <p:spPr>
            <a:xfrm>
              <a:off x="1390708" y="3782698"/>
              <a:ext cx="1070043" cy="1588"/>
            </a:xfrm>
            <a:prstGeom prst="line">
              <a:avLst/>
            </a:prstGeom>
            <a:ln/>
          </p:spPr>
          <p:style>
            <a:lnRef idx="2">
              <a:schemeClr val="accent1"/>
            </a:lnRef>
            <a:fillRef idx="0">
              <a:schemeClr val="accent1"/>
            </a:fillRef>
            <a:effectRef idx="1">
              <a:schemeClr val="accent1"/>
            </a:effectRef>
            <a:fontRef idx="minor">
              <a:schemeClr val="tx1"/>
            </a:fontRef>
          </p:style>
        </p:cxnSp>
        <p:pic>
          <p:nvPicPr>
            <p:cNvPr id="15385" name="Picture 37"/>
            <p:cNvPicPr>
              <a:picLocks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041560" y="3515724"/>
              <a:ext cx="906462"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7" name="Straight Connector 16"/>
            <p:cNvCxnSpPr>
              <a:stCxn id="4" idx="3"/>
              <a:endCxn id="16" idx="1"/>
            </p:cNvCxnSpPr>
            <p:nvPr/>
          </p:nvCxnSpPr>
          <p:spPr>
            <a:xfrm flipV="1">
              <a:off x="3367271" y="3782698"/>
              <a:ext cx="674730" cy="1588"/>
            </a:xfrm>
            <a:prstGeom prst="line">
              <a:avLst/>
            </a:prstGeom>
            <a:ln/>
          </p:spPr>
          <p:style>
            <a:lnRef idx="2">
              <a:schemeClr val="accent1"/>
            </a:lnRef>
            <a:fillRef idx="0">
              <a:schemeClr val="accent1"/>
            </a:fillRef>
            <a:effectRef idx="1">
              <a:schemeClr val="accent1"/>
            </a:effectRef>
            <a:fontRef idx="minor">
              <a:schemeClr val="tx1"/>
            </a:fontRef>
          </p:style>
        </p:cxnSp>
        <p:pic>
          <p:nvPicPr>
            <p:cNvPr id="15387" name="Picture 37"/>
            <p:cNvPicPr>
              <a:picLocks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614324" y="3517935"/>
              <a:ext cx="906462"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26" name="Straight Connector 25"/>
            <p:cNvCxnSpPr>
              <a:stCxn id="16" idx="3"/>
              <a:endCxn id="24" idx="1"/>
            </p:cNvCxnSpPr>
            <p:nvPr/>
          </p:nvCxnSpPr>
          <p:spPr>
            <a:xfrm>
              <a:off x="4948521" y="3782698"/>
              <a:ext cx="665204" cy="1588"/>
            </a:xfrm>
            <a:prstGeom prst="line">
              <a:avLst/>
            </a:prstGeom>
            <a:ln/>
          </p:spPr>
          <p:style>
            <a:lnRef idx="2">
              <a:schemeClr val="accent1"/>
            </a:lnRef>
            <a:fillRef idx="0">
              <a:schemeClr val="accent1"/>
            </a:fillRef>
            <a:effectRef idx="1">
              <a:schemeClr val="accent1"/>
            </a:effectRef>
            <a:fontRef idx="minor">
              <a:schemeClr val="tx1"/>
            </a:fontRef>
          </p:style>
        </p:cxnSp>
        <p:pic>
          <p:nvPicPr>
            <p:cNvPr id="15389" name="Picture 34"/>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72902" y="3373472"/>
              <a:ext cx="909637"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32" name="Straight Connector 31"/>
            <p:cNvCxnSpPr>
              <a:stCxn id="24" idx="3"/>
            </p:cNvCxnSpPr>
            <p:nvPr/>
          </p:nvCxnSpPr>
          <p:spPr>
            <a:xfrm>
              <a:off x="6520246" y="3784286"/>
              <a:ext cx="1152598" cy="1589"/>
            </a:xfrm>
            <a:prstGeom prst="line">
              <a:avLst/>
            </a:prstGeom>
            <a:ln/>
          </p:spPr>
          <p:style>
            <a:lnRef idx="2">
              <a:schemeClr val="accent1"/>
            </a:lnRef>
            <a:fillRef idx="0">
              <a:schemeClr val="accent1"/>
            </a:fillRef>
            <a:effectRef idx="1">
              <a:schemeClr val="accent1"/>
            </a:effectRef>
            <a:fontRef idx="minor">
              <a:schemeClr val="tx1"/>
            </a:fontRef>
          </p:style>
        </p:cxnSp>
      </p:grpSp>
      <p:sp>
        <p:nvSpPr>
          <p:cNvPr id="37" name="TextBox 36"/>
          <p:cNvSpPr txBox="1">
            <a:spLocks noChangeArrowheads="1"/>
          </p:cNvSpPr>
          <p:nvPr/>
        </p:nvSpPr>
        <p:spPr bwMode="auto">
          <a:xfrm>
            <a:off x="268288" y="5486400"/>
            <a:ext cx="8428037" cy="246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00">
                <a:latin typeface="Consolas" panose="020B0609020204030204" pitchFamily="49" charset="0"/>
                <a:cs typeface="Consolas" panose="020B0609020204030204" pitchFamily="49" charset="0"/>
              </a:rPr>
              <a:t> 4    *       25 ms    21 ms  dst [4.168.18.3]</a:t>
            </a:r>
          </a:p>
        </p:txBody>
      </p:sp>
      <p:sp>
        <p:nvSpPr>
          <p:cNvPr id="40" name="TextBox 39"/>
          <p:cNvSpPr txBox="1">
            <a:spLocks noChangeArrowheads="1"/>
          </p:cNvSpPr>
          <p:nvPr/>
        </p:nvSpPr>
        <p:spPr bwMode="auto">
          <a:xfrm>
            <a:off x="457200" y="228600"/>
            <a:ext cx="8428037"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buFont typeface="Wingdings" pitchFamily="2" charset="2"/>
              <a:buChar char="Ø"/>
            </a:pPr>
            <a:r>
              <a:rPr lang="en-US" altLang="en-US" dirty="0" smtClean="0">
                <a:latin typeface="Calibri" panose="020F0502020204030204" pitchFamily="34" charset="0"/>
              </a:rPr>
              <a:t> </a:t>
            </a:r>
            <a:r>
              <a:rPr lang="en-US" altLang="en-US" dirty="0" err="1" smtClean="0">
                <a:latin typeface="Calibri" panose="020F0502020204030204" pitchFamily="34" charset="0"/>
              </a:rPr>
              <a:t>Traceroute</a:t>
            </a:r>
            <a:r>
              <a:rPr lang="en-US" altLang="en-US" dirty="0" smtClean="0">
                <a:latin typeface="Calibri" panose="020F0502020204030204" pitchFamily="34" charset="0"/>
              </a:rPr>
              <a:t> is initiated by </a:t>
            </a:r>
            <a:r>
              <a:rPr lang="en-US" altLang="en-US" dirty="0" smtClean="0">
                <a:latin typeface="Calibri" panose="020F0502020204030204" pitchFamily="34" charset="0"/>
              </a:rPr>
              <a:t>PC1</a:t>
            </a:r>
          </a:p>
          <a:p>
            <a:pPr>
              <a:buFont typeface="Wingdings" pitchFamily="2" charset="2"/>
              <a:buChar char="Ø"/>
            </a:pPr>
            <a:r>
              <a:rPr lang="en-US" altLang="en-US" dirty="0" smtClean="0">
                <a:latin typeface="Calibri" panose="020F0502020204030204" pitchFamily="34" charset="0"/>
              </a:rPr>
              <a:t>ICMP </a:t>
            </a:r>
            <a:r>
              <a:rPr lang="en-US" altLang="en-US" dirty="0" smtClean="0">
                <a:latin typeface="Calibri" panose="020F0502020204030204" pitchFamily="34" charset="0"/>
              </a:rPr>
              <a:t>packet is sent with TTL=1, it expires at the first hop (LAN GW), and is sent back to the PC, which shows the first hop in the </a:t>
            </a:r>
            <a:r>
              <a:rPr lang="en-US" altLang="en-US" dirty="0" err="1" smtClean="0">
                <a:latin typeface="Calibri" panose="020F0502020204030204" pitchFamily="34" charset="0"/>
              </a:rPr>
              <a:t>traceroute</a:t>
            </a:r>
            <a:endParaRPr lang="en-US" altLang="en-US" dirty="0" smtClean="0">
              <a:latin typeface="Calibri" panose="020F0502020204030204" pitchFamily="34" charset="0"/>
            </a:endParaRPr>
          </a:p>
          <a:p>
            <a:pPr>
              <a:buFont typeface="Wingdings" pitchFamily="2" charset="2"/>
              <a:buChar char="Ø"/>
            </a:pPr>
            <a:r>
              <a:rPr lang="en-US" altLang="en-US" dirty="0" smtClean="0">
                <a:latin typeface="Calibri" panose="020F0502020204030204" pitchFamily="34" charset="0"/>
              </a:rPr>
              <a:t>A third packet is sent with TTL=3, which decrements at each hop, and expires after RTR2, so a message is sent to PC1</a:t>
            </a:r>
            <a:r>
              <a:rPr lang="en-US" altLang="en-US" dirty="0" smtClean="0">
                <a:latin typeface="Calibri" panose="020F0502020204030204" pitchFamily="34" charset="0"/>
              </a:rPr>
              <a:t>.</a:t>
            </a:r>
            <a:endParaRPr lang="en-US" altLang="en-US" dirty="0" smtClean="0">
              <a:latin typeface="Calibri" panose="020F0502020204030204" pitchFamily="34" charset="0"/>
            </a:endParaRPr>
          </a:p>
          <a:p>
            <a:pPr>
              <a:buFont typeface="Wingdings" pitchFamily="2" charset="2"/>
              <a:buChar char="Ø"/>
            </a:pPr>
            <a:r>
              <a:rPr lang="en-US" altLang="en-US" dirty="0" smtClean="0">
                <a:latin typeface="Calibri" panose="020F0502020204030204" pitchFamily="34" charset="0"/>
              </a:rPr>
              <a:t>The </a:t>
            </a:r>
            <a:r>
              <a:rPr lang="en-US" altLang="en-US" dirty="0">
                <a:latin typeface="Calibri" panose="020F0502020204030204" pitchFamily="34" charset="0"/>
              </a:rPr>
              <a:t>last packet is sent with TTL=4, which expires at DST and PC1 then knows it has reached the target.</a:t>
            </a:r>
          </a:p>
        </p:txBody>
      </p:sp>
      <p:sp>
        <p:nvSpPr>
          <p:cNvPr id="41" name="TextBox 40"/>
          <p:cNvSpPr txBox="1"/>
          <p:nvPr/>
        </p:nvSpPr>
        <p:spPr>
          <a:xfrm>
            <a:off x="268288" y="5873750"/>
            <a:ext cx="8428037" cy="92392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en-US" b="1" dirty="0">
                <a:solidFill>
                  <a:schemeClr val="accent2"/>
                </a:solidFill>
              </a:rPr>
              <a:t>Note that even though RTR2 did not respond, it DID forward the last packet to DST.  The last packet had to traverse RTR2 to get to DST, indicating there is no ‘trouble’ with RTR2 except it did not send a Time Exceeded message back to PC1.</a:t>
            </a:r>
          </a:p>
        </p:txBody>
      </p:sp>
      <p:sp>
        <p:nvSpPr>
          <p:cNvPr id="10" name="TextBox 9"/>
          <p:cNvSpPr txBox="1">
            <a:spLocks noChangeArrowheads="1"/>
          </p:cNvSpPr>
          <p:nvPr/>
        </p:nvSpPr>
        <p:spPr bwMode="auto">
          <a:xfrm>
            <a:off x="268288" y="4748213"/>
            <a:ext cx="8428037"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00" dirty="0">
                <a:latin typeface="Consolas" panose="020B0609020204030204" pitchFamily="49" charset="0"/>
                <a:cs typeface="Consolas" panose="020B0609020204030204" pitchFamily="49" charset="0"/>
              </a:rPr>
              <a:t> 1    &lt;1 ms    &lt;1 ms    &lt;1 ms 172.16.96.1 </a:t>
            </a:r>
          </a:p>
        </p:txBody>
      </p:sp>
      <p:sp>
        <p:nvSpPr>
          <p:cNvPr id="48" name="Curved Down Arrow 47"/>
          <p:cNvSpPr/>
          <p:nvPr/>
        </p:nvSpPr>
        <p:spPr>
          <a:xfrm>
            <a:off x="1228725" y="3170237"/>
            <a:ext cx="1825625" cy="822325"/>
          </a:xfrm>
          <a:prstGeom prst="curvedDownArrow">
            <a:avLst/>
          </a:prstGeom>
          <a:ln/>
        </p:spPr>
        <p:style>
          <a:lnRef idx="1">
            <a:schemeClr val="accent1"/>
          </a:lnRef>
          <a:fillRef idx="3">
            <a:schemeClr val="accent1"/>
          </a:fillRef>
          <a:effectRef idx="2">
            <a:schemeClr val="accent1"/>
          </a:effectRef>
          <a:fontRef idx="minor">
            <a:schemeClr val="lt1"/>
          </a:fontRef>
        </p:style>
      </p:sp>
      <p:sp>
        <p:nvSpPr>
          <p:cNvPr id="11" name="TextBox 10"/>
          <p:cNvSpPr txBox="1">
            <a:spLocks noChangeArrowheads="1"/>
          </p:cNvSpPr>
          <p:nvPr/>
        </p:nvSpPr>
        <p:spPr bwMode="auto">
          <a:xfrm>
            <a:off x="268288" y="4994275"/>
            <a:ext cx="8428037" cy="246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00">
                <a:latin typeface="Consolas" panose="020B0609020204030204" pitchFamily="49" charset="0"/>
                <a:cs typeface="Consolas" panose="020B0609020204030204" pitchFamily="49" charset="0"/>
              </a:rPr>
              <a:t> 2    15 ms    22 ms    31 ms rtr1 [4.132.159.25]</a:t>
            </a:r>
          </a:p>
        </p:txBody>
      </p:sp>
      <p:sp>
        <p:nvSpPr>
          <p:cNvPr id="49" name="Curved Down Arrow 48"/>
          <p:cNvSpPr/>
          <p:nvPr/>
        </p:nvSpPr>
        <p:spPr>
          <a:xfrm>
            <a:off x="1228725" y="3170237"/>
            <a:ext cx="3457575" cy="820738"/>
          </a:xfrm>
          <a:prstGeom prst="curvedDownArrow">
            <a:avLst/>
          </a:prstGeom>
          <a:ln/>
        </p:spPr>
        <p:style>
          <a:lnRef idx="1">
            <a:schemeClr val="accent1"/>
          </a:lnRef>
          <a:fillRef idx="3">
            <a:schemeClr val="accent1"/>
          </a:fillRef>
          <a:effectRef idx="2">
            <a:schemeClr val="accent1"/>
          </a:effectRef>
          <a:fontRef idx="minor">
            <a:schemeClr val="lt1"/>
          </a:fontRef>
        </p:style>
      </p:sp>
      <p:sp>
        <p:nvSpPr>
          <p:cNvPr id="36" name="TextBox 35"/>
          <p:cNvSpPr txBox="1">
            <a:spLocks noChangeArrowheads="1"/>
          </p:cNvSpPr>
          <p:nvPr/>
        </p:nvSpPr>
        <p:spPr bwMode="auto">
          <a:xfrm>
            <a:off x="268288" y="5240338"/>
            <a:ext cx="8428037"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00">
                <a:latin typeface="Consolas" panose="020B0609020204030204" pitchFamily="49" charset="0"/>
                <a:cs typeface="Consolas" panose="020B0609020204030204" pitchFamily="49" charset="0"/>
              </a:rPr>
              <a:t> 3    *        *        *     rtr2 [4.144.175.42]</a:t>
            </a:r>
          </a:p>
        </p:txBody>
      </p:sp>
      <p:sp>
        <p:nvSpPr>
          <p:cNvPr id="50" name="Curved Down Arrow 49"/>
          <p:cNvSpPr/>
          <p:nvPr/>
        </p:nvSpPr>
        <p:spPr>
          <a:xfrm>
            <a:off x="1228725" y="3170237"/>
            <a:ext cx="5019675" cy="820738"/>
          </a:xfrm>
          <a:prstGeom prst="curvedDownArrow">
            <a:avLst/>
          </a:prstGeom>
          <a:ln/>
        </p:spPr>
        <p:style>
          <a:lnRef idx="1">
            <a:schemeClr val="accent1"/>
          </a:lnRef>
          <a:fillRef idx="3">
            <a:schemeClr val="accent1"/>
          </a:fillRef>
          <a:effectRef idx="2">
            <a:schemeClr val="accent1"/>
          </a:effectRef>
          <a:fontRef idx="minor">
            <a:schemeClr val="lt1"/>
          </a:fontRef>
        </p:style>
      </p:sp>
      <p:sp>
        <p:nvSpPr>
          <p:cNvPr id="51" name="Curved Down Arrow 50"/>
          <p:cNvSpPr/>
          <p:nvPr/>
        </p:nvSpPr>
        <p:spPr>
          <a:xfrm>
            <a:off x="1073150" y="3259137"/>
            <a:ext cx="7024687" cy="588963"/>
          </a:xfrm>
          <a:prstGeom prst="curvedDownArrow">
            <a:avLst>
              <a:gd name="adj1" fmla="val 23020"/>
              <a:gd name="adj2" fmla="val 50000"/>
              <a:gd name="adj3" fmla="val 25000"/>
            </a:avLst>
          </a:prstGeom>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6547763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wipe(left)">
                                      <p:cBhvr>
                                        <p:cTn id="10" dur="500"/>
                                        <p:tgtEl>
                                          <p:spTgt spid="48"/>
                                        </p:tgtEl>
                                      </p:cBhvr>
                                    </p:animEffect>
                                  </p:childTnLst>
                                </p:cTn>
                              </p:par>
                            </p:childTnLst>
                          </p:cTn>
                        </p:par>
                        <p:par>
                          <p:cTn id="11" fill="hold" nodeType="afterGroup">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xit" presetSubtype="0" fill="hold" nodeType="clickEffect">
                                  <p:stCondLst>
                                    <p:cond delay="0"/>
                                  </p:stCondLst>
                                  <p:childTnLst>
                                    <p:set>
                                      <p:cBhvr>
                                        <p:cTn id="17" dur="1" fill="hold">
                                          <p:stCondLst>
                                            <p:cond delay="0"/>
                                          </p:stCondLst>
                                        </p:cTn>
                                        <p:tgtEl>
                                          <p:spTgt spid="48"/>
                                        </p:tgtEl>
                                        <p:attrNameLst>
                                          <p:attrName>style.visibility</p:attrName>
                                        </p:attrNameLst>
                                      </p:cBhvr>
                                      <p:to>
                                        <p:strVal val="hidden"/>
                                      </p:to>
                                    </p:set>
                                  </p:childTnLst>
                                </p:cTn>
                              </p:par>
                            </p:childTnLst>
                          </p:cTn>
                        </p:par>
                        <p:par>
                          <p:cTn id="18" fill="hold" nodeType="afterGroup">
                            <p:stCondLst>
                              <p:cond delay="0"/>
                            </p:stCondLst>
                            <p:childTnLst>
                              <p:par>
                                <p:cTn id="19" presetID="22" presetClass="entr" presetSubtype="8" fill="hold" nodeType="afterEffect">
                                  <p:stCondLst>
                                    <p:cond delay="0"/>
                                  </p:stCondLst>
                                  <p:childTnLst>
                                    <p:set>
                                      <p:cBhvr>
                                        <p:cTn id="20" dur="1" fill="hold">
                                          <p:stCondLst>
                                            <p:cond delay="0"/>
                                          </p:stCondLst>
                                        </p:cTn>
                                        <p:tgtEl>
                                          <p:spTgt spid="49"/>
                                        </p:tgtEl>
                                        <p:attrNameLst>
                                          <p:attrName>style.visibility</p:attrName>
                                        </p:attrNameLst>
                                      </p:cBhvr>
                                      <p:to>
                                        <p:strVal val="visible"/>
                                      </p:to>
                                    </p:set>
                                    <p:animEffect transition="in" filter="wipe(left)">
                                      <p:cBhvr>
                                        <p:cTn id="21" dur="500"/>
                                        <p:tgtEl>
                                          <p:spTgt spid="49"/>
                                        </p:tgtEl>
                                      </p:cBhvr>
                                    </p:animEffect>
                                  </p:childTnLst>
                                </p:cTn>
                              </p:par>
                            </p:childTnLst>
                          </p:cTn>
                        </p:par>
                        <p:par>
                          <p:cTn id="22" fill="hold" nodeType="afterGroup">
                            <p:stCondLst>
                              <p:cond delay="500"/>
                            </p:stCondLst>
                            <p:childTnLst>
                              <p:par>
                                <p:cTn id="23" presetID="1" presetClass="entr" presetSubtype="0" fill="hold" grpId="0" nodeType="after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xit" presetSubtype="0" fill="hold" nodeType="clickEffect">
                                  <p:stCondLst>
                                    <p:cond delay="0"/>
                                  </p:stCondLst>
                                  <p:childTnLst>
                                    <p:set>
                                      <p:cBhvr>
                                        <p:cTn id="28" dur="1" fill="hold">
                                          <p:stCondLst>
                                            <p:cond delay="0"/>
                                          </p:stCondLst>
                                        </p:cTn>
                                        <p:tgtEl>
                                          <p:spTgt spid="49"/>
                                        </p:tgtEl>
                                        <p:attrNameLst>
                                          <p:attrName>style.visibility</p:attrName>
                                        </p:attrNameLst>
                                      </p:cBhvr>
                                      <p:to>
                                        <p:strVal val="hidden"/>
                                      </p:to>
                                    </p:set>
                                  </p:childTnLst>
                                </p:cTn>
                              </p:par>
                            </p:childTnLst>
                          </p:cTn>
                        </p:par>
                        <p:par>
                          <p:cTn id="29" fill="hold" nodeType="afterGroup">
                            <p:stCondLst>
                              <p:cond delay="0"/>
                            </p:stCondLst>
                            <p:childTnLst>
                              <p:par>
                                <p:cTn id="30" presetID="22" presetClass="entr" presetSubtype="8" fill="hold" nodeType="after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wipe(left)">
                                      <p:cBhvr>
                                        <p:cTn id="32" dur="500"/>
                                        <p:tgtEl>
                                          <p:spTgt spid="50"/>
                                        </p:tgtEl>
                                      </p:cBhvr>
                                    </p:animEffect>
                                  </p:childTnLst>
                                </p:cTn>
                              </p:par>
                            </p:childTnLst>
                          </p:cTn>
                        </p:par>
                        <p:par>
                          <p:cTn id="33" fill="hold" nodeType="afterGroup">
                            <p:stCondLst>
                              <p:cond delay="500"/>
                            </p:stCondLst>
                            <p:childTnLst>
                              <p:par>
                                <p:cTn id="34" presetID="1" presetClass="entr" presetSubtype="0" fill="hold" grpId="0" nodeType="afterEffect">
                                  <p:stCondLst>
                                    <p:cond delay="0"/>
                                  </p:stCondLst>
                                  <p:childTnLst>
                                    <p:set>
                                      <p:cBhvr>
                                        <p:cTn id="35" dur="1" fill="hold">
                                          <p:stCondLst>
                                            <p:cond delay="0"/>
                                          </p:stCondLst>
                                        </p:cTn>
                                        <p:tgtEl>
                                          <p:spTgt spid="36"/>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xit" presetSubtype="0" fill="hold" nodeType="clickEffect">
                                  <p:stCondLst>
                                    <p:cond delay="0"/>
                                  </p:stCondLst>
                                  <p:childTnLst>
                                    <p:set>
                                      <p:cBhvr>
                                        <p:cTn id="39" dur="1" fill="hold">
                                          <p:stCondLst>
                                            <p:cond delay="0"/>
                                          </p:stCondLst>
                                        </p:cTn>
                                        <p:tgtEl>
                                          <p:spTgt spid="50"/>
                                        </p:tgtEl>
                                        <p:attrNameLst>
                                          <p:attrName>style.visibility</p:attrName>
                                        </p:attrNameLst>
                                      </p:cBhvr>
                                      <p:to>
                                        <p:strVal val="hidden"/>
                                      </p:to>
                                    </p:set>
                                  </p:childTnLst>
                                </p:cTn>
                              </p:par>
                            </p:childTnLst>
                          </p:cTn>
                        </p:par>
                        <p:par>
                          <p:cTn id="40" fill="hold" nodeType="afterGroup">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par>
                          <p:cTn id="43" fill="hold" nodeType="afterGroup">
                            <p:stCondLst>
                              <p:cond delay="0"/>
                            </p:stCondLst>
                            <p:childTnLst>
                              <p:par>
                                <p:cTn id="44" presetID="22" presetClass="entr" presetSubtype="8" fill="hold" nodeType="afterEffect">
                                  <p:stCondLst>
                                    <p:cond delay="0"/>
                                  </p:stCondLst>
                                  <p:childTnLst>
                                    <p:set>
                                      <p:cBhvr>
                                        <p:cTn id="45" dur="1" fill="hold">
                                          <p:stCondLst>
                                            <p:cond delay="0"/>
                                          </p:stCondLst>
                                        </p:cTn>
                                        <p:tgtEl>
                                          <p:spTgt spid="51"/>
                                        </p:tgtEl>
                                        <p:attrNameLst>
                                          <p:attrName>style.visibility</p:attrName>
                                        </p:attrNameLst>
                                      </p:cBhvr>
                                      <p:to>
                                        <p:strVal val="visible"/>
                                      </p:to>
                                    </p:set>
                                    <p:animEffect transition="in" filter="wipe(left)">
                                      <p:cBhvr>
                                        <p:cTn id="46" dur="500"/>
                                        <p:tgtEl>
                                          <p:spTgt spid="51"/>
                                        </p:tgtEl>
                                      </p:cBhvr>
                                    </p:animEffect>
                                  </p:childTnLst>
                                </p:cTn>
                              </p:par>
                            </p:childTnLst>
                          </p:cTn>
                        </p:par>
                        <p:par>
                          <p:cTn id="47" fill="hold" nodeType="afterGroup">
                            <p:stCondLst>
                              <p:cond delay="500"/>
                            </p:stCondLst>
                            <p:childTnLst>
                              <p:par>
                                <p:cTn id="48" presetID="1" presetClass="entr" presetSubtype="0" fill="hold" grpId="0" nodeType="afterEffect">
                                  <p:stCondLst>
                                    <p:cond delay="0"/>
                                  </p:stCondLst>
                                  <p:childTnLst>
                                    <p:set>
                                      <p:cBhvr>
                                        <p:cTn id="49" dur="1" fill="hold">
                                          <p:stCondLst>
                                            <p:cond delay="0"/>
                                          </p:stCondLst>
                                        </p:cTn>
                                        <p:tgtEl>
                                          <p:spTgt spid="37"/>
                                        </p:tgtEl>
                                        <p:attrNameLst>
                                          <p:attrName>style.visibility</p:attrName>
                                        </p:attrNameLst>
                                      </p:cBhvr>
                                      <p:to>
                                        <p:strVal val="visible"/>
                                      </p:to>
                                    </p:set>
                                  </p:childTnLst>
                                </p:cTn>
                              </p:par>
                            </p:childTnLst>
                          </p:cTn>
                        </p:par>
                        <p:par>
                          <p:cTn id="50" fill="hold" nodeType="afterGroup">
                            <p:stCondLst>
                              <p:cond delay="500"/>
                            </p:stCondLst>
                            <p:childTnLst>
                              <p:par>
                                <p:cTn id="51" presetID="26" presetClass="entr" presetSubtype="0" fill="hold" grpId="0" nodeType="after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wipe(down)">
                                      <p:cBhvr>
                                        <p:cTn id="53" dur="580">
                                          <p:stCondLst>
                                            <p:cond delay="0"/>
                                          </p:stCondLst>
                                        </p:cTn>
                                        <p:tgtEl>
                                          <p:spTgt spid="41"/>
                                        </p:tgtEl>
                                      </p:cBhvr>
                                    </p:animEffect>
                                    <p:anim calcmode="lin" valueType="num">
                                      <p:cBhvr>
                                        <p:cTn id="54" dur="1822" tmFilter="0,0; 0.14,0.36; 0.43,0.73; 0.71,0.91; 1.0,1.0">
                                          <p:stCondLst>
                                            <p:cond delay="0"/>
                                          </p:stCondLst>
                                        </p:cTn>
                                        <p:tgtEl>
                                          <p:spTgt spid="41"/>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41"/>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41"/>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41"/>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41"/>
                                        </p:tgtEl>
                                        <p:attrNameLst>
                                          <p:attrName>ppt_y</p:attrName>
                                        </p:attrNameLst>
                                      </p:cBhvr>
                                      <p:tavLst>
                                        <p:tav tm="0" fmla="#ppt_y-sin(pi*$)/81">
                                          <p:val>
                                            <p:fltVal val="0"/>
                                          </p:val>
                                        </p:tav>
                                        <p:tav tm="100000">
                                          <p:val>
                                            <p:fltVal val="1"/>
                                          </p:val>
                                        </p:tav>
                                      </p:tavLst>
                                    </p:anim>
                                    <p:animScale>
                                      <p:cBhvr>
                                        <p:cTn id="59" dur="26">
                                          <p:stCondLst>
                                            <p:cond delay="650"/>
                                          </p:stCondLst>
                                        </p:cTn>
                                        <p:tgtEl>
                                          <p:spTgt spid="41"/>
                                        </p:tgtEl>
                                      </p:cBhvr>
                                      <p:to x="100000" y="60000"/>
                                    </p:animScale>
                                    <p:animScale>
                                      <p:cBhvr>
                                        <p:cTn id="60" dur="166" decel="50000">
                                          <p:stCondLst>
                                            <p:cond delay="676"/>
                                          </p:stCondLst>
                                        </p:cTn>
                                        <p:tgtEl>
                                          <p:spTgt spid="41"/>
                                        </p:tgtEl>
                                      </p:cBhvr>
                                      <p:to x="100000" y="100000"/>
                                    </p:animScale>
                                    <p:animScale>
                                      <p:cBhvr>
                                        <p:cTn id="61" dur="26">
                                          <p:stCondLst>
                                            <p:cond delay="1312"/>
                                          </p:stCondLst>
                                        </p:cTn>
                                        <p:tgtEl>
                                          <p:spTgt spid="41"/>
                                        </p:tgtEl>
                                      </p:cBhvr>
                                      <p:to x="100000" y="80000"/>
                                    </p:animScale>
                                    <p:animScale>
                                      <p:cBhvr>
                                        <p:cTn id="62" dur="166" decel="50000">
                                          <p:stCondLst>
                                            <p:cond delay="1338"/>
                                          </p:stCondLst>
                                        </p:cTn>
                                        <p:tgtEl>
                                          <p:spTgt spid="41"/>
                                        </p:tgtEl>
                                      </p:cBhvr>
                                      <p:to x="100000" y="100000"/>
                                    </p:animScale>
                                    <p:animScale>
                                      <p:cBhvr>
                                        <p:cTn id="63" dur="26">
                                          <p:stCondLst>
                                            <p:cond delay="1642"/>
                                          </p:stCondLst>
                                        </p:cTn>
                                        <p:tgtEl>
                                          <p:spTgt spid="41"/>
                                        </p:tgtEl>
                                      </p:cBhvr>
                                      <p:to x="100000" y="90000"/>
                                    </p:animScale>
                                    <p:animScale>
                                      <p:cBhvr>
                                        <p:cTn id="64" dur="166" decel="50000">
                                          <p:stCondLst>
                                            <p:cond delay="1668"/>
                                          </p:stCondLst>
                                        </p:cTn>
                                        <p:tgtEl>
                                          <p:spTgt spid="41"/>
                                        </p:tgtEl>
                                      </p:cBhvr>
                                      <p:to x="100000" y="100000"/>
                                    </p:animScale>
                                    <p:animScale>
                                      <p:cBhvr>
                                        <p:cTn id="65" dur="26">
                                          <p:stCondLst>
                                            <p:cond delay="1808"/>
                                          </p:stCondLst>
                                        </p:cTn>
                                        <p:tgtEl>
                                          <p:spTgt spid="41"/>
                                        </p:tgtEl>
                                      </p:cBhvr>
                                      <p:to x="100000" y="95000"/>
                                    </p:animScale>
                                    <p:animScale>
                                      <p:cBhvr>
                                        <p:cTn id="66" dur="166" decel="50000">
                                          <p:stCondLst>
                                            <p:cond delay="1834"/>
                                          </p:stCondLst>
                                        </p:cTn>
                                        <p:tgtEl>
                                          <p:spTgt spid="4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40" grpId="0"/>
      <p:bldP spid="41" grpId="0" animBg="1"/>
      <p:bldP spid="10" grpId="0"/>
      <p:bldP spid="11" grpId="0"/>
      <p:bldP spid="3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a:defRPr/>
            </a:pPr>
            <a:r>
              <a:rPr lang="en-US" altLang="en-US" smtClean="0"/>
              <a:t>ICMP</a:t>
            </a:r>
          </a:p>
        </p:txBody>
      </p:sp>
      <p:sp>
        <p:nvSpPr>
          <p:cNvPr id="198659" name="Rectangle 3"/>
          <p:cNvSpPr>
            <a:spLocks noGrp="1" noChangeArrowheads="1"/>
          </p:cNvSpPr>
          <p:nvPr>
            <p:ph sz="quarter" idx="1"/>
          </p:nvPr>
        </p:nvSpPr>
        <p:spPr/>
        <p:txBody>
          <a:bodyPr>
            <a:normAutofit lnSpcReduction="10000"/>
          </a:bodyPr>
          <a:lstStyle/>
          <a:p>
            <a:r>
              <a:rPr lang="en-US" altLang="en-US" sz="2000" dirty="0" smtClean="0">
                <a:solidFill>
                  <a:schemeClr val="accent2"/>
                </a:solidFill>
              </a:rPr>
              <a:t>ICMP</a:t>
            </a:r>
            <a:r>
              <a:rPr lang="en-US" altLang="en-US" sz="2000" dirty="0" smtClean="0"/>
              <a:t> = Internet Control Message Protocol</a:t>
            </a:r>
          </a:p>
          <a:p>
            <a:r>
              <a:rPr lang="en-US" altLang="en-US" sz="2000" dirty="0" smtClean="0"/>
              <a:t>Layer 3</a:t>
            </a:r>
          </a:p>
          <a:p>
            <a:r>
              <a:rPr lang="en-US" altLang="en-US" sz="2000" dirty="0" smtClean="0"/>
              <a:t>Part of TCP/IP suite of protocols</a:t>
            </a:r>
          </a:p>
          <a:p>
            <a:r>
              <a:rPr lang="en-US" sz="2000" dirty="0" smtClean="0"/>
              <a:t>Network layer protocol</a:t>
            </a:r>
          </a:p>
          <a:p>
            <a:pPr lvl="1"/>
            <a:r>
              <a:rPr lang="en-US" sz="2000" dirty="0" smtClean="0"/>
              <a:t>Reports on data delivery success/failure</a:t>
            </a:r>
          </a:p>
          <a:p>
            <a:r>
              <a:rPr lang="en-US" sz="2000" dirty="0" smtClean="0"/>
              <a:t>Announces transmission failures to sender</a:t>
            </a:r>
          </a:p>
          <a:p>
            <a:pPr lvl="1"/>
            <a:r>
              <a:rPr lang="en-US" sz="2000" dirty="0" smtClean="0"/>
              <a:t>Network congestion</a:t>
            </a:r>
          </a:p>
          <a:p>
            <a:pPr lvl="1"/>
            <a:r>
              <a:rPr lang="en-US" sz="2000" dirty="0" smtClean="0"/>
              <a:t>Data fails to reach destination</a:t>
            </a:r>
          </a:p>
          <a:p>
            <a:pPr lvl="1"/>
            <a:r>
              <a:rPr lang="en-US" sz="2000" dirty="0" smtClean="0"/>
              <a:t>Data discarded: TTL expired</a:t>
            </a:r>
          </a:p>
          <a:p>
            <a:r>
              <a:rPr lang="en-US" sz="2000" dirty="0" smtClean="0"/>
              <a:t>ICMP cannot correct errors</a:t>
            </a:r>
          </a:p>
          <a:p>
            <a:pPr lvl="1"/>
            <a:r>
              <a:rPr lang="en-US" sz="2000" dirty="0" smtClean="0"/>
              <a:t>Provides critical network problem troubleshooting information</a:t>
            </a:r>
          </a:p>
          <a:p>
            <a:r>
              <a:rPr lang="en-US" sz="2000" dirty="0" smtClean="0"/>
              <a:t>ICMPv6 used with IPv6</a:t>
            </a:r>
          </a:p>
          <a:p>
            <a:endParaRPr lang="en-US" altLang="en-US" sz="2000" dirty="0" smtClean="0"/>
          </a:p>
          <a:p>
            <a:endParaRPr lang="en-US" alt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8659">
                                            <p:txEl>
                                              <p:pRg st="0" end="0"/>
                                            </p:txEl>
                                          </p:spTgt>
                                        </p:tgtEl>
                                        <p:attrNameLst>
                                          <p:attrName>style.visibility</p:attrName>
                                        </p:attrNameLst>
                                      </p:cBhvr>
                                      <p:to>
                                        <p:strVal val="visible"/>
                                      </p:to>
                                    </p:set>
                                    <p:anim calcmode="lin" valueType="num">
                                      <p:cBhvr additive="base">
                                        <p:cTn id="7" dur="500" fill="hold"/>
                                        <p:tgtEl>
                                          <p:spTgt spid="198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86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8659">
                                            <p:txEl>
                                              <p:pRg st="1" end="1"/>
                                            </p:txEl>
                                          </p:spTgt>
                                        </p:tgtEl>
                                        <p:attrNameLst>
                                          <p:attrName>style.visibility</p:attrName>
                                        </p:attrNameLst>
                                      </p:cBhvr>
                                      <p:to>
                                        <p:strVal val="visible"/>
                                      </p:to>
                                    </p:set>
                                    <p:anim calcmode="lin" valueType="num">
                                      <p:cBhvr additive="base">
                                        <p:cTn id="13" dur="500" fill="hold"/>
                                        <p:tgtEl>
                                          <p:spTgt spid="1986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86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8659">
                                            <p:txEl>
                                              <p:pRg st="2" end="2"/>
                                            </p:txEl>
                                          </p:spTgt>
                                        </p:tgtEl>
                                        <p:attrNameLst>
                                          <p:attrName>style.visibility</p:attrName>
                                        </p:attrNameLst>
                                      </p:cBhvr>
                                      <p:to>
                                        <p:strVal val="visible"/>
                                      </p:to>
                                    </p:set>
                                    <p:anim calcmode="lin" valueType="num">
                                      <p:cBhvr additive="base">
                                        <p:cTn id="19" dur="500" fill="hold"/>
                                        <p:tgtEl>
                                          <p:spTgt spid="1986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86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8659">
                                            <p:txEl>
                                              <p:pRg st="3" end="3"/>
                                            </p:txEl>
                                          </p:spTgt>
                                        </p:tgtEl>
                                        <p:attrNameLst>
                                          <p:attrName>style.visibility</p:attrName>
                                        </p:attrNameLst>
                                      </p:cBhvr>
                                      <p:to>
                                        <p:strVal val="visible"/>
                                      </p:to>
                                    </p:set>
                                    <p:anim calcmode="lin" valueType="num">
                                      <p:cBhvr additive="base">
                                        <p:cTn id="25" dur="500" fill="hold"/>
                                        <p:tgtEl>
                                          <p:spTgt spid="1986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8659">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98659">
                                            <p:txEl>
                                              <p:pRg st="4" end="4"/>
                                            </p:txEl>
                                          </p:spTgt>
                                        </p:tgtEl>
                                        <p:attrNameLst>
                                          <p:attrName>style.visibility</p:attrName>
                                        </p:attrNameLst>
                                      </p:cBhvr>
                                      <p:to>
                                        <p:strVal val="visible"/>
                                      </p:to>
                                    </p:set>
                                    <p:anim calcmode="lin" valueType="num">
                                      <p:cBhvr additive="base">
                                        <p:cTn id="29" dur="500" fill="hold"/>
                                        <p:tgtEl>
                                          <p:spTgt spid="198659">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986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98659">
                                            <p:txEl>
                                              <p:pRg st="5" end="5"/>
                                            </p:txEl>
                                          </p:spTgt>
                                        </p:tgtEl>
                                        <p:attrNameLst>
                                          <p:attrName>style.visibility</p:attrName>
                                        </p:attrNameLst>
                                      </p:cBhvr>
                                      <p:to>
                                        <p:strVal val="visible"/>
                                      </p:to>
                                    </p:set>
                                    <p:anim calcmode="lin" valueType="num">
                                      <p:cBhvr additive="base">
                                        <p:cTn id="35" dur="500" fill="hold"/>
                                        <p:tgtEl>
                                          <p:spTgt spid="198659">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98659">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98659">
                                            <p:txEl>
                                              <p:pRg st="6" end="6"/>
                                            </p:txEl>
                                          </p:spTgt>
                                        </p:tgtEl>
                                        <p:attrNameLst>
                                          <p:attrName>style.visibility</p:attrName>
                                        </p:attrNameLst>
                                      </p:cBhvr>
                                      <p:to>
                                        <p:strVal val="visible"/>
                                      </p:to>
                                    </p:set>
                                    <p:anim calcmode="lin" valueType="num">
                                      <p:cBhvr additive="base">
                                        <p:cTn id="39" dur="500" fill="hold"/>
                                        <p:tgtEl>
                                          <p:spTgt spid="198659">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98659">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98659">
                                            <p:txEl>
                                              <p:pRg st="7" end="7"/>
                                            </p:txEl>
                                          </p:spTgt>
                                        </p:tgtEl>
                                        <p:attrNameLst>
                                          <p:attrName>style.visibility</p:attrName>
                                        </p:attrNameLst>
                                      </p:cBhvr>
                                      <p:to>
                                        <p:strVal val="visible"/>
                                      </p:to>
                                    </p:set>
                                    <p:anim calcmode="lin" valueType="num">
                                      <p:cBhvr additive="base">
                                        <p:cTn id="43" dur="500" fill="hold"/>
                                        <p:tgtEl>
                                          <p:spTgt spid="19865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8659">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98659">
                                            <p:txEl>
                                              <p:pRg st="8" end="8"/>
                                            </p:txEl>
                                          </p:spTgt>
                                        </p:tgtEl>
                                        <p:attrNameLst>
                                          <p:attrName>style.visibility</p:attrName>
                                        </p:attrNameLst>
                                      </p:cBhvr>
                                      <p:to>
                                        <p:strVal val="visible"/>
                                      </p:to>
                                    </p:set>
                                    <p:anim calcmode="lin" valueType="num">
                                      <p:cBhvr additive="base">
                                        <p:cTn id="47" dur="500" fill="hold"/>
                                        <p:tgtEl>
                                          <p:spTgt spid="198659">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9865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98659">
                                            <p:txEl>
                                              <p:pRg st="9" end="9"/>
                                            </p:txEl>
                                          </p:spTgt>
                                        </p:tgtEl>
                                        <p:attrNameLst>
                                          <p:attrName>style.visibility</p:attrName>
                                        </p:attrNameLst>
                                      </p:cBhvr>
                                      <p:to>
                                        <p:strVal val="visible"/>
                                      </p:to>
                                    </p:set>
                                    <p:anim calcmode="lin" valueType="num">
                                      <p:cBhvr additive="base">
                                        <p:cTn id="53" dur="500" fill="hold"/>
                                        <p:tgtEl>
                                          <p:spTgt spid="198659">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98659">
                                            <p:txEl>
                                              <p:pRg st="9" end="9"/>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98659">
                                            <p:txEl>
                                              <p:pRg st="10" end="10"/>
                                            </p:txEl>
                                          </p:spTgt>
                                        </p:tgtEl>
                                        <p:attrNameLst>
                                          <p:attrName>style.visibility</p:attrName>
                                        </p:attrNameLst>
                                      </p:cBhvr>
                                      <p:to>
                                        <p:strVal val="visible"/>
                                      </p:to>
                                    </p:set>
                                    <p:anim calcmode="lin" valueType="num">
                                      <p:cBhvr additive="base">
                                        <p:cTn id="57" dur="500" fill="hold"/>
                                        <p:tgtEl>
                                          <p:spTgt spid="198659">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9865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98659">
                                            <p:txEl>
                                              <p:pRg st="11" end="11"/>
                                            </p:txEl>
                                          </p:spTgt>
                                        </p:tgtEl>
                                        <p:attrNameLst>
                                          <p:attrName>style.visibility</p:attrName>
                                        </p:attrNameLst>
                                      </p:cBhvr>
                                      <p:to>
                                        <p:strVal val="visible"/>
                                      </p:to>
                                    </p:set>
                                    <p:anim calcmode="lin" valueType="num">
                                      <p:cBhvr additive="base">
                                        <p:cTn id="63" dur="500" fill="hold"/>
                                        <p:tgtEl>
                                          <p:spTgt spid="198659">
                                            <p:txEl>
                                              <p:pRg st="11" end="11"/>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9865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a:defRPr/>
            </a:pPr>
            <a:r>
              <a:rPr lang="en-US" altLang="en-US" smtClean="0"/>
              <a:t>DOS Traceroute Display</a:t>
            </a:r>
          </a:p>
        </p:txBody>
      </p:sp>
      <p:sp>
        <p:nvSpPr>
          <p:cNvPr id="34819" name="Rectangle 3"/>
          <p:cNvSpPr>
            <a:spLocks noGrp="1" noChangeArrowheads="1"/>
          </p:cNvSpPr>
          <p:nvPr>
            <p:ph sz="quarter" idx="1"/>
          </p:nvPr>
        </p:nvSpPr>
        <p:spPr/>
        <p:txBody>
          <a:bodyPr>
            <a:normAutofit fontScale="92500" lnSpcReduction="10000"/>
          </a:bodyPr>
          <a:lstStyle/>
          <a:p>
            <a:pPr>
              <a:buFontTx/>
              <a:buNone/>
            </a:pPr>
            <a:r>
              <a:rPr lang="en-US" altLang="en-US" sz="1800" b="1" smtClean="0">
                <a:latin typeface="Times New Roman" panose="02020603050405020304" pitchFamily="18" charset="0"/>
              </a:rPr>
              <a:t>C:\WINDOWS&gt;tracert www.husd.k12.ca.us</a:t>
            </a:r>
          </a:p>
          <a:p>
            <a:pPr>
              <a:buFontTx/>
              <a:buNone/>
            </a:pPr>
            <a:endParaRPr lang="en-US" altLang="en-US" sz="1800" b="1" smtClean="0">
              <a:latin typeface="Times New Roman" panose="02020603050405020304" pitchFamily="18" charset="0"/>
            </a:endParaRPr>
          </a:p>
          <a:p>
            <a:pPr>
              <a:buFontTx/>
              <a:buNone/>
            </a:pPr>
            <a:r>
              <a:rPr lang="en-US" altLang="en-US" sz="1800" b="1" smtClean="0">
                <a:latin typeface="Times New Roman" panose="02020603050405020304" pitchFamily="18" charset="0"/>
              </a:rPr>
              <a:t>Tracing route to www.husd.k12.ca.us [206.110.193.5]</a:t>
            </a:r>
          </a:p>
          <a:p>
            <a:pPr>
              <a:buFontTx/>
              <a:buNone/>
            </a:pPr>
            <a:r>
              <a:rPr lang="en-US" altLang="en-US" sz="1800" b="1" smtClean="0">
                <a:latin typeface="Times New Roman" panose="02020603050405020304" pitchFamily="18" charset="0"/>
              </a:rPr>
              <a:t>over a maximum of 30 hops:</a:t>
            </a:r>
          </a:p>
          <a:p>
            <a:pPr>
              <a:buFontTx/>
              <a:buNone/>
            </a:pPr>
            <a:endParaRPr lang="en-US" altLang="en-US" sz="1800" b="1" smtClean="0">
              <a:latin typeface="Times New Roman" panose="02020603050405020304" pitchFamily="18" charset="0"/>
            </a:endParaRPr>
          </a:p>
          <a:p>
            <a:pPr>
              <a:buFontTx/>
              <a:buNone/>
            </a:pPr>
            <a:r>
              <a:rPr lang="en-US" altLang="en-US" sz="1800" b="1" smtClean="0">
                <a:latin typeface="Times New Roman" panose="02020603050405020304" pitchFamily="18" charset="0"/>
              </a:rPr>
              <a:t>  1      1 ms      1 ms      1 ms  192.168.0.1</a:t>
            </a:r>
          </a:p>
          <a:p>
            <a:pPr>
              <a:buFontTx/>
              <a:buNone/>
            </a:pPr>
            <a:r>
              <a:rPr lang="en-US" altLang="en-US" sz="1800" b="1" smtClean="0">
                <a:latin typeface="Times New Roman" panose="02020603050405020304" pitchFamily="18" charset="0"/>
              </a:rPr>
              <a:t>  2    23 ms    32 ms    32 ms  adsl-63-198-176-254.dsl.snfc21.pacbell.net [63.198.176.254]</a:t>
            </a:r>
          </a:p>
          <a:p>
            <a:pPr>
              <a:buFontTx/>
              <a:buNone/>
            </a:pPr>
            <a:r>
              <a:rPr lang="en-US" altLang="en-US" sz="1800" b="1" smtClean="0">
                <a:latin typeface="Times New Roman" panose="02020603050405020304" pitchFamily="18" charset="0"/>
              </a:rPr>
              <a:t>  3    20 ms    19 ms    21 ms  core4-g3-0.snfc21.pbi.net [216.102.187.130]</a:t>
            </a:r>
          </a:p>
          <a:p>
            <a:pPr>
              <a:buFontTx/>
              <a:buNone/>
            </a:pPr>
            <a:r>
              <a:rPr lang="en-US" altLang="en-US" sz="1800" b="1" smtClean="0">
                <a:latin typeface="Times New Roman" panose="02020603050405020304" pitchFamily="18" charset="0"/>
              </a:rPr>
              <a:t>  4    20 ms    19 ms    19 ms  ded2-fa12-0-0.snfc21.pbi.net [209.232.130.5]</a:t>
            </a:r>
          </a:p>
          <a:p>
            <a:pPr>
              <a:buFontTx/>
              <a:buNone/>
            </a:pPr>
            <a:r>
              <a:rPr lang="en-US" altLang="en-US" sz="1800" b="1" smtClean="0">
                <a:latin typeface="Times New Roman" panose="02020603050405020304" pitchFamily="18" charset="0"/>
              </a:rPr>
              <a:t>  5    25 ms    51 ms    21 ms  vip-Alameda-Co.cust-rtr.pacbell.net [216.102.184.2]</a:t>
            </a:r>
          </a:p>
          <a:p>
            <a:pPr>
              <a:buFontTx/>
              <a:buNone/>
            </a:pPr>
            <a:r>
              <a:rPr lang="en-US" altLang="en-US" sz="1800" b="1" smtClean="0">
                <a:latin typeface="Times New Roman" panose="02020603050405020304" pitchFamily="18" charset="0"/>
              </a:rPr>
              <a:t>  6    44 ms    37 ms    43 ms  206.110.252.174</a:t>
            </a:r>
          </a:p>
          <a:p>
            <a:pPr>
              <a:buFontTx/>
              <a:buNone/>
            </a:pPr>
            <a:r>
              <a:rPr lang="en-US" altLang="en-US" sz="1800" b="1" smtClean="0">
                <a:latin typeface="Times New Roman" panose="02020603050405020304" pitchFamily="18" charset="0"/>
              </a:rPr>
              <a:t>  7    47 ms    40 ms    40 ms  www.husd.k12.ca.us [206.110.193.5]</a:t>
            </a:r>
          </a:p>
          <a:p>
            <a:pPr>
              <a:buFontTx/>
              <a:buNone/>
            </a:pPr>
            <a:r>
              <a:rPr lang="en-US" altLang="en-US" sz="1800" b="1" smtClean="0">
                <a:latin typeface="Times New Roman" panose="02020603050405020304" pitchFamily="18" charset="0"/>
              </a:rPr>
              <a:t>Trace complete.</a:t>
            </a:r>
          </a:p>
          <a:p>
            <a:pPr>
              <a:buFontTx/>
              <a:buNone/>
            </a:pPr>
            <a:endParaRPr lang="en-US" altLang="en-US" sz="1600" smtClean="0">
              <a:latin typeface="Times New Roman" panose="02020603050405020304" pitchFamily="18" charset="0"/>
            </a:endParaRPr>
          </a:p>
        </p:txBody>
      </p:sp>
      <p:sp>
        <p:nvSpPr>
          <p:cNvPr id="34820" name="Line 4"/>
          <p:cNvSpPr>
            <a:spLocks noChangeShapeType="1"/>
          </p:cNvSpPr>
          <p:nvPr/>
        </p:nvSpPr>
        <p:spPr bwMode="auto">
          <a:xfrm flipH="1">
            <a:off x="3200400" y="3124200"/>
            <a:ext cx="990600" cy="4572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34821" name="Text Box 5"/>
          <p:cNvSpPr txBox="1">
            <a:spLocks noChangeArrowheads="1"/>
          </p:cNvSpPr>
          <p:nvPr/>
        </p:nvSpPr>
        <p:spPr bwMode="auto">
          <a:xfrm>
            <a:off x="4267200" y="2895600"/>
            <a:ext cx="1733550" cy="366713"/>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800">
                <a:solidFill>
                  <a:schemeClr val="accent2"/>
                </a:solidFill>
                <a:latin typeface="Arial" panose="020B0604020202020204" pitchFamily="34" charset="0"/>
              </a:rPr>
              <a:t>Round trip time</a:t>
            </a:r>
            <a:endParaRPr lang="en-US" altLang="en-US">
              <a:solidFill>
                <a:schemeClr val="accent2"/>
              </a:solidFill>
            </a:endParaRPr>
          </a:p>
        </p:txBody>
      </p:sp>
      <p:sp>
        <p:nvSpPr>
          <p:cNvPr id="34822" name="Line 6"/>
          <p:cNvSpPr>
            <a:spLocks noChangeShapeType="1"/>
          </p:cNvSpPr>
          <p:nvPr/>
        </p:nvSpPr>
        <p:spPr bwMode="auto">
          <a:xfrm>
            <a:off x="533400" y="3352800"/>
            <a:ext cx="304800" cy="3048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34823" name="Text Box 7"/>
          <p:cNvSpPr txBox="1">
            <a:spLocks noChangeArrowheads="1"/>
          </p:cNvSpPr>
          <p:nvPr/>
        </p:nvSpPr>
        <p:spPr bwMode="auto">
          <a:xfrm>
            <a:off x="152400" y="2971800"/>
            <a:ext cx="603250" cy="366713"/>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800">
                <a:solidFill>
                  <a:schemeClr val="accent2"/>
                </a:solidFill>
                <a:latin typeface="Arial" panose="020B0604020202020204" pitchFamily="34" charset="0"/>
              </a:rPr>
              <a:t>Hop</a:t>
            </a:r>
            <a:endParaRPr lang="en-US" altLang="en-US">
              <a:solidFill>
                <a:schemeClr val="accent2"/>
              </a:solidFill>
            </a:endParaRPr>
          </a:p>
        </p:txBody>
      </p:sp>
      <p:sp>
        <p:nvSpPr>
          <p:cNvPr id="34824" name="Line 8"/>
          <p:cNvSpPr>
            <a:spLocks noChangeShapeType="1"/>
          </p:cNvSpPr>
          <p:nvPr/>
        </p:nvSpPr>
        <p:spPr bwMode="auto">
          <a:xfrm flipH="1">
            <a:off x="6629400" y="3200400"/>
            <a:ext cx="685800" cy="6858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34825" name="Text Box 9"/>
          <p:cNvSpPr txBox="1">
            <a:spLocks noChangeArrowheads="1"/>
          </p:cNvSpPr>
          <p:nvPr/>
        </p:nvSpPr>
        <p:spPr bwMode="auto">
          <a:xfrm>
            <a:off x="6934200" y="2909888"/>
            <a:ext cx="869950" cy="366712"/>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800">
                <a:solidFill>
                  <a:schemeClr val="accent2"/>
                </a:solidFill>
                <a:latin typeface="Arial" panose="020B0604020202020204" pitchFamily="34" charset="0"/>
              </a:rPr>
              <a:t>Router</a:t>
            </a:r>
            <a:endParaRPr lang="en-US" altLang="en-US">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096000" y="4114800"/>
            <a:ext cx="2057400" cy="1066800"/>
          </a:xfrm>
          <a:prstGeom prst="rect">
            <a:avLst/>
          </a:prstGeom>
          <a:solidFill>
            <a:srgbClr val="FFFF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17411" name="Object 5"/>
          <p:cNvGraphicFramePr>
            <a:graphicFrameLocks noChangeAspect="1"/>
          </p:cNvGraphicFramePr>
          <p:nvPr/>
        </p:nvGraphicFramePr>
        <p:xfrm>
          <a:off x="1219200" y="1717675"/>
          <a:ext cx="6883400" cy="4835525"/>
        </p:xfrm>
        <a:graphic>
          <a:graphicData uri="http://schemas.openxmlformats.org/presentationml/2006/ole">
            <p:oleObj spid="_x0000_s17414" name="VISIO" r:id="rId4" imgW="5688000" imgH="3996360" progId="">
              <p:embed/>
            </p:oleObj>
          </a:graphicData>
        </a:graphic>
      </p:graphicFrame>
      <p:sp>
        <p:nvSpPr>
          <p:cNvPr id="158723" name="Rectangle 3"/>
          <p:cNvSpPr>
            <a:spLocks noGrp="1" noChangeArrowheads="1"/>
          </p:cNvSpPr>
          <p:nvPr>
            <p:ph type="title"/>
          </p:nvPr>
        </p:nvSpPr>
        <p:spPr/>
        <p:txBody>
          <a:bodyPr/>
          <a:lstStyle/>
          <a:p>
            <a:pPr>
              <a:defRPr/>
            </a:pPr>
            <a:r>
              <a:rPr lang="en-US" altLang="en-US" smtClean="0"/>
              <a:t>ICMP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pPr>
              <a:defRPr/>
            </a:pPr>
            <a:r>
              <a:rPr lang="en-US" altLang="en-US" smtClean="0"/>
              <a:t>ICMP Echo Request</a:t>
            </a:r>
          </a:p>
        </p:txBody>
      </p:sp>
      <p:sp>
        <p:nvSpPr>
          <p:cNvPr id="199683" name="Rectangle 3"/>
          <p:cNvSpPr>
            <a:spLocks noGrp="1" noChangeArrowheads="1"/>
          </p:cNvSpPr>
          <p:nvPr>
            <p:ph sz="quarter" idx="1"/>
          </p:nvPr>
        </p:nvSpPr>
        <p:spPr/>
        <p:txBody>
          <a:bodyPr/>
          <a:lstStyle/>
          <a:p>
            <a:r>
              <a:rPr lang="en-US" altLang="en-US" sz="2800" smtClean="0"/>
              <a:t>Called “</a:t>
            </a:r>
            <a:r>
              <a:rPr lang="en-US" altLang="en-US" sz="2800" smtClean="0">
                <a:solidFill>
                  <a:schemeClr val="accent2"/>
                </a:solidFill>
              </a:rPr>
              <a:t>ping</a:t>
            </a:r>
            <a:r>
              <a:rPr lang="en-US" altLang="en-US" sz="2800" smtClean="0"/>
              <a:t>”</a:t>
            </a:r>
          </a:p>
          <a:p>
            <a:r>
              <a:rPr lang="en-US" altLang="en-US" sz="2800" smtClean="0"/>
              <a:t>Important network testing tool</a:t>
            </a:r>
          </a:p>
          <a:p>
            <a:r>
              <a:rPr lang="en-US" altLang="en-US" sz="2800" smtClean="0"/>
              <a:t>Tests connectivity at layers 3-1</a:t>
            </a:r>
          </a:p>
          <a:p>
            <a:r>
              <a:rPr lang="en-US" altLang="en-US" sz="2800" smtClean="0"/>
              <a:t>Most TCP/IP hosts can send pings</a:t>
            </a:r>
          </a:p>
          <a:p>
            <a:pPr lvl="1"/>
            <a:r>
              <a:rPr lang="en-US" altLang="en-US" sz="2400" smtClean="0"/>
              <a:t>PCs</a:t>
            </a:r>
          </a:p>
          <a:p>
            <a:pPr lvl="1"/>
            <a:r>
              <a:rPr lang="en-US" altLang="en-US" sz="2400" smtClean="0"/>
              <a:t>routers</a:t>
            </a:r>
          </a:p>
          <a:p>
            <a:r>
              <a:rPr lang="en-US" altLang="en-US" sz="2800" smtClean="0"/>
              <a:t>All TCP/IP hosts will reply to pings (unless configured to discard them for security reasons.)</a:t>
            </a:r>
          </a:p>
          <a:p>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9683">
                                            <p:txEl>
                                              <p:pRg st="0" end="0"/>
                                            </p:txEl>
                                          </p:spTgt>
                                        </p:tgtEl>
                                        <p:attrNameLst>
                                          <p:attrName>style.visibility</p:attrName>
                                        </p:attrNameLst>
                                      </p:cBhvr>
                                      <p:to>
                                        <p:strVal val="visible"/>
                                      </p:to>
                                    </p:set>
                                    <p:anim calcmode="lin" valueType="num">
                                      <p:cBhvr additive="base">
                                        <p:cTn id="7" dur="500" fill="hold"/>
                                        <p:tgtEl>
                                          <p:spTgt spid="1996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9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9683">
                                            <p:txEl>
                                              <p:pRg st="1" end="1"/>
                                            </p:txEl>
                                          </p:spTgt>
                                        </p:tgtEl>
                                        <p:attrNameLst>
                                          <p:attrName>style.visibility</p:attrName>
                                        </p:attrNameLst>
                                      </p:cBhvr>
                                      <p:to>
                                        <p:strVal val="visible"/>
                                      </p:to>
                                    </p:set>
                                    <p:anim calcmode="lin" valueType="num">
                                      <p:cBhvr additive="base">
                                        <p:cTn id="13" dur="500" fill="hold"/>
                                        <p:tgtEl>
                                          <p:spTgt spid="1996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96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9683">
                                            <p:txEl>
                                              <p:pRg st="2" end="2"/>
                                            </p:txEl>
                                          </p:spTgt>
                                        </p:tgtEl>
                                        <p:attrNameLst>
                                          <p:attrName>style.visibility</p:attrName>
                                        </p:attrNameLst>
                                      </p:cBhvr>
                                      <p:to>
                                        <p:strVal val="visible"/>
                                      </p:to>
                                    </p:set>
                                    <p:anim calcmode="lin" valueType="num">
                                      <p:cBhvr additive="base">
                                        <p:cTn id="19" dur="500" fill="hold"/>
                                        <p:tgtEl>
                                          <p:spTgt spid="1996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96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9683">
                                            <p:txEl>
                                              <p:pRg st="3" end="3"/>
                                            </p:txEl>
                                          </p:spTgt>
                                        </p:tgtEl>
                                        <p:attrNameLst>
                                          <p:attrName>style.visibility</p:attrName>
                                        </p:attrNameLst>
                                      </p:cBhvr>
                                      <p:to>
                                        <p:strVal val="visible"/>
                                      </p:to>
                                    </p:set>
                                    <p:anim calcmode="lin" valueType="num">
                                      <p:cBhvr additive="base">
                                        <p:cTn id="25" dur="500" fill="hold"/>
                                        <p:tgtEl>
                                          <p:spTgt spid="1996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968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99683">
                                            <p:txEl>
                                              <p:pRg st="4" end="4"/>
                                            </p:txEl>
                                          </p:spTgt>
                                        </p:tgtEl>
                                        <p:attrNameLst>
                                          <p:attrName>style.visibility</p:attrName>
                                        </p:attrNameLst>
                                      </p:cBhvr>
                                      <p:to>
                                        <p:strVal val="visible"/>
                                      </p:to>
                                    </p:set>
                                    <p:anim calcmode="lin" valueType="num">
                                      <p:cBhvr additive="base">
                                        <p:cTn id="29" dur="500" fill="hold"/>
                                        <p:tgtEl>
                                          <p:spTgt spid="19968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9968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99683">
                                            <p:txEl>
                                              <p:pRg st="5" end="5"/>
                                            </p:txEl>
                                          </p:spTgt>
                                        </p:tgtEl>
                                        <p:attrNameLst>
                                          <p:attrName>style.visibility</p:attrName>
                                        </p:attrNameLst>
                                      </p:cBhvr>
                                      <p:to>
                                        <p:strVal val="visible"/>
                                      </p:to>
                                    </p:set>
                                    <p:anim calcmode="lin" valueType="num">
                                      <p:cBhvr additive="base">
                                        <p:cTn id="33" dur="500" fill="hold"/>
                                        <p:tgtEl>
                                          <p:spTgt spid="19968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996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99683">
                                            <p:txEl>
                                              <p:pRg st="6" end="6"/>
                                            </p:txEl>
                                          </p:spTgt>
                                        </p:tgtEl>
                                        <p:attrNameLst>
                                          <p:attrName>style.visibility</p:attrName>
                                        </p:attrNameLst>
                                      </p:cBhvr>
                                      <p:to>
                                        <p:strVal val="visible"/>
                                      </p:to>
                                    </p:set>
                                    <p:anim calcmode="lin" valueType="num">
                                      <p:cBhvr additive="base">
                                        <p:cTn id="39" dur="500" fill="hold"/>
                                        <p:tgtEl>
                                          <p:spTgt spid="19968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996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normAutofit fontScale="90000"/>
          </a:bodyPr>
          <a:lstStyle/>
          <a:p>
            <a:pPr eaLnBrk="1" hangingPunct="1">
              <a:defRPr/>
            </a:pPr>
            <a:r>
              <a:rPr lang="en-US" sz="1800" dirty="0" smtClean="0"/>
              <a:t>Testing and Verification</a:t>
            </a:r>
            <a:br>
              <a:rPr lang="en-US" sz="1800" dirty="0" smtClean="0"/>
            </a:br>
            <a:r>
              <a:rPr lang="en-US" dirty="0" smtClean="0"/>
              <a:t>Ping – Testing the Local Stack</a:t>
            </a:r>
            <a:endParaRPr lang="en-US" dirty="0"/>
          </a:p>
        </p:txBody>
      </p:sp>
      <p:pic>
        <p:nvPicPr>
          <p:cNvPr id="7171"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28800" y="1489075"/>
            <a:ext cx="5919788" cy="5089525"/>
          </a:xfrm>
          <a:prstGeom prst="rect">
            <a:avLst/>
          </a:prstGeom>
          <a:noFill/>
          <a:ln w="9525">
            <a:solidFill>
              <a:schemeClr val="tx1"/>
            </a:solidFill>
            <a:miter lim="800000"/>
            <a:headEnd/>
            <a:tailEnd/>
          </a:ln>
          <a:extLst>
            <a:ext uri="{909E8E84-426E-40DD-AFC4-6F175D3DCCD1}">
              <a14:hiddenFill xmlns:a14="http://schemas.microsoft.com/office/drawing/2010/main" xmlns="">
                <a:solidFill>
                  <a:schemeClr val="accent1"/>
                </a:solidFill>
              </a14:hiddenFill>
            </a:ext>
          </a:extLst>
        </p:spPr>
      </p:pic>
    </p:spTree>
    <p:extLst>
      <p:ext uri="{BB962C8B-B14F-4D97-AF65-F5344CB8AC3E}">
        <p14:creationId xmlns:p14="http://schemas.microsoft.com/office/powerpoint/2010/main" xmlns="" val="2282270958"/>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normAutofit/>
          </a:bodyPr>
          <a:lstStyle/>
          <a:p>
            <a:pPr eaLnBrk="1" hangingPunct="1">
              <a:defRPr/>
            </a:pPr>
            <a:r>
              <a:rPr lang="en-US" sz="1800" dirty="0" smtClean="0"/>
              <a:t>Testing and Verification</a:t>
            </a:r>
            <a:br>
              <a:rPr lang="en-US" sz="1800" dirty="0" smtClean="0"/>
            </a:br>
            <a:r>
              <a:rPr lang="en-US" sz="2800" dirty="0" smtClean="0"/>
              <a:t>Ping – Testing Connectivity to the Local LAN</a:t>
            </a:r>
            <a:endParaRPr lang="en-US" sz="2800" dirty="0"/>
          </a:p>
        </p:txBody>
      </p:sp>
      <p:pic>
        <p:nvPicPr>
          <p:cNvPr id="9219"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65263" y="1330325"/>
            <a:ext cx="6184900" cy="5235575"/>
          </a:xfrm>
          <a:prstGeom prst="rect">
            <a:avLst/>
          </a:prstGeom>
          <a:noFill/>
          <a:ln w="9525">
            <a:solidFill>
              <a:schemeClr val="tx1"/>
            </a:solidFill>
            <a:miter lim="800000"/>
            <a:headEnd/>
            <a:tailEnd/>
          </a:ln>
          <a:extLst>
            <a:ext uri="{909E8E84-426E-40DD-AFC4-6F175D3DCCD1}">
              <a14:hiddenFill xmlns:a14="http://schemas.microsoft.com/office/drawing/2010/main" xmlns="">
                <a:solidFill>
                  <a:schemeClr val="accent1"/>
                </a:solidFill>
              </a14:hiddenFill>
            </a:ext>
          </a:extLst>
        </p:spPr>
      </p:pic>
    </p:spTree>
    <p:extLst>
      <p:ext uri="{BB962C8B-B14F-4D97-AF65-F5344CB8AC3E}">
        <p14:creationId xmlns:p14="http://schemas.microsoft.com/office/powerpoint/2010/main" xmlns="" val="1671287277"/>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normAutofit fontScale="90000"/>
          </a:bodyPr>
          <a:lstStyle/>
          <a:p>
            <a:pPr eaLnBrk="1" hangingPunct="1">
              <a:defRPr/>
            </a:pPr>
            <a:r>
              <a:rPr lang="en-US" sz="1800" dirty="0" smtClean="0"/>
              <a:t>Testing and Verification</a:t>
            </a:r>
            <a:br>
              <a:rPr lang="en-US" sz="1800" dirty="0" smtClean="0"/>
            </a:br>
            <a:r>
              <a:rPr lang="en-US" dirty="0" smtClean="0"/>
              <a:t>Ping – Testing Connectivity to Remote</a:t>
            </a:r>
            <a:endParaRPr lang="en-US" dirty="0"/>
          </a:p>
        </p:txBody>
      </p:sp>
      <p:pic>
        <p:nvPicPr>
          <p:cNvPr id="11267"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68375" y="1566863"/>
            <a:ext cx="6738938" cy="5029200"/>
          </a:xfrm>
          <a:prstGeom prst="rect">
            <a:avLst/>
          </a:prstGeom>
          <a:noFill/>
          <a:ln w="9525">
            <a:solidFill>
              <a:schemeClr val="tx1"/>
            </a:solidFill>
            <a:miter lim="800000"/>
            <a:headEnd/>
            <a:tailEnd/>
          </a:ln>
          <a:extLst>
            <a:ext uri="{909E8E84-426E-40DD-AFC4-6F175D3DCCD1}">
              <a14:hiddenFill xmlns:a14="http://schemas.microsoft.com/office/drawing/2010/main" xmlns="">
                <a:solidFill>
                  <a:schemeClr val="accent1"/>
                </a:solidFill>
              </a14:hiddenFill>
            </a:ext>
          </a:extLst>
        </p:spPr>
      </p:pic>
    </p:spTree>
    <p:extLst>
      <p:ext uri="{BB962C8B-B14F-4D97-AF65-F5344CB8AC3E}">
        <p14:creationId xmlns:p14="http://schemas.microsoft.com/office/powerpoint/2010/main" xmlns="" val="19836255"/>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pPr>
              <a:defRPr/>
            </a:pPr>
            <a:r>
              <a:rPr lang="en-US" altLang="en-US" smtClean="0"/>
              <a:t>DOS Ping Display</a:t>
            </a:r>
          </a:p>
        </p:txBody>
      </p:sp>
      <p:sp>
        <p:nvSpPr>
          <p:cNvPr id="20483" name="Rectangle 6"/>
          <p:cNvSpPr>
            <a:spLocks noGrp="1" noChangeArrowheads="1"/>
          </p:cNvSpPr>
          <p:nvPr>
            <p:ph sz="quarter" idx="1"/>
          </p:nvPr>
        </p:nvSpPr>
        <p:spPr>
          <a:noFill/>
        </p:spPr>
        <p:txBody>
          <a:bodyPr>
            <a:normAutofit fontScale="92500" lnSpcReduction="10000"/>
          </a:bodyPr>
          <a:lstStyle/>
          <a:p>
            <a:pPr>
              <a:buFontTx/>
              <a:buNone/>
            </a:pPr>
            <a:r>
              <a:rPr lang="en-US" altLang="en-US" sz="1800" b="1" smtClean="0">
                <a:latin typeface="Times New Roman" panose="02020603050405020304" pitchFamily="18" charset="0"/>
              </a:rPr>
              <a:t>C:\WINDOWS&gt;ping 172.28.118.1</a:t>
            </a:r>
          </a:p>
          <a:p>
            <a:pPr>
              <a:buFontTx/>
              <a:buNone/>
            </a:pPr>
            <a:endParaRPr lang="en-US" altLang="en-US" sz="1800" b="1" smtClean="0">
              <a:latin typeface="Times New Roman" panose="02020603050405020304" pitchFamily="18" charset="0"/>
            </a:endParaRPr>
          </a:p>
          <a:p>
            <a:pPr>
              <a:buFontTx/>
              <a:buNone/>
            </a:pPr>
            <a:r>
              <a:rPr lang="en-US" altLang="en-US" sz="1800" b="1" smtClean="0">
                <a:latin typeface="Times New Roman" panose="02020603050405020304" pitchFamily="18" charset="0"/>
              </a:rPr>
              <a:t>Pinging 172.28.118.1 with 32 bytes of data:</a:t>
            </a:r>
          </a:p>
          <a:p>
            <a:pPr>
              <a:buFontTx/>
              <a:buNone/>
            </a:pPr>
            <a:endParaRPr lang="en-US" altLang="en-US" sz="1800" b="1" smtClean="0">
              <a:latin typeface="Times New Roman" panose="02020603050405020304" pitchFamily="18" charset="0"/>
            </a:endParaRPr>
          </a:p>
          <a:p>
            <a:pPr>
              <a:buFontTx/>
              <a:buNone/>
            </a:pPr>
            <a:r>
              <a:rPr lang="en-US" altLang="en-US" sz="1800" b="1" smtClean="0">
                <a:latin typeface="Times New Roman" panose="02020603050405020304" pitchFamily="18" charset="0"/>
              </a:rPr>
              <a:t>Reply from 172.28.118.1: bytes=32 time=1ms TTL=255</a:t>
            </a:r>
          </a:p>
          <a:p>
            <a:pPr>
              <a:buFontTx/>
              <a:buNone/>
            </a:pPr>
            <a:r>
              <a:rPr lang="en-US" altLang="en-US" sz="1800" b="1" smtClean="0">
                <a:latin typeface="Times New Roman" panose="02020603050405020304" pitchFamily="18" charset="0"/>
              </a:rPr>
              <a:t>Reply from 172.28.118.1: bytes=32 time=1ms TTL=255</a:t>
            </a:r>
          </a:p>
          <a:p>
            <a:pPr>
              <a:buFontTx/>
              <a:buNone/>
            </a:pPr>
            <a:r>
              <a:rPr lang="en-US" altLang="en-US" sz="1800" b="1" smtClean="0">
                <a:latin typeface="Times New Roman" panose="02020603050405020304" pitchFamily="18" charset="0"/>
              </a:rPr>
              <a:t>Reply from 172.28.118.1: bytes=32 time=1ms TTL=255</a:t>
            </a:r>
          </a:p>
          <a:p>
            <a:pPr>
              <a:buFontTx/>
              <a:buNone/>
            </a:pPr>
            <a:r>
              <a:rPr lang="en-US" altLang="en-US" sz="1800" b="1" smtClean="0">
                <a:latin typeface="Times New Roman" panose="02020603050405020304" pitchFamily="18" charset="0"/>
              </a:rPr>
              <a:t>Reply from 172.28.118.1: bytes=32 time=1ms TTL=255</a:t>
            </a:r>
          </a:p>
          <a:p>
            <a:pPr>
              <a:buFontTx/>
              <a:buNone/>
            </a:pPr>
            <a:endParaRPr lang="en-US" altLang="en-US" sz="1800" b="1" smtClean="0">
              <a:latin typeface="Times New Roman" panose="02020603050405020304" pitchFamily="18" charset="0"/>
            </a:endParaRPr>
          </a:p>
          <a:p>
            <a:pPr>
              <a:buFontTx/>
              <a:buNone/>
            </a:pPr>
            <a:r>
              <a:rPr lang="en-US" altLang="en-US" sz="1800" b="1" smtClean="0">
                <a:latin typeface="Times New Roman" panose="02020603050405020304" pitchFamily="18" charset="0"/>
              </a:rPr>
              <a:t>Ping statistics for 172.28.118.1:</a:t>
            </a:r>
          </a:p>
          <a:p>
            <a:pPr>
              <a:buFontTx/>
              <a:buNone/>
            </a:pPr>
            <a:r>
              <a:rPr lang="en-US" altLang="en-US" sz="1800" b="1" smtClean="0">
                <a:latin typeface="Times New Roman" panose="02020603050405020304" pitchFamily="18" charset="0"/>
              </a:rPr>
              <a:t>    Packets: Sent = 4, Received = 4, Lost = 0 (0% loss),</a:t>
            </a:r>
          </a:p>
          <a:p>
            <a:pPr>
              <a:buFontTx/>
              <a:buNone/>
            </a:pPr>
            <a:r>
              <a:rPr lang="en-US" altLang="en-US" sz="1800" b="1" smtClean="0">
                <a:latin typeface="Times New Roman" panose="02020603050405020304" pitchFamily="18" charset="0"/>
              </a:rPr>
              <a:t>Approximate round trip times in milli-seconds:</a:t>
            </a:r>
          </a:p>
          <a:p>
            <a:pPr>
              <a:buFontTx/>
              <a:buNone/>
            </a:pPr>
            <a:r>
              <a:rPr lang="en-US" altLang="en-US" sz="1800" b="1" smtClean="0">
                <a:latin typeface="Times New Roman" panose="02020603050405020304" pitchFamily="18" charset="0"/>
              </a:rPr>
              <a:t>    Minimum = 1ms, Maximum =  1ms, Average =  1ms</a:t>
            </a:r>
          </a:p>
        </p:txBody>
      </p:sp>
      <p:sp>
        <p:nvSpPr>
          <p:cNvPr id="20484" name="Text Box 7"/>
          <p:cNvSpPr txBox="1">
            <a:spLocks noChangeArrowheads="1"/>
          </p:cNvSpPr>
          <p:nvPr/>
        </p:nvSpPr>
        <p:spPr bwMode="auto">
          <a:xfrm>
            <a:off x="304800" y="4191000"/>
            <a:ext cx="1314450" cy="366713"/>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800" dirty="0">
                <a:solidFill>
                  <a:schemeClr val="accent2"/>
                </a:solidFill>
                <a:latin typeface="Arial" panose="020B0604020202020204" pitchFamily="34" charset="0"/>
              </a:rPr>
              <a:t>Key results</a:t>
            </a:r>
            <a:endParaRPr lang="en-US" altLang="en-US" dirty="0">
              <a:solidFill>
                <a:schemeClr val="accent2"/>
              </a:solidFill>
            </a:endParaRPr>
          </a:p>
        </p:txBody>
      </p:sp>
      <p:sp>
        <p:nvSpPr>
          <p:cNvPr id="20485" name="Line 8"/>
          <p:cNvSpPr>
            <a:spLocks noChangeShapeType="1"/>
          </p:cNvSpPr>
          <p:nvPr/>
        </p:nvSpPr>
        <p:spPr bwMode="auto">
          <a:xfrm>
            <a:off x="685800" y="4800600"/>
            <a:ext cx="990600" cy="4572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20486" name="Text Box 9"/>
          <p:cNvSpPr txBox="1">
            <a:spLocks noChangeArrowheads="1"/>
          </p:cNvSpPr>
          <p:nvPr/>
        </p:nvSpPr>
        <p:spPr bwMode="auto">
          <a:xfrm>
            <a:off x="0" y="2514600"/>
            <a:ext cx="2025650" cy="366712"/>
          </a:xfrm>
          <a:prstGeom prst="rect">
            <a:avLst/>
          </a:prstGeom>
          <a:noFill/>
          <a:ln>
            <a:noFill/>
          </a:ln>
          <a:effectLst/>
          <a:extLst>
            <a:ext uri="{909E8E84-426E-40DD-AFC4-6F175D3DCCD1}">
              <a14:hiddenFill xmlns:a14="http://schemas.microsoft.com/office/drawing/2010/main" xmlns="">
                <a:solidFill>
                  <a:srgbClr val="FFFFC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800" dirty="0">
                <a:solidFill>
                  <a:schemeClr val="accent2"/>
                </a:solidFill>
                <a:latin typeface="Arial" panose="020B0604020202020204" pitchFamily="34" charset="0"/>
              </a:rPr>
              <a:t>Successful replies</a:t>
            </a:r>
            <a:endParaRPr lang="en-US" altLang="en-US" dirty="0">
              <a:solidFill>
                <a:schemeClr val="accent2"/>
              </a:solidFill>
            </a:endParaRPr>
          </a:p>
        </p:txBody>
      </p:sp>
      <p:sp>
        <p:nvSpPr>
          <p:cNvPr id="20487" name="Line 10"/>
          <p:cNvSpPr>
            <a:spLocks noChangeShapeType="1"/>
          </p:cNvSpPr>
          <p:nvPr/>
        </p:nvSpPr>
        <p:spPr bwMode="auto">
          <a:xfrm>
            <a:off x="914400" y="3124200"/>
            <a:ext cx="685800" cy="4572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20488" name="Line 11"/>
          <p:cNvSpPr>
            <a:spLocks noChangeShapeType="1"/>
          </p:cNvSpPr>
          <p:nvPr/>
        </p:nvSpPr>
        <p:spPr bwMode="auto">
          <a:xfrm>
            <a:off x="914400" y="3200400"/>
            <a:ext cx="685800" cy="6858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20489" name="Line 12"/>
          <p:cNvSpPr>
            <a:spLocks noChangeShapeType="1"/>
          </p:cNvSpPr>
          <p:nvPr/>
        </p:nvSpPr>
        <p:spPr bwMode="auto">
          <a:xfrm>
            <a:off x="990600" y="3124200"/>
            <a:ext cx="609600" cy="1524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
        <p:nvSpPr>
          <p:cNvPr id="20490" name="Line 13"/>
          <p:cNvSpPr>
            <a:spLocks noChangeShapeType="1"/>
          </p:cNvSpPr>
          <p:nvPr/>
        </p:nvSpPr>
        <p:spPr bwMode="auto">
          <a:xfrm>
            <a:off x="914400" y="3276600"/>
            <a:ext cx="685800" cy="990600"/>
          </a:xfrm>
          <a:prstGeom prst="line">
            <a:avLst/>
          </a:prstGeom>
          <a:noFill/>
          <a:ln w="1270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pPr>
              <a:defRPr/>
            </a:pPr>
            <a:r>
              <a:rPr lang="en-US" altLang="en-US" smtClean="0"/>
              <a:t>Cisco IOS Ping Display</a:t>
            </a:r>
          </a:p>
        </p:txBody>
      </p:sp>
      <p:sp>
        <p:nvSpPr>
          <p:cNvPr id="21507" name="Rectangle 3"/>
          <p:cNvSpPr>
            <a:spLocks noGrp="1" noChangeArrowheads="1"/>
          </p:cNvSpPr>
          <p:nvPr>
            <p:ph sz="quarter" idx="1"/>
          </p:nvPr>
        </p:nvSpPr>
        <p:spPr/>
        <p:txBody>
          <a:bodyPr/>
          <a:lstStyle/>
          <a:p>
            <a:r>
              <a:rPr lang="en-US" altLang="en-US" smtClean="0"/>
              <a:t>Differs in format from DOS display</a:t>
            </a:r>
          </a:p>
          <a:p>
            <a:r>
              <a:rPr lang="en-US" altLang="en-US" smtClean="0"/>
              <a:t>Contains same information</a:t>
            </a:r>
          </a:p>
          <a:p>
            <a:r>
              <a:rPr lang="en-US" altLang="en-US" smtClean="0"/>
              <a:t>You’ll work with IOS </a:t>
            </a:r>
            <a:r>
              <a:rPr lang="en-US" altLang="en-US" smtClean="0">
                <a:solidFill>
                  <a:schemeClr val="accent2"/>
                </a:solidFill>
              </a:rPr>
              <a:t>ping</a:t>
            </a:r>
            <a:r>
              <a:rPr lang="en-US" altLang="en-US" smtClean="0"/>
              <a:t> in an upcoming lab.</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CDEA98B6EDE043B3E287EA145AD2A1" ma:contentTypeVersion="0" ma:contentTypeDescription="Create a new document." ma:contentTypeScope="" ma:versionID="e738dc5c10b6f251c3daf54c41d11465">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FAB4B1-CB67-4DD5-825A-4BEDEB9F678D}"/>
</file>

<file path=customXml/itemProps2.xml><?xml version="1.0" encoding="utf-8"?>
<ds:datastoreItem xmlns:ds="http://schemas.openxmlformats.org/officeDocument/2006/customXml" ds:itemID="{B0AC6E44-D4F5-45D8-927C-D5A7F765F2A6}"/>
</file>

<file path=customXml/itemProps3.xml><?xml version="1.0" encoding="utf-8"?>
<ds:datastoreItem xmlns:ds="http://schemas.openxmlformats.org/officeDocument/2006/customXml" ds:itemID="{E1CC6926-EE7A-4F8F-995F-EF13A53ABFC6}"/>
</file>

<file path=docProps/app.xml><?xml version="1.0" encoding="utf-8"?>
<Properties xmlns="http://schemas.openxmlformats.org/officeDocument/2006/extended-properties" xmlns:vt="http://schemas.openxmlformats.org/officeDocument/2006/docPropsVTypes">
  <Template>Integral</Template>
  <TotalTime>1982</TotalTime>
  <Words>808</Words>
  <Application>Microsoft Office PowerPoint</Application>
  <PresentationFormat>On-screen Show (4:3)</PresentationFormat>
  <Paragraphs>128</Paragraphs>
  <Slides>20</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Median</vt:lpstr>
      <vt:lpstr>VISIO</vt:lpstr>
      <vt:lpstr>Lecture#6:Connectivity Verification</vt:lpstr>
      <vt:lpstr>ICMP</vt:lpstr>
      <vt:lpstr>ICMP</vt:lpstr>
      <vt:lpstr>ICMP Echo Request</vt:lpstr>
      <vt:lpstr>Testing and Verification Ping – Testing the Local Stack</vt:lpstr>
      <vt:lpstr>Testing and Verification Ping – Testing Connectivity to the Local LAN</vt:lpstr>
      <vt:lpstr>Testing and Verification Ping – Testing Connectivity to Remote</vt:lpstr>
      <vt:lpstr>DOS Ping Display</vt:lpstr>
      <vt:lpstr>Cisco IOS Ping Display</vt:lpstr>
      <vt:lpstr>ICMP Echo Request</vt:lpstr>
      <vt:lpstr>ICMP Echo Request</vt:lpstr>
      <vt:lpstr>ICMP Echo Request</vt:lpstr>
      <vt:lpstr>Testing and Verification Traceroute – Testing the Path</vt:lpstr>
      <vt:lpstr>Traceroute Packets</vt:lpstr>
      <vt:lpstr>Traceroute Command</vt:lpstr>
      <vt:lpstr>Traceroute Operation</vt:lpstr>
      <vt:lpstr>Time to Live Field</vt:lpstr>
      <vt:lpstr>Traceroute Operation</vt:lpstr>
      <vt:lpstr>Slide 19</vt:lpstr>
      <vt:lpstr>DOS Traceroute Display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Chabot College</dc:title>
  <dc:creator>Asma</dc:creator>
  <cp:lastModifiedBy>Asma</cp:lastModifiedBy>
  <cp:revision>140</cp:revision>
  <dcterms:created xsi:type="dcterms:W3CDTF">1999-06-19T04:54:02Z</dcterms:created>
  <dcterms:modified xsi:type="dcterms:W3CDTF">2016-10-18T07:00:05Z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0x0101006DCDEA98B6EDE043B3E287EA145AD2A1</vt:lpwstr>
  </property>
</Properties>
</file>