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4"/>
  </p:sldMasterIdLst>
  <p:notesMasterIdLst>
    <p:notesMasterId r:id="rId44"/>
  </p:notesMasterIdLst>
  <p:sldIdLst>
    <p:sldId id="256" r:id="rId5"/>
    <p:sldId id="318" r:id="rId6"/>
    <p:sldId id="258" r:id="rId7"/>
    <p:sldId id="259" r:id="rId8"/>
    <p:sldId id="260" r:id="rId9"/>
    <p:sldId id="261" r:id="rId10"/>
    <p:sldId id="262" r:id="rId11"/>
    <p:sldId id="26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  <p:sldId id="283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21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FBF60-4319-47A7-9B71-98E85B81A858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49EE8-8B01-4B74-94B0-CE387A5BBA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1A4364D-7D8A-FF42-B132-A95366D63434}" type="slidenum">
              <a:rPr lang="en-US" sz="800"/>
              <a:pPr/>
              <a:t>3</a:t>
            </a:fld>
            <a:endParaRPr lang="en-US" sz="800" dirty="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8.2.1.1  The Need for IPv6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12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8.2.3.1/8.2.3.3  IPv6</a:t>
            </a:r>
            <a:r>
              <a:rPr lang="en-US" baseline="0" dirty="0" smtClean="0"/>
              <a:t> Unicast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13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8.2.3.3  IPv6 Unicast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14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8.2.3.3</a:t>
            </a:r>
            <a:r>
              <a:rPr lang="en-US" baseline="0" dirty="0" smtClean="0"/>
              <a:t>  IPv6 Unicast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15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8.2.3.3  IPv6 Unicast</a:t>
            </a:r>
            <a:r>
              <a:rPr lang="en-US" baseline="0" dirty="0" smtClean="0"/>
              <a:t>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16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8.2.3.3  IPv6 Unicast</a:t>
            </a:r>
            <a:r>
              <a:rPr lang="en-US" baseline="0" dirty="0" smtClean="0"/>
              <a:t>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17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8.2.3.4  IPv6 Link-Local Unicast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18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8.2.3.4  IPv6 Link-Local Unicast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19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8.2.4.1  Structure of an IPv6 Global Unicast</a:t>
            </a:r>
            <a:r>
              <a:rPr lang="en-US" baseline="0" dirty="0" smtClean="0"/>
              <a:t> Address</a:t>
            </a:r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20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8.2.4.1  Structure</a:t>
            </a:r>
            <a:r>
              <a:rPr lang="en-US" baseline="0" dirty="0" smtClean="0"/>
              <a:t> of an IPv6 Global Unicast Address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21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8.2.4.1  Structure</a:t>
            </a:r>
            <a:r>
              <a:rPr lang="en-US" baseline="0" dirty="0" smtClean="0"/>
              <a:t> of an IPv6 Global Unicast Address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6C4740-6176-6B42-AE8B-248565D05237}" type="slidenum">
              <a:rPr lang="en-US" sz="800"/>
              <a:pPr/>
              <a:t>4</a:t>
            </a:fld>
            <a:endParaRPr lang="en-US" sz="800" dirty="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8.2.1.2  IPv4</a:t>
            </a:r>
            <a:r>
              <a:rPr lang="en-US" baseline="0" dirty="0" smtClean="0"/>
              <a:t> and IPv6 Coexistence</a:t>
            </a: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22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8.2.4.2  Static Configuration of a Global Unicast Address</a:t>
            </a:r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23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8.2.4.2  Static Configuration</a:t>
            </a:r>
            <a:r>
              <a:rPr lang="en-US" baseline="0" dirty="0" smtClean="0"/>
              <a:t> of an IPv6 Global Unicast Address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24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8.2.4.5  </a:t>
            </a:r>
            <a:r>
              <a:rPr lang="en-US" dirty="0">
                <a:latin typeface="Arial" charset="0"/>
              </a:rPr>
              <a:t>EUI-64 Process or Randomly Generated</a:t>
            </a:r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25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8.2.4.5  </a:t>
            </a:r>
            <a:r>
              <a:rPr lang="en-US" dirty="0">
                <a:latin typeface="Arial" charset="0"/>
              </a:rPr>
              <a:t>EUI-64 Process or Randomly Generated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26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8.2.4.5  </a:t>
            </a:r>
            <a:r>
              <a:rPr lang="en-US" dirty="0">
                <a:latin typeface="Arial" charset="0"/>
              </a:rPr>
              <a:t>EUI-64 Process or Randomly Generated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27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8.2.4.5  </a:t>
            </a:r>
            <a:r>
              <a:rPr lang="en-US" dirty="0">
                <a:latin typeface="Arial" charset="0"/>
              </a:rPr>
              <a:t>EUI-64 Process or Randomly Generated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28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8.2.4.6  Dynamic</a:t>
            </a:r>
            <a:r>
              <a:rPr lang="en-US" baseline="0" dirty="0" smtClean="0"/>
              <a:t> Link-local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29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8.2.4.6  </a:t>
            </a:r>
            <a:r>
              <a:rPr lang="en-US" dirty="0" smtClean="0">
                <a:latin typeface="Arial" charset="0"/>
              </a:rPr>
              <a:t>Dynamic Link-local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30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8.2.4.7  Static</a:t>
            </a:r>
            <a:r>
              <a:rPr lang="en-US" baseline="0" dirty="0" smtClean="0"/>
              <a:t> Link-local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31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10605" indent="-110605" defTabSz="1001675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SzPct val="100000"/>
              <a:defRPr/>
            </a:pPr>
            <a:r>
              <a:rPr lang="en-US" dirty="0" smtClean="0"/>
              <a:t>8.2.4.7  Static</a:t>
            </a:r>
            <a:r>
              <a:rPr lang="en-US" baseline="0" dirty="0" smtClean="0"/>
              <a:t> Link-local Addresses (cont.)</a:t>
            </a:r>
            <a:endParaRPr lang="en-US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6C4740-6176-6B42-AE8B-248565D05237}" type="slidenum">
              <a:rPr lang="en-US" sz="800"/>
              <a:pPr/>
              <a:t>5</a:t>
            </a:fld>
            <a:endParaRPr lang="en-US" sz="800" dirty="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8.2.1.2  IPv4 and IPv6 Coexistence</a:t>
            </a:r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32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8.2.4.8 Verifying IPv6 Address Configuration</a:t>
            </a:r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33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8.2.4.8 Verifying IPv6 Address Configuration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AE87D6-DF4D-4E45-B583-CE3BFF4036EF}" type="slidenum">
              <a:rPr lang="en-US" sz="800"/>
              <a:pPr/>
              <a:t>34</a:t>
            </a:fld>
            <a:endParaRPr lang="en-US" sz="800" dirty="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8.2.5.1  Assigned</a:t>
            </a:r>
            <a:r>
              <a:rPr lang="en-US" baseline="0" dirty="0" smtClean="0"/>
              <a:t> IPv6 Multicast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AE87D6-DF4D-4E45-B583-CE3BFF4036EF}" type="slidenum">
              <a:rPr lang="en-US" sz="800"/>
              <a:pPr/>
              <a:t>35</a:t>
            </a:fld>
            <a:endParaRPr lang="en-US" sz="800" dirty="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8.2.5.1  Assigned IPv6 Multicast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AE87D6-DF4D-4E45-B583-CE3BFF4036EF}" type="slidenum">
              <a:rPr lang="en-US" sz="800"/>
              <a:pPr/>
              <a:t>36</a:t>
            </a:fld>
            <a:endParaRPr lang="en-US" sz="800" dirty="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8.2.5.1  Assigned IPv6 Multicast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AE87D6-DF4D-4E45-B583-CE3BFF4036EF}" type="slidenum">
              <a:rPr lang="en-US" sz="800"/>
              <a:pPr/>
              <a:t>37</a:t>
            </a:fld>
            <a:endParaRPr lang="en-US" sz="800" dirty="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8.2.5.2  Solicited Node IPv6 Multicast Addresses</a:t>
            </a:r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AE87D6-DF4D-4E45-B583-CE3BFF4036EF}" type="slidenum">
              <a:rPr lang="en-US" sz="800"/>
              <a:pPr/>
              <a:t>38</a:t>
            </a:fld>
            <a:endParaRPr lang="en-US" sz="800" dirty="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8.2.5.2  Solicited Node IPv6 Multicast Addresses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6C4740-6176-6B42-AE8B-248565D05237}" type="slidenum">
              <a:rPr lang="en-US" sz="800"/>
              <a:pPr/>
              <a:t>6</a:t>
            </a:fld>
            <a:endParaRPr lang="en-US" sz="800" dirty="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8.2.1.2 IPv4</a:t>
            </a:r>
            <a:r>
              <a:rPr lang="en-US" baseline="0" dirty="0" smtClean="0"/>
              <a:t> and IPV6 Coexistence (cont.)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FA6E3D4-1973-8345-B700-18055B1FEF99}" type="slidenum">
              <a:rPr lang="en-US" sz="800"/>
              <a:pPr/>
              <a:t>7</a:t>
            </a:fld>
            <a:endParaRPr lang="en-US" sz="800" dirty="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8.2.2.1  Hexadecimal Number System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B7DDF54-6F0F-7949-9A6F-AE3E2DFFAA6B}" type="slidenum">
              <a:rPr lang="en-US" sz="800"/>
              <a:pPr/>
              <a:t>8</a:t>
            </a:fld>
            <a:endParaRPr lang="en-US" sz="800" dirty="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8.2.2.2  IPv</a:t>
            </a:r>
            <a:r>
              <a:rPr lang="en-US" baseline="0" dirty="0" smtClean="0"/>
              <a:t>6 Address Representation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/>
              <a:pPr/>
              <a:t>9</a:t>
            </a:fld>
            <a:endParaRPr lang="en-US" sz="800" dirty="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8.2.2.4  Rule 2</a:t>
            </a:r>
            <a:r>
              <a:rPr lang="en-US" baseline="0" dirty="0" smtClean="0"/>
              <a:t> – Omitting All 0 Segments (cont.)</a:t>
            </a:r>
            <a:endParaRPr lang="en-US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10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8.2.3.2  IPv6 Prefix Length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 defTabSz="886397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algn="ctr" defTabSz="886397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E133E6-1A71-3948-B0E1-530C95DEAFDE}" type="slidenum">
              <a:rPr lang="en-US" sz="800"/>
              <a:pPr/>
              <a:t>11</a:t>
            </a:fld>
            <a:endParaRPr lang="en-US" sz="800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 smtClean="0"/>
              <a:t>8.2.3.1  IPv6</a:t>
            </a:r>
            <a:r>
              <a:rPr lang="en-US" baseline="0" dirty="0" smtClean="0"/>
              <a:t> Address Types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C1E0DA-1596-46C2-BBF9-7026A8D2DD3D}" type="datetimeFigureOut">
              <a:rPr lang="en-US" smtClean="0"/>
              <a:pPr/>
              <a:t>10/16/2016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D7F0C0A-6B83-43E1-A688-8881495BEE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Lecture#5 </a:t>
            </a:r>
            <a:r>
              <a:rPr lang="en-US" dirty="0" smtClean="0"/>
              <a:t>IPV6 Addressing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Asma</a:t>
            </a:r>
            <a:r>
              <a:rPr lang="en-US" dirty="0" smtClean="0"/>
              <a:t> </a:t>
            </a:r>
            <a:r>
              <a:rPr lang="en-US" dirty="0" err="1" smtClean="0"/>
              <a:t>AlOsaimi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Prefix Length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1229" y="1325880"/>
            <a:ext cx="8382251" cy="4895098"/>
          </a:xfrm>
        </p:spPr>
        <p:txBody>
          <a:bodyPr/>
          <a:lstStyle/>
          <a:p>
            <a:r>
              <a:rPr lang="en-US" sz="2000" dirty="0" smtClean="0"/>
              <a:t>IPv6 </a:t>
            </a:r>
            <a:r>
              <a:rPr lang="en-US" sz="2000" dirty="0"/>
              <a:t>does not use the dotted-decimal subnet mask </a:t>
            </a:r>
            <a:r>
              <a:rPr lang="en-US" sz="2000" dirty="0" smtClean="0"/>
              <a:t>notation</a:t>
            </a:r>
          </a:p>
          <a:p>
            <a:r>
              <a:rPr lang="en-US" sz="2000" dirty="0" smtClean="0"/>
              <a:t>Prefix length indicates the network portion of an IPv6 address using the following format: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IPv6 address/prefix length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P</a:t>
            </a:r>
            <a:r>
              <a:rPr lang="en-US" dirty="0" smtClean="0"/>
              <a:t>refix length can range from 0 to 128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Typical prefix length is /64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6962" y="4338638"/>
            <a:ext cx="44100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0961" y="3847699"/>
            <a:ext cx="1482834" cy="48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79979833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9439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Address Types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5994" y="1781629"/>
            <a:ext cx="8432800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2000" dirty="0"/>
              <a:t>There are three types of IPv6 addresses:</a:t>
            </a:r>
          </a:p>
          <a:p>
            <a:pPr marL="457200" indent="-457200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smtClean="0"/>
              <a:t>Unicast</a:t>
            </a:r>
          </a:p>
          <a:p>
            <a:pPr marL="457200" indent="-457200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smtClean="0"/>
              <a:t>Multicast </a:t>
            </a:r>
          </a:p>
          <a:p>
            <a:pPr marL="457200" indent="-457200" algn="l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2000" dirty="0" err="1" smtClean="0"/>
              <a:t>Anycast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spcBef>
                <a:spcPts val="600"/>
              </a:spcBef>
            </a:pPr>
            <a:endParaRPr lang="en-US" sz="2000" dirty="0"/>
          </a:p>
          <a:p>
            <a:pPr algn="l">
              <a:spcBef>
                <a:spcPts val="600"/>
              </a:spcBef>
            </a:pPr>
            <a:r>
              <a:rPr lang="en-US" sz="2000" b="1" dirty="0" smtClean="0"/>
              <a:t>Note</a:t>
            </a:r>
            <a:r>
              <a:rPr lang="en-US" sz="2000" dirty="0" smtClean="0"/>
              <a:t>: IPv6 </a:t>
            </a:r>
            <a:r>
              <a:rPr lang="en-US" sz="2000" dirty="0"/>
              <a:t>does not </a:t>
            </a:r>
            <a:r>
              <a:rPr lang="en-US" sz="2000" dirty="0" smtClean="0"/>
              <a:t>have broadcast addresses.</a:t>
            </a:r>
            <a:endParaRPr lang="en-US" sz="2000" dirty="0">
              <a:effectLst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IPv6 </a:t>
            </a:r>
            <a:r>
              <a:rPr lang="en-US" dirty="0" smtClean="0">
                <a:latin typeface="Arial" charset="0"/>
              </a:rPr>
              <a:t>Unicast Addresses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76570" y="1502229"/>
            <a:ext cx="2743200" cy="53695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Unicast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342900" lvl="1" indent="-342900" defTabSz="457200">
              <a:buFont typeface="Wingdings" panose="05000000000000000000" pitchFamily="2" charset="2"/>
              <a:buChar char="§"/>
            </a:pPr>
            <a:r>
              <a:rPr lang="en-US" dirty="0"/>
              <a:t>U</a:t>
            </a:r>
            <a:r>
              <a:rPr lang="en-US" dirty="0" smtClean="0"/>
              <a:t>niquely </a:t>
            </a:r>
            <a:r>
              <a:rPr lang="en-US" dirty="0"/>
              <a:t>identifies an interface on an IPv6-enabled </a:t>
            </a:r>
            <a:r>
              <a:rPr lang="en-US" dirty="0" smtClean="0"/>
              <a:t>device.</a:t>
            </a:r>
          </a:p>
          <a:p>
            <a:pPr marL="342900" lvl="1" indent="-342900" defTabSz="457200">
              <a:buFont typeface="Wingdings" panose="05000000000000000000" pitchFamily="2" charset="2"/>
              <a:buChar char="§"/>
            </a:pPr>
            <a:r>
              <a:rPr lang="en-US" dirty="0" smtClean="0"/>
              <a:t>A </a:t>
            </a:r>
            <a:r>
              <a:rPr lang="en-US" dirty="0"/>
              <a:t>packet sent to a unicast address is received by the interface that is assigned that address. </a:t>
            </a: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8810" y="1502229"/>
            <a:ext cx="5913740" cy="43651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04205247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6748" y="39439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IPv6 </a:t>
            </a:r>
            <a:r>
              <a:rPr lang="en-US" dirty="0" smtClean="0">
                <a:latin typeface="Arial" charset="0"/>
              </a:rPr>
              <a:t>Unicast Addresses (cont.)</a:t>
            </a:r>
            <a:endParaRPr lang="en-US" dirty="0">
              <a:latin typeface="Arial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5989" y="1538288"/>
            <a:ext cx="6169255" cy="48472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74876798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Unicast Addresses (cont.)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26469" y="1465942"/>
            <a:ext cx="8412731" cy="4898365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Global </a:t>
            </a:r>
            <a:r>
              <a:rPr lang="en-US" sz="2000" b="1" dirty="0"/>
              <a:t>U</a:t>
            </a:r>
            <a:r>
              <a:rPr lang="en-US" sz="2000" b="1" dirty="0" smtClean="0"/>
              <a:t>nicast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S</a:t>
            </a:r>
            <a:r>
              <a:rPr lang="en-US" dirty="0" smtClean="0"/>
              <a:t>imilar </a:t>
            </a:r>
            <a:r>
              <a:rPr lang="en-US" dirty="0"/>
              <a:t>to a public IPv4 </a:t>
            </a:r>
            <a:r>
              <a:rPr lang="en-US" dirty="0" smtClean="0"/>
              <a:t>address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G</a:t>
            </a:r>
            <a:r>
              <a:rPr lang="en-US" dirty="0" smtClean="0"/>
              <a:t>lobally unique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Internet </a:t>
            </a:r>
            <a:r>
              <a:rPr lang="en-US" dirty="0"/>
              <a:t>routable </a:t>
            </a:r>
            <a:r>
              <a:rPr lang="en-US" dirty="0" smtClean="0"/>
              <a:t>addresses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Can </a:t>
            </a:r>
            <a:r>
              <a:rPr lang="en-US" dirty="0"/>
              <a:t>be configured statically or assigned </a:t>
            </a:r>
            <a:r>
              <a:rPr lang="en-US" dirty="0" smtClean="0"/>
              <a:t>dynamically </a:t>
            </a:r>
          </a:p>
          <a:p>
            <a:pPr marL="0" indent="0">
              <a:buNone/>
            </a:pPr>
            <a:r>
              <a:rPr lang="en-US" sz="2000" b="1" dirty="0" smtClean="0"/>
              <a:t>Link-local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Used </a:t>
            </a:r>
            <a:r>
              <a:rPr lang="en-US" dirty="0"/>
              <a:t>to communicate with other devices on the same local </a:t>
            </a:r>
            <a:r>
              <a:rPr lang="en-US" dirty="0" smtClean="0"/>
              <a:t>link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Confined </a:t>
            </a:r>
            <a:r>
              <a:rPr lang="en-US" dirty="0"/>
              <a:t>to a single </a:t>
            </a:r>
            <a:r>
              <a:rPr lang="en-US" dirty="0" smtClean="0"/>
              <a:t>link;  not </a:t>
            </a:r>
            <a:r>
              <a:rPr lang="en-US" dirty="0"/>
              <a:t>routable beyond the </a:t>
            </a:r>
            <a:r>
              <a:rPr lang="en-US" dirty="0" smtClean="0"/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xmlns="" val="2346594877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6748" y="34867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Unicast Addresses (cont.)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26469" y="1432560"/>
            <a:ext cx="8336531" cy="4931747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buNone/>
            </a:pPr>
            <a:r>
              <a:rPr lang="en-US" sz="2000" b="1" dirty="0"/>
              <a:t>Loopback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Used </a:t>
            </a:r>
            <a:r>
              <a:rPr lang="en-US" dirty="0"/>
              <a:t>by a host to send a packet to itself and cannot be assigned to a physical </a:t>
            </a:r>
            <a:r>
              <a:rPr lang="en-US" dirty="0" smtClean="0"/>
              <a:t>interface.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/>
              <a:t>P</a:t>
            </a:r>
            <a:r>
              <a:rPr lang="en-US" dirty="0" smtClean="0"/>
              <a:t>ing </a:t>
            </a:r>
            <a:r>
              <a:rPr lang="en-US" dirty="0"/>
              <a:t>an IPv6 loopback address to test the configuration of TCP/IP on the local </a:t>
            </a:r>
            <a:r>
              <a:rPr lang="en-US" dirty="0" smtClean="0"/>
              <a:t>host.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/>
              <a:t>A</a:t>
            </a:r>
            <a:r>
              <a:rPr lang="en-US" dirty="0" smtClean="0"/>
              <a:t>ll-0s </a:t>
            </a:r>
            <a:r>
              <a:rPr lang="en-US" dirty="0"/>
              <a:t>except for the last bit, represented as ::1/128 or just ::</a:t>
            </a:r>
            <a:r>
              <a:rPr lang="en-US" dirty="0" smtClean="0"/>
              <a:t>1.</a:t>
            </a:r>
            <a:endParaRPr lang="en-US" dirty="0"/>
          </a:p>
          <a:p>
            <a:pPr marL="228600" indent="-228600">
              <a:buNone/>
            </a:pPr>
            <a:r>
              <a:rPr lang="en-US" sz="2000" b="1" dirty="0"/>
              <a:t>Unspecified </a:t>
            </a:r>
            <a:r>
              <a:rPr lang="en-US" sz="2000" b="1" dirty="0" smtClean="0"/>
              <a:t>Address </a:t>
            </a:r>
            <a:endParaRPr lang="en-US" sz="2000" b="1" dirty="0"/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All-0’s </a:t>
            </a:r>
            <a:r>
              <a:rPr lang="en-US" dirty="0"/>
              <a:t>address represented </a:t>
            </a:r>
            <a:r>
              <a:rPr lang="en-US" dirty="0" smtClean="0"/>
              <a:t>as </a:t>
            </a:r>
            <a:r>
              <a:rPr lang="en-US" dirty="0"/>
              <a:t>::/128 or just </a:t>
            </a:r>
            <a:r>
              <a:rPr lang="en-US" dirty="0" smtClean="0"/>
              <a:t>:: 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/>
              <a:t>C</a:t>
            </a:r>
            <a:r>
              <a:rPr lang="en-US" dirty="0" smtClean="0"/>
              <a:t>annot </a:t>
            </a:r>
            <a:r>
              <a:rPr lang="en-US" dirty="0"/>
              <a:t>be assigned to an interface and is </a:t>
            </a:r>
            <a:r>
              <a:rPr lang="en-US" dirty="0" smtClean="0"/>
              <a:t>only used </a:t>
            </a:r>
            <a:r>
              <a:rPr lang="en-US" dirty="0"/>
              <a:t>as a source </a:t>
            </a:r>
            <a:r>
              <a:rPr lang="en-US" dirty="0" smtClean="0"/>
              <a:t>address.</a:t>
            </a:r>
          </a:p>
          <a:p>
            <a:pPr marL="3429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An </a:t>
            </a:r>
            <a:r>
              <a:rPr lang="en-US" dirty="0"/>
              <a:t>unspecified address is used as a source address when the device does not yet have a permanent IPv6 address or when the source of the packet is irrelevant to the </a:t>
            </a:r>
            <a:r>
              <a:rPr lang="en-US" dirty="0" smtClean="0"/>
              <a:t>destination.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039524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Unicast Addresses (cont.)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1229" y="1465942"/>
            <a:ext cx="8321291" cy="4898365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Unique </a:t>
            </a:r>
            <a:r>
              <a:rPr lang="en-US" sz="2000" b="1" dirty="0"/>
              <a:t>L</a:t>
            </a:r>
            <a:r>
              <a:rPr lang="en-US" sz="2000" b="1" dirty="0" smtClean="0"/>
              <a:t>ocal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Similar to private </a:t>
            </a:r>
            <a:r>
              <a:rPr lang="en-US" dirty="0"/>
              <a:t>addresses for </a:t>
            </a:r>
            <a:r>
              <a:rPr lang="en-US" dirty="0" smtClean="0"/>
              <a:t>IPv4.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U</a:t>
            </a:r>
            <a:r>
              <a:rPr lang="en-US" dirty="0" smtClean="0"/>
              <a:t>sed </a:t>
            </a:r>
            <a:r>
              <a:rPr lang="en-US" dirty="0"/>
              <a:t>for local addressing within a site or between a limited number of </a:t>
            </a:r>
            <a:r>
              <a:rPr lang="en-US" dirty="0" smtClean="0"/>
              <a:t>sites.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I</a:t>
            </a:r>
            <a:r>
              <a:rPr lang="en-US" dirty="0" smtClean="0"/>
              <a:t>n </a:t>
            </a:r>
            <a:r>
              <a:rPr lang="en-US" dirty="0"/>
              <a:t>the range of FC00::/7 to FDFF::/</a:t>
            </a:r>
            <a:r>
              <a:rPr lang="en-US" dirty="0" smtClean="0"/>
              <a:t>7.</a:t>
            </a:r>
            <a:endParaRPr lang="en-US" dirty="0"/>
          </a:p>
          <a:p>
            <a:pPr marL="0" indent="0">
              <a:buNone/>
            </a:pPr>
            <a:r>
              <a:rPr lang="en-US" sz="2000" b="1" dirty="0" smtClean="0"/>
              <a:t>IPv4 Embedded (not covered in this course)</a:t>
            </a:r>
            <a:endParaRPr lang="en-US" sz="2000" dirty="0" smtClean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Used </a:t>
            </a:r>
            <a:r>
              <a:rPr lang="en-US" dirty="0"/>
              <a:t>to help transition from IPv4 to </a:t>
            </a:r>
            <a:r>
              <a:rPr lang="en-US" dirty="0" smtClean="0"/>
              <a:t>IPv6.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3209735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Link-Local Unicast Addresses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26720" y="1478279"/>
            <a:ext cx="8168640" cy="4856999"/>
          </a:xfrm>
        </p:spPr>
        <p:txBody>
          <a:bodyPr/>
          <a:lstStyle/>
          <a:p>
            <a:r>
              <a:rPr lang="en-US" sz="2000" dirty="0"/>
              <a:t>Every IPv6-enabled network interface is </a:t>
            </a:r>
            <a:r>
              <a:rPr lang="en-US" sz="2000" dirty="0" smtClean="0"/>
              <a:t>REQUIRED </a:t>
            </a:r>
            <a:r>
              <a:rPr lang="en-US" sz="2000" dirty="0"/>
              <a:t>to have a link-local address</a:t>
            </a:r>
          </a:p>
          <a:p>
            <a:r>
              <a:rPr lang="en-US" sz="2000" dirty="0" smtClean="0"/>
              <a:t>Enables a </a:t>
            </a:r>
            <a:r>
              <a:rPr lang="en-US" sz="2000" dirty="0"/>
              <a:t>device to communicate with other IPv6-enabled devices on the same link and only on that link (</a:t>
            </a:r>
            <a:r>
              <a:rPr lang="en-US" sz="2000" dirty="0" smtClean="0"/>
              <a:t>subnet)</a:t>
            </a:r>
          </a:p>
          <a:p>
            <a:r>
              <a:rPr lang="en-US" sz="2000" dirty="0" smtClean="0"/>
              <a:t>FE80</a:t>
            </a:r>
            <a:r>
              <a:rPr lang="en-US" sz="2000" dirty="0"/>
              <a:t>::/10 </a:t>
            </a:r>
            <a:r>
              <a:rPr lang="en-US" sz="2000" dirty="0" smtClean="0"/>
              <a:t>range, first </a:t>
            </a:r>
            <a:r>
              <a:rPr lang="en-US" sz="2000" dirty="0"/>
              <a:t>10 bits are 1111 1110 10xx </a:t>
            </a:r>
            <a:r>
              <a:rPr lang="en-US" sz="2000" dirty="0" err="1" smtClean="0"/>
              <a:t>xxxx</a:t>
            </a:r>
            <a:endParaRPr lang="en-US" sz="2000" dirty="0" smtClean="0"/>
          </a:p>
          <a:p>
            <a:r>
              <a:rPr lang="en-US" sz="2000" dirty="0" smtClean="0"/>
              <a:t>1111 </a:t>
            </a:r>
            <a:r>
              <a:rPr lang="en-US" sz="2000" dirty="0"/>
              <a:t>1110 10</a:t>
            </a:r>
            <a:r>
              <a:rPr lang="en-US" sz="2000" b="1" dirty="0">
                <a:solidFill>
                  <a:srgbClr val="FF0000"/>
                </a:solidFill>
              </a:rPr>
              <a:t>00 0000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(FE80) </a:t>
            </a:r>
            <a:r>
              <a:rPr lang="en-US" sz="2000" dirty="0" smtClean="0"/>
              <a:t>- </a:t>
            </a:r>
            <a:r>
              <a:rPr lang="en-US" sz="2000" dirty="0"/>
              <a:t>1111 1110 10</a:t>
            </a:r>
            <a:r>
              <a:rPr lang="en-US" sz="2000" b="1" dirty="0">
                <a:solidFill>
                  <a:srgbClr val="FF0000"/>
                </a:solidFill>
              </a:rPr>
              <a:t>11 1111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(FEBF</a:t>
            </a:r>
            <a:r>
              <a:rPr lang="en-US" sz="2000" dirty="0" smtClean="0"/>
              <a:t>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57650" y="-762000"/>
            <a:ext cx="405765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Add a header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64919" y="4133849"/>
            <a:ext cx="6600095" cy="2145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9665033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416652" y="37915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Types of IPv6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Link-Local Unicast Addresses (cont.)</a:t>
            </a:r>
            <a:endParaRPr lang="en-US" dirty="0"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6720" y="1545052"/>
            <a:ext cx="2487930" cy="2363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/>
              <a:t>Packets with a source or destination link-local address cannot be routed beyond the link from where the packet </a:t>
            </a:r>
            <a:r>
              <a:rPr lang="en-US" sz="2000" dirty="0" smtClean="0"/>
              <a:t>originated.</a:t>
            </a: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07645" y="1504046"/>
            <a:ext cx="5179105" cy="5098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2358537"/>
      </p:ext>
    </p:extLst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402323" y="409632"/>
            <a:ext cx="8604517" cy="85528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Structure of an IPv6 Global Unicast Address</a:t>
            </a:r>
            <a:endParaRPr lang="en-US" sz="2800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0323" y="1440452"/>
            <a:ext cx="8398397" cy="5086416"/>
          </a:xfrm>
        </p:spPr>
        <p:txBody>
          <a:bodyPr/>
          <a:lstStyle/>
          <a:p>
            <a:r>
              <a:rPr lang="en-US" sz="2000" dirty="0"/>
              <a:t>IPv6 global unicast addresses are globally unique and routable on the IPv6 </a:t>
            </a:r>
            <a:r>
              <a:rPr lang="en-US" sz="2000" dirty="0" smtClean="0"/>
              <a:t>Internet</a:t>
            </a:r>
          </a:p>
          <a:p>
            <a:r>
              <a:rPr lang="en-US" sz="2000" dirty="0" smtClean="0"/>
              <a:t>Equivalent to </a:t>
            </a:r>
            <a:r>
              <a:rPr lang="en-US" sz="2000" dirty="0"/>
              <a:t>public IPv4 </a:t>
            </a:r>
            <a:r>
              <a:rPr lang="en-US" sz="2000" dirty="0" smtClean="0"/>
              <a:t>addresses </a:t>
            </a:r>
          </a:p>
          <a:p>
            <a:r>
              <a:rPr lang="en-US" sz="2000" dirty="0" smtClean="0"/>
              <a:t>ICANN allocates </a:t>
            </a:r>
            <a:r>
              <a:rPr lang="en-US" sz="2000" dirty="0"/>
              <a:t>IPv6 address blocks to the five </a:t>
            </a:r>
            <a:r>
              <a:rPr lang="en-US" sz="2000" dirty="0" smtClean="0"/>
              <a:t>RIRs</a:t>
            </a:r>
          </a:p>
          <a:p>
            <a:r>
              <a:rPr lang="en-US" dirty="0" smtClean="0"/>
              <a:t>Currently, only global </a:t>
            </a:r>
            <a:r>
              <a:rPr lang="en-US" dirty="0" err="1" smtClean="0"/>
              <a:t>unicast</a:t>
            </a:r>
            <a:r>
              <a:rPr lang="en-US" dirty="0" smtClean="0"/>
              <a:t> addresses with the first three bits of 001 or 2000::/3 are being assigned</a:t>
            </a:r>
          </a:p>
          <a:p>
            <a:endParaRPr lang="en-US" sz="2000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509120"/>
            <a:ext cx="5460872" cy="19595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25227507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IPv4 Issues</a:t>
            </a:r>
          </a:p>
          <a:p>
            <a:r>
              <a:rPr lang="en-US" dirty="0" smtClean="0">
                <a:latin typeface="Arial" charset="0"/>
              </a:rPr>
              <a:t>IPv6 Address Representation</a:t>
            </a:r>
          </a:p>
          <a:p>
            <a:r>
              <a:rPr lang="en-US" dirty="0" smtClean="0">
                <a:latin typeface="Arial" charset="0"/>
              </a:rPr>
              <a:t>IPv6 Types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4862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>Structure of an IPv6 Global Unicast Address (cont.)</a:t>
            </a:r>
            <a:endParaRPr lang="en-US" sz="2400" dirty="0">
              <a:latin typeface="Arial" charset="0"/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sz="quarter" idx="1"/>
          </p:nvPr>
        </p:nvSpPr>
        <p:spPr>
          <a:xfrm>
            <a:off x="381001" y="1470748"/>
            <a:ext cx="8260080" cy="87592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A </a:t>
            </a:r>
            <a:r>
              <a:rPr lang="en-US" sz="2000" dirty="0"/>
              <a:t>global unicast address has three parts</a:t>
            </a:r>
            <a:r>
              <a:rPr lang="en-US" sz="2000" dirty="0" smtClean="0"/>
              <a:t>: Global Routing Prefix, Subnet ID, and Interface ID.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2346670"/>
            <a:ext cx="83820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6538" lvl="0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b="1" kern="0" dirty="0">
                <a:solidFill>
                  <a:srgbClr val="000000"/>
                </a:solidFill>
                <a:latin typeface="Arial"/>
              </a:rPr>
              <a:t>Global Routing Prefix</a:t>
            </a:r>
            <a:r>
              <a:rPr lang="en-US" sz="2000" kern="0" dirty="0">
                <a:solidFill>
                  <a:srgbClr val="000000"/>
                </a:solidFill>
                <a:latin typeface="Arial"/>
              </a:rPr>
              <a:t> is the prefix or network portion of the address assigned by the provider, such as an ISP, to a customer or site, currently, RIR’s assign a /48 global routing prefix to customers. </a:t>
            </a:r>
          </a:p>
          <a:p>
            <a:pPr marL="236538" lvl="0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kern="0" dirty="0">
                <a:solidFill>
                  <a:srgbClr val="000000"/>
                </a:solidFill>
                <a:latin typeface="Arial"/>
              </a:rPr>
              <a:t>2001:0DB8:ACAD::/48 has a prefix that indicates that the first 48 bits (2001:0DB8:ACAD) is the prefix or network portion.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7844" y="4526279"/>
            <a:ext cx="5751196" cy="1842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8078" y="4222470"/>
            <a:ext cx="22955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20365994"/>
      </p:ext>
    </p:extLst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280092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>Structure of an IPv6 Global Unicast Address (cont.)</a:t>
            </a:r>
            <a:endParaRPr lang="en-US" sz="2400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26720" y="1396060"/>
            <a:ext cx="8520066" cy="5086416"/>
          </a:xfrm>
        </p:spPr>
        <p:txBody>
          <a:bodyPr/>
          <a:lstStyle/>
          <a:p>
            <a:r>
              <a:rPr lang="en-US" sz="2000" b="1" dirty="0" smtClean="0"/>
              <a:t>Subnet ID</a:t>
            </a:r>
            <a:r>
              <a:rPr lang="en-US" sz="2000" dirty="0"/>
              <a:t> </a:t>
            </a:r>
            <a:r>
              <a:rPr lang="en-US" sz="2000" dirty="0" smtClean="0"/>
              <a:t>is used </a:t>
            </a:r>
            <a:r>
              <a:rPr lang="en-US" sz="2000" dirty="0"/>
              <a:t>by an organization to identify subnets within its </a:t>
            </a:r>
            <a:r>
              <a:rPr lang="en-US" sz="2000" dirty="0" smtClean="0"/>
              <a:t>site</a:t>
            </a:r>
          </a:p>
          <a:p>
            <a:r>
              <a:rPr lang="en-US" sz="2000" b="1" dirty="0" smtClean="0"/>
              <a:t>Interface </a:t>
            </a:r>
            <a:r>
              <a:rPr lang="en-US" sz="2000" b="1" dirty="0"/>
              <a:t>ID</a:t>
            </a: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E</a:t>
            </a:r>
            <a:r>
              <a:rPr lang="en-US" dirty="0" smtClean="0"/>
              <a:t>quivalent </a:t>
            </a:r>
            <a:r>
              <a:rPr lang="en-US" dirty="0"/>
              <a:t>to the host portion of an IPv4 </a:t>
            </a:r>
            <a:r>
              <a:rPr lang="en-US" dirty="0" smtClean="0"/>
              <a:t>address.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Used because </a:t>
            </a:r>
            <a:r>
              <a:rPr lang="en-US" dirty="0"/>
              <a:t>a single host may have multiple interfaces, each having one or more IPv6 </a:t>
            </a:r>
            <a:r>
              <a:rPr lang="en-US" dirty="0" smtClean="0"/>
              <a:t>addresses.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34765" y="3352798"/>
            <a:ext cx="4400550" cy="326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6775" y="4479608"/>
            <a:ext cx="2571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90810890"/>
      </p:ext>
    </p:extLst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38067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Static Configuration of a Global Unicast Address</a:t>
            </a:r>
            <a:endParaRPr lang="en-US" sz="2800" dirty="0">
              <a:latin typeface="Arial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38932" y="1554480"/>
            <a:ext cx="5561027" cy="4666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73461898"/>
      </p:ext>
    </p:extLst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512502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400" dirty="0" smtClean="0">
                <a:latin typeface="Arial" charset="0"/>
              </a:rPr>
              <a:t>Static Configuration of an IPv6 Global Unicast Address (cont.)</a:t>
            </a:r>
            <a:endParaRPr lang="en-US" sz="2400" dirty="0">
              <a:latin typeface="Arial" charset="0"/>
            </a:endParaRPr>
          </a:p>
        </p:txBody>
      </p:sp>
      <p:pic>
        <p:nvPicPr>
          <p:cNvPr id="3074" name="Picture 2" descr="C:\Users\ElaineHorn\Desktop\7-2-4-2-static-config-ipv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22453" y="1553546"/>
            <a:ext cx="5962878" cy="491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0373" y="2514600"/>
            <a:ext cx="1402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Windows IPv6 Setup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513195246"/>
      </p:ext>
    </p:extLst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91988" y="394392"/>
            <a:ext cx="8772157" cy="802360"/>
          </a:xfrm>
        </p:spPr>
        <p:txBody>
          <a:bodyPr/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EUI-64 Process or Randomly Generated</a:t>
            </a:r>
            <a:endParaRPr lang="en-US" sz="2800" dirty="0"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0997" y="1340768"/>
            <a:ext cx="8305803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smtClean="0">
                <a:latin typeface="+mn-lt"/>
              </a:rPr>
              <a:t>EUI-64 Process</a:t>
            </a: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 smtClean="0">
                <a:latin typeface="+mn-lt"/>
              </a:rPr>
              <a:t>Uses </a:t>
            </a:r>
            <a:r>
              <a:rPr lang="en-US" sz="2000" dirty="0">
                <a:latin typeface="+mn-lt"/>
              </a:rPr>
              <a:t>a client’s 48-bit Ethernet MAC </a:t>
            </a:r>
            <a:r>
              <a:rPr lang="en-US" sz="2000" dirty="0" smtClean="0">
                <a:latin typeface="+mn-lt"/>
              </a:rPr>
              <a:t>address </a:t>
            </a:r>
            <a:r>
              <a:rPr lang="en-US" sz="2000" dirty="0">
                <a:latin typeface="+mn-lt"/>
              </a:rPr>
              <a:t>and inserts another 16 bits in the middle of the 46-bit MAC address to create a 64-bit Interface </a:t>
            </a:r>
            <a:r>
              <a:rPr lang="en-US" sz="2000" dirty="0" smtClean="0">
                <a:latin typeface="+mn-lt"/>
              </a:rPr>
              <a:t>ID.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 smtClean="0">
                <a:latin typeface="+mn-lt"/>
              </a:rPr>
              <a:t>Advantage </a:t>
            </a:r>
            <a:r>
              <a:rPr lang="en-US" sz="2000" dirty="0">
                <a:latin typeface="+mn-lt"/>
              </a:rPr>
              <a:t>is </a:t>
            </a:r>
            <a:r>
              <a:rPr lang="en-US" sz="2000" dirty="0" smtClean="0">
                <a:latin typeface="+mn-lt"/>
              </a:rPr>
              <a:t>that the Ethernet </a:t>
            </a:r>
            <a:r>
              <a:rPr lang="en-US" sz="2000" dirty="0">
                <a:latin typeface="+mn-lt"/>
              </a:rPr>
              <a:t>MAC address can be used to determine the i</a:t>
            </a:r>
            <a:r>
              <a:rPr lang="en-US" sz="2000" dirty="0" smtClean="0">
                <a:latin typeface="+mn-lt"/>
              </a:rPr>
              <a:t>nterface; is easily tracked.</a:t>
            </a:r>
            <a:endParaRPr lang="en-US" sz="2000" dirty="0">
              <a:latin typeface="+mn-lt"/>
            </a:endParaRPr>
          </a:p>
          <a:p>
            <a:endParaRPr lang="en-US" sz="2000" dirty="0" smtClean="0">
              <a:latin typeface="+mn-lt"/>
            </a:endParaRPr>
          </a:p>
          <a:p>
            <a:pPr algn="l"/>
            <a:r>
              <a:rPr lang="en-US" sz="2000" b="1" dirty="0" smtClean="0">
                <a:latin typeface="+mn-lt"/>
              </a:rPr>
              <a:t>EUI-64 </a:t>
            </a:r>
            <a:r>
              <a:rPr lang="en-US" sz="2000" b="1" dirty="0">
                <a:latin typeface="+mn-lt"/>
              </a:rPr>
              <a:t>Interface ID </a:t>
            </a:r>
            <a:r>
              <a:rPr lang="en-US" sz="2000" dirty="0">
                <a:latin typeface="+mn-lt"/>
              </a:rPr>
              <a:t>is represented in binary and </a:t>
            </a:r>
            <a:r>
              <a:rPr lang="en-US" sz="2000" dirty="0" smtClean="0">
                <a:latin typeface="+mn-lt"/>
              </a:rPr>
              <a:t>comprises three parts:</a:t>
            </a: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24-bit OUI from the client MAC address, but the 7</a:t>
            </a:r>
            <a:r>
              <a:rPr lang="en-US" sz="2000" baseline="30000" dirty="0">
                <a:latin typeface="+mn-lt"/>
              </a:rPr>
              <a:t>th</a:t>
            </a:r>
            <a:r>
              <a:rPr lang="en-US" sz="2000" dirty="0">
                <a:latin typeface="+mn-lt"/>
              </a:rPr>
              <a:t> bit (the Universally/Locally bit) is reversed (0 becomes a 1</a:t>
            </a:r>
            <a:r>
              <a:rPr lang="en-US" sz="2000" dirty="0" smtClean="0">
                <a:latin typeface="+mn-lt"/>
              </a:rPr>
              <a:t>).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 smtClean="0">
                <a:latin typeface="+mn-lt"/>
              </a:rPr>
              <a:t>Inserted as a 16-bit </a:t>
            </a:r>
            <a:r>
              <a:rPr lang="en-US" sz="2000" dirty="0">
                <a:latin typeface="+mn-lt"/>
              </a:rPr>
              <a:t>value </a:t>
            </a:r>
            <a:r>
              <a:rPr lang="en-US" sz="2000" dirty="0" smtClean="0">
                <a:latin typeface="+mn-lt"/>
              </a:rPr>
              <a:t>FFFE. 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24-bit device identifier from the client MAC </a:t>
            </a:r>
            <a:r>
              <a:rPr lang="en-US" sz="2000" dirty="0" smtClean="0">
                <a:latin typeface="+mn-lt"/>
              </a:rPr>
              <a:t>address.</a:t>
            </a:r>
            <a:endParaRPr lang="en-US" sz="2000" dirty="0">
              <a:latin typeface="+mn-lt"/>
            </a:endParaRP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734191295"/>
      </p:ext>
    </p:extLst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437708" y="394392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EUI-64 Process or Randomly Generated (cont.)</a:t>
            </a:r>
            <a:endParaRPr lang="en-US" sz="2800" dirty="0">
              <a:latin typeface="Arial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1850" y="1383250"/>
            <a:ext cx="5949615" cy="50241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178807"/>
      </p:ext>
    </p:extLst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/>
            </a:r>
            <a:br>
              <a:rPr lang="en-US" sz="1800" dirty="0" smtClean="0">
                <a:latin typeface="Arial" charset="0"/>
              </a:rPr>
            </a:br>
            <a:r>
              <a:rPr lang="en-US" sz="1800" dirty="0">
                <a:latin typeface="Arial" charset="0"/>
              </a:rPr>
              <a:t/>
            </a:r>
            <a:br>
              <a:rPr lang="en-US" sz="1800" dirty="0">
                <a:latin typeface="Arial" charset="0"/>
              </a:rPr>
            </a:br>
            <a:r>
              <a:rPr lang="en-US" sz="1800" dirty="0" smtClean="0">
                <a:latin typeface="Arial" charset="0"/>
              </a:rPr>
              <a:t/>
            </a:r>
            <a:br>
              <a:rPr lang="en-US" sz="1800" dirty="0" smtClean="0">
                <a:latin typeface="Arial" charset="0"/>
              </a:rPr>
            </a:br>
            <a:r>
              <a:rPr lang="en-US" sz="1800" dirty="0" smtClean="0">
                <a:latin typeface="Arial" charset="0"/>
              </a:rPr>
              <a:t/>
            </a:r>
            <a:br>
              <a:rPr lang="en-US" sz="1800" dirty="0" smtClean="0">
                <a:latin typeface="Arial" charset="0"/>
              </a:rPr>
            </a:br>
            <a:r>
              <a:rPr lang="en-US" sz="1800" dirty="0">
                <a:latin typeface="Arial" charset="0"/>
              </a:rPr>
              <a:t/>
            </a:r>
            <a:br>
              <a:rPr lang="en-US" sz="1800" dirty="0">
                <a:latin typeface="Arial" charset="0"/>
              </a:rPr>
            </a:br>
            <a:r>
              <a:rPr lang="en-US" sz="1800" dirty="0" smtClean="0">
                <a:latin typeface="Arial" charset="0"/>
              </a:rPr>
              <a:t/>
            </a:r>
            <a:br>
              <a:rPr lang="en-US" sz="1800" dirty="0" smtClean="0">
                <a:latin typeface="Arial" charset="0"/>
              </a:rPr>
            </a:br>
            <a:r>
              <a:rPr lang="en-US" sz="1800" dirty="0">
                <a:latin typeface="Arial" charset="0"/>
              </a:rPr>
              <a:t/>
            </a:r>
            <a:br>
              <a:rPr lang="en-US" sz="1800" dirty="0">
                <a:latin typeface="Arial" charset="0"/>
              </a:rPr>
            </a:br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EUI-64 Process or Randomly Generated (cont.)</a:t>
            </a:r>
            <a:endParaRPr lang="en-US" sz="2800" dirty="0">
              <a:latin typeface="Arial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742" y="1287766"/>
            <a:ext cx="7489098" cy="5234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87971072"/>
      </p:ext>
    </p:extLst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94392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EUI-64 Process or Randomly Generated (cont.)</a:t>
            </a:r>
            <a:endParaRPr lang="en-US" sz="2800" dirty="0"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484784"/>
            <a:ext cx="8399108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/>
              <a:t>Randomly Generated Interface </a:t>
            </a:r>
            <a:r>
              <a:rPr lang="en-US" sz="2000" b="1" dirty="0" smtClean="0"/>
              <a:t>IDs</a:t>
            </a: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 smtClean="0">
                <a:latin typeface="+mn-lt"/>
              </a:rPr>
              <a:t>Depending </a:t>
            </a:r>
            <a:r>
              <a:rPr lang="en-US" sz="2000" dirty="0">
                <a:latin typeface="+mn-lt"/>
              </a:rPr>
              <a:t>upon the operating system, a device </a:t>
            </a:r>
            <a:r>
              <a:rPr lang="en-US" sz="2000" dirty="0" smtClean="0">
                <a:latin typeface="+mn-lt"/>
              </a:rPr>
              <a:t>can use </a:t>
            </a:r>
            <a:r>
              <a:rPr lang="en-US" sz="2000" dirty="0">
                <a:latin typeface="+mn-lt"/>
              </a:rPr>
              <a:t>a randomly generated Interface </a:t>
            </a:r>
            <a:r>
              <a:rPr lang="en-US" sz="2000" dirty="0" smtClean="0">
                <a:latin typeface="+mn-lt"/>
              </a:rPr>
              <a:t>ID </a:t>
            </a:r>
            <a:r>
              <a:rPr lang="en-US" sz="2000" dirty="0">
                <a:latin typeface="+mn-lt"/>
              </a:rPr>
              <a:t>instead of using the MAC address and the EUI-64 </a:t>
            </a:r>
            <a:r>
              <a:rPr lang="en-US" sz="2000" dirty="0" smtClean="0">
                <a:latin typeface="+mn-lt"/>
              </a:rPr>
              <a:t>process.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Beginning with Windows Vista, Windows uses a randomly generated Interface ID instead of one created with </a:t>
            </a:r>
            <a:r>
              <a:rPr lang="en-US" sz="2000" dirty="0" smtClean="0">
                <a:latin typeface="+mn-lt"/>
              </a:rPr>
              <a:t>EUI-64.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Windows XP </a:t>
            </a:r>
            <a:r>
              <a:rPr lang="en-US" sz="2000" dirty="0" smtClean="0">
                <a:latin typeface="+mn-lt"/>
              </a:rPr>
              <a:t>(and </a:t>
            </a:r>
            <a:r>
              <a:rPr lang="en-US" sz="2000" dirty="0">
                <a:latin typeface="+mn-lt"/>
              </a:rPr>
              <a:t>previous Windows operating </a:t>
            </a:r>
            <a:r>
              <a:rPr lang="en-US" sz="2000" dirty="0" smtClean="0">
                <a:latin typeface="+mn-lt"/>
              </a:rPr>
              <a:t>systems) </a:t>
            </a:r>
            <a:r>
              <a:rPr lang="en-US" sz="2000" dirty="0">
                <a:latin typeface="+mn-lt"/>
              </a:rPr>
              <a:t>used </a:t>
            </a:r>
            <a:r>
              <a:rPr lang="en-US" sz="2000" dirty="0" smtClean="0">
                <a:latin typeface="+mn-lt"/>
              </a:rPr>
              <a:t>EUI-64.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334679"/>
      </p:ext>
    </p:extLst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46268" y="39439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>
                <a:latin typeface="Arial" charset="0"/>
              </a:rPr>
              <a:t>IPv6 </a:t>
            </a:r>
            <a:r>
              <a:rPr lang="en-US" sz="1800" dirty="0" smtClean="0">
                <a:latin typeface="Arial" charset="0"/>
              </a:rPr>
              <a:t>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Dynamic Link-local Addresses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4053" y="1572256"/>
            <a:ext cx="8230828" cy="4450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Link-Local Address</a:t>
            </a: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After a global unicast address is assigned to an interface, </a:t>
            </a:r>
            <a:r>
              <a:rPr lang="en-US" sz="2000" dirty="0" smtClean="0">
                <a:latin typeface="+mn-lt"/>
              </a:rPr>
              <a:t>an IPv6-enabled </a:t>
            </a:r>
            <a:r>
              <a:rPr lang="en-US" sz="2000" dirty="0">
                <a:latin typeface="+mn-lt"/>
              </a:rPr>
              <a:t>device automatically generates its link-local </a:t>
            </a:r>
            <a:r>
              <a:rPr lang="en-US" sz="2000" dirty="0" smtClean="0">
                <a:latin typeface="+mn-lt"/>
              </a:rPr>
              <a:t>address. 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Must have a link-local address </a:t>
            </a:r>
            <a:r>
              <a:rPr lang="en-US" sz="2000" dirty="0" smtClean="0">
                <a:latin typeface="+mn-lt"/>
              </a:rPr>
              <a:t>that enables </a:t>
            </a:r>
            <a:r>
              <a:rPr lang="en-US" sz="2000" dirty="0">
                <a:latin typeface="+mn-lt"/>
              </a:rPr>
              <a:t>a device to communicate with other IPv6-enabled devices on the same </a:t>
            </a:r>
            <a:r>
              <a:rPr lang="en-US" sz="2000" dirty="0" smtClean="0">
                <a:latin typeface="+mn-lt"/>
              </a:rPr>
              <a:t>subnet.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Uses the link-local address of the local router for its default gateway IPv6 </a:t>
            </a:r>
            <a:r>
              <a:rPr lang="en-US" sz="2000" dirty="0" smtClean="0">
                <a:latin typeface="+mn-lt"/>
              </a:rPr>
              <a:t>address.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Routers exchange dynamic routing protocol messages using link-local </a:t>
            </a:r>
            <a:r>
              <a:rPr lang="en-US" sz="2000" dirty="0" smtClean="0">
                <a:latin typeface="+mn-lt"/>
              </a:rPr>
              <a:t>addresses.</a:t>
            </a:r>
            <a:endParaRPr lang="en-US" sz="2000" dirty="0">
              <a:latin typeface="+mn-lt"/>
            </a:endParaRPr>
          </a:p>
          <a:p>
            <a:pPr marL="236538" indent="-236538" algn="l" defTabSz="814388">
              <a:lnSpc>
                <a:spcPct val="95000"/>
              </a:lnSpc>
              <a:spcBef>
                <a:spcPct val="50000"/>
              </a:spcBef>
              <a:buClr>
                <a:srgbClr val="708CA1"/>
              </a:buClr>
              <a:buFont typeface="Wingdings" charset="0"/>
              <a:buChar char="§"/>
            </a:pPr>
            <a:r>
              <a:rPr lang="en-US" sz="2000" dirty="0">
                <a:latin typeface="+mn-lt"/>
              </a:rPr>
              <a:t>Routers’ routing tables use the link-local address to identify the next-hop router when forwarding IPv6 </a:t>
            </a:r>
            <a:r>
              <a:rPr lang="en-US" sz="2000" dirty="0" smtClean="0">
                <a:latin typeface="+mn-lt"/>
              </a:rPr>
              <a:t>packets.</a:t>
            </a:r>
            <a:endParaRPr lang="en-US" sz="2000" dirty="0">
              <a:latin typeface="+mn-lt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3667135"/>
      </p:ext>
    </p:extLst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>
                <a:latin typeface="Arial" charset="0"/>
              </a:rPr>
              <a:t>IPv6 </a:t>
            </a:r>
            <a:r>
              <a:rPr lang="en-US" sz="1800" dirty="0" smtClean="0">
                <a:latin typeface="Arial" charset="0"/>
              </a:rPr>
              <a:t>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Dynamic Link-local Addresses (cont.)</a:t>
            </a:r>
            <a:endParaRPr lang="en-US" dirty="0">
              <a:latin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816" y="3365382"/>
            <a:ext cx="7393784" cy="29637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65034" y="1540690"/>
            <a:ext cx="83457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Dynamically Assigned </a:t>
            </a:r>
          </a:p>
          <a:p>
            <a:pPr algn="l"/>
            <a:endParaRPr lang="en-US" sz="2000" dirty="0" smtClean="0"/>
          </a:p>
          <a:p>
            <a:pPr algn="l"/>
            <a:r>
              <a:rPr lang="en-US" sz="2000" dirty="0" smtClean="0"/>
              <a:t>The link-local </a:t>
            </a:r>
            <a:r>
              <a:rPr lang="en-US" sz="2000" dirty="0"/>
              <a:t>address is dynamically created using the FE80::/10 prefix and the Interface </a:t>
            </a:r>
            <a:r>
              <a:rPr lang="en-US" sz="2000" dirty="0" smtClean="0"/>
              <a:t>ID.</a:t>
            </a:r>
            <a:endParaRPr lang="en-US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0633" y="3414913"/>
            <a:ext cx="17430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43526478"/>
      </p:ext>
    </p:extLst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9439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IPv4 Issues</a:t>
            </a:r>
            <a:br>
              <a:rPr lang="en-US" sz="1800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The Need for IPv6</a:t>
            </a:r>
            <a:endParaRPr lang="en-US" dirty="0">
              <a:latin typeface="Arial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53080" y="1401470"/>
            <a:ext cx="8277748" cy="508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 smtClean="0"/>
              <a:t>IPv6 is designed to be the successor to IPv4.</a:t>
            </a:r>
          </a:p>
          <a:p>
            <a:r>
              <a:rPr lang="en-US" sz="2000" dirty="0" smtClean="0"/>
              <a:t>Depletion of IPv4 address space has been the motivating factor for moving to IPv6.</a:t>
            </a:r>
          </a:p>
          <a:p>
            <a:r>
              <a:rPr lang="en-US" sz="2000" dirty="0" smtClean="0"/>
              <a:t>Projections show that all five RIRs will run out of IPv4 addresses between 2015 and 2020.</a:t>
            </a:r>
          </a:p>
          <a:p>
            <a:r>
              <a:rPr lang="en-US" sz="2000" dirty="0" smtClean="0"/>
              <a:t>With an increasing Internet population, a limited IPv4 address space, issues with NAT and an Internet of things, the time has come to begin the transition to IPv6!</a:t>
            </a:r>
          </a:p>
          <a:p>
            <a:r>
              <a:rPr lang="en-US" sz="2000" dirty="0" smtClean="0"/>
              <a:t>IPv4 has a theoretical maximum of 4.3 billion addresses, plus private addresses in combination with NAT. </a:t>
            </a:r>
          </a:p>
          <a:p>
            <a:r>
              <a:rPr lang="en-US" sz="2000" dirty="0" smtClean="0"/>
              <a:t>IPv6 larger 128-bit address space provides for 340 </a:t>
            </a:r>
            <a:r>
              <a:rPr lang="en-US" sz="2000" dirty="0" err="1" smtClean="0"/>
              <a:t>undecillion</a:t>
            </a:r>
            <a:r>
              <a:rPr lang="en-US" sz="2000" dirty="0" smtClean="0"/>
              <a:t> addresses.</a:t>
            </a:r>
          </a:p>
          <a:p>
            <a:r>
              <a:rPr lang="en-US" sz="2000" dirty="0" smtClean="0"/>
              <a:t>IPv6 fixes the limitations of IPv4 and includes additional enhancements, such as ICMPv6.</a:t>
            </a:r>
            <a:endParaRPr lang="en-US" sz="2000" b="1" dirty="0" smtClean="0"/>
          </a:p>
          <a:p>
            <a:pPr marL="0" indent="0">
              <a:buFont typeface="Wingdings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110371000"/>
      </p:ext>
    </p:extLst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401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>
                <a:latin typeface="Arial" charset="0"/>
              </a:rPr>
              <a:t>IPv6 </a:t>
            </a:r>
            <a:r>
              <a:rPr lang="en-US" sz="1800" dirty="0" smtClean="0">
                <a:latin typeface="Arial" charset="0"/>
              </a:rPr>
              <a:t>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Static Link-local Addresses</a:t>
            </a:r>
            <a:endParaRPr lang="en-US" dirty="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7501" y="2164536"/>
            <a:ext cx="7649335" cy="4077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00989" y="1952170"/>
            <a:ext cx="4172857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dirty="0" smtClean="0"/>
              <a:t>Configuring Link-local</a:t>
            </a:r>
          </a:p>
        </p:txBody>
      </p:sp>
    </p:spTree>
    <p:extLst>
      <p:ext uri="{BB962C8B-B14F-4D97-AF65-F5344CB8AC3E}">
        <p14:creationId xmlns:p14="http://schemas.microsoft.com/office/powerpoint/2010/main" xmlns="" val="1199887924"/>
      </p:ext>
    </p:extLst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5535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>
                <a:latin typeface="Arial" charset="0"/>
              </a:rPr>
              <a:t>IPv6 </a:t>
            </a:r>
            <a:r>
              <a:rPr lang="en-US" sz="1800" dirty="0" smtClean="0">
                <a:latin typeface="Arial" charset="0"/>
              </a:rPr>
              <a:t>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Static Link-local Addresses (cont.)</a:t>
            </a:r>
            <a:endParaRPr lang="en-US" dirty="0">
              <a:latin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3872" y="2433638"/>
            <a:ext cx="7423842" cy="371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811285" y="1966311"/>
            <a:ext cx="3689015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dirty="0" smtClean="0"/>
              <a:t>Configuring Link-local</a:t>
            </a:r>
          </a:p>
        </p:txBody>
      </p:sp>
    </p:spTree>
    <p:extLst>
      <p:ext uri="{BB962C8B-B14F-4D97-AF65-F5344CB8AC3E}">
        <p14:creationId xmlns:p14="http://schemas.microsoft.com/office/powerpoint/2010/main" xmlns="" val="216388153"/>
      </p:ext>
    </p:extLst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2487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Global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Verifying IPv6 Address Configuration</a:t>
            </a:r>
            <a:endParaRPr lang="en-US" dirty="0">
              <a:latin typeface="Arial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57555" y="1717028"/>
            <a:ext cx="5354215" cy="43140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4171" y="1999684"/>
            <a:ext cx="3120572" cy="4081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Each interface </a:t>
            </a:r>
            <a:r>
              <a:rPr lang="en-US" dirty="0"/>
              <a:t>has two IPv6 </a:t>
            </a:r>
            <a:r>
              <a:rPr lang="en-US" dirty="0" smtClean="0"/>
              <a:t>addresses - </a:t>
            </a:r>
          </a:p>
          <a:p>
            <a:pPr algn="l"/>
            <a:endParaRPr lang="en-US" dirty="0" smtClean="0"/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/>
              <a:t>global </a:t>
            </a:r>
            <a:r>
              <a:rPr lang="en-US" dirty="0"/>
              <a:t>unicast address that was </a:t>
            </a:r>
            <a:r>
              <a:rPr lang="en-US" dirty="0" smtClean="0"/>
              <a:t>configured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 smtClean="0"/>
              <a:t>one </a:t>
            </a:r>
            <a:r>
              <a:rPr lang="en-US" dirty="0"/>
              <a:t>that begins with </a:t>
            </a:r>
            <a:r>
              <a:rPr lang="en-US" dirty="0" smtClean="0"/>
              <a:t>FE80 </a:t>
            </a:r>
            <a:r>
              <a:rPr lang="en-US" dirty="0"/>
              <a:t>is </a:t>
            </a:r>
            <a:r>
              <a:rPr lang="en-US" dirty="0" smtClean="0"/>
              <a:t>automatically added as a link-local </a:t>
            </a:r>
            <a:r>
              <a:rPr lang="en-US" dirty="0"/>
              <a:t>unicast </a:t>
            </a:r>
            <a:r>
              <a:rPr lang="en-US" dirty="0" smtClean="0"/>
              <a:t>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0666977"/>
      </p:ext>
    </p:extLst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7915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Global Unicast Addresses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Verifying IPv6 Address Configuration (cont.)</a:t>
            </a:r>
            <a:endParaRPr lang="en-US" dirty="0">
              <a:latin typeface="Arial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4420" y="1600200"/>
            <a:ext cx="6160325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573775401"/>
      </p:ext>
    </p:extLst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7059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Multicast Addresses</a:t>
            </a:r>
            <a:br>
              <a:rPr lang="en-US" sz="1800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Assigned IPv6 Multicast Addresses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1955" y="1813560"/>
            <a:ext cx="8442485" cy="4907280"/>
          </a:xfrm>
        </p:spPr>
        <p:txBody>
          <a:bodyPr/>
          <a:lstStyle/>
          <a:p>
            <a:r>
              <a:rPr lang="en-US" sz="2000" dirty="0"/>
              <a:t>IPv6 multicast addresses have the prefix </a:t>
            </a:r>
            <a:r>
              <a:rPr lang="en-US" sz="2000" dirty="0" smtClean="0"/>
              <a:t>FF00::/8</a:t>
            </a:r>
          </a:p>
          <a:p>
            <a:r>
              <a:rPr lang="en-US" sz="2000" dirty="0"/>
              <a:t>There are two types of IPv6 multicast addresses: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/>
              <a:t>Assigned </a:t>
            </a:r>
            <a:r>
              <a:rPr lang="en-US" dirty="0" smtClean="0"/>
              <a:t>multicast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Solicited </a:t>
            </a:r>
            <a:r>
              <a:rPr lang="en-US" dirty="0"/>
              <a:t>node </a:t>
            </a:r>
            <a:r>
              <a:rPr lang="en-US" dirty="0" smtClean="0"/>
              <a:t>multicast</a:t>
            </a: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8583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Multicast Addresses</a:t>
            </a:r>
            <a:br>
              <a:rPr lang="en-US" sz="1800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Assigned IPv6 Multicast Addresses (cont.)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0323" y="1394732"/>
            <a:ext cx="8169797" cy="5086416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Two </a:t>
            </a:r>
            <a:r>
              <a:rPr lang="en-US" sz="2000" dirty="0"/>
              <a:t>common IPv6 assigned multicast groups include: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b="1" dirty="0"/>
              <a:t>FF02::1 All-nodes multicast group</a:t>
            </a:r>
            <a:r>
              <a:rPr lang="en-US" dirty="0"/>
              <a:t> </a:t>
            </a:r>
            <a:r>
              <a:rPr lang="en-US" dirty="0" smtClean="0"/>
              <a:t>– </a:t>
            </a:r>
          </a:p>
          <a:p>
            <a:pPr marL="1139825" lvl="2" indent="-342900">
              <a:buFont typeface="Wingdings" panose="05000000000000000000" pitchFamily="2" charset="2"/>
              <a:buChar char="§"/>
            </a:pPr>
            <a:r>
              <a:rPr lang="en-US" dirty="0"/>
              <a:t>All IPv6-enabled devices join </a:t>
            </a:r>
          </a:p>
          <a:p>
            <a:pPr marL="1139825" lvl="2" indent="-342900">
              <a:buFont typeface="Wingdings" panose="05000000000000000000" pitchFamily="2" charset="2"/>
              <a:buChar char="§"/>
            </a:pPr>
            <a:r>
              <a:rPr lang="en-US" dirty="0"/>
              <a:t>Same effect as an IPv4 broadcast address 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b="1" dirty="0"/>
              <a:t>FF02::2 All-routers multicast group</a:t>
            </a:r>
            <a:r>
              <a:rPr lang="en-US" dirty="0"/>
              <a:t> </a:t>
            </a:r>
          </a:p>
          <a:p>
            <a:pPr marL="1139825" lvl="2" indent="-342900">
              <a:buFont typeface="Wingdings" panose="05000000000000000000" pitchFamily="2" charset="2"/>
              <a:buChar char="§"/>
            </a:pPr>
            <a:r>
              <a:rPr lang="en-US" dirty="0"/>
              <a:t>All IPv6 routers join</a:t>
            </a:r>
          </a:p>
          <a:p>
            <a:pPr marL="1139825" lvl="2" indent="-342900">
              <a:buFont typeface="Wingdings" panose="05000000000000000000" pitchFamily="2" charset="2"/>
              <a:buChar char="§"/>
            </a:pPr>
            <a:r>
              <a:rPr lang="en-US" dirty="0"/>
              <a:t>A router becomes a member of this group when it is enabled as an IPv6 router with the</a:t>
            </a:r>
            <a:r>
              <a:rPr lang="en-US" b="1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ipv6 unicast-routing </a:t>
            </a:r>
            <a:r>
              <a:rPr lang="en-US" dirty="0"/>
              <a:t>global configuration mode command.</a:t>
            </a:r>
          </a:p>
          <a:p>
            <a:pPr marL="1139825" lvl="2" indent="-342900">
              <a:buFont typeface="Wingdings" panose="05000000000000000000" pitchFamily="2" charset="2"/>
              <a:buChar char="§"/>
            </a:pPr>
            <a:r>
              <a:rPr lang="en-US" dirty="0"/>
              <a:t>A packet sent to this group is received and processed by all IPv6 routers on the link or network. 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00503034"/>
      </p:ext>
    </p:extLst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0963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Multicast Addresses</a:t>
            </a:r>
            <a:br>
              <a:rPr lang="en-US" sz="1800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Assigned IPv6 Multicast Addresses (cont.)</a:t>
            </a:r>
            <a:endParaRPr lang="en-US" dirty="0">
              <a:latin typeface="Arial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08759" y="1377314"/>
            <a:ext cx="6150293" cy="52204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77809019"/>
      </p:ext>
    </p:extLst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Multicast Addresses</a:t>
            </a:r>
            <a:br>
              <a:rPr lang="en-US" sz="1800" dirty="0" smtClean="0">
                <a:latin typeface="Arial" charset="0"/>
              </a:rPr>
            </a:br>
            <a:r>
              <a:rPr lang="en-US" sz="3200" dirty="0" smtClean="0">
                <a:latin typeface="Arial" charset="0"/>
              </a:rPr>
              <a:t>Solicited Node IPv6 Multicast Addresses</a:t>
            </a:r>
            <a:endParaRPr lang="en-US" dirty="0">
              <a:latin typeface="Arial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13110" y="1379492"/>
            <a:ext cx="3444490" cy="5086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rgbClr val="708CA1"/>
              </a:buClr>
              <a:buFont typeface="Wingdings" charset="0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buClr>
                <a:srgbClr val="708CA1"/>
              </a:buClr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 smtClean="0"/>
              <a:t>Similar to the all-nodes multicast address, matches only the last 24 bits of the IPv6 global unicast address of a device</a:t>
            </a:r>
          </a:p>
          <a:p>
            <a:r>
              <a:rPr lang="en-US" sz="2000" dirty="0" smtClean="0"/>
              <a:t>Automatically created when the global unicast or link-local unicast addresses are assigned</a:t>
            </a:r>
          </a:p>
          <a:p>
            <a:r>
              <a:rPr lang="en-US" sz="2000" dirty="0" smtClean="0"/>
              <a:t>Created by combining a special FF02:0:0:0:0:0:FF00::/104 prefix with the right-most 24 bits of its unicast address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007906"/>
            <a:ext cx="5087303" cy="32613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880574"/>
      </p:ext>
    </p:extLst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02012"/>
            <a:ext cx="8772157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Multicast Addresses</a:t>
            </a:r>
            <a:br>
              <a:rPr lang="en-US" sz="1800" dirty="0" smtClean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Solicited Node IPv6 Multicast Addresses (cont.)</a:t>
            </a:r>
            <a:endParaRPr lang="en-US" sz="2800" dirty="0">
              <a:latin typeface="Arial" charset="0"/>
            </a:endParaRPr>
          </a:p>
        </p:txBody>
      </p:sp>
      <p:sp>
        <p:nvSpPr>
          <p:cNvPr id="6" name="Content Placeholder 1"/>
          <p:cNvSpPr>
            <a:spLocks noGrp="1"/>
          </p:cNvSpPr>
          <p:nvPr>
            <p:ph sz="quarter" idx="1"/>
          </p:nvPr>
        </p:nvSpPr>
        <p:spPr>
          <a:xfrm>
            <a:off x="132589" y="1591290"/>
            <a:ext cx="3540251" cy="526671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The </a:t>
            </a:r>
            <a:r>
              <a:rPr lang="en-US" sz="2000" dirty="0"/>
              <a:t>solicited node multicast address consists of two parts:</a:t>
            </a:r>
          </a:p>
          <a:p>
            <a:r>
              <a:rPr lang="en-US" sz="2000" b="1" dirty="0" smtClean="0"/>
              <a:t>FF02:0:0:0:0:0:FF00</a:t>
            </a:r>
            <a:r>
              <a:rPr lang="en-US" sz="2000" b="1" dirty="0"/>
              <a:t>::/104 multicast </a:t>
            </a:r>
            <a:r>
              <a:rPr lang="en-US" sz="2000" b="1" dirty="0" smtClean="0"/>
              <a:t>prefix </a:t>
            </a:r>
            <a:r>
              <a:rPr lang="en-US" sz="2000" dirty="0" smtClean="0"/>
              <a:t>– First </a:t>
            </a:r>
            <a:r>
              <a:rPr lang="en-US" sz="2000" dirty="0"/>
              <a:t>104 bits of the all solicited node multicast </a:t>
            </a:r>
            <a:r>
              <a:rPr lang="en-US" sz="2000" dirty="0" smtClean="0"/>
              <a:t>address</a:t>
            </a:r>
            <a:endParaRPr lang="en-US" sz="2000" dirty="0"/>
          </a:p>
          <a:p>
            <a:r>
              <a:rPr lang="en-US" sz="2000" b="1" dirty="0"/>
              <a:t>Least significant 24-bits </a:t>
            </a:r>
            <a:r>
              <a:rPr lang="en-US" sz="2000" dirty="0" smtClean="0"/>
              <a:t>– Copied </a:t>
            </a:r>
            <a:r>
              <a:rPr lang="en-US" sz="2000" dirty="0"/>
              <a:t>from the right-most 24 bits of the global unicast or link-local unicast address of the </a:t>
            </a:r>
            <a:r>
              <a:rPr lang="en-US" sz="2000" dirty="0" smtClean="0"/>
              <a:t>device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8658" y="1874520"/>
            <a:ext cx="5096245" cy="3267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3950942"/>
      </p:ext>
    </p:extLst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Cisco Networking Academy program , Introduction to Networks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32803" y="393281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IPv4 Issues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IPv4 and IPv6 Coexistence</a:t>
            </a:r>
            <a:endParaRPr lang="en-US" dirty="0"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720" y="1490561"/>
            <a:ext cx="8048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 smtClean="0"/>
              <a:t>The </a:t>
            </a:r>
            <a:r>
              <a:rPr lang="en-US" sz="2000" dirty="0"/>
              <a:t>migration techniques can be divided into three </a:t>
            </a:r>
            <a:r>
              <a:rPr lang="en-US" sz="2000" dirty="0" smtClean="0"/>
              <a:t>categories: </a:t>
            </a:r>
          </a:p>
          <a:p>
            <a:pPr algn="l"/>
            <a:r>
              <a:rPr lang="en-US" sz="2000" dirty="0" smtClean="0"/>
              <a:t>Dual-stack, </a:t>
            </a:r>
            <a:r>
              <a:rPr lang="en-US" sz="2000" dirty="0" err="1" smtClean="0"/>
              <a:t>Tunnelling</a:t>
            </a:r>
            <a:r>
              <a:rPr lang="en-US" sz="2000" dirty="0" smtClean="0"/>
              <a:t>, and Translation.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96440" y="2830418"/>
            <a:ext cx="4327208" cy="30021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63880" y="5865674"/>
            <a:ext cx="7926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/>
              <a:t>Dual-stack: </a:t>
            </a:r>
            <a:r>
              <a:rPr lang="en-US" sz="2000" dirty="0"/>
              <a:t>Allows IPv4 and IPv6 to coexist on the same network. Devices run both IPv4 and IPv6 protocol stacks simultaneously.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08960" y="2407920"/>
            <a:ext cx="182880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Dual-stack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2487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IPv4 Issues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IPv4 and IPv6 Coexistence (cont.)</a:t>
            </a:r>
            <a:endParaRPr lang="en-US" dirty="0"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6772" y="5786846"/>
            <a:ext cx="7744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 err="1" smtClean="0"/>
              <a:t>Tunnelling</a:t>
            </a:r>
            <a:r>
              <a:rPr lang="en-US" sz="2000" dirty="0" smtClean="0"/>
              <a:t>:  A method </a:t>
            </a:r>
            <a:r>
              <a:rPr lang="en-US" sz="2000" dirty="0"/>
              <a:t>of transporting an IPv6 packet over an IPv4 </a:t>
            </a:r>
            <a:r>
              <a:rPr lang="en-US" sz="2000" dirty="0" smtClean="0"/>
              <a:t>network. The </a:t>
            </a:r>
            <a:r>
              <a:rPr lang="en-US" sz="2000" dirty="0"/>
              <a:t>IPv6 packet is encapsulated inside </a:t>
            </a:r>
            <a:r>
              <a:rPr lang="en-US" sz="2000" dirty="0" smtClean="0"/>
              <a:t>an </a:t>
            </a:r>
            <a:r>
              <a:rPr lang="en-US" sz="2000" dirty="0"/>
              <a:t>IPv4 </a:t>
            </a:r>
            <a:r>
              <a:rPr lang="en-US" sz="2000" dirty="0" smtClean="0"/>
              <a:t>packet.</a:t>
            </a:r>
            <a:endParaRPr lang="en-US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1606" y="1905000"/>
            <a:ext cx="6384174" cy="38404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36520" y="1478280"/>
            <a:ext cx="323088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Tunnelling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3850446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35648" y="4401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IPv4 Issues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IPv4 and IPv6 Coexistence (cont.)</a:t>
            </a:r>
            <a:endParaRPr lang="en-US" dirty="0"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549" y="4503783"/>
            <a:ext cx="8027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dirty="0"/>
              <a:t>Translation</a:t>
            </a:r>
            <a:r>
              <a:rPr lang="en-US" sz="2000" dirty="0"/>
              <a:t>: </a:t>
            </a:r>
            <a:r>
              <a:rPr lang="en-US" sz="2000" dirty="0" smtClean="0"/>
              <a:t>The Network </a:t>
            </a:r>
            <a:r>
              <a:rPr lang="en-US" sz="2000" dirty="0"/>
              <a:t>Address Translation 64 (NAT64) allows IPv6-enabled devices to communicate with IPv4-enabled devices using a translation technique similar to NAT for IPv4. An IPv6 packet is translated to an IPv4 packet, and vice versa.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05" t="16319"/>
          <a:stretch/>
        </p:blipFill>
        <p:spPr bwMode="auto">
          <a:xfrm>
            <a:off x="1051560" y="2164080"/>
            <a:ext cx="6659880" cy="2248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63240" y="1691640"/>
            <a:ext cx="2712720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5865744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36391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Addressing</a:t>
            </a:r>
            <a:br>
              <a:rPr lang="en-US" sz="1800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Hexadecimal Number System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80749" y="1771584"/>
            <a:ext cx="3154931" cy="5086416"/>
          </a:xfrm>
        </p:spPr>
        <p:txBody>
          <a:bodyPr/>
          <a:lstStyle/>
          <a:p>
            <a:r>
              <a:rPr lang="en-US" sz="2000" dirty="0" smtClean="0"/>
              <a:t>Hexadecimal </a:t>
            </a:r>
            <a:r>
              <a:rPr lang="en-US" sz="2000" dirty="0"/>
              <a:t>is a base sixteen </a:t>
            </a:r>
            <a:r>
              <a:rPr lang="en-US" sz="2000" dirty="0" smtClean="0"/>
              <a:t>system.</a:t>
            </a:r>
            <a:endParaRPr lang="en-US" sz="2000" dirty="0"/>
          </a:p>
          <a:p>
            <a:r>
              <a:rPr lang="en-US" sz="2000" dirty="0"/>
              <a:t>B</a:t>
            </a:r>
            <a:r>
              <a:rPr lang="en-US" sz="2000" dirty="0" smtClean="0"/>
              <a:t>ase </a:t>
            </a:r>
            <a:r>
              <a:rPr lang="en-US" sz="2000" dirty="0"/>
              <a:t>16 numbering system uses the numbers 0 to 9 and the letters A to </a:t>
            </a:r>
            <a:r>
              <a:rPr lang="en-US" sz="2000" dirty="0" smtClean="0"/>
              <a:t>F.</a:t>
            </a:r>
          </a:p>
          <a:p>
            <a:r>
              <a:rPr lang="en-US" sz="2000" dirty="0" smtClean="0"/>
              <a:t>Four bits (half of a byte) </a:t>
            </a:r>
            <a:r>
              <a:rPr lang="en-US" sz="2000" dirty="0"/>
              <a:t>can be represented with a single hexadecimal </a:t>
            </a:r>
            <a:r>
              <a:rPr lang="en-US" sz="2000" dirty="0" smtClean="0"/>
              <a:t>value.</a:t>
            </a:r>
            <a:endParaRPr lang="en-US" sz="2000" dirty="0"/>
          </a:p>
          <a:p>
            <a:endParaRPr lang="en-US" sz="2000" dirty="0"/>
          </a:p>
        </p:txBody>
      </p:sp>
      <p:grpSp>
        <p:nvGrpSpPr>
          <p:cNvPr id="3" name="Group 5"/>
          <p:cNvGrpSpPr/>
          <p:nvPr/>
        </p:nvGrpSpPr>
        <p:grpSpPr>
          <a:xfrm>
            <a:off x="3922804" y="1341120"/>
            <a:ext cx="4600575" cy="5286375"/>
            <a:chOff x="675958" y="886099"/>
            <a:chExt cx="4600575" cy="528637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5958" y="886099"/>
              <a:ext cx="1533525" cy="52863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483" y="914674"/>
              <a:ext cx="3067050" cy="5257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09632"/>
            <a:ext cx="8772157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IPv6 Addressing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Address Representation</a:t>
            </a:r>
            <a:endParaRPr lang="en-US" dirty="0"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65509" y="1478280"/>
            <a:ext cx="8443211" cy="5094308"/>
          </a:xfrm>
        </p:spPr>
        <p:txBody>
          <a:bodyPr/>
          <a:lstStyle/>
          <a:p>
            <a:r>
              <a:rPr lang="en-US" sz="2000" dirty="0" smtClean="0"/>
              <a:t>128 </a:t>
            </a:r>
            <a:r>
              <a:rPr lang="en-US" sz="2000" dirty="0"/>
              <a:t>bits in length and written as a string of hexadecimal </a:t>
            </a:r>
            <a:r>
              <a:rPr lang="en-US" sz="2000" dirty="0" smtClean="0"/>
              <a:t>values</a:t>
            </a:r>
          </a:p>
          <a:p>
            <a:r>
              <a:rPr lang="en-US" sz="2000" dirty="0" smtClean="0"/>
              <a:t>In IPv6, 4 </a:t>
            </a:r>
            <a:r>
              <a:rPr lang="en-US" sz="2000" dirty="0"/>
              <a:t>bits </a:t>
            </a:r>
            <a:r>
              <a:rPr lang="en-US" sz="2000" dirty="0" smtClean="0"/>
              <a:t>represents a </a:t>
            </a:r>
            <a:r>
              <a:rPr lang="en-US" sz="2000" dirty="0"/>
              <a:t>single hexadecimal </a:t>
            </a:r>
            <a:r>
              <a:rPr lang="en-US" sz="2000" dirty="0" smtClean="0"/>
              <a:t>digit, 32 </a:t>
            </a:r>
            <a:r>
              <a:rPr lang="en-US" sz="2000" dirty="0"/>
              <a:t>hexadecimal </a:t>
            </a:r>
            <a:r>
              <a:rPr lang="en-US" sz="2000" dirty="0" smtClean="0"/>
              <a:t>value = IPv6 address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lvl="1" indent="0" algn="ctr"/>
            <a:r>
              <a:rPr lang="en-US" b="1" dirty="0" smtClean="0">
                <a:latin typeface="Courier New" pitchFamily="49" charset="0"/>
                <a:ea typeface="Times New Roman"/>
                <a:cs typeface="Courier New" pitchFamily="49" charset="0"/>
              </a:rPr>
              <a:t>2001:0DB8:0000:1111:0000:0000:0000:0200</a:t>
            </a:r>
          </a:p>
          <a:p>
            <a:pPr marL="0" lvl="1" indent="0" algn="ctr"/>
            <a:r>
              <a:rPr lang="en-US" b="1" dirty="0" smtClean="0">
                <a:latin typeface="Courier New" pitchFamily="49" charset="0"/>
                <a:ea typeface="Times New Roman"/>
                <a:cs typeface="Courier New" pitchFamily="49" charset="0"/>
              </a:rPr>
              <a:t>FE80:0000:0000:0000:0123:4567:89AB:CDEF</a:t>
            </a:r>
          </a:p>
          <a:p>
            <a:pPr marL="457200" lvl="1" indent="0"/>
            <a:endParaRPr lang="en-US" b="1" dirty="0" smtClean="0">
              <a:latin typeface="Courier New" pitchFamily="49" charset="0"/>
              <a:ea typeface="Times New Roman"/>
              <a:cs typeface="Courier New" pitchFamily="49" charset="0"/>
            </a:endParaRPr>
          </a:p>
          <a:p>
            <a:r>
              <a:rPr lang="en-US" sz="2000" dirty="0" err="1" smtClean="0"/>
              <a:t>Hextet</a:t>
            </a:r>
            <a:r>
              <a:rPr lang="en-US" sz="2000" dirty="0" smtClean="0"/>
              <a:t> used </a:t>
            </a:r>
            <a:r>
              <a:rPr lang="en-US" sz="2000" dirty="0"/>
              <a:t>to refer to a segment of 16 bits or four </a:t>
            </a:r>
            <a:r>
              <a:rPr lang="en-US" sz="2000" dirty="0" smtClean="0"/>
              <a:t>hexadecimals</a:t>
            </a:r>
            <a:endParaRPr lang="en-US" sz="2000" dirty="0"/>
          </a:p>
          <a:p>
            <a:r>
              <a:rPr lang="en-US" sz="2000" dirty="0" smtClean="0"/>
              <a:t>Can be </a:t>
            </a:r>
            <a:r>
              <a:rPr lang="en-US" sz="2000" dirty="0"/>
              <a:t>written in either lowercase or </a:t>
            </a:r>
            <a:r>
              <a:rPr lang="en-US" sz="2000" dirty="0" smtClean="0"/>
              <a:t>uppercase </a:t>
            </a:r>
          </a:p>
          <a:p>
            <a:r>
              <a:rPr lang="en-US" b="1" dirty="0" smtClean="0"/>
              <a:t>4 hexadecimal digit s= 16 binary digits</a:t>
            </a:r>
            <a:endParaRPr lang="en-US" sz="2000" b="1" dirty="0"/>
          </a:p>
          <a:p>
            <a:endParaRPr lang="en-US" sz="2000" dirty="0"/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371843" y="455352"/>
            <a:ext cx="8772157" cy="838200"/>
          </a:xfrm>
        </p:spPr>
        <p:txBody>
          <a:bodyPr>
            <a:normAutofit fontScale="90000"/>
          </a:bodyPr>
          <a:lstStyle/>
          <a:p>
            <a:r>
              <a:rPr lang="en-US" sz="1800" dirty="0" smtClean="0">
                <a:latin typeface="Arial" charset="0"/>
              </a:rPr>
              <a:t>IPv6 Addressing</a:t>
            </a:r>
            <a:r>
              <a:rPr lang="en-US" dirty="0">
                <a:latin typeface="Arial" charset="0"/>
              </a:rPr>
              <a:t/>
            </a:r>
            <a:br>
              <a:rPr lang="en-US" dirty="0">
                <a:latin typeface="Arial" charset="0"/>
              </a:rPr>
            </a:br>
            <a:r>
              <a:rPr lang="en-US" dirty="0" smtClean="0">
                <a:latin typeface="Arial" charset="0"/>
              </a:rPr>
              <a:t>IPv6 Address Representation(cont.)</a:t>
            </a:r>
            <a:endParaRPr lang="en-US" dirty="0">
              <a:latin typeface="Arial" charset="0"/>
            </a:endParaRPr>
          </a:p>
        </p:txBody>
      </p:sp>
      <p:sp>
        <p:nvSpPr>
          <p:cNvPr id="9" name="Content Placeholder 1"/>
          <p:cNvSpPr>
            <a:spLocks noGrp="1"/>
          </p:cNvSpPr>
          <p:nvPr>
            <p:ph sz="quarter" idx="1"/>
          </p:nvPr>
        </p:nvSpPr>
        <p:spPr>
          <a:xfrm>
            <a:off x="196657" y="1771584"/>
            <a:ext cx="2039813" cy="508641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Example #1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Example #2</a:t>
            </a: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95138" y="1648349"/>
            <a:ext cx="6676571" cy="277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56417" y="4961844"/>
            <a:ext cx="6684235" cy="1244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29426301"/>
      </p:ext>
    </p:extLst>
  </p:cSld>
  <p:clrMapOvr>
    <a:masterClrMapping/>
  </p:clrMapOvr>
  <p:transition spd="med">
    <p:wipe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CDEA98B6EDE043B3E287EA145AD2A1" ma:contentTypeVersion="0" ma:contentTypeDescription="Create a new document." ma:contentTypeScope="" ma:versionID="e738dc5c10b6f251c3daf54c41d1146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8091F0-1AF7-4342-B6F6-60F5A7729101}"/>
</file>

<file path=customXml/itemProps2.xml><?xml version="1.0" encoding="utf-8"?>
<ds:datastoreItem xmlns:ds="http://schemas.openxmlformats.org/officeDocument/2006/customXml" ds:itemID="{E583D87E-7DDA-4E5E-B612-E4FBF887398C}"/>
</file>

<file path=customXml/itemProps3.xml><?xml version="1.0" encoding="utf-8"?>
<ds:datastoreItem xmlns:ds="http://schemas.openxmlformats.org/officeDocument/2006/customXml" ds:itemID="{BBEA6C93-4D72-45D8-8C8F-C28843283FE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1797</Words>
  <Application>Microsoft Office PowerPoint</Application>
  <PresentationFormat>On-screen Show (4:3)</PresentationFormat>
  <Paragraphs>257</Paragraphs>
  <Slides>39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Median</vt:lpstr>
      <vt:lpstr>Lecture#5 IPV6 Addressing</vt:lpstr>
      <vt:lpstr>Topics</vt:lpstr>
      <vt:lpstr>IPv4 Issues The Need for IPv6</vt:lpstr>
      <vt:lpstr>IPv4 Issues IPv4 and IPv6 Coexistence</vt:lpstr>
      <vt:lpstr>IPv4 Issues IPv4 and IPv6 Coexistence (cont.)</vt:lpstr>
      <vt:lpstr>IPv4 Issues IPv4 and IPv6 Coexistence (cont.)</vt:lpstr>
      <vt:lpstr>IPv6 Addressing Hexadecimal Number System</vt:lpstr>
      <vt:lpstr>IPv6 Addressing IPv6 Address Representation</vt:lpstr>
      <vt:lpstr>IPv6 Addressing IPv6 Address Representation(cont.)</vt:lpstr>
      <vt:lpstr>Types of IPv6 Addresses IPv6 Prefix Length</vt:lpstr>
      <vt:lpstr>Types of IPv6 Addresses IPv6 Address Types</vt:lpstr>
      <vt:lpstr>Types of IPv6 Addresses IPv6 Unicast Addresses</vt:lpstr>
      <vt:lpstr>Types of IPv6 Addresses IPv6 Unicast Addresses (cont.)</vt:lpstr>
      <vt:lpstr>Types of IPv6 Addresses IPv6 Unicast Addresses (cont.)</vt:lpstr>
      <vt:lpstr>Types of IPv6 Addresses IPv6 Unicast Addresses (cont.)</vt:lpstr>
      <vt:lpstr>Types of IPv6 Addresses IPv6 Unicast Addresses (cont.)</vt:lpstr>
      <vt:lpstr>Types of IPv6 Addresses IPv6 Link-Local Unicast Addresses</vt:lpstr>
      <vt:lpstr>Types of IPv6 Addresses IPv6 Link-Local Unicast Addresses (cont.)</vt:lpstr>
      <vt:lpstr>IPv6 Unicast Addresses Structure of an IPv6 Global Unicast Address</vt:lpstr>
      <vt:lpstr>IPv6 Unicast Addresses Structure of an IPv6 Global Unicast Address (cont.)</vt:lpstr>
      <vt:lpstr>IPv6 Unicast Addresses Structure of an IPv6 Global Unicast Address (cont.)</vt:lpstr>
      <vt:lpstr>IPv6 Unicast Addresses Static Configuration of a Global Unicast Address</vt:lpstr>
      <vt:lpstr>IPv6 Unicast Addresses Static Configuration of an IPv6 Global Unicast Address (cont.)</vt:lpstr>
      <vt:lpstr>IPv6 Unicast Addresses EUI-64 Process or Randomly Generated</vt:lpstr>
      <vt:lpstr>IPv6 Unicast Addresses EUI-64 Process or Randomly Generated (cont.)</vt:lpstr>
      <vt:lpstr>       IPv6 Unicast Addresses EUI-64 Process or Randomly Generated (cont.)</vt:lpstr>
      <vt:lpstr>IPv6 Unicast Addresses EUI-64 Process or Randomly Generated (cont.)</vt:lpstr>
      <vt:lpstr>IPv6 Unicast Addresses Dynamic Link-local Addresses</vt:lpstr>
      <vt:lpstr>IPv6 Unicast Addresses Dynamic Link-local Addresses (cont.)</vt:lpstr>
      <vt:lpstr>IPv6 Unicast Addresses Static Link-local Addresses</vt:lpstr>
      <vt:lpstr>IPv6 Unicast Addresses Static Link-local Addresses (cont.)</vt:lpstr>
      <vt:lpstr>IPv6 Global Unicast Addresses Verifying IPv6 Address Configuration</vt:lpstr>
      <vt:lpstr>IPv6 Global Unicast Addresses Verifying IPv6 Address Configuration (cont.)</vt:lpstr>
      <vt:lpstr>IPv6 Multicast Addresses Assigned IPv6 Multicast Addresses</vt:lpstr>
      <vt:lpstr>IPv6 Multicast Addresses Assigned IPv6 Multicast Addresses (cont.)</vt:lpstr>
      <vt:lpstr>IPv6 Multicast Addresses Assigned IPv6 Multicast Addresses (cont.)</vt:lpstr>
      <vt:lpstr>IPv6 Multicast Addresses Solicited Node IPv6 Multicast Addresses</vt:lpstr>
      <vt:lpstr>IPv6 Multicast Addresses Solicited Node IPv6 Multicast Addresses (cont.)</vt:lpstr>
      <vt:lpstr>Recourses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Lecture#4 IPV6 Adressing</dc:title>
  <dc:creator>user</dc:creator>
  <cp:lastModifiedBy>Asma</cp:lastModifiedBy>
  <cp:revision>8</cp:revision>
  <dcterms:created xsi:type="dcterms:W3CDTF">2016-02-02T01:44:42Z</dcterms:created>
  <dcterms:modified xsi:type="dcterms:W3CDTF">2016-10-16T04:45:23Z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0x0101006DCDEA98B6EDE043B3E287EA145AD2A1</vt:lpwstr>
  </property>
</Properties>
</file>