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  <p:sldMasterId id="2147484078" r:id="rId5"/>
  </p:sldMasterIdLst>
  <p:notesMasterIdLst>
    <p:notesMasterId r:id="rId28"/>
  </p:notesMasterIdLst>
  <p:handoutMasterIdLst>
    <p:handoutMasterId r:id="rId29"/>
  </p:handoutMasterIdLst>
  <p:sldIdLst>
    <p:sldId id="500" r:id="rId6"/>
    <p:sldId id="541" r:id="rId7"/>
    <p:sldId id="736" r:id="rId8"/>
    <p:sldId id="847" r:id="rId9"/>
    <p:sldId id="739" r:id="rId10"/>
    <p:sldId id="711" r:id="rId11"/>
    <p:sldId id="776" r:id="rId12"/>
    <p:sldId id="740" r:id="rId13"/>
    <p:sldId id="848" r:id="rId14"/>
    <p:sldId id="741" r:id="rId15"/>
    <p:sldId id="713" r:id="rId16"/>
    <p:sldId id="712" r:id="rId17"/>
    <p:sldId id="853" r:id="rId18"/>
    <p:sldId id="777" r:id="rId19"/>
    <p:sldId id="778" r:id="rId20"/>
    <p:sldId id="743" r:id="rId21"/>
    <p:sldId id="779" r:id="rId22"/>
    <p:sldId id="714" r:id="rId23"/>
    <p:sldId id="780" r:id="rId24"/>
    <p:sldId id="744" r:id="rId25"/>
    <p:sldId id="781" r:id="rId26"/>
    <p:sldId id="854" r:id="rId2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C0C0C4"/>
    <a:srgbClr val="678DC5"/>
    <a:srgbClr val="3E67A4"/>
    <a:srgbClr val="3E8DC5"/>
    <a:srgbClr val="5F5F65"/>
    <a:srgbClr val="7E7E86"/>
    <a:srgbClr val="8E8E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46" autoAdjust="0"/>
    <p:restoredTop sz="90213" autoAdjust="0"/>
  </p:normalViewPr>
  <p:slideViewPr>
    <p:cSldViewPr snapToGrid="0">
      <p:cViewPr varScale="1">
        <p:scale>
          <a:sx n="62" d="100"/>
          <a:sy n="62" d="100"/>
        </p:scale>
        <p:origin x="-2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19" Type="http://schemas.openxmlformats.org/officeDocument/2006/relationships/slide" Target="slides/slide21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xmlns="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GB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E39C6E-D319-AF40-9A28-E04C69946ADE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8.1.2.3  IPv4 Network, Host and Broadcast Address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6F4329-8DEA-444B-9229-A52CA4B7B899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8.1.2.4  First Host and Last Host Addresses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D0A88C-0B63-DF4B-BFCD-075DA185B799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8.1.2.5 and 8.1.2.6 Bitwise AND Operation/</a:t>
            </a:r>
            <a:r>
              <a:rPr lang="en-US" baseline="0" dirty="0" smtClean="0"/>
              <a:t>Importance of </a:t>
            </a:r>
            <a:r>
              <a:rPr lang="en-US" baseline="0" dirty="0" err="1" smtClean="0"/>
              <a:t>ANDing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7FB9E6-8694-144F-93D6-FB3ABD0E94A0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8.1.3.1  Assigning a Static IPv4 Address to a Host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7FB9E6-8694-144F-93D6-FB3ABD0E94A0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8.1.3.2 Assigning a Dynamic</a:t>
            </a:r>
            <a:r>
              <a:rPr lang="en-US" baseline="0" dirty="0" smtClean="0"/>
              <a:t> IPv4 Address to a Host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7FB9E6-8694-144F-93D6-FB3ABD0E94A0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8.1.3.3  Unicast Transmission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993268-E953-2F42-8C5E-336561899F89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8.1.3.4  Broadcast Transmission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993268-E953-2F42-8C5E-336561899F89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8.1.3.5  Multicast Transmission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C451AD-8F12-D142-8818-C70BDAC90EDF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8.1.4.1  Public and Private IPv4 Addresses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C451AD-8F12-D142-8818-C70BDAC90EDF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8.1.4.3  Special Use IPv4 Addresses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9B772C-9A16-E444-84E4-86EFFD35BFA2}" type="slidenum">
              <a:rPr lang="en-US" sz="800"/>
              <a:pPr/>
              <a:t>2</a:t>
            </a:fld>
            <a:endParaRPr lang="en-US" sz="8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Chapter </a:t>
            </a:r>
            <a:r>
              <a:rPr lang="en-US" b="1" dirty="0" smtClean="0"/>
              <a:t>8 </a:t>
            </a:r>
            <a:r>
              <a:rPr lang="en-US" b="1" dirty="0"/>
              <a:t>Sections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8A5DA9-7DB1-7248-9C05-61318208F4DE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8.1.4.4  Legacy </a:t>
            </a:r>
            <a:r>
              <a:rPr lang="en-US" dirty="0" err="1" smtClean="0"/>
              <a:t>Classful</a:t>
            </a:r>
            <a:r>
              <a:rPr lang="en-US" dirty="0" smtClean="0"/>
              <a:t> Addressing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8A5DA9-7DB1-7248-9C05-61318208F4DE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8.1.4.4  Legacy </a:t>
            </a:r>
            <a:r>
              <a:rPr lang="en-US" dirty="0" err="1" smtClean="0"/>
              <a:t>Classful</a:t>
            </a:r>
            <a:r>
              <a:rPr lang="en-US" dirty="0" smtClean="0"/>
              <a:t> Addressing (cont.)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085E8B-D399-554D-A2F9-428D37D8558B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8.1.1.2  Binary Number System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74A9B6-3F6D-3B47-A0D1-43AF6B391162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Section </a:t>
            </a:r>
            <a:r>
              <a:rPr lang="en-US" dirty="0" smtClean="0"/>
              <a:t>8.1.1.3 &amp; 8.1.1.4  Converting a Binary Address to Decimal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B83846-9024-7C4F-A163-5F8E27AA2519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8.1.1.6  Converting from Decimal to Binary (Cont.)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CB8B7B-A862-E446-99E3-A3C8F6158C07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8.1.2.1  Network Portion and Host</a:t>
            </a:r>
            <a:r>
              <a:rPr lang="en-US" baseline="0" dirty="0" smtClean="0"/>
              <a:t> Portion of an IPv4 Address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CB8B7B-A862-E446-99E3-A3C8F6158C07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8.1.2.1  Network Portion and Host Portion of an IPv4 Address (cont.)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8.1.2.2  Examining the Prefix Length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8.1.2.2  Examining the Prefix Length (cont.)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60961D-40F8-F24C-864C-1539F2BE70F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60961D-40F8-F24C-864C-1539F2BE70F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60961D-40F8-F24C-864C-1539F2BE70F7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10/16/2016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Ct1304 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00600" y="4624668"/>
            <a:ext cx="4038600" cy="9334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Lecture#4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IPV4 Addressing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00600" y="5562599"/>
            <a:ext cx="4038600" cy="74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Asma AlOsaimi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55"/>
          <a:stretch/>
        </p:blipFill>
        <p:spPr bwMode="auto">
          <a:xfrm>
            <a:off x="640081" y="1142442"/>
            <a:ext cx="3810000" cy="269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363912"/>
            <a:ext cx="8772157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IPv4 Subnet Mask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IPv4 Network, Host, and Broadcast Address</a:t>
            </a:r>
            <a:endParaRPr lang="en-US" dirty="0">
              <a:latin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" t="5824"/>
          <a:stretch/>
        </p:blipFill>
        <p:spPr bwMode="auto">
          <a:xfrm>
            <a:off x="1614488" y="3905250"/>
            <a:ext cx="6356032" cy="284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14801" y="1981200"/>
            <a:ext cx="32156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10.1.1.0/24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76"/>
          <a:stretch/>
        </p:blipFill>
        <p:spPr bwMode="auto">
          <a:xfrm>
            <a:off x="799963" y="1249004"/>
            <a:ext cx="3945507" cy="283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410804"/>
            <a:ext cx="8772157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IPv4 Subnet Mask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First Host and Last Host Addresses</a:t>
            </a:r>
            <a:endParaRPr lang="en-US" dirty="0"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5262" y="4119200"/>
            <a:ext cx="6885188" cy="223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57790" y="2161098"/>
            <a:ext cx="32156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10.1.1.0/24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411326"/>
            <a:ext cx="8772157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IPv4 Subnet Mask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Bitwise AND Operation</a:t>
            </a:r>
            <a:endParaRPr lang="en-US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5614" y="1603553"/>
            <a:ext cx="665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1 AND 1 = 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    1 AND 0 = </a:t>
            </a:r>
            <a:r>
              <a:rPr lang="en-US" sz="2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/>
              <a:t>    0 AND 1 = </a:t>
            </a:r>
            <a:r>
              <a:rPr lang="en-US" sz="2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/>
              <a:t>    0 AND 0 = </a:t>
            </a:r>
            <a:r>
              <a:rPr lang="en-US" sz="2000" dirty="0" smtClean="0">
                <a:solidFill>
                  <a:srgbClr val="FF0000"/>
                </a:solidFill>
              </a:rPr>
              <a:t>0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290" y="2110045"/>
            <a:ext cx="7631430" cy="4172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810" y="394392"/>
            <a:ext cx="8772157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IPv4 Unicast, Broadcast, and Multicast</a:t>
            </a:r>
            <a:br>
              <a:rPr lang="en-US" sz="1800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Assigning a Static IPv4 Address to a Host</a:t>
            </a:r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335" y="1675594"/>
            <a:ext cx="35909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LAN Interface Properties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86518" y="1679570"/>
            <a:ext cx="4267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Configuring a Static IPv4 Address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18"/>
          <a:stretch/>
        </p:blipFill>
        <p:spPr bwMode="auto">
          <a:xfrm>
            <a:off x="541334" y="1975877"/>
            <a:ext cx="3742567" cy="488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3177" y="1975877"/>
            <a:ext cx="4449626" cy="481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3937679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424872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IPv4 Unicast, Broadcast, and Multicast</a:t>
            </a:r>
            <a:br>
              <a:rPr lang="en-US" sz="1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Assigning a Dynamic IPv4 Address to a Host</a:t>
            </a:r>
            <a:endParaRPr lang="en-US" sz="280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514" y="5152571"/>
            <a:ext cx="8244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DHCP </a:t>
            </a:r>
            <a:r>
              <a:rPr lang="en-US" sz="2000" dirty="0" smtClean="0"/>
              <a:t>– The preferred </a:t>
            </a:r>
            <a:r>
              <a:rPr lang="en-US" sz="2000" dirty="0"/>
              <a:t>method of </a:t>
            </a:r>
            <a:r>
              <a:rPr lang="en-US" sz="2000" dirty="0" smtClean="0"/>
              <a:t>assigning IPv4 </a:t>
            </a:r>
            <a:r>
              <a:rPr lang="en-US" sz="2000" dirty="0"/>
              <a:t>addresses to hosts on large </a:t>
            </a:r>
            <a:r>
              <a:rPr lang="en-US" sz="2000" dirty="0" smtClean="0"/>
              <a:t>networks because it reduces </a:t>
            </a:r>
            <a:r>
              <a:rPr lang="en-US" sz="2000" dirty="0"/>
              <a:t>the burden on network support staff and virtually eliminates entry </a:t>
            </a:r>
            <a:r>
              <a:rPr lang="en-US" sz="2000" dirty="0" smtClean="0"/>
              <a:t>errors.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10" y="1447347"/>
            <a:ext cx="3943335" cy="34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545" y="1447347"/>
            <a:ext cx="47720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39691" y="3527368"/>
            <a:ext cx="2641600" cy="4247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Verification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235014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10883" y="409632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IPv4 Unicast, Broadcast, and Multicast</a:t>
            </a:r>
            <a:br>
              <a:rPr lang="en-US" sz="1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Unicast Transmission</a:t>
            </a:r>
            <a:endParaRPr lang="en-US" sz="28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571" y="2327425"/>
            <a:ext cx="2988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#1 Unicast</a:t>
            </a:r>
            <a:r>
              <a:rPr lang="en-US" sz="2000" dirty="0"/>
              <a:t> – the process of sending a packet from one host to an individual host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464" y="2234613"/>
            <a:ext cx="5171999" cy="4056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4437741" y="4145280"/>
            <a:ext cx="1140099" cy="5807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984997" y="4127977"/>
            <a:ext cx="885371" cy="5950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28079" y="1590201"/>
            <a:ext cx="871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In an IPv4 network, the hosts can communicate one of three different </a:t>
            </a:r>
            <a:r>
              <a:rPr lang="en-US" sz="2000" dirty="0" smtClean="0"/>
              <a:t>ways:</a:t>
            </a:r>
          </a:p>
          <a:p>
            <a:pPr algn="l"/>
            <a:r>
              <a:rPr lang="en-US" sz="2000" b="1" dirty="0"/>
              <a:t>Unicast</a:t>
            </a:r>
            <a:r>
              <a:rPr lang="en-US" sz="2000" dirty="0"/>
              <a:t>, Broadcast, and Multicast</a:t>
            </a:r>
          </a:p>
        </p:txBody>
      </p:sp>
    </p:spTree>
    <p:extLst>
      <p:ext uri="{BB962C8B-B14F-4D97-AF65-F5344CB8AC3E}">
        <p14:creationId xmlns:p14="http://schemas.microsoft.com/office/powerpoint/2010/main" xmlns="" val="1020686650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45697" y="394392"/>
            <a:ext cx="8772157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IPv4 Unicast, Broadcast, and Multicast</a:t>
            </a:r>
            <a:br>
              <a:rPr lang="en-US" sz="1800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Broadcast Transmission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10324" y="1509675"/>
            <a:ext cx="8364548" cy="10131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an IPv4 network, the hosts can communicate one of three different ways</a:t>
            </a:r>
            <a:r>
              <a:rPr lang="en-US" sz="2000" dirty="0" smtClean="0"/>
              <a:t>: Unicast, </a:t>
            </a:r>
            <a:r>
              <a:rPr lang="en-US" sz="2000" b="1" dirty="0" smtClean="0"/>
              <a:t>Broadcast</a:t>
            </a:r>
            <a:r>
              <a:rPr lang="en-US" sz="2000" dirty="0" smtClean="0"/>
              <a:t>, and Multicast.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868057" y="4009578"/>
            <a:ext cx="1103085" cy="8853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708400" y="4355736"/>
            <a:ext cx="449943" cy="12428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482858" y="3786663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NOTE</a:t>
            </a:r>
            <a:r>
              <a:rPr lang="en-US" sz="2000" dirty="0" smtClean="0"/>
              <a:t>: Routers </a:t>
            </a:r>
            <a:r>
              <a:rPr lang="en-US" sz="2000" dirty="0"/>
              <a:t>do not forward a limited </a:t>
            </a:r>
            <a:r>
              <a:rPr lang="en-US" sz="2000" dirty="0" smtClean="0"/>
              <a:t>broadcast!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660570" y="2778044"/>
            <a:ext cx="348342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Directed broadcast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estination 172.16.4.255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Hosts within the 172.16.4.0/24 network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9266" y="2340107"/>
            <a:ext cx="5175605" cy="4003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>
            <a:off x="6939735" y="4121083"/>
            <a:ext cx="1106712" cy="7155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711136" y="4341693"/>
            <a:ext cx="457198" cy="1165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954840" y="4585739"/>
            <a:ext cx="349896" cy="9216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301764" y="4002109"/>
            <a:ext cx="1480458" cy="7837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441961" y="2340107"/>
            <a:ext cx="2956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b="1" dirty="0" smtClean="0"/>
              <a:t>#2 Broadcast</a:t>
            </a:r>
            <a:r>
              <a:rPr lang="en-US" sz="2000" dirty="0"/>
              <a:t> – the process of sending a packet from one host to all hosts in the </a:t>
            </a:r>
            <a:r>
              <a:rPr lang="en-US" sz="2000" dirty="0" smtClean="0"/>
              <a:t>network.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67617" y="4979306"/>
            <a:ext cx="3068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Directed broadcast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Destination 172.16.4.255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Hosts within the 172.16.4.0/24 network</a:t>
            </a: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63" y="348672"/>
            <a:ext cx="8772157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IPv4 Unicast, Broadcast, and Multicast</a:t>
            </a:r>
            <a:br>
              <a:rPr lang="en-US" sz="1800" dirty="0" smtClean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Multicast</a:t>
            </a:r>
            <a:r>
              <a:rPr lang="en-US" dirty="0" smtClean="0">
                <a:latin typeface="Arial" charset="0"/>
              </a:rPr>
              <a:t> Transmission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65760" y="2133599"/>
            <a:ext cx="8507003" cy="4983999"/>
          </a:xfrm>
        </p:spPr>
        <p:txBody>
          <a:bodyPr/>
          <a:lstStyle/>
          <a:p>
            <a:pPr marL="0" indent="0">
              <a:buNone/>
              <a:tabLst>
                <a:tab pos="228600" algn="l"/>
                <a:tab pos="350838" algn="l"/>
              </a:tabLst>
            </a:pPr>
            <a:r>
              <a:rPr lang="en-US" sz="2000" b="1" dirty="0" smtClean="0"/>
              <a:t>#3 Multicast</a:t>
            </a:r>
            <a:r>
              <a:rPr lang="en-US" sz="2000" dirty="0"/>
              <a:t> – The process of sending a packet from one host to </a:t>
            </a:r>
            <a:r>
              <a:rPr lang="en-US" sz="2000" dirty="0" smtClean="0"/>
              <a:t>a selected </a:t>
            </a:r>
            <a:r>
              <a:rPr lang="en-US" sz="2000" dirty="0"/>
              <a:t>group of hosts, possibly in different networks</a:t>
            </a:r>
            <a:r>
              <a:rPr lang="en-US" dirty="0"/>
              <a:t>.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/>
              <a:t>Reduces traffic 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/>
              <a:t>Reserved for addressing multicast groups – 224.0.0.0 to 239.255.255.255. 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/>
              <a:t>Link local –  224.0.0.0 to 224.0.0.255 (Example: routing information exchanged by routing protocols)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/>
              <a:t>Globally scoped addresses – 224.0.1.0 to 238.255.255.255 (Example: 224.0.1.1 has been reserved for Network Time Protocol)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2440" y="1651944"/>
            <a:ext cx="8671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/>
              <a:t>In an IPv4 network, the hosts can communicate one of three different ways: Unicast, Broadcast, and </a:t>
            </a:r>
            <a:r>
              <a:rPr lang="en-US" sz="2000" b="1" dirty="0"/>
              <a:t>Multicast.</a:t>
            </a:r>
          </a:p>
        </p:txBody>
      </p:sp>
    </p:spTree>
    <p:extLst>
      <p:ext uri="{BB962C8B-B14F-4D97-AF65-F5344CB8AC3E}">
        <p14:creationId xmlns:p14="http://schemas.microsoft.com/office/powerpoint/2010/main" xmlns="" val="3037599730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7083" y="394392"/>
            <a:ext cx="8772157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Types of IPv4 Address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Public and Private IPv4 Addresses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38323" y="1470932"/>
            <a:ext cx="8382251" cy="508641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</a:t>
            </a:r>
            <a:r>
              <a:rPr lang="en-US" sz="2000" b="1" dirty="0" smtClean="0"/>
              <a:t>rivate </a:t>
            </a:r>
            <a:r>
              <a:rPr lang="en-US" sz="2000" b="1" dirty="0"/>
              <a:t>address blocks are:</a:t>
            </a:r>
          </a:p>
          <a:p>
            <a:r>
              <a:rPr lang="en-US" sz="2000" dirty="0" smtClean="0"/>
              <a:t>Hosts that do not require access to the Internet can use private addresses</a:t>
            </a:r>
          </a:p>
          <a:p>
            <a:pPr marL="685800" lvl="1" indent="-228600">
              <a:buFont typeface="Wingdings" panose="05000000000000000000" pitchFamily="2" charset="2"/>
              <a:buChar char="§"/>
            </a:pPr>
            <a:r>
              <a:rPr lang="en-US" dirty="0" smtClean="0"/>
              <a:t>10.0.0.0 </a:t>
            </a:r>
            <a:r>
              <a:rPr lang="en-US" dirty="0"/>
              <a:t>to 10.255.255.255 (10.0.0.0/8)</a:t>
            </a:r>
          </a:p>
          <a:p>
            <a:pPr marL="685800" lvl="1" indent="-228600">
              <a:buFont typeface="Wingdings" panose="05000000000000000000" pitchFamily="2" charset="2"/>
              <a:buChar char="§"/>
            </a:pPr>
            <a:r>
              <a:rPr lang="en-US" dirty="0"/>
              <a:t>172.16.0.0 to 172.31.255.255 (172.16.0.0/12)</a:t>
            </a:r>
          </a:p>
          <a:p>
            <a:pPr marL="685800" lvl="1" indent="-228600">
              <a:buFont typeface="Wingdings" panose="05000000000000000000" pitchFamily="2" charset="2"/>
              <a:buChar char="§"/>
            </a:pPr>
            <a:r>
              <a:rPr lang="en-US" dirty="0"/>
              <a:t>192.168.0.0 to 192.168.255.255 (192.168.0.0/16</a:t>
            </a:r>
            <a:r>
              <a:rPr lang="en-US" dirty="0" smtClean="0"/>
              <a:t>)</a:t>
            </a:r>
          </a:p>
          <a:p>
            <a:pPr marL="457200" lvl="1" indent="0"/>
            <a:endParaRPr lang="en-US" dirty="0"/>
          </a:p>
          <a:p>
            <a:pPr marL="0" indent="0">
              <a:buNone/>
            </a:pPr>
            <a:r>
              <a:rPr lang="en-US" sz="2000" b="1" dirty="0" smtClean="0"/>
              <a:t>Shared </a:t>
            </a:r>
            <a:r>
              <a:rPr lang="en-US" sz="2000" b="1" dirty="0"/>
              <a:t>address space </a:t>
            </a:r>
            <a:r>
              <a:rPr lang="en-US" sz="2000" b="1" dirty="0" smtClean="0"/>
              <a:t>addresses: 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ot </a:t>
            </a:r>
            <a:r>
              <a:rPr lang="en-US" sz="2000" dirty="0"/>
              <a:t>globally </a:t>
            </a:r>
            <a:r>
              <a:rPr lang="en-US" sz="2000" dirty="0" smtClean="0"/>
              <a:t>routable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ntended </a:t>
            </a:r>
            <a:r>
              <a:rPr lang="en-US" sz="2000" dirty="0"/>
              <a:t>only for use in service provider </a:t>
            </a:r>
            <a:r>
              <a:rPr lang="en-US" sz="2000" dirty="0" smtClean="0"/>
              <a:t>networks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ddress </a:t>
            </a:r>
            <a:r>
              <a:rPr lang="en-US" sz="2000" dirty="0"/>
              <a:t>block is </a:t>
            </a:r>
            <a:r>
              <a:rPr lang="en-US" sz="2000" dirty="0" smtClean="0"/>
              <a:t>100.64.0.0/10</a:t>
            </a: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379152"/>
            <a:ext cx="8772157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Types of IPv4 Address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Special Use IPv4 Addresses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96240" y="1615440"/>
            <a:ext cx="8351520" cy="5075646"/>
          </a:xfrm>
        </p:spPr>
        <p:txBody>
          <a:bodyPr/>
          <a:lstStyle/>
          <a:p>
            <a:r>
              <a:rPr lang="en-US" sz="2000" b="1" dirty="0"/>
              <a:t>Network and Broadcast </a:t>
            </a:r>
            <a:r>
              <a:rPr lang="en-US" sz="2000" b="1" dirty="0" smtClean="0"/>
              <a:t>addresses</a:t>
            </a:r>
            <a:r>
              <a:rPr lang="en-US" sz="2000" dirty="0"/>
              <a:t> – within each network the first and last addresses cannot be assigned to </a:t>
            </a:r>
            <a:r>
              <a:rPr lang="en-US" sz="2000" dirty="0" smtClean="0"/>
              <a:t>hosts</a:t>
            </a:r>
            <a:endParaRPr lang="en-US" sz="2000" dirty="0"/>
          </a:p>
          <a:p>
            <a:r>
              <a:rPr lang="en-US" sz="2000" b="1" dirty="0" smtClean="0"/>
              <a:t>Loopback address</a:t>
            </a:r>
            <a:r>
              <a:rPr lang="en-US" sz="2000" dirty="0"/>
              <a:t> – 127.0.0.1 </a:t>
            </a:r>
            <a:r>
              <a:rPr lang="en-US" sz="2000" dirty="0" smtClean="0"/>
              <a:t>a </a:t>
            </a:r>
            <a:r>
              <a:rPr lang="en-US" sz="2000" dirty="0"/>
              <a:t>special address that hosts use to direct traffic to </a:t>
            </a:r>
            <a:r>
              <a:rPr lang="en-US" sz="2000" dirty="0" smtClean="0"/>
              <a:t>themselves (addresses </a:t>
            </a:r>
            <a:r>
              <a:rPr lang="en-US" sz="2000" dirty="0"/>
              <a:t>127.0.0.0 to 127.255.255.255 are </a:t>
            </a:r>
            <a:r>
              <a:rPr lang="en-US" sz="2000" dirty="0" smtClean="0"/>
              <a:t>reserved)</a:t>
            </a:r>
            <a:endParaRPr lang="en-US" sz="2000" dirty="0"/>
          </a:p>
          <a:p>
            <a:r>
              <a:rPr lang="en-US" sz="2000" b="1" dirty="0" smtClean="0"/>
              <a:t>Link-Local address</a:t>
            </a:r>
            <a:r>
              <a:rPr lang="en-US" sz="2000" dirty="0"/>
              <a:t> – 169.254.0.0 to 169.254.255.255 (169.254.0.0/16) </a:t>
            </a:r>
            <a:r>
              <a:rPr lang="en-US" sz="2000" dirty="0" smtClean="0"/>
              <a:t>addresses </a:t>
            </a:r>
            <a:r>
              <a:rPr lang="en-US" sz="2000" dirty="0"/>
              <a:t>can be automatically assigned to the local </a:t>
            </a:r>
            <a:r>
              <a:rPr lang="en-US" sz="2000" dirty="0" smtClean="0"/>
              <a:t>host</a:t>
            </a:r>
            <a:endParaRPr lang="en-US" sz="2000" dirty="0"/>
          </a:p>
          <a:p>
            <a:r>
              <a:rPr lang="en-US" sz="2000" b="1" dirty="0" smtClean="0"/>
              <a:t>TEST-NET addresses</a:t>
            </a:r>
            <a:r>
              <a:rPr lang="en-US" sz="2000" dirty="0"/>
              <a:t> – 192.0.2.0 to 192.0.2.255 (192.0.2.0/24) </a:t>
            </a:r>
            <a:r>
              <a:rPr lang="en-US" sz="2000" dirty="0" smtClean="0"/>
              <a:t>set </a:t>
            </a:r>
            <a:r>
              <a:rPr lang="en-US" sz="2000" dirty="0"/>
              <a:t>aside for teaching and learning </a:t>
            </a:r>
            <a:r>
              <a:rPr lang="en-US" sz="2000" dirty="0" smtClean="0"/>
              <a:t>purposes, used </a:t>
            </a:r>
            <a:r>
              <a:rPr lang="en-US" sz="2000" dirty="0"/>
              <a:t>in documentation and network examples</a:t>
            </a:r>
            <a:endParaRPr lang="en-US" sz="2000" dirty="0" smtClean="0"/>
          </a:p>
          <a:p>
            <a:r>
              <a:rPr lang="en-US" sz="2000" b="1" dirty="0" smtClean="0"/>
              <a:t>Experimental addresses</a:t>
            </a:r>
            <a:r>
              <a:rPr lang="en-US" sz="2000" dirty="0"/>
              <a:t> – 240.0.0.0 to 255.255.255.254 are listed as reserved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60924210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373127"/>
            <a:ext cx="8772157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Topics</a:t>
            </a:r>
            <a:endParaRPr lang="en-US" dirty="0">
              <a:latin typeface="Arial" charset="0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6388" y="1520456"/>
            <a:ext cx="8186618" cy="50092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</a:rPr>
              <a:t>IPv4 Address Structure 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IPv4 Subnet Mask 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IPv4 </a:t>
            </a:r>
            <a:r>
              <a:rPr lang="en-US" dirty="0" err="1" smtClean="0">
                <a:latin typeface="Arial" charset="0"/>
              </a:rPr>
              <a:t>Unicast</a:t>
            </a:r>
            <a:r>
              <a:rPr lang="en-US" dirty="0" smtClean="0">
                <a:latin typeface="Arial" charset="0"/>
              </a:rPr>
              <a:t>, Broadcast, and Multicast 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Types of IPv4 Address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10184" y="427755"/>
            <a:ext cx="8772157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Types of IPv4 Address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Legacy </a:t>
            </a:r>
            <a:r>
              <a:rPr lang="en-US" dirty="0" err="1" smtClean="0">
                <a:latin typeface="Arial" charset="0"/>
              </a:rPr>
              <a:t>Classful</a:t>
            </a:r>
            <a:r>
              <a:rPr lang="en-US" dirty="0" smtClean="0">
                <a:latin typeface="Arial" charset="0"/>
              </a:rPr>
              <a:t> Addressing</a:t>
            </a:r>
            <a:endParaRPr lang="en-US" dirty="0"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24" y="1265955"/>
            <a:ext cx="8441930" cy="522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1350" y="-685800"/>
            <a:ext cx="53911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if updated graphic with top row in text case for consistency.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51246" y="394392"/>
            <a:ext cx="8772157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Types of IPv4 Address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Legacy </a:t>
            </a:r>
            <a:r>
              <a:rPr lang="en-US" dirty="0" err="1" smtClean="0">
                <a:latin typeface="Arial" charset="0"/>
              </a:rPr>
              <a:t>Classful</a:t>
            </a:r>
            <a:r>
              <a:rPr lang="en-US" dirty="0" smtClean="0">
                <a:latin typeface="Arial" charset="0"/>
              </a:rPr>
              <a:t> Addressing (cont.)</a:t>
            </a:r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486" y="1654629"/>
            <a:ext cx="8592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Classless </a:t>
            </a:r>
            <a:r>
              <a:rPr lang="en-US" sz="2000" b="1" dirty="0" smtClean="0"/>
              <a:t>Addressing</a:t>
            </a: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F</a:t>
            </a:r>
            <a:r>
              <a:rPr lang="en-US" sz="2000" dirty="0" smtClean="0"/>
              <a:t>ormal </a:t>
            </a:r>
            <a:r>
              <a:rPr lang="en-US" sz="2000" dirty="0"/>
              <a:t>name is Classless Inter-Domain Routing (CIDR, pronounced “</a:t>
            </a:r>
            <a:r>
              <a:rPr lang="en-US" sz="2000" dirty="0" smtClean="0"/>
              <a:t>cider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/>
              <a:t>C</a:t>
            </a:r>
            <a:r>
              <a:rPr lang="en-US" sz="2000" dirty="0" smtClean="0"/>
              <a:t>reated </a:t>
            </a:r>
            <a:r>
              <a:rPr lang="en-US" sz="2000" dirty="0"/>
              <a:t>a new set of standards that allowed service providers to allocate IPv4 addresses on any address bit boundary (prefix length) instead of only by a class A, B, or C </a:t>
            </a:r>
            <a:r>
              <a:rPr lang="en-US" sz="2000" dirty="0" smtClean="0"/>
              <a:t>address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80867561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Cisco Networking Academy program , Introduction to Networks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3269" y="1506463"/>
            <a:ext cx="4726226" cy="132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9034" y="3102711"/>
            <a:ext cx="8667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440112"/>
            <a:ext cx="8772157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IPv4 Address Structure</a:t>
            </a:r>
            <a:br>
              <a:rPr lang="en-US" sz="1800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Binary Number System</a:t>
            </a:r>
            <a:endParaRPr lang="en-US" dirty="0"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03" y="1569087"/>
            <a:ext cx="24098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334" y="2068201"/>
            <a:ext cx="15335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861628" y="1869124"/>
            <a:ext cx="61164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5126070" y="2554514"/>
            <a:ext cx="696351" cy="7088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892952" y="2531667"/>
            <a:ext cx="510496" cy="7316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148200" y="2606632"/>
            <a:ext cx="1490669" cy="6566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555807" y="2363476"/>
            <a:ext cx="61164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3908697" y="2658751"/>
            <a:ext cx="1828800" cy="6566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3906" y="3811283"/>
            <a:ext cx="3958092" cy="31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2672" y="3561192"/>
            <a:ext cx="5466796" cy="299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470592"/>
            <a:ext cx="8772157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IPv4 Address Structure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Converting a Binary Address to Decimal</a:t>
            </a:r>
            <a:endParaRPr lang="en-US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6"/>
          <a:stretch/>
        </p:blipFill>
        <p:spPr bwMode="auto">
          <a:xfrm>
            <a:off x="907425" y="1407794"/>
            <a:ext cx="6941175" cy="50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0545315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440112"/>
            <a:ext cx="8772157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IPv4 Address Structure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Converting from Decimal to Binary (Cont.)</a:t>
            </a:r>
            <a:endParaRPr lang="en-US" sz="280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358" y="1721173"/>
            <a:ext cx="6108002" cy="4481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82" y="312730"/>
            <a:ext cx="8632593" cy="896038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IPv4 Subnet Mask</a:t>
            </a:r>
            <a:br>
              <a:rPr lang="en-US" sz="18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Network Portion and Host Portion of an IPv4 Address</a:t>
            </a:r>
            <a:endParaRPr lang="en-US" sz="24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238" y="1437368"/>
            <a:ext cx="81662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/>
              <a:t>To define the network and host portions of an address, a devices use a separate 32-bit pattern called a subnet </a:t>
            </a:r>
            <a:r>
              <a:rPr lang="en-US" sz="2000" dirty="0" smtClean="0"/>
              <a:t>mask</a:t>
            </a:r>
          </a:p>
          <a:p>
            <a:pPr algn="l"/>
            <a:endParaRPr lang="en-US" sz="2000" dirty="0" smtClean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subnet mask does not actually contain the network or host portion of an IPv4 address, it just says where to look for these portions in a given IPv4 address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730" y="3289834"/>
            <a:ext cx="5485039" cy="3225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0447" y="627236"/>
            <a:ext cx="8967873" cy="8205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IPv4 Subnet Mask</a:t>
            </a:r>
            <a:br>
              <a:rPr lang="en-US" sz="1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Network Portion and Host Portion of an IPv4 Address (cont.)</a:t>
            </a:r>
            <a:endParaRPr lang="en-US" sz="2800" dirty="0"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8"/>
          <a:stretch/>
        </p:blipFill>
        <p:spPr bwMode="auto">
          <a:xfrm>
            <a:off x="609600" y="1443264"/>
            <a:ext cx="7678057" cy="4897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1538514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Valid Subnet Masks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71144160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71843" y="406821"/>
            <a:ext cx="8483685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IPv4 Subnet Mask</a:t>
            </a:r>
            <a:br>
              <a:rPr lang="en-US" sz="1800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Examining the Prefix Length</a:t>
            </a:r>
            <a:endParaRPr lang="en-US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195" y="1291159"/>
            <a:ext cx="6586485" cy="533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3283" y="452541"/>
            <a:ext cx="8483685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 smtClean="0">
                <a:latin typeface="Arial" charset="0"/>
              </a:rPr>
              <a:t>IPv4 Subnet Mask</a:t>
            </a:r>
            <a:br>
              <a:rPr lang="en-US" sz="1800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Examining the Prefix Length (cont.)</a:t>
            </a:r>
            <a:endParaRPr lang="en-US" dirty="0"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635" y="1844041"/>
            <a:ext cx="6584003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5947207"/>
      </p:ext>
    </p:extLst>
  </p:cSld>
  <p:clrMapOvr>
    <a:masterClrMapping/>
  </p:clrMapOvr>
  <p:transition spd="med">
    <p:wipe dir="r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DEA98B6EDE043B3E287EA145AD2A1" ma:contentTypeVersion="0" ma:contentTypeDescription="Create a new document." ma:contentTypeScope="" ma:versionID="e738dc5c10b6f251c3daf54c41d114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E4E88C-6106-4472-8047-2E98BCDF7B8F}"/>
</file>

<file path=customXml/itemProps2.xml><?xml version="1.0" encoding="utf-8"?>
<ds:datastoreItem xmlns:ds="http://schemas.openxmlformats.org/officeDocument/2006/customXml" ds:itemID="{5DE89D89-9858-426C-8820-C777D45CA5AD}"/>
</file>

<file path=customXml/itemProps3.xml><?xml version="1.0" encoding="utf-8"?>
<ds:datastoreItem xmlns:ds="http://schemas.openxmlformats.org/officeDocument/2006/customXml" ds:itemID="{A77539F0-22D5-40C4-85A0-696847748B7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14471</TotalTime>
  <Pages>28</Pages>
  <Words>699</Words>
  <Application>Microsoft Office PowerPoint</Application>
  <PresentationFormat>On-screen Show (4:3)</PresentationFormat>
  <Paragraphs>119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PPT-TMPLT-WHT_C</vt:lpstr>
      <vt:lpstr>Median</vt:lpstr>
      <vt:lpstr>Ct1304 </vt:lpstr>
      <vt:lpstr>Topics</vt:lpstr>
      <vt:lpstr>IPv4 Address Structure Binary Number System</vt:lpstr>
      <vt:lpstr>IPv4 Address Structure Converting a Binary Address to Decimal</vt:lpstr>
      <vt:lpstr>IPv4 Address Structure Converting from Decimal to Binary (Cont.)</vt:lpstr>
      <vt:lpstr>IPv4 Subnet Mask Network Portion and Host Portion of an IPv4 Address</vt:lpstr>
      <vt:lpstr>IPv4 Subnet Mask Network Portion and Host Portion of an IPv4 Address (cont.)</vt:lpstr>
      <vt:lpstr>IPv4 Subnet Mask Examining the Prefix Length</vt:lpstr>
      <vt:lpstr>IPv4 Subnet Mask Examining the Prefix Length (cont.)</vt:lpstr>
      <vt:lpstr>IPv4 Subnet Mask IPv4 Network, Host, and Broadcast Address</vt:lpstr>
      <vt:lpstr>IPv4 Subnet Mask First Host and Last Host Addresses</vt:lpstr>
      <vt:lpstr>IPv4 Subnet Mask Bitwise AND Operation</vt:lpstr>
      <vt:lpstr>IPv4 Unicast, Broadcast, and Multicast Assigning a Static IPv4 Address to a Host</vt:lpstr>
      <vt:lpstr>IPv4 Unicast, Broadcast, and Multicast Assigning a Dynamic IPv4 Address to a Host</vt:lpstr>
      <vt:lpstr>IPv4 Unicast, Broadcast, and Multicast Unicast Transmission</vt:lpstr>
      <vt:lpstr>IPv4 Unicast, Broadcast, and Multicast Broadcast Transmission</vt:lpstr>
      <vt:lpstr>IPv4 Unicast, Broadcast, and Multicast Multicast Transmission</vt:lpstr>
      <vt:lpstr>Types of IPv4 Address Public and Private IPv4 Addresses</vt:lpstr>
      <vt:lpstr>Types of IPv4 Address Special Use IPv4 Addresses</vt:lpstr>
      <vt:lpstr>Types of IPv4 Address Legacy Classful Addressing</vt:lpstr>
      <vt:lpstr>Types of IPv4 Address Legacy Classful Addressing (cont.)</vt:lpstr>
      <vt:lpstr>Recourses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Asma</cp:lastModifiedBy>
  <cp:revision>903</cp:revision>
  <cp:lastPrinted>1999-01-27T00:54:54Z</cp:lastPrinted>
  <dcterms:created xsi:type="dcterms:W3CDTF">2006-10-23T15:07:30Z</dcterms:created>
  <dcterms:modified xsi:type="dcterms:W3CDTF">2016-10-16T04:43:23Z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0x0101006DCDEA98B6EDE043B3E287EA145AD2A1</vt:lpwstr>
  </property>
</Properties>
</file>