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4056" r:id="rId5"/>
    <p:sldMasterId id="2147484069" r:id="rId6"/>
    <p:sldMasterId id="2147484422" r:id="rId7"/>
  </p:sldMasterIdLst>
  <p:notesMasterIdLst>
    <p:notesMasterId r:id="rId33"/>
  </p:notesMasterIdLst>
  <p:handoutMasterIdLst>
    <p:handoutMasterId r:id="rId34"/>
  </p:handoutMasterIdLst>
  <p:sldIdLst>
    <p:sldId id="500" r:id="rId8"/>
    <p:sldId id="541" r:id="rId9"/>
    <p:sldId id="736" r:id="rId10"/>
    <p:sldId id="847" r:id="rId11"/>
    <p:sldId id="739" r:id="rId12"/>
    <p:sldId id="711" r:id="rId13"/>
    <p:sldId id="776" r:id="rId14"/>
    <p:sldId id="740" r:id="rId15"/>
    <p:sldId id="848" r:id="rId16"/>
    <p:sldId id="741" r:id="rId17"/>
    <p:sldId id="713" r:id="rId18"/>
    <p:sldId id="712" r:id="rId19"/>
    <p:sldId id="855" r:id="rId20"/>
    <p:sldId id="856" r:id="rId21"/>
    <p:sldId id="857" r:id="rId22"/>
    <p:sldId id="853" r:id="rId23"/>
    <p:sldId id="777" r:id="rId24"/>
    <p:sldId id="778" r:id="rId25"/>
    <p:sldId id="743" r:id="rId26"/>
    <p:sldId id="779" r:id="rId27"/>
    <p:sldId id="714" r:id="rId28"/>
    <p:sldId id="780" r:id="rId29"/>
    <p:sldId id="744" r:id="rId30"/>
    <p:sldId id="781" r:id="rId31"/>
    <p:sldId id="854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4"/>
    <a:srgbClr val="678DC5"/>
    <a:srgbClr val="3E67A4"/>
    <a:srgbClr val="3E8DC5"/>
    <a:srgbClr val="5F5F65"/>
    <a:srgbClr val="7E7E86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0193" autoAdjust="0"/>
  </p:normalViewPr>
  <p:slideViewPr>
    <p:cSldViewPr snapToGrid="0">
      <p:cViewPr varScale="1">
        <p:scale>
          <a:sx n="71" d="100"/>
          <a:sy n="71" d="100"/>
        </p:scale>
        <p:origin x="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6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8.1.2.3  IPv4 Network, Host and Broadcast Address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6F4329-8DEA-444B-9229-A52CA4B7B899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8.1.2.4  First Host and Last Host Addresses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D0A88C-0B63-DF4B-BFCD-075DA185B799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8.1.2.5 and 8.1.2.6 Bitwise AND Operation/</a:t>
            </a:r>
            <a:r>
              <a:rPr lang="en-US" baseline="0" dirty="0"/>
              <a:t>Importance of </a:t>
            </a:r>
            <a:r>
              <a:rPr lang="en-US" baseline="0" dirty="0" err="1"/>
              <a:t>ANDing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8.1.3.1  Assigning a Static IPv4 Address to a Host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8.1.3.2 Assigning a Dynamic</a:t>
            </a:r>
            <a:r>
              <a:rPr lang="en-US" baseline="0" dirty="0"/>
              <a:t> IPv4 Address to a Host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8.1.3.3  Unicast Transmission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93268-E953-2F42-8C5E-336561899F89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8.1.3.4  Broadcast Transmission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93268-E953-2F42-8C5E-336561899F89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8.1.3.5  Multicast Transmission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C451AD-8F12-D142-8818-C70BDAC90ED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8.1.4.1  Public and Private IPv4 Addresses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C451AD-8F12-D142-8818-C70BDAC90ED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8.1.4.3  Special Use IPv4 Addresses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9B772C-9A16-E444-84E4-86EFFD35BFA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Chapter 8 Sections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8A5DA9-7DB1-7248-9C05-61318208F4DE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8.1.4.4  Legacy </a:t>
            </a:r>
            <a:r>
              <a:rPr lang="en-US" dirty="0" err="1"/>
              <a:t>Classful</a:t>
            </a:r>
            <a:r>
              <a:rPr lang="en-US" dirty="0"/>
              <a:t> Addressing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8A5DA9-7DB1-7248-9C05-61318208F4DE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8.1.4.4  Legacy </a:t>
            </a:r>
            <a:r>
              <a:rPr lang="en-US" dirty="0" err="1"/>
              <a:t>Classful</a:t>
            </a:r>
            <a:r>
              <a:rPr lang="en-US" dirty="0"/>
              <a:t> Addressing (cont.)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085E8B-D399-554D-A2F9-428D37D8558B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8.1.1.2  Binary Number System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74A9B6-3F6D-3B47-A0D1-43AF6B391162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8.1.1.3 &amp; 8.1.1.4  Converting a Binary Address to Decimal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B83846-9024-7C4F-A163-5F8E27AA251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8.1.1.6  Converting from Decimal to Binary (Cont.)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CB8B7B-A862-E446-99E3-A3C8F6158C07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8.1.2.1  Network Portion and Host</a:t>
            </a:r>
            <a:r>
              <a:rPr lang="en-US" baseline="0" dirty="0"/>
              <a:t> Portion of an IPv4 Address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CB8B7B-A862-E446-99E3-A3C8F6158C07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8.1.2.1  Network Portion and Host Portion of an IPv4 Address (cont.)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8.1.2.2  Examining the Prefix Length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8.1.2.2  Examining the Prefix Length (cont.)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8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28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90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77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659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16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25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59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36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962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8973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61F3872-DD81-0F46-ABDD-79B13BAF94BA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50268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FB28-F5D4-864C-9B37-773B600AD215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67352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87D4-D91F-C44C-89C2-5F6235217E41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673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68B402-2185-EB4A-B0CE-1FE163FA51E8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57568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CD37003-E418-684C-ABB6-A269EB89BBEE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966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009E-A977-CF45-AE22-CD9110C407EB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0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2552-34AA-8A48-B419-27A524C27E9C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534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760-32F3-6248-8676-3622AAD17810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94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C3A9-2D58-A248-8CA3-C7A4286BB946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94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413-C386-D64D-8ED2-024106B650BC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654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EFDF-B673-7142-8CE6-506EAF32D312}" type="datetime1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6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56C8-B0CF-274B-BFE5-4766C652B909}" type="datetime1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3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EFD8150-ADDA-184C-A212-253E44E65785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28109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CD97555-D2A5-EF4B-AC10-03BE2C427585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578798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1C9D-D684-1144-8382-653B637C0879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99941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5726D1-421D-3E4F-A96C-85D9A1368AEE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3819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B362FA-86FB-F949-966A-5DBB30C8F4C5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4327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945F93E-EB24-0643-98D7-587F9FE1CAB1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4570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522D-B8D6-F04C-B6C3-17B81A038097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2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8B82-E6EF-C94E-B0C7-C09D0842F8F0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14836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8110-F09E-0348-9A90-656924D5A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A9FF7-E57C-D74D-B1B8-FDAE7034F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98465-3B5C-124B-91A2-E5187BB0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473-394C-5943-A66D-A4AD15B5609A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947C8-1927-EE46-A1DF-2D0B3441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25797-9C58-4747-A9A1-06338A51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1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BF31-BC88-1242-931E-B013D2D2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D091-811F-A146-935D-0727BD169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E2BC-FA5A-9640-B0C1-F49DB348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BF7F-B556-6C49-A4CE-2F4E1B505199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AA3C5-3C1E-734C-A08D-E446FF08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FDABA-49EA-DD4C-86C3-8E37FE6B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8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88FD-87B9-D344-BCC5-3EDF6D94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133DB-36D7-1D45-8547-6D22EB33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6753-536B-6441-AC5F-0C9050A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5491-617B-F144-83A1-42AB50E9BE8C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743CC-8ED4-5242-99AE-1C46FD54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1D51-D987-D344-8988-8245E7A2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5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F1BF-910B-FA41-9A31-1A06773E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68FB-92A6-4F42-8738-300DF0C94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D50E4-B693-4B4E-A0A0-3B356C7BE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D4132-EF83-4B40-87DA-9CB89750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7449-81AF-7241-810A-77A4F0274E5C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1160A-8591-E54B-B1E9-70EDBBA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B9775-D30A-7E4F-BA76-2455EB57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61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D509-3AA4-1142-90ED-E4586B84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5F3BA-92D2-3C4A-AE92-7FE87279E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F0FA1-EF44-024A-BB30-A61FB1E83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62E96-5C8E-7943-B13B-AA19931D4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0084B-4FA7-2F44-9016-6FCC27137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DB459-B679-6C4C-B6CD-9E241BFD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C30-2343-DF40-868C-C9AA284D9378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042BF-72BE-5D46-811A-6584C757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6ED7A-83D4-904F-AFA3-E341834A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4521-D578-8C48-8AB0-70C8EC8E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3121D-7B1E-A042-B1FF-12241137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01A9-09C5-3448-8BF8-65224CDB5B67}" type="datetime1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D6741-0902-1D4F-B437-C6D358BA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98726-2CC8-304F-BA64-1D0755E6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1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54304-7BF6-6347-882F-06290E04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BD9-1191-0544-8982-8A0F1A92048D}" type="datetime1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7AEA0-0F38-A940-BCF3-FA6921FD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A1C65-2EAC-C24A-8CE3-CFE1AD0C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5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9561-EB28-D04C-BFB3-A10E4703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E0DB-206E-CC45-8B46-F7659401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90C53-81BA-474C-8623-D04CFBE2D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D1069-94BA-FC48-9814-982A886E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6795-2AA6-214E-AA07-B3D0318D7BC0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2FC0-FA34-2B48-92DC-01B15B3D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8D388-A08E-B84A-B384-541910B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15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A324-FDEE-CD49-AC4A-D9767B6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892EF-5EBB-FE4D-B953-645169FBD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B4FC8-F050-3A4A-A903-C7CED13E1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1A550-FDCA-484C-A9B9-25DB70CB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2634-CC1C-5342-8F66-BFF0782124DE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BDDC9-AE9A-9C45-91A2-126CB141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06DA4-8F1B-B341-A22D-8ABCE2EF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24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B37F-1D0A-BF47-84B9-3E0CB691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96ACC-64AE-F548-9A53-B432C3863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409D1-87E5-6D4F-985C-2FBA3854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9F63-49C8-1F4C-B96A-E111FE51D59C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D144F-3997-FD46-96A4-31FFD59B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6F7C-3DCA-944E-9C1E-A3FA35FC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2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1D05B-633B-8A40-8AEA-BB88F98A1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4BB02-EF66-CA4D-93D6-A4E35C56B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CDDA-93E4-B548-8C83-D48857C8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CD9-2DF0-784F-A0EF-08C117EF43DE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53E61-1B1C-A442-805A-0FDB9DE8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9C79-EACD-E743-97B1-F3CD6470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hf hdr="0" ftr="0" dt="0"/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  <p:extLst>
      <p:ext uri="{BB962C8B-B14F-4D97-AF65-F5344CB8AC3E}">
        <p14:creationId xmlns:p14="http://schemas.microsoft.com/office/powerpoint/2010/main" val="378040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hf hdr="0" ftr="0" dt="0"/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B2228B-B3DD-B040-8007-6CB12C6B7F5B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4A601-A3E9-1C4E-9D59-2FB6A0DD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4431D-00AD-0047-9B0A-58FD2384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A1CF-958F-5742-AB08-CD0E61D1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D524-851A-0544-A66F-E6B795EE74D2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08ED1-27DF-8244-809C-67D7FCB7F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717F9-6D7D-754C-B30B-4334A7619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C369-8375-B24F-B8EF-79A4B789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623AD-9AA3-E844-861D-9B623B404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/>
              <a:t>Lecture#3-IPV4 Addressing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2000" smtClean="0">
                <a:latin typeface="+mn-lt"/>
                <a:ea typeface="+mn-ea"/>
                <a:cs typeface="+mn-cs"/>
              </a:rPr>
              <a:t>CT1304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Asma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AlOsaimi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EC3E5-E229-9E4B-924F-7D7C3863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640081" y="1142442"/>
            <a:ext cx="3810000" cy="269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36391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Subnet Mask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IPv4 Network, Host, and Broadcast Address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5824"/>
          <a:stretch/>
        </p:blipFill>
        <p:spPr bwMode="auto">
          <a:xfrm>
            <a:off x="1614488" y="3905250"/>
            <a:ext cx="6356032" cy="28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4801" y="1981200"/>
            <a:ext cx="32156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10.1.1.0/24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E08B8-315D-4344-8A4E-F844FBF1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6"/>
          <a:stretch/>
        </p:blipFill>
        <p:spPr bwMode="auto">
          <a:xfrm>
            <a:off x="799963" y="1249004"/>
            <a:ext cx="3945507" cy="283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10804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Subnet Mask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dirty="0">
                <a:latin typeface="Arial" charset="0"/>
              </a:rPr>
              <a:t>First Host and Last Host Addresses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62" y="4119200"/>
            <a:ext cx="6885188" cy="223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7790" y="2161098"/>
            <a:ext cx="32156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10.1.1.0/24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3B9D2-BDF2-F240-8037-E92E2747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11326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Subnet Mask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Bitwise AND Operation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5614" y="1603553"/>
            <a:ext cx="665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1 AND 1 = 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   1 AND 0 = 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    0 AND 1 = 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    0 AND 0 = 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" y="2110045"/>
            <a:ext cx="7631430" cy="4172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A1E89-C2FA-5742-86C1-22ADD1F0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FFEE-7181-DD4C-9AC7-B97F3BFD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charset="0"/>
              </a:rPr>
              <a:t>IPv4 Subnet Mask</a:t>
            </a: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Exercise</a:t>
            </a:r>
            <a:endParaRPr lang="en-US" sz="3600" dirty="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24C1-BCA6-4342-A848-E5EF940A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what is the subnet Id of the IP address 165.212.18.5/20?</a:t>
            </a:r>
          </a:p>
          <a:p>
            <a:pPr lvl="1"/>
            <a:r>
              <a:rPr lang="en-US" dirty="0"/>
              <a:t>The subnet Id of the IP address 165.212.18.5/20 is 165.212.16.0 The available host address range is 165.212.16.1 - 165.212.31.254 Broadcast address: 165.212.31.255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9DD8F-AF6C-454E-9F59-0D33B13A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E1A4-3174-304F-8225-579B1ADE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charset="0"/>
              </a:rPr>
              <a:t>IPv4 Subnet Mask</a:t>
            </a:r>
            <a:r>
              <a:rPr lang="en-US" sz="4400" dirty="0">
                <a:latin typeface="Arial" charset="0"/>
              </a:rPr>
              <a:t/>
            </a:r>
            <a:br>
              <a:rPr lang="en-US" sz="44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Exercise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4D4B-E2EF-774B-A20F-290253F8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You have an IP address of 156.16.3.47 with an 11-bit subnet mask. What are your valid hosts?</a:t>
            </a:r>
          </a:p>
          <a:p>
            <a:pPr lvl="1"/>
            <a:r>
              <a:rPr lang="en-US" dirty="0"/>
              <a:t>156.16.3.47 is a class B IP address and is normally used with a subnet mask of type 255.255.x.x</a:t>
            </a:r>
          </a:p>
          <a:p>
            <a:pPr lvl="1"/>
            <a:r>
              <a:rPr lang="en-US" dirty="0"/>
              <a:t>11 bit subnet mask is equivalent to 255.224.0.0=11111111.11100000.00000000.00000000</a:t>
            </a:r>
          </a:p>
          <a:p>
            <a:pPr lvl="1"/>
            <a:r>
              <a:rPr lang="en-US" dirty="0"/>
              <a:t>Netmask - 255.224.0.0</a:t>
            </a:r>
          </a:p>
          <a:p>
            <a:pPr lvl="1"/>
            <a:r>
              <a:rPr lang="en-US" dirty="0"/>
              <a:t>Network address -156.0.0.0/11</a:t>
            </a:r>
          </a:p>
          <a:p>
            <a:pPr lvl="1"/>
            <a:r>
              <a:rPr lang="en-US" dirty="0"/>
              <a:t>Broadcast: 156.31.255.255</a:t>
            </a:r>
          </a:p>
          <a:p>
            <a:pPr lvl="1"/>
            <a:r>
              <a:rPr lang="en-US" dirty="0"/>
              <a:t>Host Min: 156.0.0.1</a:t>
            </a:r>
          </a:p>
          <a:p>
            <a:pPr lvl="1"/>
            <a:r>
              <a:rPr lang="en-US" dirty="0"/>
              <a:t>Host max: 156.31.255.254</a:t>
            </a:r>
          </a:p>
          <a:p>
            <a:pPr lvl="1"/>
            <a:r>
              <a:rPr lang="en-US" dirty="0"/>
              <a:t>Host/Network-2097150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ED030-D3E5-B04E-82D4-F97EFB7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C147-374B-7741-8EC3-EE6A3B37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charset="0"/>
              </a:rPr>
              <a:t>IPv4 Subnet Mask</a:t>
            </a:r>
            <a:r>
              <a:rPr lang="en-US" sz="4400" dirty="0">
                <a:latin typeface="Arial" charset="0"/>
              </a:rPr>
              <a:t/>
            </a:r>
            <a:br>
              <a:rPr lang="en-US" sz="44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Exercise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BD318-9F47-9846-AD10-EBD3391B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What does the IP address 172.17.4.250/24 represent?</a:t>
            </a:r>
          </a:p>
          <a:p>
            <a:pPr marL="457200" indent="-457200" fontAlgn="base">
              <a:buFont typeface="+mj-lt"/>
              <a:buAutoNum type="alphaLcParenR"/>
            </a:pPr>
            <a:r>
              <a:rPr lang="en-US" dirty="0"/>
              <a:t>network address</a:t>
            </a:r>
          </a:p>
          <a:p>
            <a:pPr marL="457200" indent="-457200" fontAlgn="base">
              <a:buFont typeface="+mj-lt"/>
              <a:buAutoNum type="alphaLcParenR"/>
            </a:pPr>
            <a:r>
              <a:rPr lang="en-US" dirty="0"/>
              <a:t>multicast address</a:t>
            </a:r>
          </a:p>
          <a:p>
            <a:pPr marL="457200" indent="-457200" fontAlgn="base">
              <a:buFont typeface="+mj-lt"/>
              <a:buAutoNum type="alphaLcParenR"/>
            </a:pPr>
            <a:r>
              <a:rPr lang="en-US" b="1" dirty="0">
                <a:highlight>
                  <a:srgbClr val="FFFF00"/>
                </a:highlight>
              </a:rPr>
              <a:t>host address</a:t>
            </a:r>
            <a:endParaRPr lang="en-US" dirty="0">
              <a:highlight>
                <a:srgbClr val="FFFF00"/>
              </a:highlight>
            </a:endParaRPr>
          </a:p>
          <a:p>
            <a:pPr marL="457200" indent="-457200" fontAlgn="base">
              <a:buFont typeface="+mj-lt"/>
              <a:buAutoNum type="alphaLcParenR"/>
            </a:pPr>
            <a:r>
              <a:rPr lang="en-US" dirty="0"/>
              <a:t>broadcast address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7621C-DF7E-0C49-8D88-FA41BAF9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810" y="39439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Unicast, Broadcast, and Multicast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Assigning a Static IPv4 Address to a Host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335" y="1675594"/>
            <a:ext cx="35909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LAN Interface Properties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6518" y="1679570"/>
            <a:ext cx="4267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Configuring a Static IPv4 Address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/>
          <a:stretch/>
        </p:blipFill>
        <p:spPr bwMode="auto">
          <a:xfrm>
            <a:off x="541334" y="1975877"/>
            <a:ext cx="3742567" cy="48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77" y="1975877"/>
            <a:ext cx="4449626" cy="481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8D2BB-AD5A-B940-A8D1-5D6095B3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7679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2487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Unicast, Broadcast, and Multicast</a:t>
            </a:r>
            <a:br>
              <a:rPr lang="en-US" sz="1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Assigning a Dynamic IPv4 Address to a Host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514" y="5152571"/>
            <a:ext cx="824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DHCP – The preferred method of assigning IPv4 addresses to hosts on large networks because it reduces the burden on network support staff and virtually eliminates entry errors.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447347"/>
            <a:ext cx="3943335" cy="34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45" y="1447347"/>
            <a:ext cx="47720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39691" y="3527368"/>
            <a:ext cx="2641600" cy="4247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05208-007E-064E-AE14-A5ADF144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3501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83" y="40963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IPv4 Unicast, Broadcast, and Multicast</a:t>
            </a:r>
            <a:br>
              <a:rPr lang="en-US" sz="1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Unicast Transmission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571" y="2327425"/>
            <a:ext cx="2988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#1 Unicast</a:t>
            </a:r>
            <a:r>
              <a:rPr lang="en-US" sz="2000" dirty="0"/>
              <a:t> – the process of sending a packet from one host to an individual host.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64" y="2234613"/>
            <a:ext cx="5171999" cy="4056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437741" y="4145280"/>
            <a:ext cx="1140099" cy="580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984997" y="4127977"/>
            <a:ext cx="885371" cy="595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8079" y="1590201"/>
            <a:ext cx="871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In an IPv4 network, the hosts can communicate one of three different ways:</a:t>
            </a:r>
          </a:p>
          <a:p>
            <a:pPr algn="l"/>
            <a:r>
              <a:rPr lang="en-US" sz="2000" b="1" dirty="0"/>
              <a:t>Unicast</a:t>
            </a:r>
            <a:r>
              <a:rPr lang="en-US" sz="2000" dirty="0"/>
              <a:t>, Broadcast, and Multicast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19B04-5A62-A348-A1DB-047BA65A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6650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5697" y="39439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Unicast, Broadcast, and Multicast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Broadcast Transmission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324" y="1509675"/>
            <a:ext cx="8364548" cy="10131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an IPv4 network, the hosts can communicate one of three different ways: Unicast, </a:t>
            </a:r>
            <a:r>
              <a:rPr lang="en-US" sz="2000" b="1" dirty="0"/>
              <a:t>Broadcast</a:t>
            </a:r>
            <a:r>
              <a:rPr lang="en-US" sz="2000" dirty="0"/>
              <a:t>, and Multicast.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868057" y="4009578"/>
            <a:ext cx="1103085" cy="8853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708400" y="4355736"/>
            <a:ext cx="449943" cy="1242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82858" y="378666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NOTE</a:t>
            </a:r>
            <a:r>
              <a:rPr lang="en-US" sz="2000" dirty="0"/>
              <a:t>: Routers do not forward a limited broadcast!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60570" y="2778044"/>
            <a:ext cx="348342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Directed broadcast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Destination 172.16.4.255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Hosts within the 172.16.4.0/24 network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66" y="2340107"/>
            <a:ext cx="5175605" cy="4003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6939735" y="4121083"/>
            <a:ext cx="1106712" cy="715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711136" y="4341693"/>
            <a:ext cx="457198" cy="116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954840" y="4585739"/>
            <a:ext cx="349896" cy="921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301764" y="4002109"/>
            <a:ext cx="1480458" cy="7837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441961" y="2340107"/>
            <a:ext cx="2956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b="1" dirty="0"/>
              <a:t>#2 Broadcast</a:t>
            </a:r>
            <a:r>
              <a:rPr lang="en-US" sz="2000" dirty="0"/>
              <a:t> – the process of sending a packet from one host to all hosts in the network.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002" y="4785881"/>
            <a:ext cx="306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Directed broadcast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Destination 172.16.4.255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Hosts within the 172.16.4.0/24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F9D3F-445A-2149-84DD-B3815D31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373127"/>
            <a:ext cx="8772157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Topics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36388" y="1520456"/>
            <a:ext cx="8186618" cy="500924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</a:rPr>
              <a:t>IPv4 Address Structure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IPv4 Subnet Mask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IPv4 </a:t>
            </a:r>
            <a:r>
              <a:rPr lang="en-US" dirty="0" err="1">
                <a:latin typeface="Arial" charset="0"/>
              </a:rPr>
              <a:t>Unicast</a:t>
            </a:r>
            <a:r>
              <a:rPr lang="en-US" dirty="0">
                <a:latin typeface="Arial" charset="0"/>
              </a:rPr>
              <a:t>, Broadcast, and Multicast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Types of IPv4 Address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E7FE1-5366-E042-9A82-E77505B9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63" y="34867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Unicast, Broadcast, and Multicast</a:t>
            </a:r>
            <a:br>
              <a:rPr lang="en-US" sz="1800" dirty="0">
                <a:latin typeface="Arial" charset="0"/>
              </a:rPr>
            </a:br>
            <a:r>
              <a:rPr lang="en-US" dirty="0" err="1">
                <a:latin typeface="Arial" charset="0"/>
              </a:rPr>
              <a:t>Multicast</a:t>
            </a:r>
            <a:r>
              <a:rPr lang="en-US" dirty="0">
                <a:latin typeface="Arial" charset="0"/>
              </a:rPr>
              <a:t> Transmission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" y="2588217"/>
            <a:ext cx="8400323" cy="3285641"/>
          </a:xfrm>
        </p:spPr>
        <p:txBody>
          <a:bodyPr/>
          <a:lstStyle/>
          <a:p>
            <a:pPr marL="0" indent="0">
              <a:buNone/>
              <a:tabLst>
                <a:tab pos="228600" algn="l"/>
                <a:tab pos="350838" algn="l"/>
              </a:tabLst>
            </a:pPr>
            <a:r>
              <a:rPr lang="en-US" sz="2000" b="1" dirty="0"/>
              <a:t>#3 Multicast</a:t>
            </a:r>
            <a:r>
              <a:rPr lang="en-US" sz="2000" dirty="0"/>
              <a:t> – The process of sending a packet from one host to a selected group of hosts, possibly in different networks</a:t>
            </a:r>
            <a:r>
              <a:rPr lang="en-US" dirty="0"/>
              <a:t>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Reduces traffic 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Reserved for addressing multicast groups – 224.0.0.0 to 239.255.255.255. 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Link local –  224.0.0.0 to 224.0.0.255 (Example: routing information exchanged by routing protocols)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Globally scoped addresses – 224.0.1.0 to 238.255.255.255 (Example: 224.0.1.1 has been reserved for Network Time Protocol)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2440" y="1651944"/>
            <a:ext cx="8671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/>
              <a:t>In an IPv4 network, the hosts can communicate one of three different ways: Unicast, Broadcast, and </a:t>
            </a:r>
            <a:r>
              <a:rPr lang="en-US" sz="2000" b="1" dirty="0"/>
              <a:t>Multicast.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A9D1-41AA-C544-BAD4-82AA49A3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99730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7083" y="39439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Public and Private IPv4 Addresses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323" y="1470932"/>
            <a:ext cx="8382251" cy="508641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Private address blocks are:</a:t>
            </a:r>
          </a:p>
          <a:p>
            <a:r>
              <a:rPr lang="en-US" sz="2000" dirty="0"/>
              <a:t>Hosts that do not require access to the Internet can use private addresses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dirty="0"/>
              <a:t>10.0.0.0 to 10.255.255.255 (10.0.0.0/8)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dirty="0"/>
              <a:t>172.16.0.0 to 172.31.255.255 (172.16.0.0/12)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dirty="0"/>
              <a:t>192.168.0.0 to 192.168.255.255 (192.168.0.0/16)</a:t>
            </a:r>
          </a:p>
          <a:p>
            <a:pPr marL="457200" lvl="1" indent="0"/>
            <a:endParaRPr lang="en-US" dirty="0"/>
          </a:p>
          <a:p>
            <a:pPr marL="0" indent="0">
              <a:buNone/>
            </a:pPr>
            <a:r>
              <a:rPr lang="en-US" sz="2000" b="1" dirty="0"/>
              <a:t>Shared address space addresses: </a:t>
            </a:r>
          </a:p>
          <a:p>
            <a:r>
              <a:rPr lang="en-US" sz="2000" dirty="0"/>
              <a:t>Not globally routable</a:t>
            </a:r>
          </a:p>
          <a:p>
            <a:r>
              <a:rPr lang="en-US" sz="2000" dirty="0"/>
              <a:t>Intended only for use in service provider networks</a:t>
            </a:r>
          </a:p>
          <a:p>
            <a:r>
              <a:rPr lang="en-US" sz="2000" dirty="0"/>
              <a:t>Address block is 100.64.0.0/10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798D0-28A5-E647-B089-7E71ECEA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37915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Special Use IPv4 Addresses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" y="1615440"/>
            <a:ext cx="8351520" cy="5075646"/>
          </a:xfrm>
        </p:spPr>
        <p:txBody>
          <a:bodyPr>
            <a:normAutofit/>
          </a:bodyPr>
          <a:lstStyle/>
          <a:p>
            <a:r>
              <a:rPr lang="en-US" sz="2000" b="1" dirty="0"/>
              <a:t>Network and Broadcast addresses</a:t>
            </a:r>
            <a:r>
              <a:rPr lang="en-US" sz="2000" dirty="0"/>
              <a:t> – within each network the first and last addresses cannot be assigned to hosts</a:t>
            </a:r>
          </a:p>
          <a:p>
            <a:r>
              <a:rPr lang="en-US" sz="2000" b="1" dirty="0"/>
              <a:t>Loopback address</a:t>
            </a:r>
            <a:r>
              <a:rPr lang="en-US" sz="2000" dirty="0"/>
              <a:t> – 127.0.0.1 a special address that hosts use to direct traffic to themselves (addresses 127.0.0.0 to 127.255.255.255 are reserved)</a:t>
            </a:r>
          </a:p>
          <a:p>
            <a:r>
              <a:rPr lang="en-US" sz="2000" b="1" dirty="0"/>
              <a:t>Link-Local address</a:t>
            </a:r>
            <a:r>
              <a:rPr lang="en-US" sz="2000" dirty="0"/>
              <a:t> – 169.254.0.0 to 169.254.255.255 (169.254.0.0/16) addresses can be automatically assigned to the local host</a:t>
            </a:r>
          </a:p>
          <a:p>
            <a:r>
              <a:rPr lang="en-US" sz="2000" b="1" dirty="0"/>
              <a:t>TEST-NET addresses</a:t>
            </a:r>
            <a:r>
              <a:rPr lang="en-US" sz="2000" dirty="0"/>
              <a:t> – 192.0.2.0 to 192.0.2.255 (192.0.2.0/24) set aside for teaching and learning purposes, used in documentation and network examples</a:t>
            </a:r>
          </a:p>
          <a:p>
            <a:r>
              <a:rPr lang="en-US" sz="2000" b="1" dirty="0"/>
              <a:t>Experimental addresses</a:t>
            </a:r>
            <a:r>
              <a:rPr lang="en-US" sz="2000" dirty="0"/>
              <a:t> – 240.0.0.0 to 255.255.255.254 are listed as reserved</a:t>
            </a:r>
            <a:endParaRPr lang="en-US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F5584-E874-104E-8E04-E019A3C1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4210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10184" y="427755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Legacy </a:t>
            </a:r>
            <a:r>
              <a:rPr lang="en-US" dirty="0" err="1">
                <a:latin typeface="Arial" charset="0"/>
              </a:rPr>
              <a:t>Classful</a:t>
            </a:r>
            <a:r>
              <a:rPr lang="en-US" dirty="0">
                <a:latin typeface="Arial" charset="0"/>
              </a:rPr>
              <a:t> Addressing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4" y="1265955"/>
            <a:ext cx="8441930" cy="5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1350" y="-685800"/>
            <a:ext cx="53911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 if updated graphic with top row in text case for consistency.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D7DF9-5343-4644-92BF-CF4E7A6A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246" y="39439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Legacy </a:t>
            </a:r>
            <a:r>
              <a:rPr lang="en-US" dirty="0" err="1">
                <a:latin typeface="Arial" charset="0"/>
              </a:rPr>
              <a:t>Classful</a:t>
            </a:r>
            <a:r>
              <a:rPr lang="en-US" dirty="0">
                <a:latin typeface="Arial" charset="0"/>
              </a:rPr>
              <a:t> Addressing (cont.)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486" y="1654629"/>
            <a:ext cx="8592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Classless Addressing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Formal name is Classless Inter-Domain Routing (CIDR, pronounced “cider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Created a new set of standards that allowed service providers to allocate IPv4 addresses on any address bit boundary (prefix length) instead of only by a class A, B, or C address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53712-0567-8C49-8456-553CEA79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7561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Cisco Networking Academy program , Introduction to Networks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7E89A-5D34-504B-B11C-D199F9DF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69" y="1506463"/>
            <a:ext cx="4726226" cy="13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34" y="3102711"/>
            <a:ext cx="866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4011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Address Structure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Binary Number System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3" y="1569087"/>
            <a:ext cx="24098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4" y="2068201"/>
            <a:ext cx="15335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861628" y="1869124"/>
            <a:ext cx="6116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126070" y="2554514"/>
            <a:ext cx="696351" cy="7088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892952" y="2531667"/>
            <a:ext cx="510496" cy="7316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148200" y="2606632"/>
            <a:ext cx="1490669" cy="6566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55807" y="2363476"/>
            <a:ext cx="6116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3908697" y="2658751"/>
            <a:ext cx="1828800" cy="6566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6" y="3811283"/>
            <a:ext cx="3958092" cy="31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72" y="3561192"/>
            <a:ext cx="5466796" cy="29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7F723-2B04-0043-9B1B-57BA57A5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70592"/>
            <a:ext cx="877215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Address Structure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Converting a Binary Address to Decimal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"/>
          <a:stretch/>
        </p:blipFill>
        <p:spPr bwMode="auto">
          <a:xfrm>
            <a:off x="907425" y="1407794"/>
            <a:ext cx="6941175" cy="50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9566A-7011-5446-815B-6797BA34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4531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4011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IPv4 Address Structure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Converting from Decimal to Binary (Cont.)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58" y="1721173"/>
            <a:ext cx="6108002" cy="4481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74D481-A1E7-2741-996A-27F37CC7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82" y="312730"/>
            <a:ext cx="8632593" cy="8960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Subnet Mask</a:t>
            </a:r>
            <a:br>
              <a:rPr lang="en-US" sz="18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Network Portion and Host Portion of an IPv4 Address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238" y="1437368"/>
            <a:ext cx="8166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/>
              <a:t>To define the network and host portions of an address, a devices use a separate 32-bit pattern called a subnet mask</a:t>
            </a:r>
          </a:p>
          <a:p>
            <a:pPr algn="l"/>
            <a:endParaRPr lang="en-US" sz="2000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/>
              <a:t>The subnet mask does not actually contain the network or host portion of an IPv4 address, it just says where to look for these portions in a given IPv4 address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30" y="3289834"/>
            <a:ext cx="5485039" cy="3225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C5487-25CE-C74F-8076-C6FB8BD9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0447" y="627236"/>
            <a:ext cx="8967873" cy="8205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Subnet Mask</a:t>
            </a:r>
            <a:br>
              <a:rPr lang="en-US" sz="1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Network Portion and Host Portion of an IPv4 Address (cont.)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/>
          <a:stretch/>
        </p:blipFill>
        <p:spPr bwMode="auto">
          <a:xfrm>
            <a:off x="609600" y="1443264"/>
            <a:ext cx="7678057" cy="4897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538514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Valid Subnet Masks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9C455-1E7A-F74B-A4FF-40388E2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4160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06821"/>
            <a:ext cx="8483685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Subnet Mask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Examining the Prefix Length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95" y="1291159"/>
            <a:ext cx="6586485" cy="53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BCED4-A5CC-9A4B-924F-55C540FD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3283" y="452541"/>
            <a:ext cx="8483685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Subnet Mask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Examining the Prefix Length (cont.)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35" y="1844041"/>
            <a:ext cx="6584003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62FA9E-AF5F-AF4B-9851-398FEBF7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7207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quares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quares" id="{4C60CAE6-89B9-480D-9B32-6A50207B2820}" vid="{3581CBDE-7BC2-4DC6-9D77-91BBF25764A5}"/>
    </a:ext>
  </a:extLst>
</a:theme>
</file>

<file path=ppt/theme/theme3.xml><?xml version="1.0" encoding="utf-8"?>
<a:theme xmlns:a="http://schemas.openxmlformats.org/drawingml/2006/main" name="ct1304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DEA98B6EDE043B3E287EA145AD2A1" ma:contentTypeVersion="0" ma:contentTypeDescription="Create a new document." ma:contentTypeScope="" ma:versionID="e738dc5c10b6f251c3daf54c41d114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E4E88C-6106-4472-8047-2E98BCDF7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E89D89-9858-426C-8820-C777D45CA5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7539F0-22D5-40C4-85A0-696847748B7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14538</TotalTime>
  <Pages>28</Pages>
  <Words>847</Words>
  <Application>Microsoft Office PowerPoint</Application>
  <PresentationFormat>On-screen Show (4:3)</PresentationFormat>
  <Paragraphs>162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Rockwell</vt:lpstr>
      <vt:lpstr>Wingdings</vt:lpstr>
      <vt:lpstr>PPT-TMPLT-WHT_C</vt:lpstr>
      <vt:lpstr>squares</vt:lpstr>
      <vt:lpstr>ct1304</vt:lpstr>
      <vt:lpstr>Office Theme</vt:lpstr>
      <vt:lpstr> </vt:lpstr>
      <vt:lpstr>Topics</vt:lpstr>
      <vt:lpstr>IPv4 Address Structure Binary Number System</vt:lpstr>
      <vt:lpstr>IPv4 Address Structure Converting a Binary Address to Decimal</vt:lpstr>
      <vt:lpstr>IPv4 Address Structure Converting from Decimal to Binary (Cont.)</vt:lpstr>
      <vt:lpstr>IPv4 Subnet Mask Network Portion and Host Portion of an IPv4 Address</vt:lpstr>
      <vt:lpstr>IPv4 Subnet Mask Network Portion and Host Portion of an IPv4 Address (cont.)</vt:lpstr>
      <vt:lpstr>IPv4 Subnet Mask Examining the Prefix Length</vt:lpstr>
      <vt:lpstr>IPv4 Subnet Mask Examining the Prefix Length (cont.)</vt:lpstr>
      <vt:lpstr>IPv4 Subnet Mask IPv4 Network, Host, and Broadcast Address</vt:lpstr>
      <vt:lpstr>IPv4 Subnet Mask First Host and Last Host Addresses</vt:lpstr>
      <vt:lpstr>IPv4 Subnet Mask Bitwise AND Operation</vt:lpstr>
      <vt:lpstr>IPv4 Subnet Mask Exercise</vt:lpstr>
      <vt:lpstr>IPv4 Subnet Mask Exercise</vt:lpstr>
      <vt:lpstr>IPv4 Subnet Mask Exercise</vt:lpstr>
      <vt:lpstr>IPv4 Unicast, Broadcast, and Multicast Assigning a Static IPv4 Address to a Host</vt:lpstr>
      <vt:lpstr>IPv4 Unicast, Broadcast, and Multicast Assigning a Dynamic IPv4 Address to a Host</vt:lpstr>
      <vt:lpstr>IPv4 Unicast, Broadcast, and Multicast Unicast Transmission</vt:lpstr>
      <vt:lpstr>IPv4 Unicast, Broadcast, and Multicast Broadcast Transmission</vt:lpstr>
      <vt:lpstr>IPv4 Unicast, Broadcast, and Multicast Multicast Transmission</vt:lpstr>
      <vt:lpstr>Types of IPv4 Address Public and Private IPv4 Addresses</vt:lpstr>
      <vt:lpstr>Types of IPv4 Address Special Use IPv4 Addresses</vt:lpstr>
      <vt:lpstr>Types of IPv4 Address Legacy Classful Addressing</vt:lpstr>
      <vt:lpstr>Types of IPv4 Address Legacy Classful Addressing (cont.)</vt:lpstr>
      <vt:lpstr>Recourses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Rehab</cp:lastModifiedBy>
  <cp:revision>911</cp:revision>
  <cp:lastPrinted>1999-01-27T00:54:54Z</cp:lastPrinted>
  <dcterms:created xsi:type="dcterms:W3CDTF">2006-10-23T15:07:30Z</dcterms:created>
  <dcterms:modified xsi:type="dcterms:W3CDTF">2019-09-24T20:16:01Z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0x0101006DCDEA98B6EDE043B3E287EA145AD2A1</vt:lpwstr>
  </property>
</Properties>
</file>