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docProps/custom.xml" ContentType="application/vnd.openxmlformats-officedocument.custom-properties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39.xml" ContentType="application/vnd.openxmlformats-officedocument.presentationml.notesSlide+xml"/>
  <Override PartName="/ppt/notesSlides/notesSlide57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4.xml" ContentType="application/vnd.openxmlformats-officedocument.presentationml.slideLayout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53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60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61.xml" ContentType="application/vnd.openxmlformats-officedocument.presentationml.notesSlide+xml"/>
  <Override PartName="/ppt/commentAuthors.xml" ContentType="application/vnd.openxmlformats-officedocument.presentationml.commentAuthors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59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16.xml" ContentType="application/vnd.openxmlformats-officedocument.presentationml.slideLayout+xml"/>
  <Override PartName="/ppt/notesSlides/notesSlide37.xml" ContentType="application/vnd.openxmlformats-officedocument.presentationml.notesSlide+xml"/>
  <Override PartName="/ppt/notesSlides/notesSlide55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4.xml" ContentType="application/vnd.openxmlformats-officedocument.presentationml.notes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5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0" r:id="rId4"/>
    <p:sldMasterId id="2147484278" r:id="rId5"/>
  </p:sldMasterIdLst>
  <p:notesMasterIdLst>
    <p:notesMasterId r:id="rId68"/>
  </p:notesMasterIdLst>
  <p:handoutMasterIdLst>
    <p:handoutMasterId r:id="rId69"/>
  </p:handoutMasterIdLst>
  <p:sldIdLst>
    <p:sldId id="500" r:id="rId6"/>
    <p:sldId id="541" r:id="rId7"/>
    <p:sldId id="735" r:id="rId8"/>
    <p:sldId id="710" r:id="rId9"/>
    <p:sldId id="711" r:id="rId10"/>
    <p:sldId id="801" r:id="rId11"/>
    <p:sldId id="826" r:id="rId12"/>
    <p:sldId id="802" r:id="rId13"/>
    <p:sldId id="803" r:id="rId14"/>
    <p:sldId id="804" r:id="rId15"/>
    <p:sldId id="806" r:id="rId16"/>
    <p:sldId id="807" r:id="rId17"/>
    <p:sldId id="808" r:id="rId18"/>
    <p:sldId id="809" r:id="rId19"/>
    <p:sldId id="730" r:id="rId20"/>
    <p:sldId id="734" r:id="rId21"/>
    <p:sldId id="829" r:id="rId22"/>
    <p:sldId id="823" r:id="rId23"/>
    <p:sldId id="766" r:id="rId24"/>
    <p:sldId id="738" r:id="rId25"/>
    <p:sldId id="765" r:id="rId26"/>
    <p:sldId id="768" r:id="rId27"/>
    <p:sldId id="769" r:id="rId28"/>
    <p:sldId id="745" r:id="rId29"/>
    <p:sldId id="811" r:id="rId30"/>
    <p:sldId id="825" r:id="rId31"/>
    <p:sldId id="824" r:id="rId32"/>
    <p:sldId id="812" r:id="rId33"/>
    <p:sldId id="813" r:id="rId34"/>
    <p:sldId id="814" r:id="rId35"/>
    <p:sldId id="815" r:id="rId36"/>
    <p:sldId id="816" r:id="rId37"/>
    <p:sldId id="817" r:id="rId38"/>
    <p:sldId id="818" r:id="rId39"/>
    <p:sldId id="819" r:id="rId40"/>
    <p:sldId id="820" r:id="rId41"/>
    <p:sldId id="821" r:id="rId42"/>
    <p:sldId id="822" r:id="rId43"/>
    <p:sldId id="830" r:id="rId44"/>
    <p:sldId id="831" r:id="rId45"/>
    <p:sldId id="832" r:id="rId46"/>
    <p:sldId id="833" r:id="rId47"/>
    <p:sldId id="834" r:id="rId48"/>
    <p:sldId id="835" r:id="rId49"/>
    <p:sldId id="836" r:id="rId50"/>
    <p:sldId id="837" r:id="rId51"/>
    <p:sldId id="838" r:id="rId52"/>
    <p:sldId id="839" r:id="rId53"/>
    <p:sldId id="840" r:id="rId54"/>
    <p:sldId id="746" r:id="rId55"/>
    <p:sldId id="748" r:id="rId56"/>
    <p:sldId id="774" r:id="rId57"/>
    <p:sldId id="739" r:id="rId58"/>
    <p:sldId id="752" r:id="rId59"/>
    <p:sldId id="754" r:id="rId60"/>
    <p:sldId id="755" r:id="rId61"/>
    <p:sldId id="753" r:id="rId62"/>
    <p:sldId id="760" r:id="rId63"/>
    <p:sldId id="756" r:id="rId64"/>
    <p:sldId id="828" r:id="rId65"/>
    <p:sldId id="827" r:id="rId66"/>
    <p:sldId id="777" r:id="rId67"/>
  </p:sldIdLst>
  <p:sldSz cx="9144000" cy="6858000" type="screen4x3"/>
  <p:notesSz cx="7010400" cy="9296400"/>
  <p:defaultTextStyle>
    <a:defPPr>
      <a:defRPr lang="en-US"/>
    </a:defPPr>
    <a:lvl1pPr algn="ctr" rtl="0" eaLnBrk="0" fontAlgn="base" hangingPunct="0">
      <a:lnSpc>
        <a:spcPct val="90000"/>
      </a:lnSpc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lnSpc>
        <a:spcPct val="90000"/>
      </a:lnSpc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lnSpc>
        <a:spcPct val="90000"/>
      </a:lnSpc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lnSpc>
        <a:spcPct val="90000"/>
      </a:lnSpc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lnSpc>
        <a:spcPct val="90000"/>
      </a:lnSpc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vittoria deloulay" initials="vd" lastIdx="18" clrIdx="0"/>
  <p:cmAuthor id="1" name="carykell" initials="c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C0C0C4"/>
    <a:srgbClr val="678DC5"/>
    <a:srgbClr val="3E67A4"/>
    <a:srgbClr val="3E8DC5"/>
    <a:srgbClr val="5F5F65"/>
    <a:srgbClr val="7E7E86"/>
    <a:srgbClr val="FFFFFF"/>
    <a:srgbClr val="8E8E95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83" autoAdjust="0"/>
    <p:restoredTop sz="84037" autoAdjust="0"/>
  </p:normalViewPr>
  <p:slideViewPr>
    <p:cSldViewPr snapToGrid="0">
      <p:cViewPr>
        <p:scale>
          <a:sx n="50" d="100"/>
          <a:sy n="50" d="100"/>
        </p:scale>
        <p:origin x="-984" y="-2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022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  <p:sld r:id="rId17" collapse="1"/>
      <p:sld r:id="rId18" collapse="1"/>
      <p:sld r:id="rId19" collapse="1"/>
      <p:sld r:id="rId20" collapse="1"/>
      <p:sld r:id="rId21" collapse="1"/>
      <p:sld r:id="rId22" collapse="1"/>
      <p:sld r:id="rId23" collapse="1"/>
      <p:sld r:id="rId24" collapse="1"/>
      <p:sld r:id="rId25" collapse="1"/>
      <p:sld r:id="rId26" collapse="1"/>
      <p:sld r:id="rId27" collapse="1"/>
      <p:sld r:id="rId28" collapse="1"/>
      <p:sld r:id="rId29" collapse="1"/>
      <p:sld r:id="rId30" collapse="1"/>
      <p:sld r:id="rId3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7596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63" Type="http://schemas.openxmlformats.org/officeDocument/2006/relationships/slide" Target="slides/slide58.xml"/><Relationship Id="rId68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71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66" Type="http://schemas.openxmlformats.org/officeDocument/2006/relationships/slide" Target="slides/slide61.xml"/><Relationship Id="rId7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61" Type="http://schemas.openxmlformats.org/officeDocument/2006/relationships/slide" Target="slides/slide56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slide" Target="slides/slide60.xml"/><Relationship Id="rId73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slide" Target="slides/slide59.xml"/><Relationship Id="rId69" Type="http://schemas.openxmlformats.org/officeDocument/2006/relationships/handoutMaster" Target="handoutMasters/handoutMaster1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72" Type="http://schemas.openxmlformats.org/officeDocument/2006/relationships/viewProps" Target="view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67" Type="http://schemas.openxmlformats.org/officeDocument/2006/relationships/slide" Target="slides/slide62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slide" Target="slides/slide57.xml"/><Relationship Id="rId7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11.xml"/><Relationship Id="rId13" Type="http://schemas.openxmlformats.org/officeDocument/2006/relationships/slide" Target="slides/slide16.xml"/><Relationship Id="rId18" Type="http://schemas.openxmlformats.org/officeDocument/2006/relationships/slide" Target="slides/slide22.xml"/><Relationship Id="rId26" Type="http://schemas.openxmlformats.org/officeDocument/2006/relationships/slide" Target="slides/slide54.xml"/><Relationship Id="rId3" Type="http://schemas.openxmlformats.org/officeDocument/2006/relationships/slide" Target="slides/slide5.xml"/><Relationship Id="rId21" Type="http://schemas.openxmlformats.org/officeDocument/2006/relationships/slide" Target="slides/slide26.xml"/><Relationship Id="rId7" Type="http://schemas.openxmlformats.org/officeDocument/2006/relationships/slide" Target="slides/slide10.xml"/><Relationship Id="rId12" Type="http://schemas.openxmlformats.org/officeDocument/2006/relationships/slide" Target="slides/slide15.xml"/><Relationship Id="rId17" Type="http://schemas.openxmlformats.org/officeDocument/2006/relationships/slide" Target="slides/slide21.xml"/><Relationship Id="rId25" Type="http://schemas.openxmlformats.org/officeDocument/2006/relationships/slide" Target="slides/slide53.xml"/><Relationship Id="rId2" Type="http://schemas.openxmlformats.org/officeDocument/2006/relationships/slide" Target="slides/slide4.xml"/><Relationship Id="rId16" Type="http://schemas.openxmlformats.org/officeDocument/2006/relationships/slide" Target="slides/slide20.xml"/><Relationship Id="rId20" Type="http://schemas.openxmlformats.org/officeDocument/2006/relationships/slide" Target="slides/slide24.xml"/><Relationship Id="rId29" Type="http://schemas.openxmlformats.org/officeDocument/2006/relationships/slide" Target="slides/slide57.xml"/><Relationship Id="rId1" Type="http://schemas.openxmlformats.org/officeDocument/2006/relationships/slide" Target="slides/slide3.xml"/><Relationship Id="rId6" Type="http://schemas.openxmlformats.org/officeDocument/2006/relationships/slide" Target="slides/slide9.xml"/><Relationship Id="rId11" Type="http://schemas.openxmlformats.org/officeDocument/2006/relationships/slide" Target="slides/slide14.xml"/><Relationship Id="rId24" Type="http://schemas.openxmlformats.org/officeDocument/2006/relationships/slide" Target="slides/slide51.xml"/><Relationship Id="rId5" Type="http://schemas.openxmlformats.org/officeDocument/2006/relationships/slide" Target="slides/slide8.xml"/><Relationship Id="rId15" Type="http://schemas.openxmlformats.org/officeDocument/2006/relationships/slide" Target="slides/slide19.xml"/><Relationship Id="rId23" Type="http://schemas.openxmlformats.org/officeDocument/2006/relationships/slide" Target="slides/slide50.xml"/><Relationship Id="rId28" Type="http://schemas.openxmlformats.org/officeDocument/2006/relationships/slide" Target="slides/slide56.xml"/><Relationship Id="rId10" Type="http://schemas.openxmlformats.org/officeDocument/2006/relationships/slide" Target="slides/slide13.xml"/><Relationship Id="rId19" Type="http://schemas.openxmlformats.org/officeDocument/2006/relationships/slide" Target="slides/slide23.xml"/><Relationship Id="rId31" Type="http://schemas.openxmlformats.org/officeDocument/2006/relationships/slide" Target="slides/slide59.xml"/><Relationship Id="rId4" Type="http://schemas.openxmlformats.org/officeDocument/2006/relationships/slide" Target="slides/slide6.xml"/><Relationship Id="rId9" Type="http://schemas.openxmlformats.org/officeDocument/2006/relationships/slide" Target="slides/slide12.xml"/><Relationship Id="rId14" Type="http://schemas.openxmlformats.org/officeDocument/2006/relationships/slide" Target="slides/slide17.xml"/><Relationship Id="rId22" Type="http://schemas.openxmlformats.org/officeDocument/2006/relationships/slide" Target="slides/slide27.xml"/><Relationship Id="rId27" Type="http://schemas.openxmlformats.org/officeDocument/2006/relationships/slide" Target="slides/slide55.xml"/><Relationship Id="rId30" Type="http://schemas.openxmlformats.org/officeDocument/2006/relationships/slide" Target="slides/slide5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11"/>
          <p:cNvSpPr>
            <a:spLocks noChangeArrowheads="1"/>
          </p:cNvSpPr>
          <p:nvPr/>
        </p:nvSpPr>
        <p:spPr bwMode="auto">
          <a:xfrm>
            <a:off x="6249988" y="8609013"/>
            <a:ext cx="449262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8547" name="Rectangle 12"/>
          <p:cNvSpPr>
            <a:spLocks noChangeArrowheads="1"/>
          </p:cNvSpPr>
          <p:nvPr/>
        </p:nvSpPr>
        <p:spPr bwMode="auto">
          <a:xfrm>
            <a:off x="57150" y="8785225"/>
            <a:ext cx="2619375" cy="34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667" tIns="50185" rIns="95667" bIns="50185">
            <a:spAutoFit/>
          </a:bodyPr>
          <a:lstStyle/>
          <a:p>
            <a:pPr algn="l" defTabSz="611188">
              <a:lnSpc>
                <a:spcPct val="100000"/>
              </a:lnSpc>
              <a:tabLst>
                <a:tab pos="2387600" algn="l"/>
                <a:tab pos="4830763" algn="l"/>
              </a:tabLst>
            </a:pPr>
            <a:r>
              <a:rPr lang="en-US" sz="800"/>
              <a:t>© 2006, Cisco Systems, Inc. All rights reserved.</a:t>
            </a:r>
          </a:p>
          <a:p>
            <a:pPr algn="l" defTabSz="611188">
              <a:lnSpc>
                <a:spcPct val="100000"/>
              </a:lnSpc>
              <a:tabLst>
                <a:tab pos="2387600" algn="l"/>
                <a:tab pos="4830763" algn="l"/>
              </a:tabLst>
            </a:pPr>
            <a:r>
              <a:rPr lang="en-US" sz="800"/>
              <a:t>Presentation_ID.scr</a:t>
            </a:r>
          </a:p>
        </p:txBody>
      </p:sp>
      <p:sp>
        <p:nvSpPr>
          <p:cNvPr id="108548" name="Line 13"/>
          <p:cNvSpPr>
            <a:spLocks noChangeShapeType="1"/>
          </p:cNvSpPr>
          <p:nvPr/>
        </p:nvSpPr>
        <p:spPr bwMode="auto">
          <a:xfrm>
            <a:off x="152400" y="8799513"/>
            <a:ext cx="665321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8549" name="Rectangle 14"/>
          <p:cNvSpPr>
            <a:spLocks noChangeArrowheads="1"/>
          </p:cNvSpPr>
          <p:nvPr/>
        </p:nvSpPr>
        <p:spPr bwMode="auto">
          <a:xfrm>
            <a:off x="5929313" y="8680450"/>
            <a:ext cx="812800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819" tIns="0" rIns="18819" bIns="0" anchor="b"/>
          <a:lstStyle/>
          <a:p>
            <a:pPr algn="r" defTabSz="903288">
              <a:lnSpc>
                <a:spcPct val="100000"/>
              </a:lnSpc>
            </a:pPr>
            <a:fld id="{2E09094E-08C8-408C-AB8A-4622A2A54240}" type="slidenum">
              <a:rPr lang="en-US" sz="800"/>
              <a:pPr algn="r" defTabSz="903288">
                <a:lnSpc>
                  <a:spcPct val="100000"/>
                </a:lnSpc>
              </a:pPr>
              <a:t>‹#›</a:t>
            </a:fld>
            <a:endParaRPr lang="en-US" sz="800"/>
          </a:p>
        </p:txBody>
      </p:sp>
    </p:spTree>
    <p:extLst>
      <p:ext uri="{BB962C8B-B14F-4D97-AF65-F5344CB8AC3E}">
        <p14:creationId xmlns:p14="http://schemas.microsoft.com/office/powerpoint/2010/main" xmlns="" val="16558169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8"/>
          <p:cNvSpPr>
            <a:spLocks noChangeArrowheads="1"/>
          </p:cNvSpPr>
          <p:nvPr/>
        </p:nvSpPr>
        <p:spPr bwMode="auto">
          <a:xfrm>
            <a:off x="6249988" y="8609013"/>
            <a:ext cx="449262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347" name="Rectangle 9"/>
          <p:cNvSpPr>
            <a:spLocks noChangeArrowheads="1"/>
          </p:cNvSpPr>
          <p:nvPr/>
        </p:nvSpPr>
        <p:spPr bwMode="auto">
          <a:xfrm>
            <a:off x="57150" y="8785225"/>
            <a:ext cx="2619375" cy="34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667" tIns="50185" rIns="95667" bIns="50185">
            <a:spAutoFit/>
          </a:bodyPr>
          <a:lstStyle/>
          <a:p>
            <a:pPr algn="l" defTabSz="611188">
              <a:lnSpc>
                <a:spcPct val="100000"/>
              </a:lnSpc>
              <a:tabLst>
                <a:tab pos="2387600" algn="l"/>
                <a:tab pos="4830763" algn="l"/>
              </a:tabLst>
            </a:pPr>
            <a:r>
              <a:rPr lang="en-US" sz="800"/>
              <a:t>© 2006, Cisco Systems, Inc. All rights reserved.</a:t>
            </a:r>
          </a:p>
          <a:p>
            <a:pPr algn="l" defTabSz="611188">
              <a:lnSpc>
                <a:spcPct val="100000"/>
              </a:lnSpc>
              <a:tabLst>
                <a:tab pos="2387600" algn="l"/>
                <a:tab pos="4830763" algn="l"/>
              </a:tabLst>
            </a:pPr>
            <a:r>
              <a:rPr lang="en-US" sz="800"/>
              <a:t>Presentation_ID.scr</a:t>
            </a:r>
          </a:p>
        </p:txBody>
      </p:sp>
      <p:sp>
        <p:nvSpPr>
          <p:cNvPr id="57348" name="Line 10"/>
          <p:cNvSpPr>
            <a:spLocks noChangeShapeType="1"/>
          </p:cNvSpPr>
          <p:nvPr/>
        </p:nvSpPr>
        <p:spPr bwMode="auto">
          <a:xfrm>
            <a:off x="152400" y="8799513"/>
            <a:ext cx="665321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3307" name="Rectangle 1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929313" y="8680450"/>
            <a:ext cx="812800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819" tIns="0" rIns="18819" bIns="0" numCol="1" anchor="b" anchorCtr="0" compatLnSpc="1">
            <a:prstTxWarp prst="textNoShape">
              <a:avLst/>
            </a:prstTxWarp>
          </a:bodyPr>
          <a:lstStyle>
            <a:lvl1pPr algn="r" defTabSz="903288">
              <a:lnSpc>
                <a:spcPct val="100000"/>
              </a:lnSpc>
              <a:defRPr sz="800"/>
            </a:lvl1pPr>
          </a:lstStyle>
          <a:p>
            <a:pPr>
              <a:defRPr/>
            </a:pPr>
            <a:fld id="{DFC9B780-5DB9-4EA3-984D-3ED5FA4B047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7350" name="Rectangle 1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73125" y="244475"/>
            <a:ext cx="5321300" cy="39909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83309" name="Rectangle 1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68350" y="4378325"/>
            <a:ext cx="5468938" cy="425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67" tIns="50185" rIns="95667" bIns="5018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Body Text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37085270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12713" indent="-112713" algn="l" defTabSz="1020763" rtl="0" eaLnBrk="0" fontAlgn="base" hangingPunct="0">
      <a:lnSpc>
        <a:spcPct val="90000"/>
      </a:lnSpc>
      <a:spcBef>
        <a:spcPct val="50000"/>
      </a:spcBef>
      <a:spcAft>
        <a:spcPct val="0"/>
      </a:spcAft>
      <a:buSzPct val="100000"/>
      <a:buChar char="•"/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82600" indent="-120650" algn="l" defTabSz="1020763" rtl="0" eaLnBrk="0" fontAlgn="base" hangingPunct="0">
      <a:lnSpc>
        <a:spcPct val="90000"/>
      </a:lnSpc>
      <a:spcBef>
        <a:spcPct val="35000"/>
      </a:spcBef>
      <a:spcAft>
        <a:spcPct val="0"/>
      </a:spcAft>
      <a:buSzPct val="100000"/>
      <a:buChar char="•"/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66788" algn="l" defTabSz="1020763" rtl="0" eaLnBrk="0" fontAlgn="base" hangingPunct="0">
      <a:lnSpc>
        <a:spcPct val="90000"/>
      </a:lnSpc>
      <a:spcBef>
        <a:spcPct val="35000"/>
      </a:spcBef>
      <a:spcAft>
        <a:spcPct val="0"/>
      </a:spcAft>
      <a:buSzPct val="100000"/>
      <a:buChar char="•"/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449388" algn="l" defTabSz="1020763" rtl="0" eaLnBrk="0" fontAlgn="base" hangingPunct="0">
      <a:lnSpc>
        <a:spcPct val="90000"/>
      </a:lnSpc>
      <a:spcBef>
        <a:spcPct val="35000"/>
      </a:spcBef>
      <a:spcAft>
        <a:spcPct val="0"/>
      </a:spcAft>
      <a:buSzPct val="100000"/>
      <a:buChar char="•"/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931988" algn="l" defTabSz="1020763" rtl="0" eaLnBrk="0" fontAlgn="base" hangingPunct="0">
      <a:lnSpc>
        <a:spcPct val="90000"/>
      </a:lnSpc>
      <a:spcBef>
        <a:spcPct val="35000"/>
      </a:spcBef>
      <a:spcAft>
        <a:spcPct val="0"/>
      </a:spcAft>
      <a:buSzPct val="100000"/>
      <a:buChar char="•"/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A96EB1EB-B24C-4552-B40F-C9B043E6F693}" type="slidenum">
              <a:rPr lang="en-US" sz="800" smtClean="0"/>
              <a:pPr/>
              <a:t>1</a:t>
            </a:fld>
            <a:endParaRPr lang="en-US" sz="800" smtClean="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4813" y="4378325"/>
            <a:ext cx="6121400" cy="425291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en-US" b="1" dirty="0" smtClean="0"/>
              <a:t>Cisco Networking Academy program</a:t>
            </a:r>
          </a:p>
          <a:p>
            <a:pPr>
              <a:buFontTx/>
              <a:buNone/>
            </a:pPr>
            <a:r>
              <a:rPr lang="en-US" b="1" dirty="0" smtClean="0"/>
              <a:t>Introduction to Network</a:t>
            </a:r>
          </a:p>
          <a:p>
            <a:pPr>
              <a:buFontTx/>
              <a:buNone/>
            </a:pPr>
            <a:r>
              <a:rPr lang="en-US" sz="1300" b="1" dirty="0" smtClean="0"/>
              <a:t>Chapter 2: Configuring a Network Operating System</a:t>
            </a:r>
            <a:endParaRPr lang="en-GB" b="1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B7BEEAE8-BFD7-4F5F-B657-E081A39E9320}" type="slidenum">
              <a:rPr lang="en-US" sz="800" smtClean="0"/>
              <a:pPr/>
              <a:t>10</a:t>
            </a:fld>
            <a:endParaRPr lang="en-US" sz="800" smtClean="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b="1" dirty="0" smtClean="0"/>
              <a:t>2.1.2.3  Terminal Emulation Programs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dirty="0" smtClean="0"/>
          </a:p>
          <a:p>
            <a:r>
              <a:rPr lang="en-US" dirty="0" smtClean="0"/>
              <a:t>There are a number of excellent terminal emulation programs available for connecting to a networking device either by a serial connection over a console port or by an SSH connection. Some of these include:</a:t>
            </a:r>
          </a:p>
          <a:p>
            <a:r>
              <a:rPr lang="en-US" dirty="0" err="1" smtClean="0"/>
              <a:t>PuTTY</a:t>
            </a:r>
            <a:endParaRPr lang="en-US" dirty="0" smtClean="0"/>
          </a:p>
          <a:p>
            <a:r>
              <a:rPr lang="en-US" dirty="0" err="1" smtClean="0"/>
              <a:t>Tera</a:t>
            </a:r>
            <a:r>
              <a:rPr lang="en-US" dirty="0" smtClean="0"/>
              <a:t> Term</a:t>
            </a:r>
          </a:p>
          <a:p>
            <a:r>
              <a:rPr lang="en-US" dirty="0" err="1" smtClean="0"/>
              <a:t>SecureCRT</a:t>
            </a:r>
            <a:endParaRPr lang="en-US" dirty="0" smtClean="0"/>
          </a:p>
          <a:p>
            <a:r>
              <a:rPr lang="en-US" dirty="0" smtClean="0"/>
              <a:t>HyperTerminal</a:t>
            </a:r>
          </a:p>
          <a:p>
            <a:r>
              <a:rPr lang="en-US" dirty="0" smtClean="0"/>
              <a:t>OS X Terminal</a:t>
            </a:r>
          </a:p>
          <a:p>
            <a:r>
              <a:rPr lang="en-US" dirty="0" smtClean="0"/>
              <a:t>There are a number of excellent terminal emulation programs available for connecting to a networking device either by a serial connection over a console port or by an SSH connection.</a:t>
            </a:r>
          </a:p>
          <a:p>
            <a:r>
              <a:rPr lang="en-US" dirty="0" smtClean="0"/>
              <a:t>Each network technician tends to have a favorite terminal emulation program that they use exclusively. These programs allow you to enhance your productivity by adjusting window sizes, changing font sizes, and changing color schemes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9694F654-E527-4FA3-8910-E0259C800386}" type="slidenum">
              <a:rPr lang="en-US" sz="800" smtClean="0"/>
              <a:pPr/>
              <a:t>11</a:t>
            </a:fld>
            <a:endParaRPr lang="en-US" sz="800" smtClean="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b="1" dirty="0" smtClean="0"/>
              <a:t>2.1.3.2  Primary Modes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dirty="0" smtClean="0"/>
          </a:p>
          <a:p>
            <a:r>
              <a:rPr lang="en-US" dirty="0" smtClean="0"/>
              <a:t>The two primary modes of operation are user EXEC mode and privileged EXEC mode. </a:t>
            </a:r>
            <a:r>
              <a:rPr lang="en-US" dirty="0" err="1" smtClean="0"/>
              <a:t>Tthe</a:t>
            </a:r>
            <a:r>
              <a:rPr lang="en-US" dirty="0" smtClean="0"/>
              <a:t> privileged EXEC mode has a higher level of authority in what it allows the user to do with the device.</a:t>
            </a:r>
          </a:p>
          <a:p>
            <a:r>
              <a:rPr lang="en-US" b="1" dirty="0" smtClean="0"/>
              <a:t>User EXEC Mode</a:t>
            </a:r>
            <a:endParaRPr lang="en-US" dirty="0" smtClean="0"/>
          </a:p>
          <a:p>
            <a:r>
              <a:rPr lang="en-US" dirty="0" smtClean="0"/>
              <a:t>The user EXEC mode has limited capabilities but is useful for some basic operations. This mode is the first mode encountered upon entrance into the CLI of an IOS device.</a:t>
            </a:r>
          </a:p>
          <a:p>
            <a:r>
              <a:rPr lang="en-US" dirty="0" smtClean="0"/>
              <a:t>This is often referred to as view-only mode. The user EXEC level does not allow the execution of any commands that might change the configuration of the device.</a:t>
            </a:r>
          </a:p>
          <a:p>
            <a:r>
              <a:rPr lang="en-US" dirty="0" smtClean="0"/>
              <a:t>By default, there is no authentication required to access the user EXEC mode from the console. However, it is a good practice to ensure that authentication is configured during the initial configuration.</a:t>
            </a:r>
          </a:p>
          <a:p>
            <a:r>
              <a:rPr lang="en-US" dirty="0" smtClean="0"/>
              <a:t>The user EXEC mode is identified by the CLI prompt that ends with the &gt; symbol. This is an example that shows the &gt; symbol in the prompt: Switch&gt;</a:t>
            </a:r>
          </a:p>
          <a:p>
            <a:r>
              <a:rPr lang="en-US" b="1" dirty="0" smtClean="0"/>
              <a:t>Privileged EXEC Mode</a:t>
            </a:r>
            <a:endParaRPr lang="en-US" dirty="0" smtClean="0"/>
          </a:p>
          <a:p>
            <a:r>
              <a:rPr lang="en-US" dirty="0" smtClean="0"/>
              <a:t>The execution of configuration and management commands requires that the network administrator use the privileged EXEC mode, or a more specific mode in the hierarchy. </a:t>
            </a:r>
          </a:p>
          <a:p>
            <a:r>
              <a:rPr lang="en-US" dirty="0" smtClean="0"/>
              <a:t>The privileged EXEC mode can be identified by the prompt ending with the #symbol.   Switch#</a:t>
            </a:r>
          </a:p>
          <a:p>
            <a:r>
              <a:rPr lang="en-US" dirty="0" smtClean="0"/>
              <a:t>By default, privileged EXEC mode does not require authentication.</a:t>
            </a:r>
          </a:p>
          <a:p>
            <a:r>
              <a:rPr lang="en-US" dirty="0" smtClean="0"/>
              <a:t>Global configuration mode and all other more specific configuration modes can only be reached from the privileged EXEC mode. 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E50CCF95-693E-4F51-9A39-79F48A11E5D4}" type="slidenum">
              <a:rPr lang="en-US" sz="800" smtClean="0"/>
              <a:pPr/>
              <a:t>12</a:t>
            </a:fld>
            <a:endParaRPr lang="en-US" sz="800" smtClean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b="1" dirty="0" smtClean="0"/>
              <a:t>2.1.3.3  Global Configuration Mode and </a:t>
            </a:r>
            <a:r>
              <a:rPr lang="en-US" b="1" dirty="0" err="1" smtClean="0"/>
              <a:t>Submodes</a:t>
            </a:r>
            <a:endParaRPr lang="en-US" b="1" dirty="0" smtClean="0"/>
          </a:p>
          <a:p>
            <a:r>
              <a:rPr lang="en-US" dirty="0" smtClean="0"/>
              <a:t>Global configuration mode and interface configuration modes can only be reached from the privileged EXEC mode.</a:t>
            </a:r>
          </a:p>
          <a:p>
            <a:r>
              <a:rPr lang="en-US" dirty="0" smtClean="0"/>
              <a:t>From global </a:t>
            </a:r>
            <a:r>
              <a:rPr lang="en-US" dirty="0" err="1" smtClean="0"/>
              <a:t>config</a:t>
            </a:r>
            <a:r>
              <a:rPr lang="en-US" dirty="0" smtClean="0"/>
              <a:t>, CLI configuration changes are made that affect the operation of the device as a whole. </a:t>
            </a:r>
          </a:p>
          <a:p>
            <a:r>
              <a:rPr lang="en-US" dirty="0" smtClean="0"/>
              <a:t>Switch# </a:t>
            </a:r>
            <a:r>
              <a:rPr lang="en-US" b="1" dirty="0" smtClean="0"/>
              <a:t>configure terminal</a:t>
            </a:r>
            <a:endParaRPr lang="en-US" dirty="0" smtClean="0"/>
          </a:p>
          <a:p>
            <a:r>
              <a:rPr lang="en-US" dirty="0" smtClean="0"/>
              <a:t>Switch(</a:t>
            </a:r>
            <a:r>
              <a:rPr lang="en-US" dirty="0" err="1" smtClean="0"/>
              <a:t>config</a:t>
            </a:r>
            <a:r>
              <a:rPr lang="en-US" dirty="0" smtClean="0"/>
              <a:t>)#</a:t>
            </a:r>
          </a:p>
          <a:p>
            <a:r>
              <a:rPr lang="en-US" dirty="0" smtClean="0"/>
              <a:t>From the global </a:t>
            </a:r>
            <a:r>
              <a:rPr lang="en-US" dirty="0" err="1" smtClean="0"/>
              <a:t>config</a:t>
            </a:r>
            <a:r>
              <a:rPr lang="en-US" dirty="0" smtClean="0"/>
              <a:t> mode, the user can enter different </a:t>
            </a:r>
            <a:r>
              <a:rPr lang="en-US" dirty="0" err="1" smtClean="0"/>
              <a:t>subconfiguration</a:t>
            </a:r>
            <a:r>
              <a:rPr lang="en-US" dirty="0" smtClean="0"/>
              <a:t> modes. Each of these modes allows the configuration of a particular part or function of the IOS device. </a:t>
            </a:r>
          </a:p>
          <a:p>
            <a:r>
              <a:rPr lang="en-US" dirty="0" smtClean="0"/>
              <a:t>Interface mode - to configure one of the network interfaces (Fa0/0, S0/0/0)</a:t>
            </a:r>
          </a:p>
          <a:p>
            <a:r>
              <a:rPr lang="en-US" dirty="0" smtClean="0"/>
              <a:t>Line mode - to configure one of the physical or virtual lines (console, AUX, VTY)</a:t>
            </a:r>
          </a:p>
          <a:p>
            <a:r>
              <a:rPr lang="en-US" dirty="0" smtClean="0"/>
              <a:t>To exit a specific configuration mode and return to global configuration mode, enter</a:t>
            </a:r>
            <a:r>
              <a:rPr lang="en-US" b="1" dirty="0" smtClean="0"/>
              <a:t> exit</a:t>
            </a:r>
            <a:r>
              <a:rPr lang="en-US" dirty="0" smtClean="0"/>
              <a:t> at a prompt. To leave configuration mode completely and return to privileged EXEC mode, enter </a:t>
            </a:r>
            <a:r>
              <a:rPr lang="en-US" b="1" dirty="0" smtClean="0"/>
              <a:t>end </a:t>
            </a:r>
            <a:r>
              <a:rPr lang="en-US" dirty="0" smtClean="0"/>
              <a:t>or use the key sequence </a:t>
            </a:r>
            <a:r>
              <a:rPr lang="en-US" b="1" dirty="0" smtClean="0"/>
              <a:t>Ctrl-Z</a:t>
            </a:r>
            <a:r>
              <a:rPr lang="en-US" dirty="0" smtClean="0"/>
              <a:t>.</a:t>
            </a:r>
          </a:p>
          <a:p>
            <a:r>
              <a:rPr lang="en-US" dirty="0" smtClean="0"/>
              <a:t>As commands are used and modes are changed, the prompt changes to reflect the current context.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dirty="0" smtClean="0"/>
          </a:p>
          <a:p>
            <a:pPr>
              <a:lnSpc>
                <a:spcPct val="80000"/>
              </a:lnSpc>
              <a:buFontTx/>
              <a:buNone/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FAB0165-F392-4C97-A3FB-3579C6CC7796}" type="slidenum">
              <a:rPr lang="en-US" sz="800" smtClean="0"/>
              <a:pPr/>
              <a:t>13</a:t>
            </a:fld>
            <a:endParaRPr lang="en-US" sz="800" smtClean="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b="1" dirty="0" smtClean="0"/>
              <a:t>2.1.3.4  Navigating between IOS Modes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dirty="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/>
              <a:t>The </a:t>
            </a:r>
            <a:r>
              <a:rPr lang="en-US" b="1" dirty="0" smtClean="0"/>
              <a:t>enable</a:t>
            </a:r>
            <a:r>
              <a:rPr lang="en-US" dirty="0" smtClean="0"/>
              <a:t> and </a:t>
            </a:r>
            <a:r>
              <a:rPr lang="en-US" b="1" dirty="0" smtClean="0"/>
              <a:t>disable</a:t>
            </a:r>
            <a:r>
              <a:rPr lang="en-US" dirty="0" smtClean="0"/>
              <a:t> commands are used to change the CLI between the user EXEC mode and the privileged EXEC mode, respectively.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C41463F0-4B87-4884-AF35-DA47D97BACAF}" type="slidenum">
              <a:rPr lang="en-US" sz="800" smtClean="0"/>
              <a:pPr/>
              <a:t>14</a:t>
            </a:fld>
            <a:endParaRPr lang="en-US" sz="800" smtClean="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b="1" dirty="0" smtClean="0"/>
              <a:t>2.1.3.5  Navigating between IOS Modes (cont.)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dirty="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/>
              <a:t>To move from the global configuration mode to the privileged EXEC mode, you enter the command </a:t>
            </a:r>
            <a:r>
              <a:rPr lang="en-US" b="1" dirty="0" smtClean="0"/>
              <a:t>exit.</a:t>
            </a:r>
            <a:endParaRPr lang="en-US" dirty="0" smtClean="0"/>
          </a:p>
          <a:p>
            <a:pPr>
              <a:lnSpc>
                <a:spcPct val="80000"/>
              </a:lnSpc>
              <a:buFontTx/>
              <a:buNone/>
            </a:pPr>
            <a:endParaRPr lang="en-US" dirty="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/>
              <a:t>To move from any </a:t>
            </a:r>
            <a:r>
              <a:rPr lang="en-US" dirty="0" err="1" smtClean="0"/>
              <a:t>submode</a:t>
            </a:r>
            <a:r>
              <a:rPr lang="en-US" dirty="0" smtClean="0"/>
              <a:t> of the global configuration mode to the mode one step above it in the hierarchy of modes, enter the </a:t>
            </a:r>
            <a:r>
              <a:rPr lang="en-US" b="1" dirty="0" smtClean="0"/>
              <a:t>exit </a:t>
            </a:r>
            <a:r>
              <a:rPr lang="en-US" dirty="0" smtClean="0"/>
              <a:t>command.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dirty="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/>
              <a:t>To move from any </a:t>
            </a:r>
            <a:r>
              <a:rPr lang="en-US" dirty="0" err="1" smtClean="0"/>
              <a:t>submode</a:t>
            </a:r>
            <a:r>
              <a:rPr lang="en-US" dirty="0" smtClean="0"/>
              <a:t> of the privileged EXEC mode to the privileged EXEC mode, enter the </a:t>
            </a:r>
            <a:r>
              <a:rPr lang="en-US" b="1" dirty="0" smtClean="0"/>
              <a:t>end </a:t>
            </a:r>
            <a:r>
              <a:rPr lang="en-US" dirty="0" smtClean="0"/>
              <a:t>command or enter the key combination </a:t>
            </a:r>
            <a:r>
              <a:rPr lang="en-US" b="1" dirty="0" err="1" smtClean="0"/>
              <a:t>Ctrl+Z</a:t>
            </a:r>
            <a:r>
              <a:rPr lang="en-US" dirty="0" smtClean="0"/>
              <a:t>. 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dirty="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/>
              <a:t>To move from any </a:t>
            </a:r>
            <a:r>
              <a:rPr lang="en-US" dirty="0" err="1" smtClean="0"/>
              <a:t>submode</a:t>
            </a:r>
            <a:r>
              <a:rPr lang="en-US" dirty="0" smtClean="0"/>
              <a:t> of the global configuration mode to another “immediate” </a:t>
            </a:r>
            <a:r>
              <a:rPr lang="en-US" dirty="0" err="1" smtClean="0"/>
              <a:t>submode</a:t>
            </a:r>
            <a:r>
              <a:rPr lang="en-US" dirty="0" smtClean="0"/>
              <a:t> of the global configuration mode, simply enter the corresponding command that is normally entered from global configuration mode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6F4E0352-9AC4-4BF7-8437-99DDEB68E4B8}" type="slidenum">
              <a:rPr lang="en-US" sz="800" smtClean="0"/>
              <a:pPr/>
              <a:t>15</a:t>
            </a:fld>
            <a:endParaRPr lang="en-US" sz="800" smtClean="0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b="1" dirty="0" smtClean="0"/>
              <a:t>2.1.4.3  Context Sensitive Help</a:t>
            </a:r>
          </a:p>
          <a:p>
            <a:r>
              <a:rPr lang="en-US" dirty="0" smtClean="0"/>
              <a:t>The IOS has several forms of help available:</a:t>
            </a:r>
          </a:p>
          <a:p>
            <a:r>
              <a:rPr lang="en-US" dirty="0" smtClean="0"/>
              <a:t>Context-sensitive help</a:t>
            </a:r>
          </a:p>
          <a:p>
            <a:r>
              <a:rPr lang="en-US" dirty="0" smtClean="0"/>
              <a:t>Command Syntax Check</a:t>
            </a:r>
          </a:p>
          <a:p>
            <a:r>
              <a:rPr lang="en-US" dirty="0" smtClean="0"/>
              <a:t>Hot Keys and Shortcuts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CB17BCE3-D07B-4105-835F-C584C80D9F47}" type="slidenum">
              <a:rPr lang="en-US" sz="800" smtClean="0"/>
              <a:pPr/>
              <a:t>16</a:t>
            </a:fld>
            <a:endParaRPr lang="en-US" sz="800" smtClean="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  <a:defRPr/>
            </a:pPr>
            <a:r>
              <a:rPr lang="en-US" b="1" dirty="0" smtClean="0"/>
              <a:t>2.1.4.4  Command Syntax Check</a:t>
            </a:r>
          </a:p>
          <a:p>
            <a:pPr>
              <a:lnSpc>
                <a:spcPct val="80000"/>
              </a:lnSpc>
              <a:buFontTx/>
              <a:buNone/>
              <a:defRPr/>
            </a:pPr>
            <a:endParaRPr lang="en-US" dirty="0" smtClean="0"/>
          </a:p>
          <a:p>
            <a:pPr marL="0" indent="0">
              <a:buFontTx/>
              <a:buNone/>
              <a:defRPr/>
            </a:pPr>
            <a:r>
              <a:rPr lang="en-US" dirty="0" smtClean="0"/>
              <a:t>There are three different types of error messages:</a:t>
            </a:r>
          </a:p>
          <a:p>
            <a:pPr>
              <a:defRPr/>
            </a:pPr>
            <a:r>
              <a:rPr lang="en-US" dirty="0" smtClean="0"/>
              <a:t>Ambiguous command</a:t>
            </a:r>
          </a:p>
          <a:p>
            <a:pPr>
              <a:defRPr/>
            </a:pPr>
            <a:r>
              <a:rPr lang="en-US" dirty="0" smtClean="0"/>
              <a:t>Incomplete command</a:t>
            </a:r>
          </a:p>
          <a:p>
            <a:pPr>
              <a:defRPr/>
            </a:pPr>
            <a:r>
              <a:rPr lang="en-US" dirty="0" smtClean="0"/>
              <a:t>Incorrect command</a:t>
            </a:r>
          </a:p>
          <a:p>
            <a:pPr>
              <a:lnSpc>
                <a:spcPct val="80000"/>
              </a:lnSpc>
              <a:buFontTx/>
              <a:buNone/>
              <a:defRPr/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8A7A172-2B02-48C4-B4F6-1AB35B94AC58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b="1" dirty="0" smtClean="0"/>
              <a:t>11.3.3.2 Viewing Router Settings with the Show Version Command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B6595867-1D31-4465-9A01-3448029A8930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65537" name="Text Box 1"/>
          <p:cNvSpPr txBox="1">
            <a:spLocks noChangeArrowheads="1"/>
          </p:cNvSpPr>
          <p:nvPr/>
        </p:nvSpPr>
        <p:spPr bwMode="auto">
          <a:xfrm>
            <a:off x="-11798300" y="-11798300"/>
            <a:ext cx="11799888" cy="117998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algn="ctr">
              <a:lnSpc>
                <a:spcPct val="9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/>
            </a:pPr>
            <a:fld id="{BCF926F2-9729-451D-AE60-386671BD0018}" type="slidenum">
              <a:rPr lang="en-US" sz="2400">
                <a:solidFill>
                  <a:srgbClr val="000000"/>
                </a:solidFill>
                <a:ea typeface="+mn-ea" charset="0"/>
                <a:cs typeface="+mn-ea" charset="0"/>
              </a:rPr>
              <a:pPr algn="ctr">
                <a:lnSpc>
                  <a:spcPct val="90000"/>
                </a:lnSpc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  <a:tab pos="9410700" algn="l"/>
                  <a:tab pos="10134600" algn="l"/>
                  <a:tab pos="10858500" algn="l"/>
                  <a:tab pos="11582400" algn="l"/>
                </a:tabLst>
                <a:defRPr/>
              </a:pPr>
              <a:t>18</a:t>
            </a:fld>
            <a:endParaRPr lang="en-US" sz="2400">
              <a:solidFill>
                <a:srgbClr val="000000"/>
              </a:solidFill>
              <a:ea typeface="+mn-ea" charset="0"/>
              <a:cs typeface="+mn-ea" charset="0"/>
            </a:endParaRPr>
          </a:p>
        </p:txBody>
      </p:sp>
      <p:sp>
        <p:nvSpPr>
          <p:cNvPr id="6554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3763625" y="-11798300"/>
            <a:ext cx="15730538" cy="1179988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65539" name="Text Box 3"/>
          <p:cNvSpPr txBox="1">
            <a:spLocks noGrp="1" noChangeArrowheads="1"/>
          </p:cNvSpPr>
          <p:nvPr>
            <p:ph type="body" idx="1"/>
          </p:nvPr>
        </p:nvSpPr>
        <p:spPr>
          <a:xfrm>
            <a:off x="-11798300" y="-11798300"/>
            <a:ext cx="11799888" cy="11799888"/>
          </a:xfrm>
          <a:ln/>
        </p:spPr>
        <p:txBody>
          <a:bodyPr lIns="90000" tIns="45000" rIns="90000" bIns="45000"/>
          <a:lstStyle/>
          <a:p>
            <a:pPr eaLnBrk="1">
              <a:spcBef>
                <a:spcPct val="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/>
            </a:pPr>
            <a:r>
              <a:rPr lang="en-US" sz="2000" b="1" dirty="0" smtClean="0">
                <a:latin typeface="Arial" charset="0"/>
                <a:ea typeface="文泉驛正黑" charset="0"/>
                <a:cs typeface="文泉驛正黑" charset="0"/>
              </a:rPr>
              <a:t>2.1 Basic Switch Configuration</a:t>
            </a:r>
          </a:p>
          <a:p>
            <a:pPr eaLnBrk="1">
              <a:spcBef>
                <a:spcPct val="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/>
            </a:pPr>
            <a:r>
              <a:rPr lang="en-US" sz="2000" b="1" dirty="0" smtClean="0">
                <a:latin typeface="Arial" charset="0"/>
                <a:ea typeface="文泉驛正黑" charset="0"/>
                <a:cs typeface="文泉驛正黑" charset="0"/>
              </a:rPr>
              <a:t>2.1.1 Configure a Switch With Initial Settings</a:t>
            </a:r>
          </a:p>
          <a:p>
            <a:pPr eaLnBrk="1">
              <a:lnSpc>
                <a:spcPct val="90000"/>
              </a:lnSpc>
              <a:spcBef>
                <a:spcPts val="60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/>
            </a:pPr>
            <a:r>
              <a:rPr lang="en-US" sz="2000" b="1" dirty="0" smtClean="0">
                <a:latin typeface="Arial" charset="0"/>
                <a:ea typeface="文泉驛正黑" charset="0"/>
                <a:cs typeface="文泉驛正黑" charset="0"/>
              </a:rPr>
              <a:t>2.1.1.1 </a:t>
            </a:r>
            <a:r>
              <a:rPr lang="en-US" b="1" dirty="0" smtClean="0">
                <a:latin typeface="Arial" charset="0"/>
                <a:ea typeface="+mn-ea" charset="0"/>
                <a:cs typeface="+mn-ea" charset="0"/>
              </a:rPr>
              <a:t>Switch Boot Sequence</a:t>
            </a:r>
          </a:p>
          <a:p>
            <a:pPr eaLnBrk="1">
              <a:spcBef>
                <a:spcPts val="60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/>
            </a:pPr>
            <a:endParaRPr lang="en-US" b="1" dirty="0" smtClean="0">
              <a:latin typeface="Arial" charset="0"/>
              <a:ea typeface="+mn-ea" charset="0"/>
              <a:cs typeface="+mn-ea" charset="0"/>
            </a:endParaRPr>
          </a:p>
          <a:p>
            <a:pPr eaLnBrk="1">
              <a:spcBef>
                <a:spcPts val="60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/>
            </a:pPr>
            <a:endParaRPr lang="en-US" b="1" dirty="0" smtClean="0">
              <a:latin typeface="Arial" charset="0"/>
              <a:ea typeface="+mn-ea" charset="0"/>
              <a:cs typeface="+mn-ea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8755E249-0643-4D1A-8AFF-DBF9A9521951}" type="slidenum">
              <a:rPr lang="en-US" sz="800" smtClean="0"/>
              <a:pPr/>
              <a:t>19</a:t>
            </a:fld>
            <a:endParaRPr lang="en-US" sz="800" smtClean="0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b="1" dirty="0" smtClean="0"/>
              <a:t>2.2.1.4  Configuring Hostnames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72AAE223-5F1F-4187-AFD7-ECAC8FE14986}" type="slidenum">
              <a:rPr lang="en-US" sz="800" smtClean="0"/>
              <a:pPr/>
              <a:t>2</a:t>
            </a:fld>
            <a:endParaRPr lang="en-US" sz="800" smtClean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en-US" b="1" smtClean="0"/>
              <a:t>Chapter 2 Objectives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0261872-2F09-4011-9159-28127C9E7A38}" type="slidenum">
              <a:rPr lang="en-US" sz="800" smtClean="0"/>
              <a:pPr/>
              <a:t>20</a:t>
            </a:fld>
            <a:endParaRPr lang="en-US" sz="800" smtClean="0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b="1" dirty="0" smtClean="0"/>
              <a:t>2.2.2.1 Securing Device Access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dirty="0" smtClean="0"/>
          </a:p>
          <a:p>
            <a:r>
              <a:rPr lang="en-US" dirty="0" smtClean="0"/>
              <a:t>Consider these key points when choosing passwords:</a:t>
            </a:r>
          </a:p>
          <a:p>
            <a:r>
              <a:rPr lang="en-US" dirty="0" smtClean="0"/>
              <a:t>Use passwords that are more than eight characters in length.</a:t>
            </a:r>
          </a:p>
          <a:p>
            <a:r>
              <a:rPr lang="en-US" dirty="0" smtClean="0"/>
              <a:t>Use a combination of upper and lowercase letters, numbers, special characters, and/or numeric sequences in passwords.</a:t>
            </a:r>
          </a:p>
          <a:p>
            <a:r>
              <a:rPr lang="en-US" dirty="0" smtClean="0"/>
              <a:t>Avoid using the same password for all devices.</a:t>
            </a:r>
          </a:p>
          <a:p>
            <a:r>
              <a:rPr lang="en-US" dirty="0" smtClean="0"/>
              <a:t>Avoid using common words such as </a:t>
            </a:r>
            <a:r>
              <a:rPr lang="en-US" b="1" dirty="0" smtClean="0"/>
              <a:t>password</a:t>
            </a:r>
            <a:r>
              <a:rPr lang="en-US" dirty="0" smtClean="0"/>
              <a:t> or </a:t>
            </a:r>
            <a:r>
              <a:rPr lang="en-US" b="1" dirty="0" smtClean="0"/>
              <a:t>administrator</a:t>
            </a:r>
            <a:r>
              <a:rPr lang="en-US" dirty="0" smtClean="0"/>
              <a:t>, because these are easily guessed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C712D771-9FE0-468A-819D-6D00FA2FFEA7}" type="slidenum">
              <a:rPr lang="en-US" sz="800" smtClean="0"/>
              <a:pPr/>
              <a:t>21</a:t>
            </a:fld>
            <a:endParaRPr lang="en-US" sz="800" smtClean="0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b="1" dirty="0" smtClean="0"/>
              <a:t>2.2.2.2  Securing Privileged EXEC Access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F14D974D-E990-4EAE-8268-5B881A7998DD}" type="slidenum">
              <a:rPr lang="en-US" sz="800" smtClean="0"/>
              <a:pPr/>
              <a:t>22</a:t>
            </a:fld>
            <a:endParaRPr lang="en-US" sz="800" smtClean="0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b="1" dirty="0" smtClean="0"/>
              <a:t>2.2.2.3  Securing User EXEC Access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27458188-37E0-4DB4-8346-B6D0EF06E9F8}" type="slidenum">
              <a:rPr lang="en-US" sz="800" smtClean="0"/>
              <a:pPr/>
              <a:t>23</a:t>
            </a:fld>
            <a:endParaRPr lang="en-US" sz="800" smtClean="0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b="1" dirty="0" smtClean="0"/>
              <a:t>2.2.2.4  Encrypting Password Display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F7FAC308-A5C7-4F13-8D4E-DC200A3C90B3}" type="slidenum">
              <a:rPr lang="en-US" sz="800" smtClean="0"/>
              <a:pPr/>
              <a:t>24</a:t>
            </a:fld>
            <a:endParaRPr lang="en-US" sz="800" smtClean="0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b="1" dirty="0" smtClean="0"/>
              <a:t>2.2.2.5  Banner Messages</a:t>
            </a: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D02F5DBE-1E62-49F4-BB42-C8381D5C9CDB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70657" name="Text Box 1"/>
          <p:cNvSpPr txBox="1">
            <a:spLocks noChangeArrowheads="1"/>
          </p:cNvSpPr>
          <p:nvPr/>
        </p:nvSpPr>
        <p:spPr bwMode="auto">
          <a:xfrm>
            <a:off x="-11798300" y="-11798300"/>
            <a:ext cx="11799888" cy="117998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algn="ctr">
              <a:lnSpc>
                <a:spcPct val="9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/>
            </a:pPr>
            <a:fld id="{9B7DA738-16B3-49EF-833E-1B8485C2AD98}" type="slidenum">
              <a:rPr lang="en-US" sz="2400">
                <a:solidFill>
                  <a:srgbClr val="000000"/>
                </a:solidFill>
                <a:ea typeface="+mn-ea" charset="0"/>
                <a:cs typeface="+mn-ea" charset="0"/>
              </a:rPr>
              <a:pPr algn="ctr">
                <a:lnSpc>
                  <a:spcPct val="90000"/>
                </a:lnSpc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  <a:tab pos="9410700" algn="l"/>
                  <a:tab pos="10134600" algn="l"/>
                  <a:tab pos="10858500" algn="l"/>
                  <a:tab pos="11582400" algn="l"/>
                </a:tabLst>
                <a:defRPr/>
              </a:pPr>
              <a:t>25</a:t>
            </a:fld>
            <a:endParaRPr lang="en-US" sz="2400">
              <a:solidFill>
                <a:srgbClr val="000000"/>
              </a:solidFill>
              <a:ea typeface="+mn-ea" charset="0"/>
              <a:cs typeface="+mn-ea" charset="0"/>
            </a:endParaRPr>
          </a:p>
        </p:txBody>
      </p:sp>
      <p:sp>
        <p:nvSpPr>
          <p:cNvPr id="7066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3763625" y="-11798300"/>
            <a:ext cx="15730538" cy="1179988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70659" name="Text Box 3"/>
          <p:cNvSpPr txBox="1">
            <a:spLocks noGrp="1" noChangeArrowheads="1"/>
          </p:cNvSpPr>
          <p:nvPr>
            <p:ph type="body" idx="1"/>
          </p:nvPr>
        </p:nvSpPr>
        <p:spPr>
          <a:xfrm>
            <a:off x="-11798300" y="-11798300"/>
            <a:ext cx="11799888" cy="11799888"/>
          </a:xfrm>
          <a:ln/>
        </p:spPr>
        <p:txBody>
          <a:bodyPr lIns="90000" tIns="45000" rIns="90000" bIns="45000"/>
          <a:lstStyle/>
          <a:p>
            <a:pPr eaLnBrk="1">
              <a:spcBef>
                <a:spcPct val="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/>
            </a:pPr>
            <a:r>
              <a:rPr lang="en-US" sz="2000" b="1" smtClean="0">
                <a:latin typeface="Arial" charset="0"/>
                <a:ea typeface="文泉驛正黑" charset="0"/>
                <a:cs typeface="文泉驛正黑" charset="0"/>
              </a:rPr>
              <a:t>2.1 Basic Switch Configuration</a:t>
            </a:r>
          </a:p>
          <a:p>
            <a:pPr eaLnBrk="1">
              <a:spcBef>
                <a:spcPct val="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/>
            </a:pPr>
            <a:r>
              <a:rPr lang="en-US" sz="2000" b="1" smtClean="0">
                <a:latin typeface="Arial" charset="0"/>
                <a:ea typeface="文泉驛正黑" charset="0"/>
                <a:cs typeface="文泉驛正黑" charset="0"/>
              </a:rPr>
              <a:t>2.1.1 Configure a Switch With Initial Settings</a:t>
            </a:r>
          </a:p>
          <a:p>
            <a:pPr eaLnBrk="1">
              <a:spcBef>
                <a:spcPct val="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/>
            </a:pPr>
            <a:r>
              <a:rPr lang="en-US" sz="2000" b="1" smtClean="0">
                <a:latin typeface="Arial" charset="0"/>
                <a:ea typeface="文泉驛正黑" charset="0"/>
                <a:cs typeface="文泉驛正黑" charset="0"/>
              </a:rPr>
              <a:t>2.1.1.4 </a:t>
            </a:r>
            <a:r>
              <a:rPr lang="en-US" b="1" smtClean="0">
                <a:latin typeface="Arial" charset="0"/>
                <a:ea typeface="+mn-ea" charset="0"/>
                <a:cs typeface="+mn-ea" charset="0"/>
              </a:rPr>
              <a:t>Preparing for Basic Switch Management</a:t>
            </a: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B666A0B0-5D32-4B7F-AA53-5B118C38BA3B}" type="slidenum">
              <a:rPr lang="en-US" sz="800" smtClean="0"/>
              <a:pPr/>
              <a:t>26</a:t>
            </a:fld>
            <a:endParaRPr lang="en-US" sz="800" smtClean="0"/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b="1" dirty="0" smtClean="0"/>
              <a:t>2.3.2.1  Configuring a Switch Virtual Interface</a:t>
            </a: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B666A0B0-5D32-4B7F-AA53-5B118C38BA3B}" type="slidenum">
              <a:rPr lang="en-US" sz="800" smtClean="0"/>
              <a:pPr/>
              <a:t>27</a:t>
            </a:fld>
            <a:endParaRPr lang="en-US" sz="800" smtClean="0"/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b="1" dirty="0" smtClean="0"/>
              <a:t>2.3.2.1  Configuring a Switch Virtual Interface</a:t>
            </a: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C9A1E873-6851-49AF-ADBA-E1B59898279B}" type="slidenum">
              <a:rPr lang="en-US" smtClean="0"/>
              <a:pPr/>
              <a:t>28</a:t>
            </a:fld>
            <a:endParaRPr lang="en-US" smtClean="0"/>
          </a:p>
        </p:txBody>
      </p:sp>
      <p:sp>
        <p:nvSpPr>
          <p:cNvPr id="71681" name="Text Box 1"/>
          <p:cNvSpPr txBox="1">
            <a:spLocks noChangeArrowheads="1"/>
          </p:cNvSpPr>
          <p:nvPr/>
        </p:nvSpPr>
        <p:spPr bwMode="auto">
          <a:xfrm>
            <a:off x="-11798300" y="-11798300"/>
            <a:ext cx="11799888" cy="117998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algn="ctr">
              <a:lnSpc>
                <a:spcPct val="9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/>
            </a:pPr>
            <a:fld id="{DF8502CD-0999-435C-A99F-D60C9E14030E}" type="slidenum">
              <a:rPr lang="en-US" sz="2400">
                <a:solidFill>
                  <a:srgbClr val="000000"/>
                </a:solidFill>
                <a:ea typeface="+mn-ea" charset="0"/>
                <a:cs typeface="+mn-ea" charset="0"/>
              </a:rPr>
              <a:pPr algn="ctr">
                <a:lnSpc>
                  <a:spcPct val="90000"/>
                </a:lnSpc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  <a:tab pos="9410700" algn="l"/>
                  <a:tab pos="10134600" algn="l"/>
                  <a:tab pos="10858500" algn="l"/>
                  <a:tab pos="11582400" algn="l"/>
                </a:tabLst>
                <a:defRPr/>
              </a:pPr>
              <a:t>28</a:t>
            </a:fld>
            <a:endParaRPr lang="en-US" sz="2400">
              <a:solidFill>
                <a:srgbClr val="000000"/>
              </a:solidFill>
              <a:ea typeface="+mn-ea" charset="0"/>
              <a:cs typeface="+mn-ea" charset="0"/>
            </a:endParaRPr>
          </a:p>
        </p:txBody>
      </p:sp>
      <p:sp>
        <p:nvSpPr>
          <p:cNvPr id="716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3763625" y="-11798300"/>
            <a:ext cx="15730538" cy="1179988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71683" name="Text Box 3"/>
          <p:cNvSpPr txBox="1">
            <a:spLocks noGrp="1" noChangeArrowheads="1"/>
          </p:cNvSpPr>
          <p:nvPr>
            <p:ph type="body" idx="1"/>
          </p:nvPr>
        </p:nvSpPr>
        <p:spPr>
          <a:xfrm>
            <a:off x="-11798300" y="-11798300"/>
            <a:ext cx="11799888" cy="11799888"/>
          </a:xfrm>
          <a:ln/>
        </p:spPr>
        <p:txBody>
          <a:bodyPr lIns="90000" tIns="45000" rIns="90000" bIns="45000"/>
          <a:lstStyle/>
          <a:p>
            <a:pPr eaLnBrk="1">
              <a:spcBef>
                <a:spcPct val="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/>
            </a:pPr>
            <a:r>
              <a:rPr lang="en-US" sz="2000" b="1" smtClean="0">
                <a:latin typeface="Arial" charset="0"/>
                <a:ea typeface="文泉驛正黑" charset="0"/>
                <a:cs typeface="文泉驛正黑" charset="0"/>
              </a:rPr>
              <a:t>2.1 Basic Switch Configuration</a:t>
            </a:r>
          </a:p>
          <a:p>
            <a:pPr eaLnBrk="1">
              <a:spcBef>
                <a:spcPct val="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/>
            </a:pPr>
            <a:r>
              <a:rPr lang="en-US" sz="2000" b="1" smtClean="0">
                <a:latin typeface="Arial" charset="0"/>
                <a:ea typeface="文泉驛正黑" charset="0"/>
                <a:cs typeface="文泉驛正黑" charset="0"/>
              </a:rPr>
              <a:t>2.1.1 Configure a Switch With Initial Settings</a:t>
            </a:r>
          </a:p>
          <a:p>
            <a:pPr eaLnBrk="1">
              <a:spcBef>
                <a:spcPct val="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/>
            </a:pPr>
            <a:r>
              <a:rPr lang="en-US" sz="2000" b="1" smtClean="0">
                <a:latin typeface="Arial" charset="0"/>
                <a:ea typeface="文泉驛正黑" charset="0"/>
                <a:cs typeface="文泉驛正黑" charset="0"/>
              </a:rPr>
              <a:t>2.1.1.5 </a:t>
            </a:r>
            <a:r>
              <a:rPr lang="en-US" b="1" smtClean="0">
                <a:latin typeface="Arial" charset="0"/>
                <a:ea typeface="+mn-ea" charset="0"/>
                <a:cs typeface="+mn-ea" charset="0"/>
              </a:rPr>
              <a:t>Preparing for Basic Switch Management</a:t>
            </a: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054B8ADA-B600-452E-838C-AD0A417DBD6F}" type="slidenum">
              <a:rPr lang="en-US" smtClean="0"/>
              <a:pPr/>
              <a:t>29</a:t>
            </a:fld>
            <a:endParaRPr lang="en-US" smtClean="0"/>
          </a:p>
        </p:txBody>
      </p:sp>
      <p:sp>
        <p:nvSpPr>
          <p:cNvPr id="72705" name="Text Box 1"/>
          <p:cNvSpPr txBox="1">
            <a:spLocks noChangeArrowheads="1"/>
          </p:cNvSpPr>
          <p:nvPr/>
        </p:nvSpPr>
        <p:spPr bwMode="auto">
          <a:xfrm>
            <a:off x="-11798300" y="-11798300"/>
            <a:ext cx="11799888" cy="117998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algn="ctr">
              <a:lnSpc>
                <a:spcPct val="9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/>
            </a:pPr>
            <a:fld id="{9669199C-46B5-46D5-B6B3-64DF9525E047}" type="slidenum">
              <a:rPr lang="en-US" sz="2400">
                <a:solidFill>
                  <a:srgbClr val="000000"/>
                </a:solidFill>
                <a:ea typeface="+mn-ea" charset="0"/>
                <a:cs typeface="+mn-ea" charset="0"/>
              </a:rPr>
              <a:pPr algn="ctr">
                <a:lnSpc>
                  <a:spcPct val="90000"/>
                </a:lnSpc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  <a:tab pos="9410700" algn="l"/>
                  <a:tab pos="10134600" algn="l"/>
                  <a:tab pos="10858500" algn="l"/>
                  <a:tab pos="11582400" algn="l"/>
                </a:tabLst>
                <a:defRPr/>
              </a:pPr>
              <a:t>29</a:t>
            </a:fld>
            <a:endParaRPr lang="en-US" sz="2400">
              <a:solidFill>
                <a:srgbClr val="000000"/>
              </a:solidFill>
              <a:ea typeface="+mn-ea" charset="0"/>
              <a:cs typeface="+mn-ea" charset="0"/>
            </a:endParaRPr>
          </a:p>
        </p:txBody>
      </p:sp>
      <p:sp>
        <p:nvSpPr>
          <p:cNvPr id="7270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3763625" y="-11798300"/>
            <a:ext cx="15730538" cy="1179988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72707" name="Text Box 3"/>
          <p:cNvSpPr txBox="1">
            <a:spLocks noGrp="1" noChangeArrowheads="1"/>
          </p:cNvSpPr>
          <p:nvPr>
            <p:ph type="body" idx="1"/>
          </p:nvPr>
        </p:nvSpPr>
        <p:spPr>
          <a:xfrm>
            <a:off x="-11798300" y="-11798300"/>
            <a:ext cx="11799888" cy="11799888"/>
          </a:xfrm>
          <a:ln/>
        </p:spPr>
        <p:txBody>
          <a:bodyPr lIns="90000" tIns="45000" rIns="90000" bIns="45000"/>
          <a:lstStyle/>
          <a:p>
            <a:pPr eaLnBrk="1">
              <a:spcBef>
                <a:spcPct val="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/>
            </a:pPr>
            <a:r>
              <a:rPr lang="en-US" sz="2000" b="1" smtClean="0">
                <a:latin typeface="Arial" charset="0"/>
                <a:ea typeface="文泉驛正黑" charset="0"/>
                <a:cs typeface="文泉驛正黑" charset="0"/>
              </a:rPr>
              <a:t>2.1 Basic Switch Configuration</a:t>
            </a:r>
          </a:p>
          <a:p>
            <a:pPr eaLnBrk="1">
              <a:spcBef>
                <a:spcPct val="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/>
            </a:pPr>
            <a:r>
              <a:rPr lang="en-US" sz="2000" b="1" smtClean="0">
                <a:latin typeface="Arial" charset="0"/>
                <a:ea typeface="文泉驛正黑" charset="0"/>
                <a:cs typeface="文泉驛正黑" charset="0"/>
              </a:rPr>
              <a:t>2.1.2 Configure Switch Ports</a:t>
            </a:r>
          </a:p>
          <a:p>
            <a:pPr eaLnBrk="1">
              <a:spcBef>
                <a:spcPct val="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/>
            </a:pPr>
            <a:r>
              <a:rPr lang="en-US" sz="2000" b="1" smtClean="0">
                <a:latin typeface="Arial" charset="0"/>
                <a:ea typeface="文泉驛正黑" charset="0"/>
                <a:cs typeface="文泉驛正黑" charset="0"/>
              </a:rPr>
              <a:t>2.1.2.1 </a:t>
            </a:r>
            <a:r>
              <a:rPr lang="en-US" b="1" smtClean="0">
                <a:latin typeface="Arial" charset="0"/>
                <a:ea typeface="+mn-ea" charset="0"/>
                <a:cs typeface="+mn-ea" charset="0"/>
              </a:rPr>
              <a:t>Duplex Communication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B7C63FE7-8E98-459B-968A-4F51FD69026B}" type="slidenum">
              <a:rPr lang="en-US" sz="800" smtClean="0"/>
              <a:pPr/>
              <a:t>3</a:t>
            </a:fld>
            <a:endParaRPr lang="en-US" sz="800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b="1" dirty="0" smtClean="0"/>
              <a:t>2.1.1.1</a:t>
            </a:r>
            <a:r>
              <a:rPr lang="en-US" b="1" baseline="0" dirty="0" smtClean="0"/>
              <a:t> </a:t>
            </a:r>
            <a:r>
              <a:rPr lang="en-US" b="1" dirty="0" smtClean="0"/>
              <a:t>Operating</a:t>
            </a:r>
            <a:r>
              <a:rPr lang="en-US" b="1" baseline="0" dirty="0" smtClean="0"/>
              <a:t> Systems</a:t>
            </a:r>
            <a:endParaRPr lang="en-US" b="1" dirty="0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2DA980AF-7696-4F8E-9BAA-88777E91C4E8}" type="slidenum">
              <a:rPr lang="en-US" smtClean="0"/>
              <a:pPr/>
              <a:t>30</a:t>
            </a:fld>
            <a:endParaRPr lang="en-US" smtClean="0"/>
          </a:p>
        </p:txBody>
      </p:sp>
      <p:sp>
        <p:nvSpPr>
          <p:cNvPr id="73729" name="Text Box 1"/>
          <p:cNvSpPr txBox="1">
            <a:spLocks noChangeArrowheads="1"/>
          </p:cNvSpPr>
          <p:nvPr/>
        </p:nvSpPr>
        <p:spPr bwMode="auto">
          <a:xfrm>
            <a:off x="-11798300" y="-11798300"/>
            <a:ext cx="11799888" cy="117998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algn="ctr">
              <a:lnSpc>
                <a:spcPct val="9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/>
            </a:pPr>
            <a:fld id="{75E8C3C3-7C90-4F23-8E3D-6B36F18F5CDA}" type="slidenum">
              <a:rPr lang="en-US" sz="2400">
                <a:solidFill>
                  <a:srgbClr val="000000"/>
                </a:solidFill>
                <a:ea typeface="+mn-ea" charset="0"/>
                <a:cs typeface="+mn-ea" charset="0"/>
              </a:rPr>
              <a:pPr algn="ctr">
                <a:lnSpc>
                  <a:spcPct val="90000"/>
                </a:lnSpc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  <a:tab pos="9410700" algn="l"/>
                  <a:tab pos="10134600" algn="l"/>
                  <a:tab pos="10858500" algn="l"/>
                  <a:tab pos="11582400" algn="l"/>
                </a:tabLst>
                <a:defRPr/>
              </a:pPr>
              <a:t>30</a:t>
            </a:fld>
            <a:endParaRPr lang="en-US" sz="2400">
              <a:solidFill>
                <a:srgbClr val="000000"/>
              </a:solidFill>
              <a:ea typeface="+mn-ea" charset="0"/>
              <a:cs typeface="+mn-ea" charset="0"/>
            </a:endParaRPr>
          </a:p>
        </p:txBody>
      </p:sp>
      <p:sp>
        <p:nvSpPr>
          <p:cNvPr id="7373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3763625" y="-11798300"/>
            <a:ext cx="15730538" cy="1179988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73731" name="Text Box 3"/>
          <p:cNvSpPr txBox="1">
            <a:spLocks noGrp="1" noChangeArrowheads="1"/>
          </p:cNvSpPr>
          <p:nvPr>
            <p:ph type="body" idx="1"/>
          </p:nvPr>
        </p:nvSpPr>
        <p:spPr>
          <a:xfrm>
            <a:off x="-11798300" y="-11798300"/>
            <a:ext cx="11799888" cy="11799888"/>
          </a:xfrm>
          <a:ln/>
        </p:spPr>
        <p:txBody>
          <a:bodyPr lIns="90000" tIns="45000" rIns="90000" bIns="45000"/>
          <a:lstStyle/>
          <a:p>
            <a:pPr eaLnBrk="1">
              <a:spcBef>
                <a:spcPct val="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/>
            </a:pPr>
            <a:r>
              <a:rPr lang="en-US" sz="2000" b="1" smtClean="0">
                <a:latin typeface="Arial" charset="0"/>
                <a:ea typeface="文泉驛正黑" charset="0"/>
                <a:cs typeface="文泉驛正黑" charset="0"/>
              </a:rPr>
              <a:t>2.1 Basic Switch Configuration</a:t>
            </a:r>
          </a:p>
          <a:p>
            <a:pPr eaLnBrk="1">
              <a:spcBef>
                <a:spcPct val="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/>
            </a:pPr>
            <a:r>
              <a:rPr lang="en-US" sz="2000" b="1" smtClean="0">
                <a:latin typeface="Arial" charset="0"/>
                <a:ea typeface="文泉驛正黑" charset="0"/>
                <a:cs typeface="文泉驛正黑" charset="0"/>
              </a:rPr>
              <a:t>2.1.2 Configure Switch Ports</a:t>
            </a:r>
          </a:p>
          <a:p>
            <a:pPr eaLnBrk="1">
              <a:lnSpc>
                <a:spcPct val="90000"/>
              </a:lnSpc>
              <a:spcBef>
                <a:spcPts val="60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/>
            </a:pPr>
            <a:r>
              <a:rPr lang="en-US" sz="2000" b="1" smtClean="0">
                <a:latin typeface="Arial" charset="0"/>
                <a:ea typeface="文泉驛正黑" charset="0"/>
                <a:cs typeface="文泉驛正黑" charset="0"/>
              </a:rPr>
              <a:t>2.1.2.2 </a:t>
            </a:r>
            <a:r>
              <a:rPr lang="en-US" b="1" smtClean="0">
                <a:latin typeface="Arial" charset="0"/>
                <a:ea typeface="+mn-ea" charset="0"/>
                <a:cs typeface="+mn-ea" charset="0"/>
              </a:rPr>
              <a:t>Configure Switch Ports at the Physical Layer</a:t>
            </a: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1D56A4B6-3045-47DA-9285-BB6554C5F3B8}" type="slidenum">
              <a:rPr lang="en-US" smtClean="0"/>
              <a:pPr/>
              <a:t>31</a:t>
            </a:fld>
            <a:endParaRPr lang="en-US" smtClean="0"/>
          </a:p>
        </p:txBody>
      </p:sp>
      <p:sp>
        <p:nvSpPr>
          <p:cNvPr id="74753" name="Text Box 1"/>
          <p:cNvSpPr txBox="1">
            <a:spLocks noChangeArrowheads="1"/>
          </p:cNvSpPr>
          <p:nvPr/>
        </p:nvSpPr>
        <p:spPr bwMode="auto">
          <a:xfrm>
            <a:off x="-11798300" y="-11798300"/>
            <a:ext cx="11799888" cy="117998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algn="ctr">
              <a:lnSpc>
                <a:spcPct val="9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/>
            </a:pPr>
            <a:fld id="{4FA2EB6A-C99E-49F8-A635-CBDD4728DFF8}" type="slidenum">
              <a:rPr lang="en-US" sz="2400">
                <a:solidFill>
                  <a:srgbClr val="000000"/>
                </a:solidFill>
                <a:ea typeface="+mn-ea" charset="0"/>
                <a:cs typeface="+mn-ea" charset="0"/>
              </a:rPr>
              <a:pPr algn="ctr">
                <a:lnSpc>
                  <a:spcPct val="90000"/>
                </a:lnSpc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  <a:tab pos="9410700" algn="l"/>
                  <a:tab pos="10134600" algn="l"/>
                  <a:tab pos="10858500" algn="l"/>
                  <a:tab pos="11582400" algn="l"/>
                </a:tabLst>
                <a:defRPr/>
              </a:pPr>
              <a:t>31</a:t>
            </a:fld>
            <a:endParaRPr lang="en-US" sz="2400">
              <a:solidFill>
                <a:srgbClr val="000000"/>
              </a:solidFill>
              <a:ea typeface="+mn-ea" charset="0"/>
              <a:cs typeface="+mn-ea" charset="0"/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3763625" y="-11798300"/>
            <a:ext cx="15730538" cy="1179988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74755" name="Text Box 3"/>
          <p:cNvSpPr txBox="1">
            <a:spLocks noGrp="1" noChangeArrowheads="1"/>
          </p:cNvSpPr>
          <p:nvPr>
            <p:ph type="body" idx="1"/>
          </p:nvPr>
        </p:nvSpPr>
        <p:spPr>
          <a:xfrm>
            <a:off x="-11798300" y="-11798300"/>
            <a:ext cx="11799888" cy="11799888"/>
          </a:xfrm>
          <a:ln/>
        </p:spPr>
        <p:txBody>
          <a:bodyPr lIns="90000" tIns="45000" rIns="90000" bIns="45000"/>
          <a:lstStyle/>
          <a:p>
            <a:pPr eaLnBrk="1">
              <a:spcBef>
                <a:spcPct val="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/>
            </a:pPr>
            <a:r>
              <a:rPr lang="en-US" sz="2000" b="1" smtClean="0">
                <a:latin typeface="Arial" charset="0"/>
                <a:ea typeface="文泉驛正黑" charset="0"/>
                <a:cs typeface="文泉驛正黑" charset="0"/>
              </a:rPr>
              <a:t>2.1 Basic Switch Configuration</a:t>
            </a:r>
          </a:p>
          <a:p>
            <a:pPr eaLnBrk="1">
              <a:spcBef>
                <a:spcPct val="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/>
            </a:pPr>
            <a:r>
              <a:rPr lang="en-US" sz="2000" b="1" smtClean="0">
                <a:latin typeface="Arial" charset="0"/>
                <a:ea typeface="文泉驛正黑" charset="0"/>
                <a:cs typeface="文泉驛正黑" charset="0"/>
              </a:rPr>
              <a:t>2.1.2 Configure Switch Ports</a:t>
            </a:r>
          </a:p>
          <a:p>
            <a:pPr eaLnBrk="1">
              <a:lnSpc>
                <a:spcPct val="90000"/>
              </a:lnSpc>
              <a:spcBef>
                <a:spcPts val="60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/>
            </a:pPr>
            <a:r>
              <a:rPr lang="en-US" sz="2000" b="1" smtClean="0">
                <a:latin typeface="Arial" charset="0"/>
                <a:ea typeface="文泉驛正黑" charset="0"/>
                <a:cs typeface="文泉驛正黑" charset="0"/>
              </a:rPr>
              <a:t>2.1.2.3 </a:t>
            </a:r>
            <a:r>
              <a:rPr lang="en-US" b="1" smtClean="0">
                <a:latin typeface="Arial" charset="0"/>
                <a:ea typeface="+mn-ea" charset="0"/>
                <a:cs typeface="+mn-ea" charset="0"/>
              </a:rPr>
              <a:t>MDIX Auto Feature</a:t>
            </a: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C129CD56-3AFF-4AB2-8A80-526FB9369E9A}" type="slidenum">
              <a:rPr lang="en-US" smtClean="0"/>
              <a:pPr/>
              <a:t>32</a:t>
            </a:fld>
            <a:endParaRPr lang="en-US" smtClean="0"/>
          </a:p>
        </p:txBody>
      </p:sp>
      <p:sp>
        <p:nvSpPr>
          <p:cNvPr id="75777" name="Text Box 1"/>
          <p:cNvSpPr txBox="1">
            <a:spLocks noChangeArrowheads="1"/>
          </p:cNvSpPr>
          <p:nvPr/>
        </p:nvSpPr>
        <p:spPr bwMode="auto">
          <a:xfrm>
            <a:off x="-11798300" y="-11798300"/>
            <a:ext cx="11799888" cy="117998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algn="ctr">
              <a:lnSpc>
                <a:spcPct val="9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/>
            </a:pPr>
            <a:fld id="{D5DE3B92-9203-4D30-B029-902F08ECDA11}" type="slidenum">
              <a:rPr lang="en-US" sz="2400">
                <a:solidFill>
                  <a:srgbClr val="000000"/>
                </a:solidFill>
                <a:ea typeface="+mn-ea" charset="0"/>
                <a:cs typeface="+mn-ea" charset="0"/>
              </a:rPr>
              <a:pPr algn="ctr">
                <a:lnSpc>
                  <a:spcPct val="90000"/>
                </a:lnSpc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  <a:tab pos="9410700" algn="l"/>
                  <a:tab pos="10134600" algn="l"/>
                  <a:tab pos="10858500" algn="l"/>
                  <a:tab pos="11582400" algn="l"/>
                </a:tabLst>
                <a:defRPr/>
              </a:pPr>
              <a:t>32</a:t>
            </a:fld>
            <a:endParaRPr lang="en-US" sz="2400">
              <a:solidFill>
                <a:srgbClr val="000000"/>
              </a:solidFill>
              <a:ea typeface="+mn-ea" charset="0"/>
              <a:cs typeface="+mn-ea" charset="0"/>
            </a:endParaRPr>
          </a:p>
        </p:txBody>
      </p:sp>
      <p:sp>
        <p:nvSpPr>
          <p:cNvPr id="7578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3763625" y="-11798300"/>
            <a:ext cx="15730538" cy="1179988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75779" name="Text Box 3"/>
          <p:cNvSpPr txBox="1">
            <a:spLocks noGrp="1" noChangeArrowheads="1"/>
          </p:cNvSpPr>
          <p:nvPr>
            <p:ph type="body" idx="1"/>
          </p:nvPr>
        </p:nvSpPr>
        <p:spPr>
          <a:xfrm>
            <a:off x="-11798300" y="-11798300"/>
            <a:ext cx="11799888" cy="11799888"/>
          </a:xfrm>
          <a:ln/>
        </p:spPr>
        <p:txBody>
          <a:bodyPr lIns="90000" tIns="45000" rIns="90000" bIns="45000"/>
          <a:lstStyle/>
          <a:p>
            <a:pPr eaLnBrk="1">
              <a:spcBef>
                <a:spcPct val="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/>
            </a:pPr>
            <a:r>
              <a:rPr lang="en-US" sz="2000" b="1" smtClean="0">
                <a:latin typeface="Arial" charset="0"/>
                <a:ea typeface="文泉驛正黑" charset="0"/>
                <a:cs typeface="文泉驛正黑" charset="0"/>
              </a:rPr>
              <a:t>2.1 Basic Switch Configuration</a:t>
            </a:r>
          </a:p>
          <a:p>
            <a:pPr eaLnBrk="1">
              <a:spcBef>
                <a:spcPct val="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/>
            </a:pPr>
            <a:r>
              <a:rPr lang="en-US" sz="2000" b="1" smtClean="0">
                <a:latin typeface="Arial" charset="0"/>
                <a:ea typeface="文泉驛正黑" charset="0"/>
                <a:cs typeface="文泉驛正黑" charset="0"/>
              </a:rPr>
              <a:t>2.1.2 Configure Switch Ports</a:t>
            </a:r>
          </a:p>
          <a:p>
            <a:pPr eaLnBrk="1">
              <a:lnSpc>
                <a:spcPct val="90000"/>
              </a:lnSpc>
              <a:spcBef>
                <a:spcPts val="60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/>
            </a:pPr>
            <a:r>
              <a:rPr lang="en-US" sz="2000" b="1" smtClean="0">
                <a:latin typeface="Arial" charset="0"/>
                <a:ea typeface="文泉驛正黑" charset="0"/>
                <a:cs typeface="文泉驛正黑" charset="0"/>
              </a:rPr>
              <a:t>2.1.2.3 </a:t>
            </a:r>
            <a:r>
              <a:rPr lang="en-US" b="1" smtClean="0">
                <a:latin typeface="Arial" charset="0"/>
                <a:ea typeface="+mn-ea" charset="0"/>
                <a:cs typeface="+mn-ea" charset="0"/>
              </a:rPr>
              <a:t>MDIX Auto Feature</a:t>
            </a: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4B812910-6EE9-4098-B13D-2C01706DE11A}" type="slidenum">
              <a:rPr lang="en-US" smtClean="0"/>
              <a:pPr/>
              <a:t>33</a:t>
            </a:fld>
            <a:endParaRPr lang="en-US" smtClean="0"/>
          </a:p>
        </p:txBody>
      </p:sp>
      <p:sp>
        <p:nvSpPr>
          <p:cNvPr id="76801" name="Text Box 1"/>
          <p:cNvSpPr txBox="1">
            <a:spLocks noChangeArrowheads="1"/>
          </p:cNvSpPr>
          <p:nvPr/>
        </p:nvSpPr>
        <p:spPr bwMode="auto">
          <a:xfrm>
            <a:off x="-11798300" y="-11798300"/>
            <a:ext cx="11799888" cy="117998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algn="ctr">
              <a:lnSpc>
                <a:spcPct val="9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/>
            </a:pPr>
            <a:fld id="{E1C76DB6-E72A-4ADD-9D34-2C585A9E4B3E}" type="slidenum">
              <a:rPr lang="en-US" sz="2400">
                <a:solidFill>
                  <a:srgbClr val="000000"/>
                </a:solidFill>
                <a:ea typeface="+mn-ea" charset="0"/>
                <a:cs typeface="+mn-ea" charset="0"/>
              </a:rPr>
              <a:pPr algn="ctr">
                <a:lnSpc>
                  <a:spcPct val="90000"/>
                </a:lnSpc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  <a:tab pos="9410700" algn="l"/>
                  <a:tab pos="10134600" algn="l"/>
                  <a:tab pos="10858500" algn="l"/>
                  <a:tab pos="11582400" algn="l"/>
                </a:tabLst>
                <a:defRPr/>
              </a:pPr>
              <a:t>33</a:t>
            </a:fld>
            <a:endParaRPr lang="en-US" sz="2400">
              <a:solidFill>
                <a:srgbClr val="000000"/>
              </a:solidFill>
              <a:ea typeface="+mn-ea" charset="0"/>
              <a:cs typeface="+mn-ea" charset="0"/>
            </a:endParaRPr>
          </a:p>
        </p:txBody>
      </p:sp>
      <p:sp>
        <p:nvSpPr>
          <p:cNvPr id="7680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3763625" y="-11798300"/>
            <a:ext cx="15730538" cy="1179988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76803" name="Text Box 3"/>
          <p:cNvSpPr txBox="1">
            <a:spLocks noGrp="1" noChangeArrowheads="1"/>
          </p:cNvSpPr>
          <p:nvPr>
            <p:ph type="body" idx="1"/>
          </p:nvPr>
        </p:nvSpPr>
        <p:spPr>
          <a:xfrm>
            <a:off x="-11798300" y="-11798300"/>
            <a:ext cx="11799888" cy="11799888"/>
          </a:xfrm>
          <a:ln/>
        </p:spPr>
        <p:txBody>
          <a:bodyPr lIns="90000" tIns="45000" rIns="90000" bIns="45000"/>
          <a:lstStyle/>
          <a:p>
            <a:pPr eaLnBrk="1">
              <a:spcBef>
                <a:spcPct val="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/>
            </a:pPr>
            <a:r>
              <a:rPr lang="en-US" sz="2000" b="1" smtClean="0">
                <a:latin typeface="Arial" charset="0"/>
                <a:ea typeface="文泉驛正黑" charset="0"/>
                <a:cs typeface="文泉驛正黑" charset="0"/>
              </a:rPr>
              <a:t>2.1 Basic Switch Configuration</a:t>
            </a:r>
          </a:p>
          <a:p>
            <a:pPr eaLnBrk="1">
              <a:spcBef>
                <a:spcPct val="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/>
            </a:pPr>
            <a:r>
              <a:rPr lang="en-US" sz="2000" b="1" smtClean="0">
                <a:latin typeface="Arial" charset="0"/>
                <a:ea typeface="文泉驛正黑" charset="0"/>
                <a:cs typeface="文泉驛正黑" charset="0"/>
              </a:rPr>
              <a:t>2.1.2 Configure Switch Ports</a:t>
            </a:r>
          </a:p>
          <a:p>
            <a:pPr eaLnBrk="1">
              <a:lnSpc>
                <a:spcPct val="90000"/>
              </a:lnSpc>
              <a:spcBef>
                <a:spcPts val="60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/>
            </a:pPr>
            <a:r>
              <a:rPr lang="en-US" sz="2000" b="1" smtClean="0">
                <a:latin typeface="Arial" charset="0"/>
                <a:ea typeface="文泉驛正黑" charset="0"/>
                <a:cs typeface="文泉驛正黑" charset="0"/>
              </a:rPr>
              <a:t>2.1.2.3 </a:t>
            </a:r>
            <a:r>
              <a:rPr lang="en-US" b="1" smtClean="0">
                <a:latin typeface="Arial" charset="0"/>
                <a:ea typeface="+mn-ea" charset="0"/>
                <a:cs typeface="+mn-ea" charset="0"/>
              </a:rPr>
              <a:t>MDIX Auto Feature</a:t>
            </a: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B1D5AF69-FBB2-4179-938F-4F2268E24606}" type="slidenum">
              <a:rPr lang="en-US" smtClean="0"/>
              <a:pPr/>
              <a:t>34</a:t>
            </a:fld>
            <a:endParaRPr lang="en-US" smtClean="0"/>
          </a:p>
        </p:txBody>
      </p:sp>
      <p:sp>
        <p:nvSpPr>
          <p:cNvPr id="77825" name="Text Box 1"/>
          <p:cNvSpPr txBox="1">
            <a:spLocks noChangeArrowheads="1"/>
          </p:cNvSpPr>
          <p:nvPr/>
        </p:nvSpPr>
        <p:spPr bwMode="auto">
          <a:xfrm>
            <a:off x="-11798300" y="-11798300"/>
            <a:ext cx="11799888" cy="117998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algn="ctr">
              <a:lnSpc>
                <a:spcPct val="9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/>
            </a:pPr>
            <a:fld id="{E83EEAE3-1913-4BD1-B549-82142719D5A9}" type="slidenum">
              <a:rPr lang="en-US" sz="2400">
                <a:solidFill>
                  <a:srgbClr val="000000"/>
                </a:solidFill>
                <a:ea typeface="+mn-ea" charset="0"/>
                <a:cs typeface="+mn-ea" charset="0"/>
              </a:rPr>
              <a:pPr algn="ctr">
                <a:lnSpc>
                  <a:spcPct val="90000"/>
                </a:lnSpc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  <a:tab pos="9410700" algn="l"/>
                  <a:tab pos="10134600" algn="l"/>
                  <a:tab pos="10858500" algn="l"/>
                  <a:tab pos="11582400" algn="l"/>
                </a:tabLst>
                <a:defRPr/>
              </a:pPr>
              <a:t>34</a:t>
            </a:fld>
            <a:endParaRPr lang="en-US" sz="2400">
              <a:solidFill>
                <a:srgbClr val="000000"/>
              </a:solidFill>
              <a:ea typeface="+mn-ea" charset="0"/>
              <a:cs typeface="+mn-ea" charset="0"/>
            </a:endParaRPr>
          </a:p>
        </p:txBody>
      </p:sp>
      <p:sp>
        <p:nvSpPr>
          <p:cNvPr id="7782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3763625" y="-11798300"/>
            <a:ext cx="15730538" cy="1179988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77827" name="Text Box 3"/>
          <p:cNvSpPr txBox="1">
            <a:spLocks noGrp="1" noChangeArrowheads="1"/>
          </p:cNvSpPr>
          <p:nvPr>
            <p:ph type="body" idx="1"/>
          </p:nvPr>
        </p:nvSpPr>
        <p:spPr>
          <a:xfrm>
            <a:off x="-11798300" y="-11798300"/>
            <a:ext cx="11799888" cy="11799888"/>
          </a:xfrm>
          <a:ln/>
        </p:spPr>
        <p:txBody>
          <a:bodyPr lIns="90000" tIns="45000" rIns="90000" bIns="45000"/>
          <a:lstStyle/>
          <a:p>
            <a:pPr eaLnBrk="1">
              <a:spcBef>
                <a:spcPct val="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/>
            </a:pPr>
            <a:r>
              <a:rPr lang="en-US" sz="2000" b="1" smtClean="0">
                <a:latin typeface="Arial" charset="0"/>
                <a:ea typeface="文泉驛正黑" charset="0"/>
                <a:cs typeface="文泉驛正黑" charset="0"/>
              </a:rPr>
              <a:t>2.1 Basic Switch Configuration</a:t>
            </a:r>
          </a:p>
          <a:p>
            <a:pPr eaLnBrk="1">
              <a:spcBef>
                <a:spcPct val="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/>
            </a:pPr>
            <a:r>
              <a:rPr lang="en-US" sz="2000" b="1" smtClean="0">
                <a:latin typeface="Arial" charset="0"/>
                <a:ea typeface="文泉驛正黑" charset="0"/>
                <a:cs typeface="文泉驛正黑" charset="0"/>
              </a:rPr>
              <a:t>2.1.2 Configure Switch Ports</a:t>
            </a:r>
          </a:p>
          <a:p>
            <a:pPr eaLnBrk="1">
              <a:lnSpc>
                <a:spcPct val="90000"/>
              </a:lnSpc>
              <a:spcBef>
                <a:spcPts val="60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/>
            </a:pPr>
            <a:r>
              <a:rPr lang="en-US" sz="2000" b="1" smtClean="0">
                <a:latin typeface="Arial" charset="0"/>
                <a:ea typeface="文泉驛正黑" charset="0"/>
                <a:cs typeface="文泉驛正黑" charset="0"/>
              </a:rPr>
              <a:t>2.1.2.4 </a:t>
            </a:r>
            <a:r>
              <a:rPr lang="en-US" b="1" smtClean="0">
                <a:latin typeface="Arial" charset="0"/>
                <a:ea typeface="+mn-ea" charset="0"/>
                <a:cs typeface="+mn-ea" charset="0"/>
              </a:rPr>
              <a:t>Verifying Switch Port Configuration</a:t>
            </a: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3AB55CFA-D964-42C8-8F4A-3767890830F8}" type="slidenum">
              <a:rPr lang="en-US" smtClean="0"/>
              <a:pPr/>
              <a:t>35</a:t>
            </a:fld>
            <a:endParaRPr lang="en-US" smtClean="0"/>
          </a:p>
        </p:txBody>
      </p:sp>
      <p:sp>
        <p:nvSpPr>
          <p:cNvPr id="82945" name="Text Box 1"/>
          <p:cNvSpPr txBox="1">
            <a:spLocks noChangeArrowheads="1"/>
          </p:cNvSpPr>
          <p:nvPr/>
        </p:nvSpPr>
        <p:spPr bwMode="auto">
          <a:xfrm>
            <a:off x="-11798300" y="-11798300"/>
            <a:ext cx="11799888" cy="117998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algn="ctr">
              <a:lnSpc>
                <a:spcPct val="9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/>
            </a:pPr>
            <a:fld id="{86070A58-8187-47E9-80AC-D310CF75A56D}" type="slidenum">
              <a:rPr lang="en-US" sz="2400">
                <a:solidFill>
                  <a:srgbClr val="000000"/>
                </a:solidFill>
                <a:ea typeface="+mn-ea" charset="0"/>
                <a:cs typeface="+mn-ea" charset="0"/>
              </a:rPr>
              <a:pPr algn="ctr">
                <a:lnSpc>
                  <a:spcPct val="90000"/>
                </a:lnSpc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  <a:tab pos="9410700" algn="l"/>
                  <a:tab pos="10134600" algn="l"/>
                  <a:tab pos="10858500" algn="l"/>
                  <a:tab pos="11582400" algn="l"/>
                </a:tabLst>
                <a:defRPr/>
              </a:pPr>
              <a:t>35</a:t>
            </a:fld>
            <a:endParaRPr lang="en-US" sz="2400">
              <a:solidFill>
                <a:srgbClr val="000000"/>
              </a:solidFill>
              <a:ea typeface="+mn-ea" charset="0"/>
              <a:cs typeface="+mn-ea" charset="0"/>
            </a:endParaRPr>
          </a:p>
        </p:txBody>
      </p:sp>
      <p:sp>
        <p:nvSpPr>
          <p:cNvPr id="8294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3763625" y="-11798300"/>
            <a:ext cx="15730538" cy="1179988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82947" name="Text Box 3"/>
          <p:cNvSpPr txBox="1">
            <a:spLocks noGrp="1" noChangeArrowheads="1"/>
          </p:cNvSpPr>
          <p:nvPr>
            <p:ph type="body" idx="1"/>
          </p:nvPr>
        </p:nvSpPr>
        <p:spPr>
          <a:xfrm>
            <a:off x="-11798300" y="-11798300"/>
            <a:ext cx="11799888" cy="11799888"/>
          </a:xfrm>
          <a:ln/>
        </p:spPr>
        <p:txBody>
          <a:bodyPr lIns="90000" tIns="45000" rIns="90000" bIns="45000"/>
          <a:lstStyle/>
          <a:p>
            <a:pPr eaLnBrk="1">
              <a:spcBef>
                <a:spcPct val="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/>
            </a:pPr>
            <a:r>
              <a:rPr lang="en-US" sz="2000" b="1" smtClean="0">
                <a:latin typeface="Arial" charset="0"/>
                <a:ea typeface="文泉驛正黑" charset="0"/>
                <a:cs typeface="文泉驛正黑" charset="0"/>
              </a:rPr>
              <a:t>2.2 Switch Security: Management and Implementation</a:t>
            </a:r>
          </a:p>
          <a:p>
            <a:pPr eaLnBrk="1">
              <a:spcBef>
                <a:spcPct val="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/>
            </a:pPr>
            <a:r>
              <a:rPr lang="en-US" sz="2000" b="1" smtClean="0">
                <a:latin typeface="Arial" charset="0"/>
                <a:ea typeface="文泉驛正黑" charset="0"/>
                <a:cs typeface="文泉驛正黑" charset="0"/>
              </a:rPr>
              <a:t>2.2.1 Secure Remote Access</a:t>
            </a:r>
          </a:p>
          <a:p>
            <a:pPr eaLnBrk="1">
              <a:lnSpc>
                <a:spcPct val="90000"/>
              </a:lnSpc>
              <a:spcBef>
                <a:spcPts val="60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/>
            </a:pPr>
            <a:r>
              <a:rPr lang="en-US" sz="2000" b="1" smtClean="0">
                <a:latin typeface="Arial" charset="0"/>
                <a:ea typeface="文泉驛正黑" charset="0"/>
                <a:cs typeface="文泉驛正黑" charset="0"/>
              </a:rPr>
              <a:t>2.2.1.1 </a:t>
            </a:r>
            <a:r>
              <a:rPr lang="en-US" b="1" smtClean="0">
                <a:latin typeface="Arial" charset="0"/>
                <a:ea typeface="+mn-ea" charset="0"/>
                <a:cs typeface="+mn-ea" charset="0"/>
              </a:rPr>
              <a:t>SSH Operation</a:t>
            </a: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956A1763-ABC4-45A2-8B85-73A1DBB99686}" type="slidenum">
              <a:rPr lang="en-US" smtClean="0"/>
              <a:pPr/>
              <a:t>36</a:t>
            </a:fld>
            <a:endParaRPr lang="en-US" smtClean="0"/>
          </a:p>
        </p:txBody>
      </p:sp>
      <p:sp>
        <p:nvSpPr>
          <p:cNvPr id="83969" name="Text Box 1"/>
          <p:cNvSpPr txBox="1">
            <a:spLocks noChangeArrowheads="1"/>
          </p:cNvSpPr>
          <p:nvPr/>
        </p:nvSpPr>
        <p:spPr bwMode="auto">
          <a:xfrm>
            <a:off x="-11798300" y="-11798300"/>
            <a:ext cx="11799888" cy="117998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algn="ctr">
              <a:lnSpc>
                <a:spcPct val="9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/>
            </a:pPr>
            <a:fld id="{EC0AD067-0556-4A1B-B17D-2E1A7B6CB41E}" type="slidenum">
              <a:rPr lang="en-US" sz="2400">
                <a:solidFill>
                  <a:srgbClr val="000000"/>
                </a:solidFill>
                <a:ea typeface="+mn-ea" charset="0"/>
                <a:cs typeface="+mn-ea" charset="0"/>
              </a:rPr>
              <a:pPr algn="ctr">
                <a:lnSpc>
                  <a:spcPct val="90000"/>
                </a:lnSpc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  <a:tab pos="9410700" algn="l"/>
                  <a:tab pos="10134600" algn="l"/>
                  <a:tab pos="10858500" algn="l"/>
                  <a:tab pos="11582400" algn="l"/>
                </a:tabLst>
                <a:defRPr/>
              </a:pPr>
              <a:t>36</a:t>
            </a:fld>
            <a:endParaRPr lang="en-US" sz="2400">
              <a:solidFill>
                <a:srgbClr val="000000"/>
              </a:solidFill>
              <a:ea typeface="+mn-ea" charset="0"/>
              <a:cs typeface="+mn-ea" charset="0"/>
            </a:endParaRPr>
          </a:p>
        </p:txBody>
      </p:sp>
      <p:sp>
        <p:nvSpPr>
          <p:cNvPr id="8397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3763625" y="-11798300"/>
            <a:ext cx="15730538" cy="1179988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83971" name="Text Box 3"/>
          <p:cNvSpPr txBox="1">
            <a:spLocks noGrp="1" noChangeArrowheads="1"/>
          </p:cNvSpPr>
          <p:nvPr>
            <p:ph type="body" idx="1"/>
          </p:nvPr>
        </p:nvSpPr>
        <p:spPr>
          <a:xfrm>
            <a:off x="-11798300" y="-11798300"/>
            <a:ext cx="11799888" cy="11799888"/>
          </a:xfrm>
          <a:ln/>
        </p:spPr>
        <p:txBody>
          <a:bodyPr lIns="90000" tIns="45000" rIns="90000" bIns="45000"/>
          <a:lstStyle/>
          <a:p>
            <a:pPr eaLnBrk="1">
              <a:spcBef>
                <a:spcPct val="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/>
            </a:pPr>
            <a:r>
              <a:rPr lang="en-US" sz="2000" b="1" smtClean="0">
                <a:latin typeface="Arial" charset="0"/>
                <a:ea typeface="文泉驛正黑" charset="0"/>
                <a:cs typeface="文泉驛正黑" charset="0"/>
              </a:rPr>
              <a:t>2.2 Switch Security: Management and Implementation</a:t>
            </a:r>
          </a:p>
          <a:p>
            <a:pPr eaLnBrk="1">
              <a:spcBef>
                <a:spcPct val="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/>
            </a:pPr>
            <a:r>
              <a:rPr lang="en-US" sz="2000" b="1" smtClean="0">
                <a:latin typeface="Arial" charset="0"/>
                <a:ea typeface="文泉驛正黑" charset="0"/>
                <a:cs typeface="文泉驛正黑" charset="0"/>
              </a:rPr>
              <a:t>2.2.1 Secure Remote Access</a:t>
            </a:r>
          </a:p>
          <a:p>
            <a:pPr eaLnBrk="1">
              <a:lnSpc>
                <a:spcPct val="90000"/>
              </a:lnSpc>
              <a:spcBef>
                <a:spcPts val="60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/>
            </a:pPr>
            <a:r>
              <a:rPr lang="en-US" sz="2000" b="1" smtClean="0">
                <a:latin typeface="Arial" charset="0"/>
                <a:ea typeface="文泉驛正黑" charset="0"/>
                <a:cs typeface="文泉驛正黑" charset="0"/>
              </a:rPr>
              <a:t>2.2.1.1 </a:t>
            </a:r>
            <a:r>
              <a:rPr lang="en-US" b="1" smtClean="0">
                <a:latin typeface="Arial" charset="0"/>
                <a:ea typeface="+mn-ea" charset="0"/>
                <a:cs typeface="+mn-ea" charset="0"/>
              </a:rPr>
              <a:t>SSH Operation</a:t>
            </a: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431A4A5A-002E-446B-AA1E-CB61F8971D2A}" type="slidenum">
              <a:rPr lang="en-US" smtClean="0"/>
              <a:pPr/>
              <a:t>37</a:t>
            </a:fld>
            <a:endParaRPr lang="en-US" smtClean="0"/>
          </a:p>
        </p:txBody>
      </p:sp>
      <p:sp>
        <p:nvSpPr>
          <p:cNvPr id="84993" name="Text Box 1"/>
          <p:cNvSpPr txBox="1">
            <a:spLocks noChangeArrowheads="1"/>
          </p:cNvSpPr>
          <p:nvPr/>
        </p:nvSpPr>
        <p:spPr bwMode="auto">
          <a:xfrm>
            <a:off x="-11798300" y="-11798300"/>
            <a:ext cx="11799888" cy="117998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algn="ctr">
              <a:lnSpc>
                <a:spcPct val="9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/>
            </a:pPr>
            <a:fld id="{E4A13E41-83E5-408D-A7AD-6630714A109F}" type="slidenum">
              <a:rPr lang="en-US" sz="2400">
                <a:solidFill>
                  <a:srgbClr val="000000"/>
                </a:solidFill>
                <a:ea typeface="+mn-ea" charset="0"/>
                <a:cs typeface="+mn-ea" charset="0"/>
              </a:rPr>
              <a:pPr algn="ctr">
                <a:lnSpc>
                  <a:spcPct val="90000"/>
                </a:lnSpc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  <a:tab pos="9410700" algn="l"/>
                  <a:tab pos="10134600" algn="l"/>
                  <a:tab pos="10858500" algn="l"/>
                  <a:tab pos="11582400" algn="l"/>
                </a:tabLst>
                <a:defRPr/>
              </a:pPr>
              <a:t>37</a:t>
            </a:fld>
            <a:endParaRPr lang="en-US" sz="2400">
              <a:solidFill>
                <a:srgbClr val="000000"/>
              </a:solidFill>
              <a:ea typeface="+mn-ea" charset="0"/>
              <a:cs typeface="+mn-ea" charset="0"/>
            </a:endParaRPr>
          </a:p>
        </p:txBody>
      </p:sp>
      <p:sp>
        <p:nvSpPr>
          <p:cNvPr id="8499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3763625" y="-11798300"/>
            <a:ext cx="15730538" cy="1179988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84995" name="Text Box 3"/>
          <p:cNvSpPr txBox="1">
            <a:spLocks noGrp="1" noChangeArrowheads="1"/>
          </p:cNvSpPr>
          <p:nvPr>
            <p:ph type="body" idx="1"/>
          </p:nvPr>
        </p:nvSpPr>
        <p:spPr>
          <a:xfrm>
            <a:off x="-11798300" y="-11798300"/>
            <a:ext cx="11799888" cy="11799888"/>
          </a:xfrm>
          <a:ln/>
        </p:spPr>
        <p:txBody>
          <a:bodyPr lIns="90000" tIns="45000" rIns="90000" bIns="45000"/>
          <a:lstStyle/>
          <a:p>
            <a:pPr eaLnBrk="1">
              <a:spcBef>
                <a:spcPct val="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/>
            </a:pPr>
            <a:r>
              <a:rPr lang="en-US" sz="2000" b="1" smtClean="0">
                <a:latin typeface="Arial" charset="0"/>
                <a:ea typeface="文泉驛正黑" charset="0"/>
                <a:cs typeface="文泉驛正黑" charset="0"/>
              </a:rPr>
              <a:t>2.2 Switch Security: Management and Implementation</a:t>
            </a:r>
          </a:p>
          <a:p>
            <a:pPr eaLnBrk="1">
              <a:spcBef>
                <a:spcPct val="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/>
            </a:pPr>
            <a:r>
              <a:rPr lang="en-US" sz="2000" b="1" smtClean="0">
                <a:latin typeface="Arial" charset="0"/>
                <a:ea typeface="文泉驛正黑" charset="0"/>
                <a:cs typeface="文泉驛正黑" charset="0"/>
              </a:rPr>
              <a:t>2.2.1 Secure Remote Access</a:t>
            </a:r>
          </a:p>
          <a:p>
            <a:pPr eaLnBrk="1">
              <a:lnSpc>
                <a:spcPct val="90000"/>
              </a:lnSpc>
              <a:spcBef>
                <a:spcPts val="60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/>
            </a:pPr>
            <a:r>
              <a:rPr lang="en-US" sz="2000" b="1" smtClean="0">
                <a:latin typeface="Arial" charset="0"/>
                <a:ea typeface="文泉驛正黑" charset="0"/>
                <a:cs typeface="文泉驛正黑" charset="0"/>
              </a:rPr>
              <a:t>2.2.1.2 Configuring </a:t>
            </a:r>
            <a:r>
              <a:rPr lang="en-US" b="1" smtClean="0">
                <a:latin typeface="Arial" charset="0"/>
                <a:ea typeface="+mn-ea" charset="0"/>
                <a:cs typeface="+mn-ea" charset="0"/>
              </a:rPr>
              <a:t>SSH</a:t>
            </a: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EFA107DA-CDD6-4712-9D3D-92B52CD915D0}" type="slidenum">
              <a:rPr lang="en-US" smtClean="0"/>
              <a:pPr/>
              <a:t>38</a:t>
            </a:fld>
            <a:endParaRPr lang="en-US" smtClean="0"/>
          </a:p>
        </p:txBody>
      </p:sp>
      <p:sp>
        <p:nvSpPr>
          <p:cNvPr id="86017" name="Text Box 1"/>
          <p:cNvSpPr txBox="1">
            <a:spLocks noChangeArrowheads="1"/>
          </p:cNvSpPr>
          <p:nvPr/>
        </p:nvSpPr>
        <p:spPr bwMode="auto">
          <a:xfrm>
            <a:off x="-11798300" y="-11798300"/>
            <a:ext cx="11799888" cy="117998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algn="ctr">
              <a:lnSpc>
                <a:spcPct val="9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/>
            </a:pPr>
            <a:fld id="{EFDB598E-652D-4BE1-85A2-535857060FCC}" type="slidenum">
              <a:rPr lang="en-US" sz="2400">
                <a:solidFill>
                  <a:srgbClr val="000000"/>
                </a:solidFill>
                <a:ea typeface="+mn-ea" charset="0"/>
                <a:cs typeface="+mn-ea" charset="0"/>
              </a:rPr>
              <a:pPr algn="ctr">
                <a:lnSpc>
                  <a:spcPct val="90000"/>
                </a:lnSpc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  <a:tab pos="9410700" algn="l"/>
                  <a:tab pos="10134600" algn="l"/>
                  <a:tab pos="10858500" algn="l"/>
                  <a:tab pos="11582400" algn="l"/>
                </a:tabLst>
                <a:defRPr/>
              </a:pPr>
              <a:t>38</a:t>
            </a:fld>
            <a:endParaRPr lang="en-US" sz="2400">
              <a:solidFill>
                <a:srgbClr val="000000"/>
              </a:solidFill>
              <a:ea typeface="+mn-ea" charset="0"/>
              <a:cs typeface="+mn-ea" charset="0"/>
            </a:endParaRPr>
          </a:p>
        </p:txBody>
      </p:sp>
      <p:sp>
        <p:nvSpPr>
          <p:cNvPr id="8602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3763625" y="-11798300"/>
            <a:ext cx="15730538" cy="1179988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86019" name="Text Box 3"/>
          <p:cNvSpPr txBox="1">
            <a:spLocks noGrp="1" noChangeArrowheads="1"/>
          </p:cNvSpPr>
          <p:nvPr>
            <p:ph type="body" idx="1"/>
          </p:nvPr>
        </p:nvSpPr>
        <p:spPr>
          <a:xfrm>
            <a:off x="-11798300" y="-11798300"/>
            <a:ext cx="11799888" cy="11799888"/>
          </a:xfrm>
          <a:ln/>
        </p:spPr>
        <p:txBody>
          <a:bodyPr lIns="90000" tIns="45000" rIns="90000" bIns="45000"/>
          <a:lstStyle/>
          <a:p>
            <a:pPr eaLnBrk="1">
              <a:spcBef>
                <a:spcPct val="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/>
            </a:pPr>
            <a:r>
              <a:rPr lang="en-US" sz="2000" b="1" smtClean="0">
                <a:latin typeface="Arial" charset="0"/>
                <a:ea typeface="文泉驛正黑" charset="0"/>
                <a:cs typeface="文泉驛正黑" charset="0"/>
              </a:rPr>
              <a:t>2.2 Switch Security: Management and Implementation</a:t>
            </a:r>
          </a:p>
          <a:p>
            <a:pPr eaLnBrk="1">
              <a:spcBef>
                <a:spcPct val="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/>
            </a:pPr>
            <a:r>
              <a:rPr lang="en-US" sz="2000" b="1" smtClean="0">
                <a:latin typeface="Arial" charset="0"/>
                <a:ea typeface="文泉驛正黑" charset="0"/>
                <a:cs typeface="文泉驛正黑" charset="0"/>
              </a:rPr>
              <a:t>2.2.1 Secure Remote Access</a:t>
            </a:r>
          </a:p>
          <a:p>
            <a:pPr eaLnBrk="1">
              <a:lnSpc>
                <a:spcPct val="90000"/>
              </a:lnSpc>
              <a:spcBef>
                <a:spcPts val="60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/>
            </a:pPr>
            <a:r>
              <a:rPr lang="en-US" sz="2000" b="1" smtClean="0">
                <a:latin typeface="Arial" charset="0"/>
                <a:ea typeface="文泉驛正黑" charset="0"/>
                <a:cs typeface="文泉驛正黑" charset="0"/>
              </a:rPr>
              <a:t>2.2.1.3 Verifying </a:t>
            </a:r>
            <a:r>
              <a:rPr lang="en-US" b="1" smtClean="0">
                <a:latin typeface="Arial" charset="0"/>
                <a:ea typeface="+mn-ea" charset="0"/>
                <a:cs typeface="+mn-ea" charset="0"/>
              </a:rPr>
              <a:t>SSH</a:t>
            </a: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1A6F440A-CF32-47AB-A8E8-B85ACC602F0D}" type="slidenum">
              <a:rPr lang="en-US" smtClean="0"/>
              <a:pPr/>
              <a:t>39</a:t>
            </a:fld>
            <a:endParaRPr lang="en-US" smtClean="0"/>
          </a:p>
        </p:txBody>
      </p:sp>
      <p:sp>
        <p:nvSpPr>
          <p:cNvPr id="103425" name="Text Box 1"/>
          <p:cNvSpPr txBox="1">
            <a:spLocks noChangeArrowheads="1"/>
          </p:cNvSpPr>
          <p:nvPr/>
        </p:nvSpPr>
        <p:spPr bwMode="auto">
          <a:xfrm>
            <a:off x="-11798300" y="-11798300"/>
            <a:ext cx="11799888" cy="117998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algn="ctr">
              <a:lnSpc>
                <a:spcPct val="9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/>
            </a:pPr>
            <a:fld id="{D5001CDF-CFFA-43B7-99D6-A5A99DCC4947}" type="slidenum">
              <a:rPr lang="en-US" sz="2400">
                <a:solidFill>
                  <a:srgbClr val="000000"/>
                </a:solidFill>
                <a:ea typeface="+mn-ea" charset="0"/>
                <a:cs typeface="+mn-ea" charset="0"/>
              </a:rPr>
              <a:pPr algn="ctr">
                <a:lnSpc>
                  <a:spcPct val="90000"/>
                </a:lnSpc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  <a:tab pos="9410700" algn="l"/>
                  <a:tab pos="10134600" algn="l"/>
                  <a:tab pos="10858500" algn="l"/>
                  <a:tab pos="11582400" algn="l"/>
                </a:tabLst>
                <a:defRPr/>
              </a:pPr>
              <a:t>39</a:t>
            </a:fld>
            <a:endParaRPr lang="en-US" sz="2400">
              <a:solidFill>
                <a:srgbClr val="000000"/>
              </a:solidFill>
              <a:ea typeface="+mn-ea" charset="0"/>
              <a:cs typeface="+mn-ea" charset="0"/>
            </a:endParaRPr>
          </a:p>
        </p:txBody>
      </p:sp>
      <p:sp>
        <p:nvSpPr>
          <p:cNvPr id="10342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3763625" y="-11798300"/>
            <a:ext cx="15730538" cy="1179988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03429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-11798300" y="-11798300"/>
            <a:ext cx="11799888" cy="11799888"/>
          </a:xfrm>
          <a:noFill/>
          <a:ln/>
        </p:spPr>
        <p:txBody>
          <a:bodyPr lIns="90000" tIns="45000" rIns="90000" bIns="45000"/>
          <a:lstStyle/>
          <a:p>
            <a:pPr eaLnBrk="1">
              <a:spcBef>
                <a:spcPct val="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</a:pPr>
            <a:r>
              <a:rPr lang="en-US" sz="2000" b="1" smtClean="0">
                <a:latin typeface="Arial" charset="0"/>
                <a:ea typeface="文泉驛正黑" charset="0"/>
                <a:cs typeface="文泉驛正黑" charset="0"/>
              </a:rPr>
              <a:t>2.2 Switch Security: Management and Implementation</a:t>
            </a:r>
          </a:p>
          <a:p>
            <a:pPr eaLnBrk="1">
              <a:spcBef>
                <a:spcPct val="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</a:pPr>
            <a:r>
              <a:rPr lang="en-US" sz="2000" b="1" smtClean="0">
                <a:latin typeface="Arial" charset="0"/>
                <a:ea typeface="文泉驛正黑" charset="0"/>
                <a:cs typeface="文泉驛正黑" charset="0"/>
              </a:rPr>
              <a:t>2.2.4 Switch Port Security</a:t>
            </a:r>
          </a:p>
          <a:p>
            <a:pPr eaLnBrk="1">
              <a:lnSpc>
                <a:spcPct val="90000"/>
              </a:lnSpc>
              <a:spcBef>
                <a:spcPts val="90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</a:pPr>
            <a:r>
              <a:rPr lang="en-US" sz="2000" b="1" smtClean="0">
                <a:latin typeface="Arial" charset="0"/>
                <a:ea typeface="文泉驛正黑" charset="0"/>
                <a:cs typeface="文泉驛正黑" charset="0"/>
              </a:rPr>
              <a:t>2.2.4.3 Port Security: Operation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6710DC11-815E-4CB4-AA0F-93804A5A279C}" type="slidenum">
              <a:rPr lang="en-US" sz="800" smtClean="0"/>
              <a:pPr/>
              <a:t>4</a:t>
            </a:fld>
            <a:endParaRPr lang="en-US" sz="800" smtClean="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b="1" dirty="0" smtClean="0"/>
              <a:t>2.1.1.2 </a:t>
            </a:r>
            <a:r>
              <a:rPr lang="en-US" b="1" baseline="0" dirty="0" smtClean="0"/>
              <a:t> </a:t>
            </a:r>
            <a:r>
              <a:rPr lang="en-US" b="1" dirty="0" smtClean="0"/>
              <a:t>Purpose of OS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5CE21ADB-61DD-4665-9E56-0471907527D0}" type="slidenum">
              <a:rPr lang="en-US" smtClean="0"/>
              <a:pPr/>
              <a:t>40</a:t>
            </a:fld>
            <a:endParaRPr lang="en-US" smtClean="0"/>
          </a:p>
        </p:txBody>
      </p:sp>
      <p:sp>
        <p:nvSpPr>
          <p:cNvPr id="104449" name="Text Box 1"/>
          <p:cNvSpPr txBox="1">
            <a:spLocks noChangeArrowheads="1"/>
          </p:cNvSpPr>
          <p:nvPr/>
        </p:nvSpPr>
        <p:spPr bwMode="auto">
          <a:xfrm>
            <a:off x="-11798300" y="-11798300"/>
            <a:ext cx="11799888" cy="117998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algn="ctr">
              <a:lnSpc>
                <a:spcPct val="9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/>
            </a:pPr>
            <a:fld id="{4CE24697-37E7-41F2-ABD6-BB979B4EFA7C}" type="slidenum">
              <a:rPr lang="en-US" sz="2400">
                <a:solidFill>
                  <a:srgbClr val="000000"/>
                </a:solidFill>
                <a:ea typeface="+mn-ea" charset="0"/>
                <a:cs typeface="+mn-ea" charset="0"/>
              </a:rPr>
              <a:pPr algn="ctr">
                <a:lnSpc>
                  <a:spcPct val="90000"/>
                </a:lnSpc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  <a:tab pos="9410700" algn="l"/>
                  <a:tab pos="10134600" algn="l"/>
                  <a:tab pos="10858500" algn="l"/>
                  <a:tab pos="11582400" algn="l"/>
                </a:tabLst>
                <a:defRPr/>
              </a:pPr>
              <a:t>40</a:t>
            </a:fld>
            <a:endParaRPr lang="en-US" sz="2400">
              <a:solidFill>
                <a:srgbClr val="000000"/>
              </a:solidFill>
              <a:ea typeface="+mn-ea" charset="0"/>
              <a:cs typeface="+mn-ea" charset="0"/>
            </a:endParaRPr>
          </a:p>
        </p:txBody>
      </p:sp>
      <p:sp>
        <p:nvSpPr>
          <p:cNvPr id="10445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3763625" y="-11798300"/>
            <a:ext cx="15730538" cy="1179988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04453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-11798300" y="-11798300"/>
            <a:ext cx="11799888" cy="11799888"/>
          </a:xfrm>
          <a:noFill/>
          <a:ln/>
        </p:spPr>
        <p:txBody>
          <a:bodyPr lIns="90000" tIns="45000" rIns="90000" bIns="45000"/>
          <a:lstStyle/>
          <a:p>
            <a:pPr eaLnBrk="1">
              <a:spcBef>
                <a:spcPct val="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</a:pPr>
            <a:r>
              <a:rPr lang="en-US" sz="2000" b="1" smtClean="0">
                <a:latin typeface="Arial" charset="0"/>
                <a:ea typeface="文泉驛正黑" charset="0"/>
                <a:cs typeface="文泉驛正黑" charset="0"/>
              </a:rPr>
              <a:t>2.2 Switch Security: Management and Implementation</a:t>
            </a:r>
          </a:p>
          <a:p>
            <a:pPr eaLnBrk="1">
              <a:spcBef>
                <a:spcPct val="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</a:pPr>
            <a:r>
              <a:rPr lang="en-US" sz="2000" b="1" smtClean="0">
                <a:latin typeface="Arial" charset="0"/>
                <a:ea typeface="文泉驛正黑" charset="0"/>
                <a:cs typeface="文泉驛正黑" charset="0"/>
              </a:rPr>
              <a:t>2.2.4 Switch Port Security</a:t>
            </a:r>
          </a:p>
          <a:p>
            <a:pPr eaLnBrk="1">
              <a:lnSpc>
                <a:spcPct val="90000"/>
              </a:lnSpc>
              <a:spcBef>
                <a:spcPts val="90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</a:pPr>
            <a:r>
              <a:rPr lang="en-US" sz="2000" b="1" smtClean="0">
                <a:latin typeface="Arial" charset="0"/>
                <a:ea typeface="文泉驛正黑" charset="0"/>
                <a:cs typeface="文泉驛正黑" charset="0"/>
              </a:rPr>
              <a:t>2.2.4.4 Port Security: Violation Modes</a:t>
            </a: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D218D1ED-EFCF-4E6C-A604-9B6F0928A8B9}" type="slidenum">
              <a:rPr lang="en-US" smtClean="0"/>
              <a:pPr/>
              <a:t>41</a:t>
            </a:fld>
            <a:endParaRPr lang="en-US" smtClean="0"/>
          </a:p>
        </p:txBody>
      </p:sp>
      <p:sp>
        <p:nvSpPr>
          <p:cNvPr id="105473" name="Text Box 1"/>
          <p:cNvSpPr txBox="1">
            <a:spLocks noChangeArrowheads="1"/>
          </p:cNvSpPr>
          <p:nvPr/>
        </p:nvSpPr>
        <p:spPr bwMode="auto">
          <a:xfrm>
            <a:off x="-11798300" y="-11798300"/>
            <a:ext cx="11799888" cy="117998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algn="ctr">
              <a:lnSpc>
                <a:spcPct val="9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/>
            </a:pPr>
            <a:fld id="{DA9F8F22-F386-42B9-A0FA-091751D30220}" type="slidenum">
              <a:rPr lang="en-US" sz="2400">
                <a:solidFill>
                  <a:srgbClr val="000000"/>
                </a:solidFill>
                <a:ea typeface="+mn-ea" charset="0"/>
                <a:cs typeface="+mn-ea" charset="0"/>
              </a:rPr>
              <a:pPr algn="ctr">
                <a:lnSpc>
                  <a:spcPct val="90000"/>
                </a:lnSpc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  <a:tab pos="9410700" algn="l"/>
                  <a:tab pos="10134600" algn="l"/>
                  <a:tab pos="10858500" algn="l"/>
                  <a:tab pos="11582400" algn="l"/>
                </a:tabLst>
                <a:defRPr/>
              </a:pPr>
              <a:t>41</a:t>
            </a:fld>
            <a:endParaRPr lang="en-US" sz="2400">
              <a:solidFill>
                <a:srgbClr val="000000"/>
              </a:solidFill>
              <a:ea typeface="+mn-ea" charset="0"/>
              <a:cs typeface="+mn-ea" charset="0"/>
            </a:endParaRPr>
          </a:p>
        </p:txBody>
      </p:sp>
      <p:sp>
        <p:nvSpPr>
          <p:cNvPr id="10547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3763625" y="-11798300"/>
            <a:ext cx="15730538" cy="1179988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05477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-11798300" y="-11798300"/>
            <a:ext cx="11799888" cy="11799888"/>
          </a:xfrm>
          <a:noFill/>
          <a:ln/>
        </p:spPr>
        <p:txBody>
          <a:bodyPr lIns="90000" tIns="45000" rIns="90000" bIns="45000"/>
          <a:lstStyle/>
          <a:p>
            <a:pPr eaLnBrk="1">
              <a:spcBef>
                <a:spcPct val="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</a:pPr>
            <a:r>
              <a:rPr lang="en-US" sz="2000" b="1" smtClean="0">
                <a:latin typeface="Arial" charset="0"/>
                <a:ea typeface="文泉驛正黑" charset="0"/>
                <a:cs typeface="文泉驛正黑" charset="0"/>
              </a:rPr>
              <a:t>2.2 Switch Security: Management and Implementation</a:t>
            </a:r>
          </a:p>
          <a:p>
            <a:pPr eaLnBrk="1">
              <a:spcBef>
                <a:spcPct val="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</a:pPr>
            <a:r>
              <a:rPr lang="en-US" sz="2000" b="1" smtClean="0">
                <a:latin typeface="Arial" charset="0"/>
                <a:ea typeface="文泉驛正黑" charset="0"/>
                <a:cs typeface="文泉驛正黑" charset="0"/>
              </a:rPr>
              <a:t>2.2.4 Switch Port Security</a:t>
            </a:r>
          </a:p>
          <a:p>
            <a:pPr eaLnBrk="1">
              <a:lnSpc>
                <a:spcPct val="90000"/>
              </a:lnSpc>
              <a:spcBef>
                <a:spcPts val="90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</a:pPr>
            <a:r>
              <a:rPr lang="en-US" sz="2000" b="1" smtClean="0">
                <a:latin typeface="Arial" charset="0"/>
                <a:ea typeface="文泉驛正黑" charset="0"/>
                <a:cs typeface="文泉驛正黑" charset="0"/>
              </a:rPr>
              <a:t>2.2.4.5 Port Security: Configuring</a:t>
            </a: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84285F13-E349-4677-A869-62C4EC6F3588}" type="slidenum">
              <a:rPr lang="en-US" smtClean="0"/>
              <a:pPr/>
              <a:t>42</a:t>
            </a:fld>
            <a:endParaRPr lang="en-US" smtClean="0"/>
          </a:p>
        </p:txBody>
      </p:sp>
      <p:sp>
        <p:nvSpPr>
          <p:cNvPr id="106497" name="Text Box 1"/>
          <p:cNvSpPr txBox="1">
            <a:spLocks noChangeArrowheads="1"/>
          </p:cNvSpPr>
          <p:nvPr/>
        </p:nvSpPr>
        <p:spPr bwMode="auto">
          <a:xfrm>
            <a:off x="-11798300" y="-11798300"/>
            <a:ext cx="11799888" cy="117998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algn="ctr">
              <a:lnSpc>
                <a:spcPct val="9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/>
            </a:pPr>
            <a:fld id="{DDF4F4C5-F9DA-40D0-97CD-DB1B77834EB7}" type="slidenum">
              <a:rPr lang="en-US" sz="2400">
                <a:solidFill>
                  <a:srgbClr val="000000"/>
                </a:solidFill>
                <a:ea typeface="+mn-ea" charset="0"/>
                <a:cs typeface="+mn-ea" charset="0"/>
              </a:rPr>
              <a:pPr algn="ctr">
                <a:lnSpc>
                  <a:spcPct val="90000"/>
                </a:lnSpc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  <a:tab pos="9410700" algn="l"/>
                  <a:tab pos="10134600" algn="l"/>
                  <a:tab pos="10858500" algn="l"/>
                  <a:tab pos="11582400" algn="l"/>
                </a:tabLst>
                <a:defRPr/>
              </a:pPr>
              <a:t>42</a:t>
            </a:fld>
            <a:endParaRPr lang="en-US" sz="2400">
              <a:solidFill>
                <a:srgbClr val="000000"/>
              </a:solidFill>
              <a:ea typeface="+mn-ea" charset="0"/>
              <a:cs typeface="+mn-ea" charset="0"/>
            </a:endParaRPr>
          </a:p>
        </p:txBody>
      </p:sp>
      <p:sp>
        <p:nvSpPr>
          <p:cNvPr id="10650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3763625" y="-11798300"/>
            <a:ext cx="15730538" cy="1179988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06501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-11798300" y="-11798300"/>
            <a:ext cx="11799888" cy="11799888"/>
          </a:xfrm>
          <a:noFill/>
          <a:ln/>
        </p:spPr>
        <p:txBody>
          <a:bodyPr lIns="90000" tIns="45000" rIns="90000" bIns="45000"/>
          <a:lstStyle/>
          <a:p>
            <a:pPr eaLnBrk="1">
              <a:spcBef>
                <a:spcPct val="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</a:pPr>
            <a:r>
              <a:rPr lang="en-US" sz="2000" b="1" smtClean="0">
                <a:latin typeface="Arial" charset="0"/>
                <a:ea typeface="文泉驛正黑" charset="0"/>
                <a:cs typeface="文泉驛正黑" charset="0"/>
              </a:rPr>
              <a:t>2.2 Switch Security: Management and Implementation</a:t>
            </a:r>
          </a:p>
          <a:p>
            <a:pPr eaLnBrk="1">
              <a:spcBef>
                <a:spcPct val="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</a:pPr>
            <a:r>
              <a:rPr lang="en-US" sz="2000" b="1" smtClean="0">
                <a:latin typeface="Arial" charset="0"/>
                <a:ea typeface="文泉驛正黑" charset="0"/>
                <a:cs typeface="文泉驛正黑" charset="0"/>
              </a:rPr>
              <a:t>2.2.4 Switch Port Security</a:t>
            </a:r>
          </a:p>
          <a:p>
            <a:pPr eaLnBrk="1">
              <a:lnSpc>
                <a:spcPct val="90000"/>
              </a:lnSpc>
              <a:spcBef>
                <a:spcPts val="90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</a:pPr>
            <a:r>
              <a:rPr lang="en-US" sz="2000" b="1" smtClean="0">
                <a:latin typeface="Arial" charset="0"/>
                <a:ea typeface="文泉驛正黑" charset="0"/>
                <a:cs typeface="文泉驛正黑" charset="0"/>
              </a:rPr>
              <a:t>2.2.4.5 Port Security: Configuring</a:t>
            </a: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9AAC1927-600B-4C52-B6A8-CEADB8CF15FA}" type="slidenum">
              <a:rPr lang="en-US" smtClean="0"/>
              <a:pPr/>
              <a:t>43</a:t>
            </a:fld>
            <a:endParaRPr lang="en-US" smtClean="0"/>
          </a:p>
        </p:txBody>
      </p:sp>
      <p:sp>
        <p:nvSpPr>
          <p:cNvPr id="107521" name="Text Box 1"/>
          <p:cNvSpPr txBox="1">
            <a:spLocks noChangeArrowheads="1"/>
          </p:cNvSpPr>
          <p:nvPr/>
        </p:nvSpPr>
        <p:spPr bwMode="auto">
          <a:xfrm>
            <a:off x="-11798300" y="-11798300"/>
            <a:ext cx="11799888" cy="117998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algn="ctr">
              <a:lnSpc>
                <a:spcPct val="9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/>
            </a:pPr>
            <a:fld id="{E173FF3C-C0BE-4003-99C9-6FD1896CFDCE}" type="slidenum">
              <a:rPr lang="en-US" sz="2400">
                <a:solidFill>
                  <a:srgbClr val="000000"/>
                </a:solidFill>
                <a:ea typeface="+mn-ea" charset="0"/>
                <a:cs typeface="+mn-ea" charset="0"/>
              </a:rPr>
              <a:pPr algn="ctr">
                <a:lnSpc>
                  <a:spcPct val="90000"/>
                </a:lnSpc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  <a:tab pos="9410700" algn="l"/>
                  <a:tab pos="10134600" algn="l"/>
                  <a:tab pos="10858500" algn="l"/>
                  <a:tab pos="11582400" algn="l"/>
                </a:tabLst>
                <a:defRPr/>
              </a:pPr>
              <a:t>43</a:t>
            </a:fld>
            <a:endParaRPr lang="en-US" sz="2400">
              <a:solidFill>
                <a:srgbClr val="000000"/>
              </a:solidFill>
              <a:ea typeface="+mn-ea" charset="0"/>
              <a:cs typeface="+mn-ea" charset="0"/>
            </a:endParaRPr>
          </a:p>
        </p:txBody>
      </p:sp>
      <p:sp>
        <p:nvSpPr>
          <p:cNvPr id="10752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3763625" y="-11798300"/>
            <a:ext cx="15730538" cy="1179988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07525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-11798300" y="-11798300"/>
            <a:ext cx="11799888" cy="11799888"/>
          </a:xfrm>
          <a:noFill/>
          <a:ln/>
        </p:spPr>
        <p:txBody>
          <a:bodyPr lIns="90000" tIns="45000" rIns="90000" bIns="45000"/>
          <a:lstStyle/>
          <a:p>
            <a:pPr eaLnBrk="1">
              <a:spcBef>
                <a:spcPct val="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</a:pPr>
            <a:r>
              <a:rPr lang="en-US" sz="2000" b="1" smtClean="0">
                <a:latin typeface="Arial" charset="0"/>
                <a:ea typeface="文泉驛正黑" charset="0"/>
                <a:cs typeface="文泉驛正黑" charset="0"/>
              </a:rPr>
              <a:t>2.2 Switch Security: Management and Implementation</a:t>
            </a:r>
          </a:p>
          <a:p>
            <a:pPr eaLnBrk="1">
              <a:spcBef>
                <a:spcPct val="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</a:pPr>
            <a:r>
              <a:rPr lang="en-US" sz="2000" b="1" smtClean="0">
                <a:latin typeface="Arial" charset="0"/>
                <a:ea typeface="文泉驛正黑" charset="0"/>
                <a:cs typeface="文泉驛正黑" charset="0"/>
              </a:rPr>
              <a:t>2.2.4 Switch Port Security</a:t>
            </a:r>
          </a:p>
          <a:p>
            <a:pPr eaLnBrk="1">
              <a:lnSpc>
                <a:spcPct val="90000"/>
              </a:lnSpc>
              <a:spcBef>
                <a:spcPts val="90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</a:pPr>
            <a:r>
              <a:rPr lang="en-US" sz="2000" b="1" smtClean="0">
                <a:latin typeface="Arial" charset="0"/>
                <a:ea typeface="文泉驛正黑" charset="0"/>
                <a:cs typeface="文泉驛正黑" charset="0"/>
              </a:rPr>
              <a:t>2.2.4.5 Port Security: Configuring</a:t>
            </a: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EBDB647-5B50-4EF6-A02D-E3B67469F948}" type="slidenum">
              <a:rPr lang="en-US" smtClean="0"/>
              <a:pPr/>
              <a:t>44</a:t>
            </a:fld>
            <a:endParaRPr lang="en-US" smtClean="0"/>
          </a:p>
        </p:txBody>
      </p:sp>
      <p:sp>
        <p:nvSpPr>
          <p:cNvPr id="108545" name="Text Box 1"/>
          <p:cNvSpPr txBox="1">
            <a:spLocks noChangeArrowheads="1"/>
          </p:cNvSpPr>
          <p:nvPr/>
        </p:nvSpPr>
        <p:spPr bwMode="auto">
          <a:xfrm>
            <a:off x="-11798300" y="-11798300"/>
            <a:ext cx="11799888" cy="117998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algn="ctr">
              <a:lnSpc>
                <a:spcPct val="9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/>
            </a:pPr>
            <a:fld id="{7D354EC0-CB7F-4A74-9F87-07970078E287}" type="slidenum">
              <a:rPr lang="en-US" sz="2400">
                <a:solidFill>
                  <a:srgbClr val="000000"/>
                </a:solidFill>
                <a:ea typeface="+mn-ea" charset="0"/>
                <a:cs typeface="+mn-ea" charset="0"/>
              </a:rPr>
              <a:pPr algn="ctr">
                <a:lnSpc>
                  <a:spcPct val="90000"/>
                </a:lnSpc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  <a:tab pos="9410700" algn="l"/>
                  <a:tab pos="10134600" algn="l"/>
                  <a:tab pos="10858500" algn="l"/>
                  <a:tab pos="11582400" algn="l"/>
                </a:tabLst>
                <a:defRPr/>
              </a:pPr>
              <a:t>44</a:t>
            </a:fld>
            <a:endParaRPr lang="en-US" sz="2400">
              <a:solidFill>
                <a:srgbClr val="000000"/>
              </a:solidFill>
              <a:ea typeface="+mn-ea" charset="0"/>
              <a:cs typeface="+mn-ea" charset="0"/>
            </a:endParaRPr>
          </a:p>
        </p:txBody>
      </p:sp>
      <p:sp>
        <p:nvSpPr>
          <p:cNvPr id="10854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3763625" y="-11798300"/>
            <a:ext cx="15730538" cy="1179988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08549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-11798300" y="-11798300"/>
            <a:ext cx="11799888" cy="11799888"/>
          </a:xfrm>
          <a:noFill/>
          <a:ln/>
        </p:spPr>
        <p:txBody>
          <a:bodyPr lIns="90000" tIns="45000" rIns="90000" bIns="45000"/>
          <a:lstStyle/>
          <a:p>
            <a:pPr eaLnBrk="1">
              <a:spcBef>
                <a:spcPct val="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</a:pPr>
            <a:r>
              <a:rPr lang="en-US" sz="2000" b="1" smtClean="0">
                <a:latin typeface="Arial" charset="0"/>
                <a:ea typeface="文泉驛正黑" charset="0"/>
                <a:cs typeface="文泉驛正黑" charset="0"/>
              </a:rPr>
              <a:t>2.2 Switch Security: Management and Implementation</a:t>
            </a:r>
          </a:p>
          <a:p>
            <a:pPr eaLnBrk="1">
              <a:spcBef>
                <a:spcPct val="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</a:pPr>
            <a:r>
              <a:rPr lang="en-US" sz="2000" b="1" smtClean="0">
                <a:latin typeface="Arial" charset="0"/>
                <a:ea typeface="文泉驛正黑" charset="0"/>
                <a:cs typeface="文泉驛正黑" charset="0"/>
              </a:rPr>
              <a:t>2.2.4 Switch Port Security</a:t>
            </a:r>
          </a:p>
          <a:p>
            <a:pPr eaLnBrk="1">
              <a:lnSpc>
                <a:spcPct val="90000"/>
              </a:lnSpc>
              <a:spcBef>
                <a:spcPts val="90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</a:pPr>
            <a:r>
              <a:rPr lang="en-US" sz="2000" b="1" smtClean="0">
                <a:latin typeface="Arial" charset="0"/>
                <a:ea typeface="文泉驛正黑" charset="0"/>
                <a:cs typeface="文泉驛正黑" charset="0"/>
              </a:rPr>
              <a:t>2.2.4.6 Port Security: Verifying</a:t>
            </a: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05DEC801-0563-440D-A2D2-773EA9308F78}" type="slidenum">
              <a:rPr lang="en-US" smtClean="0"/>
              <a:pPr/>
              <a:t>45</a:t>
            </a:fld>
            <a:endParaRPr lang="en-US" smtClean="0"/>
          </a:p>
        </p:txBody>
      </p:sp>
      <p:sp>
        <p:nvSpPr>
          <p:cNvPr id="109569" name="Text Box 1"/>
          <p:cNvSpPr txBox="1">
            <a:spLocks noChangeArrowheads="1"/>
          </p:cNvSpPr>
          <p:nvPr/>
        </p:nvSpPr>
        <p:spPr bwMode="auto">
          <a:xfrm>
            <a:off x="-11798300" y="-11798300"/>
            <a:ext cx="11799888" cy="117998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algn="ctr">
              <a:lnSpc>
                <a:spcPct val="9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/>
            </a:pPr>
            <a:fld id="{4523F13E-0BA5-44C8-AE59-2BC4499501D7}" type="slidenum">
              <a:rPr lang="en-US" sz="2400">
                <a:solidFill>
                  <a:srgbClr val="000000"/>
                </a:solidFill>
                <a:ea typeface="+mn-ea" charset="0"/>
                <a:cs typeface="+mn-ea" charset="0"/>
              </a:rPr>
              <a:pPr algn="ctr">
                <a:lnSpc>
                  <a:spcPct val="90000"/>
                </a:lnSpc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  <a:tab pos="9410700" algn="l"/>
                  <a:tab pos="10134600" algn="l"/>
                  <a:tab pos="10858500" algn="l"/>
                  <a:tab pos="11582400" algn="l"/>
                </a:tabLst>
                <a:defRPr/>
              </a:pPr>
              <a:t>45</a:t>
            </a:fld>
            <a:endParaRPr lang="en-US" sz="2400">
              <a:solidFill>
                <a:srgbClr val="000000"/>
              </a:solidFill>
              <a:ea typeface="+mn-ea" charset="0"/>
              <a:cs typeface="+mn-ea" charset="0"/>
            </a:endParaRPr>
          </a:p>
        </p:txBody>
      </p:sp>
      <p:sp>
        <p:nvSpPr>
          <p:cNvPr id="10957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3763625" y="-11798300"/>
            <a:ext cx="15730538" cy="1179988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09573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-11798300" y="-11798300"/>
            <a:ext cx="11799888" cy="11799888"/>
          </a:xfrm>
          <a:noFill/>
          <a:ln/>
        </p:spPr>
        <p:txBody>
          <a:bodyPr lIns="90000" tIns="45000" rIns="90000" bIns="45000"/>
          <a:lstStyle/>
          <a:p>
            <a:pPr eaLnBrk="1">
              <a:spcBef>
                <a:spcPct val="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</a:pPr>
            <a:r>
              <a:rPr lang="en-US" sz="2000" b="1" smtClean="0">
                <a:latin typeface="Arial" charset="0"/>
                <a:ea typeface="文泉驛正黑" charset="0"/>
                <a:cs typeface="文泉驛正黑" charset="0"/>
              </a:rPr>
              <a:t>2.2 Switch Security: Management and Implementation</a:t>
            </a:r>
          </a:p>
          <a:p>
            <a:pPr eaLnBrk="1">
              <a:spcBef>
                <a:spcPct val="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</a:pPr>
            <a:r>
              <a:rPr lang="en-US" sz="2000" b="1" smtClean="0">
                <a:latin typeface="Arial" charset="0"/>
                <a:ea typeface="文泉驛正黑" charset="0"/>
                <a:cs typeface="文泉驛正黑" charset="0"/>
              </a:rPr>
              <a:t>2.2.4 Switch Port Security</a:t>
            </a:r>
          </a:p>
          <a:p>
            <a:pPr eaLnBrk="1">
              <a:lnSpc>
                <a:spcPct val="90000"/>
              </a:lnSpc>
              <a:spcBef>
                <a:spcPts val="90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</a:pPr>
            <a:r>
              <a:rPr lang="en-US" sz="2000" b="1" smtClean="0">
                <a:latin typeface="Arial" charset="0"/>
                <a:ea typeface="文泉驛正黑" charset="0"/>
                <a:cs typeface="文泉驛正黑" charset="0"/>
              </a:rPr>
              <a:t>2.2.4.6 Port Security: Verifying</a:t>
            </a: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31DB6DA0-D376-405F-9109-30C8F45C0C47}" type="slidenum">
              <a:rPr lang="en-US" smtClean="0"/>
              <a:pPr/>
              <a:t>46</a:t>
            </a:fld>
            <a:endParaRPr lang="en-US" smtClean="0"/>
          </a:p>
        </p:txBody>
      </p:sp>
      <p:sp>
        <p:nvSpPr>
          <p:cNvPr id="110593" name="Text Box 1"/>
          <p:cNvSpPr txBox="1">
            <a:spLocks noChangeArrowheads="1"/>
          </p:cNvSpPr>
          <p:nvPr/>
        </p:nvSpPr>
        <p:spPr bwMode="auto">
          <a:xfrm>
            <a:off x="-11798300" y="-11798300"/>
            <a:ext cx="11799888" cy="117998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algn="ctr">
              <a:lnSpc>
                <a:spcPct val="9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/>
            </a:pPr>
            <a:fld id="{B1D53195-0B37-455E-B646-7E8F24444686}" type="slidenum">
              <a:rPr lang="en-US" sz="2400">
                <a:solidFill>
                  <a:srgbClr val="000000"/>
                </a:solidFill>
                <a:ea typeface="+mn-ea" charset="0"/>
                <a:cs typeface="+mn-ea" charset="0"/>
              </a:rPr>
              <a:pPr algn="ctr">
                <a:lnSpc>
                  <a:spcPct val="90000"/>
                </a:lnSpc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  <a:tab pos="9410700" algn="l"/>
                  <a:tab pos="10134600" algn="l"/>
                  <a:tab pos="10858500" algn="l"/>
                  <a:tab pos="11582400" algn="l"/>
                </a:tabLst>
                <a:defRPr/>
              </a:pPr>
              <a:t>46</a:t>
            </a:fld>
            <a:endParaRPr lang="en-US" sz="2400">
              <a:solidFill>
                <a:srgbClr val="000000"/>
              </a:solidFill>
              <a:ea typeface="+mn-ea" charset="0"/>
              <a:cs typeface="+mn-ea" charset="0"/>
            </a:endParaRPr>
          </a:p>
        </p:txBody>
      </p:sp>
      <p:sp>
        <p:nvSpPr>
          <p:cNvPr id="11059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3763625" y="-11798300"/>
            <a:ext cx="15730538" cy="1179988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10597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-11798300" y="-11798300"/>
            <a:ext cx="11799888" cy="11799888"/>
          </a:xfrm>
          <a:noFill/>
          <a:ln/>
        </p:spPr>
        <p:txBody>
          <a:bodyPr lIns="90000" tIns="45000" rIns="90000" bIns="45000"/>
          <a:lstStyle/>
          <a:p>
            <a:pPr eaLnBrk="1">
              <a:spcBef>
                <a:spcPct val="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</a:pPr>
            <a:r>
              <a:rPr lang="en-US" sz="2000" b="1" smtClean="0">
                <a:latin typeface="Arial" charset="0"/>
                <a:ea typeface="文泉驛正黑" charset="0"/>
                <a:cs typeface="文泉驛正黑" charset="0"/>
              </a:rPr>
              <a:t>2.2 Switch Security: Management and Implementation</a:t>
            </a:r>
          </a:p>
          <a:p>
            <a:pPr eaLnBrk="1">
              <a:spcBef>
                <a:spcPct val="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</a:pPr>
            <a:r>
              <a:rPr lang="en-US" sz="2000" b="1" smtClean="0">
                <a:latin typeface="Arial" charset="0"/>
                <a:ea typeface="文泉驛正黑" charset="0"/>
                <a:cs typeface="文泉驛正黑" charset="0"/>
              </a:rPr>
              <a:t>2.2.4 Switch Port Security</a:t>
            </a:r>
          </a:p>
          <a:p>
            <a:pPr eaLnBrk="1">
              <a:lnSpc>
                <a:spcPct val="90000"/>
              </a:lnSpc>
              <a:spcBef>
                <a:spcPts val="90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</a:pPr>
            <a:r>
              <a:rPr lang="en-US" sz="2000" b="1" smtClean="0">
                <a:latin typeface="Arial" charset="0"/>
                <a:ea typeface="文泉驛正黑" charset="0"/>
                <a:cs typeface="文泉驛正黑" charset="0"/>
              </a:rPr>
              <a:t>2.2.4.6 Port Security: Verifying</a:t>
            </a: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3E230496-FEAE-4333-867A-8BEB0208E87B}" type="slidenum">
              <a:rPr lang="en-US" smtClean="0"/>
              <a:pPr/>
              <a:t>47</a:t>
            </a:fld>
            <a:endParaRPr lang="en-US" smtClean="0"/>
          </a:p>
        </p:txBody>
      </p:sp>
      <p:sp>
        <p:nvSpPr>
          <p:cNvPr id="111617" name="Text Box 1"/>
          <p:cNvSpPr txBox="1">
            <a:spLocks noChangeArrowheads="1"/>
          </p:cNvSpPr>
          <p:nvPr/>
        </p:nvSpPr>
        <p:spPr bwMode="auto">
          <a:xfrm>
            <a:off x="-11798300" y="-11798300"/>
            <a:ext cx="11799888" cy="117998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algn="ctr">
              <a:lnSpc>
                <a:spcPct val="9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/>
            </a:pPr>
            <a:fld id="{B10A4B14-27FC-4D30-A331-753F82C217C3}" type="slidenum">
              <a:rPr lang="en-US" sz="2400">
                <a:solidFill>
                  <a:srgbClr val="000000"/>
                </a:solidFill>
                <a:ea typeface="+mn-ea" charset="0"/>
                <a:cs typeface="+mn-ea" charset="0"/>
              </a:rPr>
              <a:pPr algn="ctr">
                <a:lnSpc>
                  <a:spcPct val="90000"/>
                </a:lnSpc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  <a:tab pos="9410700" algn="l"/>
                  <a:tab pos="10134600" algn="l"/>
                  <a:tab pos="10858500" algn="l"/>
                  <a:tab pos="11582400" algn="l"/>
                </a:tabLst>
                <a:defRPr/>
              </a:pPr>
              <a:t>47</a:t>
            </a:fld>
            <a:endParaRPr lang="en-US" sz="2400">
              <a:solidFill>
                <a:srgbClr val="000000"/>
              </a:solidFill>
              <a:ea typeface="+mn-ea" charset="0"/>
              <a:cs typeface="+mn-ea" charset="0"/>
            </a:endParaRPr>
          </a:p>
        </p:txBody>
      </p:sp>
      <p:sp>
        <p:nvSpPr>
          <p:cNvPr id="11162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3763625" y="-11798300"/>
            <a:ext cx="15730538" cy="1179988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11621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-11798300" y="-11798300"/>
            <a:ext cx="11799888" cy="11799888"/>
          </a:xfrm>
          <a:noFill/>
          <a:ln/>
        </p:spPr>
        <p:txBody>
          <a:bodyPr lIns="90000" tIns="45000" rIns="90000" bIns="45000"/>
          <a:lstStyle/>
          <a:p>
            <a:pPr eaLnBrk="1">
              <a:spcBef>
                <a:spcPct val="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</a:pPr>
            <a:r>
              <a:rPr lang="en-US" sz="2000" b="1" dirty="0" smtClean="0">
                <a:latin typeface="Arial" charset="0"/>
                <a:ea typeface="文泉驛正黑" charset="0"/>
                <a:cs typeface="文泉驛正黑" charset="0"/>
              </a:rPr>
              <a:t>2.2 Switch Security: Management and Implementation</a:t>
            </a:r>
          </a:p>
          <a:p>
            <a:pPr eaLnBrk="1">
              <a:spcBef>
                <a:spcPct val="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</a:pPr>
            <a:r>
              <a:rPr lang="en-US" sz="2000" b="1" dirty="0" smtClean="0">
                <a:latin typeface="Arial" charset="0"/>
                <a:ea typeface="文泉驛正黑" charset="0"/>
                <a:cs typeface="文泉驛正黑" charset="0"/>
              </a:rPr>
              <a:t>2.2.4 Switch Port Security</a:t>
            </a:r>
          </a:p>
          <a:p>
            <a:pPr eaLnBrk="1">
              <a:lnSpc>
                <a:spcPct val="90000"/>
              </a:lnSpc>
              <a:spcBef>
                <a:spcPts val="90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</a:pPr>
            <a:r>
              <a:rPr lang="en-US" sz="2000" b="1" dirty="0" smtClean="0">
                <a:latin typeface="Arial" charset="0"/>
                <a:ea typeface="文泉驛正黑" charset="0"/>
                <a:cs typeface="文泉驛正黑" charset="0"/>
              </a:rPr>
              <a:t>2.2.4.7 Ports In Error Disabled State</a:t>
            </a: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EF23FF60-FD07-4071-91F0-B69FD359EF68}" type="slidenum">
              <a:rPr lang="en-US" smtClean="0"/>
              <a:pPr/>
              <a:t>48</a:t>
            </a:fld>
            <a:endParaRPr lang="en-US" smtClean="0"/>
          </a:p>
        </p:txBody>
      </p:sp>
      <p:sp>
        <p:nvSpPr>
          <p:cNvPr id="112641" name="Text Box 1"/>
          <p:cNvSpPr txBox="1">
            <a:spLocks noChangeArrowheads="1"/>
          </p:cNvSpPr>
          <p:nvPr/>
        </p:nvSpPr>
        <p:spPr bwMode="auto">
          <a:xfrm>
            <a:off x="-11798300" y="-11798300"/>
            <a:ext cx="11799888" cy="117998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algn="ctr">
              <a:lnSpc>
                <a:spcPct val="9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/>
            </a:pPr>
            <a:fld id="{27512DE9-6C79-444B-B587-8A7EF8D9FB2A}" type="slidenum">
              <a:rPr lang="en-US" sz="2400">
                <a:solidFill>
                  <a:srgbClr val="000000"/>
                </a:solidFill>
                <a:ea typeface="+mn-ea" charset="0"/>
                <a:cs typeface="+mn-ea" charset="0"/>
              </a:rPr>
              <a:pPr algn="ctr">
                <a:lnSpc>
                  <a:spcPct val="90000"/>
                </a:lnSpc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  <a:tab pos="9410700" algn="l"/>
                  <a:tab pos="10134600" algn="l"/>
                  <a:tab pos="10858500" algn="l"/>
                  <a:tab pos="11582400" algn="l"/>
                </a:tabLst>
                <a:defRPr/>
              </a:pPr>
              <a:t>48</a:t>
            </a:fld>
            <a:endParaRPr lang="en-US" sz="2400">
              <a:solidFill>
                <a:srgbClr val="000000"/>
              </a:solidFill>
              <a:ea typeface="+mn-ea" charset="0"/>
              <a:cs typeface="+mn-ea" charset="0"/>
            </a:endParaRPr>
          </a:p>
        </p:txBody>
      </p:sp>
      <p:sp>
        <p:nvSpPr>
          <p:cNvPr id="1126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3763625" y="-11798300"/>
            <a:ext cx="15730538" cy="1179988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12645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-11798300" y="-11798300"/>
            <a:ext cx="11799888" cy="11799888"/>
          </a:xfrm>
          <a:noFill/>
          <a:ln/>
        </p:spPr>
        <p:txBody>
          <a:bodyPr lIns="90000" tIns="45000" rIns="90000" bIns="45000"/>
          <a:lstStyle/>
          <a:p>
            <a:pPr eaLnBrk="1">
              <a:spcBef>
                <a:spcPct val="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</a:pPr>
            <a:r>
              <a:rPr lang="en-US" sz="2000" b="1" smtClean="0">
                <a:latin typeface="Arial" charset="0"/>
                <a:ea typeface="文泉驛正黑" charset="0"/>
                <a:cs typeface="文泉驛正黑" charset="0"/>
              </a:rPr>
              <a:t>2.2 Switch Security: Management and Implementation</a:t>
            </a:r>
          </a:p>
          <a:p>
            <a:pPr eaLnBrk="1">
              <a:spcBef>
                <a:spcPct val="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</a:pPr>
            <a:r>
              <a:rPr lang="en-US" sz="2000" b="1" smtClean="0">
                <a:latin typeface="Arial" charset="0"/>
                <a:ea typeface="文泉驛正黑" charset="0"/>
                <a:cs typeface="文泉驛正黑" charset="0"/>
              </a:rPr>
              <a:t>2.2.4 Switch Port Security</a:t>
            </a:r>
          </a:p>
          <a:p>
            <a:pPr eaLnBrk="1">
              <a:lnSpc>
                <a:spcPct val="90000"/>
              </a:lnSpc>
              <a:spcBef>
                <a:spcPts val="90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</a:pPr>
            <a:r>
              <a:rPr lang="en-US" sz="2000" b="1" smtClean="0">
                <a:latin typeface="Arial" charset="0"/>
                <a:ea typeface="文泉驛正黑" charset="0"/>
                <a:cs typeface="文泉驛正黑" charset="0"/>
              </a:rPr>
              <a:t>2.2.4.7 Ports In Error Disabled State</a:t>
            </a: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C24150E5-5826-49E6-911A-48CA58D14B85}" type="slidenum">
              <a:rPr lang="en-US" smtClean="0"/>
              <a:pPr/>
              <a:t>49</a:t>
            </a:fld>
            <a:endParaRPr lang="en-US" smtClean="0"/>
          </a:p>
        </p:txBody>
      </p:sp>
      <p:sp>
        <p:nvSpPr>
          <p:cNvPr id="113665" name="Text Box 1"/>
          <p:cNvSpPr txBox="1">
            <a:spLocks noChangeArrowheads="1"/>
          </p:cNvSpPr>
          <p:nvPr/>
        </p:nvSpPr>
        <p:spPr bwMode="auto">
          <a:xfrm>
            <a:off x="-11798300" y="-11798300"/>
            <a:ext cx="11799888" cy="117998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algn="ctr">
              <a:lnSpc>
                <a:spcPct val="9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/>
            </a:pPr>
            <a:fld id="{169BA375-ADE1-4693-81C1-3F1712423EB6}" type="slidenum">
              <a:rPr lang="en-US" sz="2400">
                <a:solidFill>
                  <a:srgbClr val="000000"/>
                </a:solidFill>
                <a:ea typeface="+mn-ea" charset="0"/>
                <a:cs typeface="+mn-ea" charset="0"/>
              </a:rPr>
              <a:pPr algn="ctr">
                <a:lnSpc>
                  <a:spcPct val="90000"/>
                </a:lnSpc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  <a:tab pos="9410700" algn="l"/>
                  <a:tab pos="10134600" algn="l"/>
                  <a:tab pos="10858500" algn="l"/>
                  <a:tab pos="11582400" algn="l"/>
                </a:tabLst>
                <a:defRPr/>
              </a:pPr>
              <a:t>49</a:t>
            </a:fld>
            <a:endParaRPr lang="en-US" sz="2400">
              <a:solidFill>
                <a:srgbClr val="000000"/>
              </a:solidFill>
              <a:ea typeface="+mn-ea" charset="0"/>
              <a:cs typeface="+mn-ea" charset="0"/>
            </a:endParaRPr>
          </a:p>
        </p:txBody>
      </p:sp>
      <p:sp>
        <p:nvSpPr>
          <p:cNvPr id="11366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3763625" y="-11798300"/>
            <a:ext cx="15730538" cy="1179988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13669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-11798300" y="-11798300"/>
            <a:ext cx="11799888" cy="11799888"/>
          </a:xfrm>
          <a:noFill/>
          <a:ln/>
        </p:spPr>
        <p:txBody>
          <a:bodyPr lIns="90000" tIns="45000" rIns="90000" bIns="45000"/>
          <a:lstStyle/>
          <a:p>
            <a:pPr eaLnBrk="1">
              <a:spcBef>
                <a:spcPct val="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</a:pPr>
            <a:r>
              <a:rPr lang="en-US" sz="2000" b="1" smtClean="0">
                <a:latin typeface="Arial" charset="0"/>
                <a:ea typeface="文泉驛正黑" charset="0"/>
                <a:cs typeface="文泉驛正黑" charset="0"/>
              </a:rPr>
              <a:t>2.2 Switch Security: Management and Implementation</a:t>
            </a:r>
          </a:p>
          <a:p>
            <a:pPr eaLnBrk="1">
              <a:spcBef>
                <a:spcPct val="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</a:pPr>
            <a:r>
              <a:rPr lang="en-US" sz="2000" b="1" smtClean="0">
                <a:latin typeface="Arial" charset="0"/>
                <a:ea typeface="文泉驛正黑" charset="0"/>
                <a:cs typeface="文泉驛正黑" charset="0"/>
              </a:rPr>
              <a:t>2.2.4 Switch Port Security</a:t>
            </a:r>
          </a:p>
          <a:p>
            <a:pPr eaLnBrk="1">
              <a:lnSpc>
                <a:spcPct val="90000"/>
              </a:lnSpc>
              <a:spcBef>
                <a:spcPts val="90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</a:pPr>
            <a:r>
              <a:rPr lang="en-US" sz="2000" b="1" smtClean="0">
                <a:latin typeface="Arial" charset="0"/>
                <a:ea typeface="文泉驛正黑" charset="0"/>
                <a:cs typeface="文泉驛正黑" charset="0"/>
              </a:rPr>
              <a:t>2.2.4.7 Ports In Error Disabled State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4B11526D-68E1-4BCC-9735-B34B1F2256C2}" type="slidenum">
              <a:rPr lang="en-US" sz="800" smtClean="0"/>
              <a:pPr/>
              <a:t>5</a:t>
            </a:fld>
            <a:endParaRPr lang="en-US" sz="800" smtClean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b="1" dirty="0" smtClean="0"/>
              <a:t>2.1.1.3  Location of the Cisco</a:t>
            </a:r>
            <a:r>
              <a:rPr lang="en-US" b="1" baseline="0" dirty="0" smtClean="0"/>
              <a:t> IOS</a:t>
            </a:r>
            <a:endParaRPr lang="en-US" b="1" dirty="0" smtClean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E58E038E-502A-4475-8F11-6ED9853B189E}" type="slidenum">
              <a:rPr lang="en-US" sz="800" smtClean="0"/>
              <a:pPr/>
              <a:t>50</a:t>
            </a:fld>
            <a:endParaRPr lang="en-US" sz="800" smtClean="0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b="1" dirty="0" smtClean="0"/>
              <a:t>2.2.3.1  Configuration Files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dirty="0" smtClean="0"/>
          </a:p>
          <a:p>
            <a:r>
              <a:rPr lang="en-US" dirty="0" smtClean="0"/>
              <a:t>Switch# </a:t>
            </a:r>
            <a:r>
              <a:rPr lang="en-US" b="1" dirty="0" smtClean="0"/>
              <a:t>erase startup-</a:t>
            </a:r>
            <a:r>
              <a:rPr lang="en-US" b="1" dirty="0" err="1" smtClean="0"/>
              <a:t>config</a:t>
            </a:r>
            <a:endParaRPr lang="en-US" dirty="0" smtClean="0"/>
          </a:p>
          <a:p>
            <a:r>
              <a:rPr lang="en-US" dirty="0" smtClean="0"/>
              <a:t>After the command is issued, the switch will prompt you for confirmation:</a:t>
            </a:r>
          </a:p>
          <a:p>
            <a:r>
              <a:rPr lang="en-US" dirty="0" smtClean="0"/>
              <a:t>Erasing the </a:t>
            </a:r>
            <a:r>
              <a:rPr lang="en-US" dirty="0" err="1" smtClean="0"/>
              <a:t>nvram</a:t>
            </a:r>
            <a:r>
              <a:rPr lang="en-US" dirty="0" smtClean="0"/>
              <a:t> </a:t>
            </a:r>
            <a:r>
              <a:rPr lang="en-US" dirty="0" err="1" smtClean="0"/>
              <a:t>filesystem</a:t>
            </a:r>
            <a:r>
              <a:rPr lang="en-US" dirty="0" smtClean="0"/>
              <a:t> will remove all configuration files! Continue? [confirm]</a:t>
            </a:r>
          </a:p>
          <a:p>
            <a:r>
              <a:rPr lang="en-US" dirty="0" smtClean="0"/>
              <a:t>Confirm is the default response. To confirm and erase the startup configuration file, press . Pressing any other key will abort the process.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1433E09D-157D-47A3-A59A-EF241336AF7F}" type="slidenum">
              <a:rPr lang="en-US" sz="800" smtClean="0"/>
              <a:pPr/>
              <a:t>51</a:t>
            </a:fld>
            <a:endParaRPr lang="en-US" sz="800" smtClean="0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b="1" dirty="0" smtClean="0"/>
              <a:t>2.2.3.2  Capturing Text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dirty="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en-US" b="1" dirty="0" smtClean="0"/>
              <a:t>Restoring Text Configurations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b="1" dirty="0" smtClean="0"/>
          </a:p>
          <a:p>
            <a:r>
              <a:rPr lang="en-US" dirty="0" smtClean="0"/>
              <a:t>A configuration file can be copied from storage to a device. When copied into the terminal, the IOS executes each line of the configuration text as a command. This means that the file will require editing to ensure that encrypted passwords are in plain text and that non-command text such as "--More--" and IOS messages are removed. This process is discussed in the lab.</a:t>
            </a:r>
          </a:p>
          <a:p>
            <a:r>
              <a:rPr lang="en-US" dirty="0" smtClean="0"/>
              <a:t>Further, at the CLI, the device must be set at the global configuration mode to receive the commands from the text file being copied.</a:t>
            </a:r>
          </a:p>
          <a:p>
            <a:r>
              <a:rPr lang="en-US" dirty="0" smtClean="0"/>
              <a:t>When using HyperTerminal, the steps are:</a:t>
            </a:r>
          </a:p>
          <a:p>
            <a:r>
              <a:rPr lang="en-US" dirty="0" smtClean="0"/>
              <a:t>Locate the file to be copied into the device and open the text document.</a:t>
            </a:r>
          </a:p>
          <a:p>
            <a:r>
              <a:rPr lang="en-US" dirty="0" smtClean="0"/>
              <a:t>Copy all of the text.</a:t>
            </a:r>
          </a:p>
          <a:p>
            <a:r>
              <a:rPr lang="en-US" dirty="0" smtClean="0"/>
              <a:t>On the Edit menu, click </a:t>
            </a:r>
            <a:r>
              <a:rPr lang="en-US" b="1" dirty="0" smtClean="0"/>
              <a:t>paste to host</a:t>
            </a:r>
            <a:r>
              <a:rPr lang="en-US" dirty="0" smtClean="0"/>
              <a:t>.</a:t>
            </a:r>
          </a:p>
          <a:p>
            <a:r>
              <a:rPr lang="en-US" dirty="0" smtClean="0"/>
              <a:t>When using </a:t>
            </a:r>
            <a:r>
              <a:rPr lang="en-US" dirty="0" err="1" smtClean="0"/>
              <a:t>TeraTerm</a:t>
            </a:r>
            <a:r>
              <a:rPr lang="en-US" dirty="0" smtClean="0"/>
              <a:t>, the steps are:</a:t>
            </a:r>
          </a:p>
          <a:p>
            <a:r>
              <a:rPr lang="en-US" dirty="0" smtClean="0"/>
              <a:t>On the </a:t>
            </a:r>
            <a:r>
              <a:rPr lang="en-US" b="1" dirty="0" smtClean="0"/>
              <a:t>File</a:t>
            </a:r>
            <a:r>
              <a:rPr lang="en-US" dirty="0" smtClean="0"/>
              <a:t> menu, click </a:t>
            </a:r>
            <a:r>
              <a:rPr lang="en-US" b="1" dirty="0" smtClean="0"/>
              <a:t>Send</a:t>
            </a:r>
            <a:r>
              <a:rPr lang="en-US" dirty="0" smtClean="0"/>
              <a:t> file.</a:t>
            </a:r>
          </a:p>
          <a:p>
            <a:r>
              <a:rPr lang="en-US" dirty="0" smtClean="0"/>
              <a:t>Locate the file to be copied into the device and click </a:t>
            </a:r>
            <a:r>
              <a:rPr lang="en-US" b="1" dirty="0" smtClean="0"/>
              <a:t>Open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TeraTerm</a:t>
            </a:r>
            <a:r>
              <a:rPr lang="en-US" dirty="0" smtClean="0"/>
              <a:t> will paste the file into the device.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602A389-8690-465F-BB28-DC61C90E42E7}" type="slidenum">
              <a:rPr lang="en-US" smtClean="0"/>
              <a:pPr/>
              <a:t>52</a:t>
            </a:fld>
            <a:endParaRPr lang="en-US" dirty="0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4813" y="4378325"/>
            <a:ext cx="6121400" cy="4252913"/>
          </a:xfrm>
          <a:noFill/>
          <a:ln/>
        </p:spPr>
        <p:txBody>
          <a:bodyPr/>
          <a:lstStyle/>
          <a:p>
            <a:pPr>
              <a:buFontTx/>
              <a:buNone/>
            </a:pPr>
            <a:r>
              <a:rPr lang="en-US" b="1" dirty="0" smtClean="0"/>
              <a:t>2.3 Addressing Schemes</a:t>
            </a:r>
            <a:endParaRPr lang="en-GB" b="1" dirty="0" smtClean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803B8A6C-08C3-437F-A8E2-68431FC0A068}" type="slidenum">
              <a:rPr lang="en-US" sz="800" smtClean="0"/>
              <a:pPr/>
              <a:t>53</a:t>
            </a:fld>
            <a:endParaRPr lang="en-US" sz="800" smtClean="0"/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b="1" dirty="0" smtClean="0"/>
              <a:t>2.3.1.1  IP Addressing of Devices</a:t>
            </a: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AF24AF3D-99C7-41AF-B037-BDBA633C385C}" type="slidenum">
              <a:rPr lang="en-US" sz="800" smtClean="0"/>
              <a:pPr/>
              <a:t>54</a:t>
            </a:fld>
            <a:endParaRPr lang="en-US" sz="800" smtClean="0"/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b="1" dirty="0" smtClean="0"/>
              <a:t>2.3.2.2  Manual IP Address Configuration for End Devices</a:t>
            </a: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A3374F77-965F-4181-8905-DF6E854EF623}" type="slidenum">
              <a:rPr lang="en-US" sz="800" smtClean="0"/>
              <a:pPr/>
              <a:t>55</a:t>
            </a:fld>
            <a:endParaRPr lang="en-US" sz="800" smtClean="0"/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b="1" dirty="0" smtClean="0"/>
              <a:t>2.3.2.3  Automatic IP Address Configuration for End Devices</a:t>
            </a:r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16510CD-B5CB-4E4B-A24D-F6CDE6775E97}" type="slidenum">
              <a:rPr lang="en-US" sz="800" smtClean="0"/>
              <a:pPr/>
              <a:t>56</a:t>
            </a:fld>
            <a:endParaRPr lang="en-US" sz="800" smtClean="0"/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b="1" dirty="0" smtClean="0"/>
              <a:t>2.3.2.4  IP Address Conflicts</a:t>
            </a: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59BC0321-1363-4581-A297-B506C109659D}" type="slidenum">
              <a:rPr lang="en-US" sz="800" smtClean="0"/>
              <a:pPr/>
              <a:t>57</a:t>
            </a:fld>
            <a:endParaRPr lang="en-US" sz="800" smtClean="0"/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b="1" dirty="0" smtClean="0"/>
              <a:t>2.3.3.1  Test the Loopback Address on an End Device</a:t>
            </a: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46E81B8B-552A-4984-BF7A-529D9DED2D42}" type="slidenum">
              <a:rPr lang="en-US" sz="800" smtClean="0"/>
              <a:pPr/>
              <a:t>58</a:t>
            </a:fld>
            <a:endParaRPr lang="en-US" sz="800" smtClean="0"/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b="1" dirty="0" smtClean="0"/>
              <a:t>2.3.3.2  Testing the Interface Assignment</a:t>
            </a:r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3D6232D7-9239-4797-AB16-3155FFDCAE61}" type="slidenum">
              <a:rPr lang="en-US" sz="800" smtClean="0"/>
              <a:pPr/>
              <a:t>59</a:t>
            </a:fld>
            <a:endParaRPr lang="en-US" sz="800" smtClean="0"/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b="1" dirty="0" smtClean="0"/>
              <a:t>2.3.3.3  Testing End-to-End Connectivity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1892320F-DA54-4615-BC1F-EE9959AD431E}" type="slidenum">
              <a:rPr lang="en-US" sz="800" smtClean="0"/>
              <a:pPr/>
              <a:t>6</a:t>
            </a:fld>
            <a:endParaRPr lang="en-US" sz="800" smtClean="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b="1" dirty="0" smtClean="0"/>
              <a:t>2.1.2.1  Console Access Method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906053-E8A2-4DAD-B57C-C8945C1AD1DD}" type="slidenum">
              <a:rPr lang="en-US" smtClean="0"/>
              <a:pPr/>
              <a:t>60</a:t>
            </a:fld>
            <a:endParaRPr lang="en-US" dirty="0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112713" marR="0" indent="-112713" algn="l" defTabSz="1020763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lang="en-US" sz="1200" b="1" i="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1.2.3.5</a:t>
            </a:r>
            <a:r>
              <a:rPr lang="en-US" sz="1200" b="1" i="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Basic Switch CLI commands</a:t>
            </a:r>
            <a:endParaRPr lang="en-US" sz="1200" b="1" i="0" kern="1200" dirty="0" smtClean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  <a:p>
            <a:pPr>
              <a:buFontTx/>
              <a:buNone/>
            </a:pPr>
            <a:endParaRPr lang="en-US" b="1" dirty="0" smtClean="0"/>
          </a:p>
          <a:p>
            <a:pPr>
              <a:buFontTx/>
              <a:buNone/>
            </a:pPr>
            <a:endParaRPr lang="en-US" b="1" dirty="0" smtClean="0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906053-E8A2-4DAD-B57C-C8945C1AD1DD}" type="slidenum">
              <a:rPr lang="en-US" smtClean="0"/>
              <a:pPr/>
              <a:t>61</a:t>
            </a:fld>
            <a:endParaRPr lang="en-US" dirty="0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112713" marR="0" indent="-112713" algn="l" defTabSz="1020763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lang="en-US" sz="1200" b="1" i="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1.2.3.3</a:t>
            </a:r>
            <a:r>
              <a:rPr lang="en-US" sz="1200" b="1" i="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Basic Router CLI commands</a:t>
            </a:r>
            <a:endParaRPr lang="en-US" sz="1200" b="1" i="0" kern="1200" dirty="0" smtClean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  <a:p>
            <a:pPr>
              <a:buFontTx/>
              <a:buNone/>
            </a:pPr>
            <a:endParaRPr lang="en-US" b="1" dirty="0" smtClean="0"/>
          </a:p>
          <a:p>
            <a:pPr>
              <a:buFontTx/>
              <a:buNone/>
            </a:pPr>
            <a:endParaRPr lang="en-US" b="1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1DAB4211-3E0A-40EE-BACA-8156E4F31D33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81921" name="Text Box 1"/>
          <p:cNvSpPr txBox="1">
            <a:spLocks noChangeArrowheads="1"/>
          </p:cNvSpPr>
          <p:nvPr/>
        </p:nvSpPr>
        <p:spPr bwMode="auto">
          <a:xfrm>
            <a:off x="-11798300" y="-11798300"/>
            <a:ext cx="11799888" cy="117998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algn="ctr">
              <a:lnSpc>
                <a:spcPct val="9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/>
            </a:pPr>
            <a:fld id="{F0E755EB-BC7B-4169-8E73-34D0D0DD9530}" type="slidenum">
              <a:rPr lang="en-US" sz="2400">
                <a:solidFill>
                  <a:srgbClr val="000000"/>
                </a:solidFill>
                <a:ea typeface="+mn-ea" charset="0"/>
                <a:cs typeface="+mn-ea" charset="0"/>
              </a:rPr>
              <a:pPr algn="ctr">
                <a:lnSpc>
                  <a:spcPct val="90000"/>
                </a:lnSpc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  <a:tab pos="9410700" algn="l"/>
                  <a:tab pos="10134600" algn="l"/>
                  <a:tab pos="10858500" algn="l"/>
                  <a:tab pos="11582400" algn="l"/>
                </a:tabLst>
                <a:defRPr/>
              </a:pPr>
              <a:t>7</a:t>
            </a:fld>
            <a:endParaRPr lang="en-US" sz="2400">
              <a:solidFill>
                <a:srgbClr val="000000"/>
              </a:solidFill>
              <a:ea typeface="+mn-ea" charset="0"/>
              <a:cs typeface="+mn-ea" charset="0"/>
            </a:endParaRPr>
          </a:p>
        </p:txBody>
      </p:sp>
      <p:sp>
        <p:nvSpPr>
          <p:cNvPr id="8192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3763625" y="-11798300"/>
            <a:ext cx="15730538" cy="1179988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81925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-11798300" y="-11798300"/>
            <a:ext cx="11799888" cy="11799888"/>
          </a:xfrm>
          <a:noFill/>
          <a:ln/>
        </p:spPr>
        <p:txBody>
          <a:bodyPr lIns="90000" tIns="45000" rIns="90000" bIns="45000"/>
          <a:lstStyle/>
          <a:p>
            <a:pPr eaLnBrk="1">
              <a:lnSpc>
                <a:spcPct val="90000"/>
              </a:lnSpc>
              <a:spcBef>
                <a:spcPts val="90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</a:pPr>
            <a:r>
              <a:rPr lang="en-US" sz="2000" b="1" smtClean="0">
                <a:latin typeface="Arial" charset="0"/>
                <a:ea typeface="文泉驛正黑" charset="0"/>
                <a:cs typeface="文泉驛正黑" charset="0"/>
              </a:rPr>
              <a:t>4.1.2 Connect Devices</a:t>
            </a:r>
          </a:p>
          <a:p>
            <a:pPr eaLnBrk="1">
              <a:lnSpc>
                <a:spcPct val="90000"/>
              </a:lnSpc>
              <a:spcBef>
                <a:spcPts val="90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</a:pPr>
            <a:r>
              <a:rPr lang="en-US" sz="2000" b="1" smtClean="0">
                <a:latin typeface="Arial" charset="0"/>
                <a:ea typeface="文泉驛正黑" charset="0"/>
                <a:cs typeface="文泉驛正黑" charset="0"/>
              </a:rPr>
              <a:t>4.1.2.6 </a:t>
            </a:r>
            <a:r>
              <a:rPr lang="en-US" sz="2000" smtClean="0">
                <a:latin typeface="Arial" charset="0"/>
                <a:ea typeface="文泉驛正黑" charset="0"/>
                <a:cs typeface="文泉驛正黑" charset="0"/>
              </a:rPr>
              <a:t>Console Access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D889EC7D-24E8-4EC2-A180-504EC1B3BDD9}" type="slidenum">
              <a:rPr lang="en-US" sz="800" smtClean="0"/>
              <a:pPr/>
              <a:t>8</a:t>
            </a:fld>
            <a:endParaRPr lang="en-US" sz="800" smtClean="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b="1" dirty="0" smtClean="0"/>
              <a:t>2.1.2.1  Console Access Method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dirty="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/>
              <a:t>Out-of-band access refers to access via a dedicated management channel that is used for device maintenance purposes only. 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dirty="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/>
              <a:t> In the event that a password is lost, there is a special set of procedures for bypassing the password and accessing the device.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9D216AE3-9CD4-408B-9F2D-CDEF2494BFF3}" type="slidenum">
              <a:rPr lang="en-US" sz="800" smtClean="0"/>
              <a:pPr/>
              <a:t>9</a:t>
            </a:fld>
            <a:endParaRPr lang="en-US" sz="800" smtClean="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b="1" dirty="0" smtClean="0"/>
              <a:t>2.1.2.2  Telnet, SSH, and AUX  Access Methods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Pt_CoverArt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893888"/>
            <a:ext cx="9140825" cy="2449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4498975" y="6670675"/>
            <a:ext cx="2347913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124" tIns="41061" rIns="82124" bIns="41061" anchor="b" anchorCtr="1">
            <a:spAutoFit/>
          </a:bodyPr>
          <a:lstStyle/>
          <a:p>
            <a:pPr algn="l" defTabSz="814388">
              <a:lnSpc>
                <a:spcPct val="100000"/>
              </a:lnSpc>
            </a:pPr>
            <a:r>
              <a:rPr lang="en-US" sz="700">
                <a:solidFill>
                  <a:srgbClr val="D3D3D3"/>
                </a:solidFill>
              </a:rPr>
              <a:t>© 2007 – 2010, Cisco Systems, Inc. All rights reserved.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7123113" y="6672263"/>
            <a:ext cx="650875" cy="18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r>
              <a:rPr lang="en-US" sz="700">
                <a:solidFill>
                  <a:srgbClr val="D3D3D3"/>
                </a:solidFill>
              </a:rPr>
              <a:t>Cisco Public</a:t>
            </a: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193675" y="6562725"/>
            <a:ext cx="962025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124" tIns="41061" rIns="82124" bIns="41061" anchor="b">
            <a:spAutoFit/>
          </a:bodyPr>
          <a:lstStyle/>
          <a:p>
            <a:pPr algn="l" defTabSz="814388">
              <a:lnSpc>
                <a:spcPct val="100000"/>
              </a:lnSpc>
            </a:pPr>
            <a:r>
              <a:rPr lang="en-US" sz="700">
                <a:solidFill>
                  <a:srgbClr val="D3D3D3"/>
                </a:solidFill>
              </a:rPr>
              <a:t>ITE PC v4.1</a:t>
            </a:r>
          </a:p>
          <a:p>
            <a:pPr algn="l" defTabSz="814388">
              <a:lnSpc>
                <a:spcPct val="100000"/>
              </a:lnSpc>
            </a:pPr>
            <a:r>
              <a:rPr lang="en-US" sz="700">
                <a:solidFill>
                  <a:srgbClr val="D3D3D3"/>
                </a:solidFill>
              </a:rPr>
              <a:t>Chapter 1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8596313" y="6626225"/>
            <a:ext cx="320675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fld id="{14175902-A877-41A6-8074-EFDE366EA7FD}" type="slidenum">
              <a:rPr lang="en-US" sz="1000">
                <a:solidFill>
                  <a:srgbClr val="D3D3D3"/>
                </a:solidFill>
              </a:rPr>
              <a:pPr algn="r" defTabSz="814388">
                <a:lnSpc>
                  <a:spcPct val="100000"/>
                </a:lnSpc>
              </a:pPr>
              <a:t>‹#›</a:t>
            </a:fld>
            <a:endParaRPr lang="en-US" sz="1000">
              <a:solidFill>
                <a:srgbClr val="D3D3D3"/>
              </a:solidFill>
            </a:endParaRPr>
          </a:p>
        </p:txBody>
      </p:sp>
      <p:pic>
        <p:nvPicPr>
          <p:cNvPr id="9" name="Picture 9" descr="Cisco_New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83225" y="5940425"/>
            <a:ext cx="3354388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0" descr="Cisc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6063" y="119063"/>
            <a:ext cx="1171575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90247" name="Rectangle 7"/>
          <p:cNvSpPr>
            <a:spLocks noGrp="1" noChangeArrowheads="1"/>
          </p:cNvSpPr>
          <p:nvPr>
            <p:ph type="ctrTitle"/>
          </p:nvPr>
        </p:nvSpPr>
        <p:spPr bwMode="white">
          <a:xfrm>
            <a:off x="311150" y="2671763"/>
            <a:ext cx="3768725" cy="830262"/>
          </a:xfrm>
          <a:ln/>
        </p:spPr>
        <p:txBody>
          <a:bodyPr anchor="ctr"/>
          <a:lstStyle>
            <a:lvl1pPr>
              <a:defRPr sz="30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90248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311150" y="4672013"/>
            <a:ext cx="4103688" cy="658812"/>
          </a:xfrm>
          <a:ln/>
        </p:spPr>
        <p:txBody>
          <a:bodyPr/>
          <a:lstStyle>
            <a:lvl1pPr marL="0" indent="0">
              <a:lnSpc>
                <a:spcPct val="90000"/>
              </a:lnSpc>
              <a:buFont typeface="Wingdings" pitchFamily="2" charset="2"/>
              <a:buNone/>
              <a:defRPr sz="2000" b="1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xmlns="" val="37069377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668251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5925" y="798513"/>
            <a:ext cx="2035175" cy="47879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5638" y="798513"/>
            <a:ext cx="5957887" cy="47879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076404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638" y="798513"/>
            <a:ext cx="8145462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55638" y="2014538"/>
            <a:ext cx="7940675" cy="3571875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xmlns="" val="26227851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6660961D-40F8-F24C-864C-1539F2BE70F7}" type="datetimeFigureOut">
              <a:rPr lang="en-US" smtClean="0"/>
              <a:pPr/>
              <a:t>9/27/2016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tx2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0961D-40F8-F24C-864C-1539F2BE70F7}" type="datetimeFigureOut">
              <a:rPr lang="en-US" smtClean="0"/>
              <a:pPr/>
              <a:t>9/27/2016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D6BB8D8-6920-E84F-A025-1DC4892670A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0961D-40F8-F24C-864C-1539F2BE70F7}" type="datetimeFigureOut">
              <a:rPr lang="en-US" smtClean="0"/>
              <a:pPr/>
              <a:t>9/27/2016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2D6BB8D8-6920-E84F-A025-1DC4892670A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6660961D-40F8-F24C-864C-1539F2BE70F7}" type="datetimeFigureOut">
              <a:rPr lang="en-US" smtClean="0"/>
              <a:pPr/>
              <a:t>9/27/2016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2D6BB8D8-6920-E84F-A025-1DC4892670A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6660961D-40F8-F24C-864C-1539F2BE70F7}" type="datetimeFigureOut">
              <a:rPr lang="en-US" smtClean="0"/>
              <a:pPr/>
              <a:t>9/27/2016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2D6BB8D8-6920-E84F-A025-1DC4892670A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0961D-40F8-F24C-864C-1539F2BE70F7}" type="datetimeFigureOut">
              <a:rPr lang="en-US" smtClean="0"/>
              <a:pPr/>
              <a:t>9/27/2016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D6BB8D8-6920-E84F-A025-1DC4892670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0961D-40F8-F24C-864C-1539F2BE70F7}" type="datetimeFigureOut">
              <a:rPr lang="en-US" smtClean="0"/>
              <a:pPr/>
              <a:t>9/27/2016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D6BB8D8-6920-E84F-A025-1DC4892670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781245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0961D-40F8-F24C-864C-1539F2BE70F7}" type="datetimeFigureOut">
              <a:rPr lang="en-US" smtClean="0"/>
              <a:pPr/>
              <a:t>9/27/2016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6660961D-40F8-F24C-864C-1539F2BE70F7}" type="datetimeFigureOut">
              <a:rPr lang="en-US" smtClean="0"/>
              <a:pPr/>
              <a:t>9/27/2016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2D6BB8D8-6920-E84F-A025-1DC4892670A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0961D-40F8-F24C-864C-1539F2BE70F7}" type="datetimeFigureOut">
              <a:rPr lang="en-US" smtClean="0"/>
              <a:pPr/>
              <a:t>9/27/2016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BB8D8-6920-E84F-A025-1DC4892670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6660961D-40F8-F24C-864C-1539F2BE70F7}" type="datetimeFigureOut">
              <a:rPr lang="en-US" smtClean="0"/>
              <a:pPr/>
              <a:t>9/27/2016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2D6BB8D8-6920-E84F-A025-1DC4892670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534452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5638" y="2014538"/>
            <a:ext cx="3894137" cy="3571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2175" y="2014538"/>
            <a:ext cx="3894138" cy="3571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02288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36267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8146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3320699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6310584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5670402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55638" y="798513"/>
            <a:ext cx="8145462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2124" tIns="41061" rIns="82124" bIns="41061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Slide Title</a:t>
            </a:r>
          </a:p>
        </p:txBody>
      </p:sp>
      <p:sp>
        <p:nvSpPr>
          <p:cNvPr id="1027" name="Rectangle 4"/>
          <p:cNvSpPr>
            <a:spLocks noChangeArrowheads="1"/>
          </p:cNvSpPr>
          <p:nvPr/>
        </p:nvSpPr>
        <p:spPr bwMode="auto">
          <a:xfrm>
            <a:off x="193675" y="6562725"/>
            <a:ext cx="962025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124" tIns="41061" rIns="82124" bIns="41061" anchor="b">
            <a:spAutoFit/>
          </a:bodyPr>
          <a:lstStyle/>
          <a:p>
            <a:pPr algn="l" defTabSz="814388">
              <a:lnSpc>
                <a:spcPct val="100000"/>
              </a:lnSpc>
            </a:pPr>
            <a:r>
              <a:rPr lang="en-US" sz="700">
                <a:solidFill>
                  <a:srgbClr val="D3D3D3"/>
                </a:solidFill>
              </a:rPr>
              <a:t>ITE PC v4.1</a:t>
            </a:r>
          </a:p>
          <a:p>
            <a:pPr algn="l" defTabSz="814388">
              <a:lnSpc>
                <a:spcPct val="100000"/>
              </a:lnSpc>
            </a:pPr>
            <a:r>
              <a:rPr lang="en-US" sz="700">
                <a:solidFill>
                  <a:srgbClr val="D3D3D3"/>
                </a:solidFill>
              </a:rPr>
              <a:t>Chapter 1</a:t>
            </a:r>
          </a:p>
        </p:txBody>
      </p:sp>
      <p:sp>
        <p:nvSpPr>
          <p:cNvPr id="1028" name="Rectangle 5"/>
          <p:cNvSpPr>
            <a:spLocks noChangeArrowheads="1"/>
          </p:cNvSpPr>
          <p:nvPr/>
        </p:nvSpPr>
        <p:spPr bwMode="auto">
          <a:xfrm>
            <a:off x="8596313" y="6626225"/>
            <a:ext cx="320675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fld id="{D24BAFCA-80F5-44F5-A63D-77FAB1422138}" type="slidenum">
              <a:rPr lang="en-US" sz="1000">
                <a:solidFill>
                  <a:srgbClr val="D3D3D3"/>
                </a:solidFill>
              </a:rPr>
              <a:pPr algn="r" defTabSz="814388">
                <a:lnSpc>
                  <a:spcPct val="100000"/>
                </a:lnSpc>
              </a:pPr>
              <a:t>‹#›</a:t>
            </a:fld>
            <a:endParaRPr lang="en-US" sz="1000">
              <a:solidFill>
                <a:srgbClr val="D3D3D3"/>
              </a:solidFill>
            </a:endParaRPr>
          </a:p>
        </p:txBody>
      </p:sp>
      <p:sp>
        <p:nvSpPr>
          <p:cNvPr id="1029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55638" y="2014538"/>
            <a:ext cx="7940675" cy="357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2124" tIns="41061" rIns="82124" bIns="4106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Body 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1030" name="Picture 7" descr="PPt_TopBand_Artwork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82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Rectangle 8"/>
          <p:cNvSpPr>
            <a:spLocks noChangeArrowheads="1"/>
          </p:cNvSpPr>
          <p:nvPr/>
        </p:nvSpPr>
        <p:spPr bwMode="auto">
          <a:xfrm>
            <a:off x="4498975" y="6670675"/>
            <a:ext cx="2347913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124" tIns="41061" rIns="82124" bIns="41061" anchor="b" anchorCtr="1">
            <a:spAutoFit/>
          </a:bodyPr>
          <a:lstStyle/>
          <a:p>
            <a:pPr algn="l" defTabSz="814388">
              <a:lnSpc>
                <a:spcPct val="100000"/>
              </a:lnSpc>
            </a:pPr>
            <a:r>
              <a:rPr lang="en-US" sz="700">
                <a:solidFill>
                  <a:srgbClr val="D3D3D3"/>
                </a:solidFill>
              </a:rPr>
              <a:t>© 2007 – 2010, Cisco Systems, Inc. All rights reserved.</a:t>
            </a:r>
          </a:p>
        </p:txBody>
      </p:sp>
      <p:sp>
        <p:nvSpPr>
          <p:cNvPr id="1032" name="Rectangle 9"/>
          <p:cNvSpPr>
            <a:spLocks noChangeArrowheads="1"/>
          </p:cNvSpPr>
          <p:nvPr/>
        </p:nvSpPr>
        <p:spPr bwMode="auto">
          <a:xfrm>
            <a:off x="7123113" y="6672263"/>
            <a:ext cx="650875" cy="18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r>
              <a:rPr lang="en-US" sz="700">
                <a:solidFill>
                  <a:srgbClr val="D3D3D3"/>
                </a:solidFill>
              </a:rPr>
              <a:t>Cisco Public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55" r:id="rId1"/>
    <p:sldLayoutId id="2147484234" r:id="rId2"/>
    <p:sldLayoutId id="2147484235" r:id="rId3"/>
    <p:sldLayoutId id="2147484236" r:id="rId4"/>
    <p:sldLayoutId id="2147484237" r:id="rId5"/>
    <p:sldLayoutId id="2147484238" r:id="rId6"/>
    <p:sldLayoutId id="2147484239" r:id="rId7"/>
    <p:sldLayoutId id="2147484240" r:id="rId8"/>
    <p:sldLayoutId id="2147484241" r:id="rId9"/>
    <p:sldLayoutId id="2147484242" r:id="rId10"/>
    <p:sldLayoutId id="2147484243" r:id="rId11"/>
    <p:sldLayoutId id="2147484244" r:id="rId12"/>
  </p:sldLayoutIdLst>
  <p:timing>
    <p:tnLst>
      <p:par>
        <p:cTn id="1" dur="indefinite" restart="never" nodeType="tmRoot"/>
      </p:par>
    </p:tnLst>
  </p:timing>
  <p:txStyles>
    <p:titleStyle>
      <a:lvl1pPr algn="l" defTabSz="814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+mj-lt"/>
          <a:ea typeface="+mj-ea"/>
          <a:cs typeface="+mj-cs"/>
        </a:defRPr>
      </a:lvl1pPr>
      <a:lvl2pPr algn="l" defTabSz="814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</a:defRPr>
      </a:lvl2pPr>
      <a:lvl3pPr algn="l" defTabSz="814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</a:defRPr>
      </a:lvl3pPr>
      <a:lvl4pPr algn="l" defTabSz="814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</a:defRPr>
      </a:lvl4pPr>
      <a:lvl5pPr algn="l" defTabSz="814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</a:defRPr>
      </a:lvl5pPr>
      <a:lvl6pPr marL="457200" algn="l" defTabSz="814388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</a:defRPr>
      </a:lvl6pPr>
      <a:lvl7pPr marL="914400" algn="l" defTabSz="814388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</a:defRPr>
      </a:lvl7pPr>
      <a:lvl8pPr marL="1371600" algn="l" defTabSz="814388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</a:defRPr>
      </a:lvl8pPr>
      <a:lvl9pPr marL="1828800" algn="l" defTabSz="814388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</a:defRPr>
      </a:lvl9pPr>
    </p:titleStyle>
    <p:bodyStyle>
      <a:lvl1pPr marL="236538" indent="-236538" algn="l" defTabSz="814388" rtl="0" eaLnBrk="0" fontAlgn="base" hangingPunct="0">
        <a:lnSpc>
          <a:spcPct val="95000"/>
        </a:lnSpc>
        <a:spcBef>
          <a:spcPct val="50000"/>
        </a:spcBef>
        <a:spcAft>
          <a:spcPct val="0"/>
        </a:spcAft>
        <a:buClr>
          <a:srgbClr val="708CA1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74675" indent="-117475" algn="l" defTabSz="814388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</a:defRPr>
      </a:lvl2pPr>
      <a:lvl3pPr marL="914400" algn="l" defTabSz="814388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</a:defRPr>
      </a:lvl3pPr>
      <a:lvl4pPr marL="1254125" indent="117475" algn="l" defTabSz="814388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</a:defRPr>
      </a:lvl4pPr>
      <a:lvl5pPr marL="1604963" indent="223838" algn="l" defTabSz="814388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</a:defRPr>
      </a:lvl5pPr>
      <a:lvl6pPr marL="2062163" algn="l" defTabSz="814388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</a:defRPr>
      </a:lvl6pPr>
      <a:lvl7pPr marL="2519363" algn="l" defTabSz="814388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</a:defRPr>
      </a:lvl7pPr>
      <a:lvl8pPr marL="2976563" algn="l" defTabSz="814388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</a:defRPr>
      </a:lvl8pPr>
      <a:lvl9pPr marL="3433763" algn="l" defTabSz="814388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23A271A1-F6D6-438B-A432-4747EE7ECD40}" type="datetimeFigureOut">
              <a:rPr lang="en-US" smtClean="0"/>
              <a:pPr/>
              <a:t>9/27/2016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1400" b="1" dirty="0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79" r:id="rId1"/>
    <p:sldLayoutId id="2147484280" r:id="rId2"/>
    <p:sldLayoutId id="2147484281" r:id="rId3"/>
    <p:sldLayoutId id="2147484282" r:id="rId4"/>
    <p:sldLayoutId id="2147484283" r:id="rId5"/>
    <p:sldLayoutId id="2147484284" r:id="rId6"/>
    <p:sldLayoutId id="2147484285" r:id="rId7"/>
    <p:sldLayoutId id="2147484286" r:id="rId8"/>
    <p:sldLayoutId id="2147484287" r:id="rId9"/>
    <p:sldLayoutId id="2147484288" r:id="rId10"/>
    <p:sldLayoutId id="2147484289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4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4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2.pn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5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4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4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4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4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4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4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4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4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64229" y="4624668"/>
            <a:ext cx="6574972" cy="93345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2800" dirty="0" smtClean="0">
                <a:solidFill>
                  <a:srgbClr val="FFC000"/>
                </a:solidFill>
              </a:rPr>
              <a:t>Lecture#3:</a:t>
            </a:r>
            <a:br>
              <a:rPr lang="en-US" sz="2800" dirty="0" smtClean="0">
                <a:solidFill>
                  <a:srgbClr val="FFC000"/>
                </a:solidFill>
              </a:rPr>
            </a:br>
            <a:r>
              <a:rPr lang="en-US" sz="2800" dirty="0" smtClean="0">
                <a:solidFill>
                  <a:srgbClr val="FFC000"/>
                </a:solidFill>
              </a:rPr>
              <a:t>Configuring a Network Operating System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sz="2400" dirty="0" err="1" smtClean="0"/>
              <a:t>Asma</a:t>
            </a:r>
            <a:r>
              <a:rPr lang="en-US" sz="2400" dirty="0" smtClean="0"/>
              <a:t> </a:t>
            </a:r>
            <a:r>
              <a:rPr lang="en-US" sz="2400" dirty="0" err="1" smtClean="0"/>
              <a:t>AlOSAIMI</a:t>
            </a:r>
            <a:endParaRPr lang="en-US" sz="2400" dirty="0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74650" y="433388"/>
            <a:ext cx="8145463" cy="8382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1800" dirty="0" smtClean="0">
                <a:cs typeface="Arial" pitchFamily="34" charset="0"/>
              </a:rPr>
              <a:t>Accessing a Cisco IOS Device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>
                <a:solidFill>
                  <a:schemeClr val="accent5">
                    <a:lumMod val="75000"/>
                  </a:schemeClr>
                </a:solidFill>
                <a:cs typeface="Arial" pitchFamily="34" charset="0"/>
              </a:rPr>
              <a:t>Terminal Emulation Programs</a:t>
            </a:r>
          </a:p>
        </p:txBody>
      </p:sp>
      <p:sp>
        <p:nvSpPr>
          <p:cNvPr id="15363" name="Rectangle 6"/>
          <p:cNvSpPr>
            <a:spLocks noGrp="1" noChangeArrowheads="1"/>
          </p:cNvSpPr>
          <p:nvPr>
            <p:ph sz="quarter" idx="1"/>
          </p:nvPr>
        </p:nvSpPr>
        <p:spPr>
          <a:xfrm>
            <a:off x="478746" y="1827213"/>
            <a:ext cx="3454400" cy="4572000"/>
          </a:xfrm>
        </p:spPr>
        <p:txBody>
          <a:bodyPr/>
          <a:lstStyle/>
          <a:p>
            <a:pPr marL="0" indent="0">
              <a:buFont typeface="Wingdings" pitchFamily="2" charset="2"/>
              <a:buNone/>
              <a:defRPr/>
            </a:pPr>
            <a:r>
              <a:rPr lang="en-US" sz="2000" dirty="0" smtClean="0"/>
              <a:t>Software available </a:t>
            </a:r>
            <a:r>
              <a:rPr lang="en-US" sz="2000" dirty="0"/>
              <a:t>for connecting to a networking </a:t>
            </a:r>
            <a:r>
              <a:rPr lang="en-US" sz="2000" dirty="0" smtClean="0"/>
              <a:t>device:</a:t>
            </a:r>
          </a:p>
          <a:p>
            <a:pPr>
              <a:defRPr/>
            </a:pPr>
            <a:r>
              <a:rPr lang="en-US" sz="2000" dirty="0" err="1" smtClean="0"/>
              <a:t>PuTTY</a:t>
            </a:r>
            <a:endParaRPr lang="en-US" sz="2000" dirty="0" smtClean="0"/>
          </a:p>
          <a:p>
            <a:pPr>
              <a:defRPr/>
            </a:pPr>
            <a:r>
              <a:rPr lang="en-US" sz="2000" dirty="0" err="1" smtClean="0"/>
              <a:t>Tera</a:t>
            </a:r>
            <a:r>
              <a:rPr lang="en-US" sz="2000" dirty="0" smtClean="0"/>
              <a:t> </a:t>
            </a:r>
            <a:r>
              <a:rPr lang="en-US" sz="2000" dirty="0"/>
              <a:t>Term</a:t>
            </a:r>
          </a:p>
          <a:p>
            <a:pPr>
              <a:defRPr/>
            </a:pPr>
            <a:r>
              <a:rPr lang="en-US" sz="2000" dirty="0" err="1"/>
              <a:t>SecureCRT</a:t>
            </a:r>
            <a:endParaRPr lang="en-US" sz="2000" dirty="0"/>
          </a:p>
          <a:p>
            <a:pPr>
              <a:defRPr/>
            </a:pPr>
            <a:r>
              <a:rPr lang="en-US" sz="2000" dirty="0"/>
              <a:t>HyperTerminal</a:t>
            </a:r>
          </a:p>
          <a:p>
            <a:pPr>
              <a:defRPr/>
            </a:pPr>
            <a:r>
              <a:rPr lang="en-US" sz="2000" dirty="0"/>
              <a:t>OS X Terminal</a:t>
            </a:r>
          </a:p>
          <a:p>
            <a:pPr marL="381000" indent="-381000" eaLnBrk="1" hangingPunct="1">
              <a:lnSpc>
                <a:spcPct val="75000"/>
              </a:lnSpc>
              <a:buFont typeface="Wingdings" pitchFamily="2" charset="2"/>
              <a:buNone/>
              <a:defRPr/>
            </a:pPr>
            <a:endParaRPr lang="en-US" altLang="ja-JP" sz="2000" dirty="0" smtClean="0">
              <a:ea typeface="ＭＳ Ｐゴシック" charset="-128"/>
            </a:endParaRPr>
          </a:p>
        </p:txBody>
      </p:sp>
      <p:pic>
        <p:nvPicPr>
          <p:cNvPr id="1741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24338" y="1392238"/>
            <a:ext cx="4410075" cy="471170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298450" y="514350"/>
            <a:ext cx="8145463" cy="8382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1800" dirty="0" smtClean="0">
                <a:cs typeface="Arial" pitchFamily="34" charset="0"/>
              </a:rPr>
              <a:t>Navigating the IOS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>
                <a:solidFill>
                  <a:schemeClr val="accent5">
                    <a:lumMod val="75000"/>
                  </a:schemeClr>
                </a:solidFill>
                <a:cs typeface="Arial" pitchFamily="34" charset="0"/>
              </a:rPr>
              <a:t>Primary Modes</a:t>
            </a:r>
          </a:p>
        </p:txBody>
      </p:sp>
      <p:pic>
        <p:nvPicPr>
          <p:cNvPr id="19459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3888" y="1527175"/>
            <a:ext cx="7773987" cy="440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342900" y="414564"/>
            <a:ext cx="8801100" cy="8382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1800" dirty="0" smtClean="0">
                <a:cs typeface="Arial" pitchFamily="34" charset="0"/>
              </a:rPr>
              <a:t>Navigating the IOS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4000" dirty="0">
                <a:solidFill>
                  <a:schemeClr val="accent5">
                    <a:lumMod val="75000"/>
                  </a:schemeClr>
                </a:solidFill>
                <a:cs typeface="Arial" pitchFamily="34" charset="0"/>
              </a:rPr>
              <a:t>Global Configuration Mode and </a:t>
            </a:r>
            <a:r>
              <a:rPr lang="en-US" sz="4000" dirty="0" err="1">
                <a:solidFill>
                  <a:schemeClr val="accent5">
                    <a:lumMod val="75000"/>
                  </a:schemeClr>
                </a:solidFill>
                <a:cs typeface="Arial" pitchFamily="34" charset="0"/>
              </a:rPr>
              <a:t>Submodes</a:t>
            </a:r>
            <a:endParaRPr lang="en-US" dirty="0">
              <a:solidFill>
                <a:schemeClr val="accent5">
                  <a:lumMod val="75000"/>
                </a:schemeClr>
              </a:solidFill>
              <a:cs typeface="Arial" pitchFamily="34" charset="0"/>
            </a:endParaRPr>
          </a:p>
        </p:txBody>
      </p:sp>
      <p:pic>
        <p:nvPicPr>
          <p:cNvPr id="20483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0338" y="1511300"/>
            <a:ext cx="3884612" cy="4564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4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70375" y="1824038"/>
            <a:ext cx="4702175" cy="3862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18687" y="492579"/>
            <a:ext cx="8145462" cy="8382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1800" dirty="0" smtClean="0">
                <a:cs typeface="Arial" pitchFamily="34" charset="0"/>
              </a:rPr>
              <a:t>Navigating the IOS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>
                <a:solidFill>
                  <a:schemeClr val="accent5">
                    <a:lumMod val="75000"/>
                  </a:schemeClr>
                </a:solidFill>
                <a:cs typeface="Arial" pitchFamily="34" charset="0"/>
              </a:rPr>
              <a:t>Navigating 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cs typeface="Arial" pitchFamily="34" charset="0"/>
              </a:rPr>
              <a:t>Between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cs typeface="Arial" pitchFamily="34" charset="0"/>
              </a:rPr>
              <a:t>IOS Modes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1911" y="1722436"/>
            <a:ext cx="7879014" cy="456224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26130" y="534149"/>
            <a:ext cx="8145462" cy="8382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1800" dirty="0" smtClean="0">
                <a:cs typeface="Arial" pitchFamily="34" charset="0"/>
              </a:rPr>
              <a:t>Navigating the IOS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>
                <a:solidFill>
                  <a:schemeClr val="accent5">
                    <a:lumMod val="75000"/>
                  </a:schemeClr>
                </a:solidFill>
                <a:cs typeface="Arial" pitchFamily="34" charset="0"/>
              </a:rPr>
              <a:t>Navigating 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cs typeface="Arial" pitchFamily="34" charset="0"/>
              </a:rPr>
              <a:t>Between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cs typeface="Arial" pitchFamily="34" charset="0"/>
              </a:rPr>
              <a:t>IOS Modes (cont.)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4512" y="1372349"/>
            <a:ext cx="4629150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55992" y="1298417"/>
            <a:ext cx="45243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22372" y="1906587"/>
            <a:ext cx="4495800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326571" y="3835634"/>
            <a:ext cx="8382000" cy="24560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buFontTx/>
              <a:buNone/>
            </a:pPr>
            <a:endParaRPr lang="en-US" sz="1600" dirty="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en-US" sz="1600" dirty="0" smtClean="0"/>
              <a:t>global configuration mode </a:t>
            </a:r>
            <a:r>
              <a:rPr lang="en-US" sz="1600" dirty="0" smtClean="0">
                <a:sym typeface="Wingdings" pitchFamily="2" charset="2"/>
              </a:rPr>
              <a:t></a:t>
            </a:r>
            <a:r>
              <a:rPr lang="en-US" sz="1600" dirty="0" smtClean="0"/>
              <a:t> the privileged EXEC :</a:t>
            </a:r>
            <a:r>
              <a:rPr lang="en-US" sz="1600" b="1" dirty="0" smtClean="0"/>
              <a:t>exit.</a:t>
            </a:r>
            <a:endParaRPr lang="en-US" sz="1600" dirty="0" smtClean="0"/>
          </a:p>
          <a:p>
            <a:pPr>
              <a:lnSpc>
                <a:spcPct val="80000"/>
              </a:lnSpc>
              <a:buFontTx/>
              <a:buNone/>
            </a:pPr>
            <a:endParaRPr lang="en-US" sz="1600" dirty="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en-US" sz="1600" dirty="0" smtClean="0"/>
              <a:t>any </a:t>
            </a:r>
            <a:r>
              <a:rPr lang="en-US" sz="1600" dirty="0" err="1" smtClean="0"/>
              <a:t>submode</a:t>
            </a:r>
            <a:r>
              <a:rPr lang="en-US" sz="1600" dirty="0" smtClean="0"/>
              <a:t> of the global configuration mode </a:t>
            </a:r>
            <a:r>
              <a:rPr lang="en-US" sz="1600" dirty="0" smtClean="0">
                <a:sym typeface="Wingdings" pitchFamily="2" charset="2"/>
              </a:rPr>
              <a:t></a:t>
            </a:r>
            <a:r>
              <a:rPr lang="en-US" sz="1600" dirty="0" smtClean="0"/>
              <a:t> the mode one step above it in the hierarchy of modes: </a:t>
            </a:r>
            <a:r>
              <a:rPr lang="en-US" sz="1600" b="1" dirty="0" smtClean="0"/>
              <a:t>exit </a:t>
            </a:r>
            <a:endParaRPr lang="en-US" sz="1600" dirty="0" smtClean="0"/>
          </a:p>
          <a:p>
            <a:pPr>
              <a:lnSpc>
                <a:spcPct val="80000"/>
              </a:lnSpc>
              <a:buFontTx/>
              <a:buNone/>
            </a:pPr>
            <a:endParaRPr lang="en-US" sz="1600" dirty="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en-US" sz="1600" dirty="0" smtClean="0"/>
              <a:t>To move from any </a:t>
            </a:r>
            <a:r>
              <a:rPr lang="en-US" sz="1600" dirty="0" err="1" smtClean="0"/>
              <a:t>submode</a:t>
            </a:r>
            <a:r>
              <a:rPr lang="en-US" sz="1600" dirty="0" smtClean="0"/>
              <a:t> of the privileged EXEC mode -</a:t>
            </a:r>
            <a:r>
              <a:rPr lang="en-US" sz="1600" dirty="0" smtClean="0">
                <a:sym typeface="Wingdings" pitchFamily="2" charset="2"/>
              </a:rPr>
              <a:t></a:t>
            </a:r>
            <a:r>
              <a:rPr lang="en-US" sz="1600" dirty="0" smtClean="0"/>
              <a:t> the privileged EXEC </a:t>
            </a:r>
            <a:r>
              <a:rPr lang="en-US" sz="1600" dirty="0" err="1" smtClean="0"/>
              <a:t>mode,:</a:t>
            </a:r>
            <a:r>
              <a:rPr lang="en-US" sz="1600" b="1" dirty="0" err="1" smtClean="0"/>
              <a:t>end</a:t>
            </a:r>
            <a:r>
              <a:rPr lang="en-US" sz="1600" b="1" dirty="0" smtClean="0"/>
              <a:t>  or </a:t>
            </a:r>
            <a:r>
              <a:rPr lang="en-US" sz="1600" b="1" dirty="0" err="1" smtClean="0"/>
              <a:t>Ctrl+Z</a:t>
            </a:r>
            <a:r>
              <a:rPr lang="en-US" sz="1600" dirty="0" smtClean="0"/>
              <a:t>. 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1600" dirty="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en-US" sz="1600" dirty="0" smtClean="0"/>
              <a:t>To move from any </a:t>
            </a:r>
            <a:r>
              <a:rPr lang="en-US" sz="1600" dirty="0" err="1" smtClean="0"/>
              <a:t>submode</a:t>
            </a:r>
            <a:r>
              <a:rPr lang="en-US" sz="1600" dirty="0" smtClean="0"/>
              <a:t> of the global configuration mode to another “immediate” </a:t>
            </a:r>
            <a:r>
              <a:rPr lang="en-US" sz="1600" dirty="0" err="1" smtClean="0"/>
              <a:t>submode</a:t>
            </a:r>
            <a:r>
              <a:rPr lang="en-US" sz="1600" dirty="0" smtClean="0"/>
              <a:t> of the global configuration mode, simply enter the corresponding command that is normally entered from global configuration mode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391204" y="433388"/>
            <a:ext cx="8145463" cy="8382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1800" dirty="0" smtClean="0">
                <a:cs typeface="Arial" pitchFamily="34" charset="0"/>
              </a:rPr>
              <a:t>The Command Structure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cs typeface="Arial" pitchFamily="34" charset="0"/>
              </a:rPr>
              <a:t>Context-Sensitive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cs typeface="Arial" pitchFamily="34" charset="0"/>
              </a:rPr>
              <a:t>Help</a:t>
            </a:r>
          </a:p>
        </p:txBody>
      </p:sp>
      <p:pic>
        <p:nvPicPr>
          <p:cNvPr id="25603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93813" y="1271588"/>
            <a:ext cx="6253162" cy="539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32826" y="1328477"/>
            <a:ext cx="7185220" cy="5130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351064" y="439285"/>
            <a:ext cx="8145463" cy="8382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1800" dirty="0" smtClean="0">
                <a:cs typeface="Arial" pitchFamily="34" charset="0"/>
              </a:rPr>
              <a:t>The Command Structure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>
                <a:solidFill>
                  <a:schemeClr val="accent5">
                    <a:lumMod val="75000"/>
                  </a:schemeClr>
                </a:solidFill>
                <a:cs typeface="Arial" pitchFamily="34" charset="0"/>
              </a:rPr>
              <a:t>Command Syntax Check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5425" y="1727200"/>
            <a:ext cx="4840288" cy="43259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266700" y="492125"/>
            <a:ext cx="8456613" cy="871538"/>
          </a:xfrm>
        </p:spPr>
        <p:txBody>
          <a:bodyPr/>
          <a:lstStyle/>
          <a:p>
            <a:pPr>
              <a:defRPr/>
            </a:pPr>
            <a:r>
              <a:rPr lang="en-US" sz="1050" dirty="0" smtClean="0">
                <a:cs typeface="Arial" pitchFamily="34" charset="0"/>
              </a:rPr>
              <a:t>The Command Structure</a:t>
            </a:r>
            <a:br>
              <a:rPr lang="en-US" sz="1050" dirty="0" smtClean="0">
                <a:cs typeface="Arial" pitchFamily="34" charset="0"/>
              </a:rPr>
            </a:br>
            <a:r>
              <a:rPr lang="en-US" sz="1800" dirty="0" smtClean="0">
                <a:solidFill>
                  <a:schemeClr val="accent5">
                    <a:lumMod val="75000"/>
                  </a:schemeClr>
                </a:solidFill>
                <a:cs typeface="Arial" pitchFamily="34" charset="0"/>
              </a:rPr>
              <a:t>The show version Command</a:t>
            </a:r>
            <a:endParaRPr lang="en-US" sz="3000" dirty="0" smtClean="0">
              <a:solidFill>
                <a:schemeClr val="accent5">
                  <a:lumMod val="75000"/>
                </a:schemeClr>
              </a:solidFill>
              <a:cs typeface="Arial" pitchFamily="34" charset="0"/>
            </a:endParaRPr>
          </a:p>
        </p:txBody>
      </p:sp>
      <p:sp>
        <p:nvSpPr>
          <p:cNvPr id="40969" name="Content Placeholder 22"/>
          <p:cNvSpPr>
            <a:spLocks noGrp="1"/>
          </p:cNvSpPr>
          <p:nvPr>
            <p:ph sz="quarter" idx="1"/>
          </p:nvPr>
        </p:nvSpPr>
        <p:spPr>
          <a:xfrm>
            <a:off x="457200" y="5707065"/>
            <a:ext cx="3363913" cy="346073"/>
          </a:xfrm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sz="1800" b="1" dirty="0" smtClean="0"/>
              <a:t>Configuration Register</a:t>
            </a:r>
          </a:p>
        </p:txBody>
      </p:sp>
      <p:cxnSp>
        <p:nvCxnSpPr>
          <p:cNvPr id="6" name="Straight Arrow Connector 5"/>
          <p:cNvCxnSpPr/>
          <p:nvPr/>
        </p:nvCxnSpPr>
        <p:spPr bwMode="auto">
          <a:xfrm>
            <a:off x="3265488" y="1898016"/>
            <a:ext cx="3309937" cy="322897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40965" name="TextBox 8"/>
          <p:cNvSpPr txBox="1">
            <a:spLocks noChangeArrowheads="1"/>
          </p:cNvSpPr>
          <p:nvPr/>
        </p:nvSpPr>
        <p:spPr bwMode="auto">
          <a:xfrm>
            <a:off x="1196975" y="1727200"/>
            <a:ext cx="2773363" cy="341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1800" b="1" dirty="0"/>
              <a:t>Cisco IOS </a:t>
            </a:r>
            <a:r>
              <a:rPr lang="en-US" sz="1800" b="1" dirty="0" smtClean="0"/>
              <a:t>Version</a:t>
            </a:r>
            <a:endParaRPr lang="en-US" sz="1800" b="1" dirty="0"/>
          </a:p>
        </p:txBody>
      </p:sp>
      <p:sp>
        <p:nvSpPr>
          <p:cNvPr id="40966" name="TextBox 19"/>
          <p:cNvSpPr txBox="1">
            <a:spLocks noChangeArrowheads="1"/>
          </p:cNvSpPr>
          <p:nvPr/>
        </p:nvSpPr>
        <p:spPr bwMode="auto">
          <a:xfrm>
            <a:off x="1211263" y="2176462"/>
            <a:ext cx="2874962" cy="341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1800" b="1" dirty="0"/>
              <a:t>System </a:t>
            </a:r>
            <a:r>
              <a:rPr lang="en-US" sz="1800" b="1" dirty="0" smtClean="0"/>
              <a:t>Bootstrap</a:t>
            </a:r>
            <a:r>
              <a:rPr lang="en-US" sz="1800" b="1" dirty="0"/>
              <a:t> </a:t>
            </a:r>
          </a:p>
        </p:txBody>
      </p:sp>
      <p:sp>
        <p:nvSpPr>
          <p:cNvPr id="40967" name="TextBox 20"/>
          <p:cNvSpPr txBox="1">
            <a:spLocks noChangeArrowheads="1"/>
          </p:cNvSpPr>
          <p:nvPr/>
        </p:nvSpPr>
        <p:spPr bwMode="auto">
          <a:xfrm>
            <a:off x="1211263" y="2684462"/>
            <a:ext cx="3121025" cy="341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1800" b="1" dirty="0"/>
              <a:t>Cisco IOS </a:t>
            </a:r>
            <a:r>
              <a:rPr lang="en-US" sz="1800" b="1" dirty="0" smtClean="0"/>
              <a:t>Image</a:t>
            </a:r>
            <a:endParaRPr lang="en-US" sz="1800" b="1" dirty="0"/>
          </a:p>
        </p:txBody>
      </p:sp>
      <p:sp>
        <p:nvSpPr>
          <p:cNvPr id="40968" name="TextBox 21"/>
          <p:cNvSpPr txBox="1">
            <a:spLocks noChangeArrowheads="1"/>
          </p:cNvSpPr>
          <p:nvPr/>
        </p:nvSpPr>
        <p:spPr bwMode="auto">
          <a:xfrm>
            <a:off x="1241425" y="3251200"/>
            <a:ext cx="2814638" cy="341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1800" b="1"/>
              <a:t>CPU and RAM</a:t>
            </a:r>
          </a:p>
        </p:txBody>
      </p:sp>
      <p:sp>
        <p:nvSpPr>
          <p:cNvPr id="40970" name="TextBox 23"/>
          <p:cNvSpPr txBox="1">
            <a:spLocks noChangeArrowheads="1"/>
          </p:cNvSpPr>
          <p:nvPr/>
        </p:nvSpPr>
        <p:spPr bwMode="auto">
          <a:xfrm>
            <a:off x="1112838" y="3952494"/>
            <a:ext cx="2974975" cy="590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1800" b="1" dirty="0" smtClean="0"/>
              <a:t>Number and Type of Physical Interfaces </a:t>
            </a:r>
            <a:endParaRPr lang="en-US" sz="1800" b="1" dirty="0"/>
          </a:p>
        </p:txBody>
      </p:sp>
      <p:sp>
        <p:nvSpPr>
          <p:cNvPr id="40971" name="Rectangle 25"/>
          <p:cNvSpPr>
            <a:spLocks noChangeArrowheads="1"/>
          </p:cNvSpPr>
          <p:nvPr/>
        </p:nvSpPr>
        <p:spPr bwMode="auto">
          <a:xfrm>
            <a:off x="1408266" y="4695348"/>
            <a:ext cx="2249334" cy="341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 dirty="0"/>
              <a:t>Amount of NVRAM</a:t>
            </a:r>
          </a:p>
        </p:txBody>
      </p:sp>
      <p:sp>
        <p:nvSpPr>
          <p:cNvPr id="40972" name="TextBox 27"/>
          <p:cNvSpPr txBox="1">
            <a:spLocks noChangeArrowheads="1"/>
          </p:cNvSpPr>
          <p:nvPr/>
        </p:nvSpPr>
        <p:spPr bwMode="auto">
          <a:xfrm>
            <a:off x="993775" y="5227637"/>
            <a:ext cx="2990850" cy="341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b="1"/>
              <a:t>Amount of Flash</a:t>
            </a:r>
          </a:p>
        </p:txBody>
      </p:sp>
      <p:cxnSp>
        <p:nvCxnSpPr>
          <p:cNvPr id="31" name="Straight Arrow Connector 30"/>
          <p:cNvCxnSpPr/>
          <p:nvPr/>
        </p:nvCxnSpPr>
        <p:spPr bwMode="auto">
          <a:xfrm>
            <a:off x="3265488" y="2347278"/>
            <a:ext cx="1800225" cy="627697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 bwMode="auto">
          <a:xfrm>
            <a:off x="3192463" y="2932113"/>
            <a:ext cx="2657475" cy="56515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 bwMode="auto">
          <a:xfrm>
            <a:off x="3048000" y="3411538"/>
            <a:ext cx="1219200" cy="26035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 bwMode="auto">
          <a:xfrm>
            <a:off x="3265488" y="4247959"/>
            <a:ext cx="1016000" cy="295466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40971" idx="3"/>
          </p:cNvCxnSpPr>
          <p:nvPr/>
        </p:nvCxnSpPr>
        <p:spPr bwMode="auto">
          <a:xfrm>
            <a:off x="3657600" y="4866164"/>
            <a:ext cx="1038303" cy="110172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 bwMode="auto">
          <a:xfrm flipV="1">
            <a:off x="3265488" y="5326063"/>
            <a:ext cx="942975" cy="87312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 bwMode="auto">
          <a:xfrm flipV="1">
            <a:off x="3048000" y="5646738"/>
            <a:ext cx="1190625" cy="246062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 noGrp="1" noChangeArrowheads="1"/>
          </p:cNvSpPr>
          <p:nvPr>
            <p:ph type="title"/>
          </p:nvPr>
        </p:nvSpPr>
        <p:spPr>
          <a:xfrm>
            <a:off x="288925" y="522288"/>
            <a:ext cx="8145463" cy="838200"/>
          </a:xfrm>
        </p:spPr>
        <p:txBody>
          <a:bodyPr>
            <a:normAutofit fontScale="90000"/>
          </a:bodyPr>
          <a:lstStyle/>
          <a:p>
            <a:pPr algn="l" eaLnBrk="1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1800" b="1" dirty="0" smtClean="0">
                <a:solidFill>
                  <a:srgbClr val="708CA1"/>
                </a:solidFill>
                <a:ea typeface="ＭＳ Ｐゴシック" pitchFamily="48" charset="-128"/>
              </a:rPr>
              <a:t>Basic Switch Configuration</a:t>
            </a:r>
            <a:br>
              <a:rPr lang="en-US" sz="1800" b="1" dirty="0" smtClean="0">
                <a:solidFill>
                  <a:srgbClr val="708CA1"/>
                </a:solidFill>
                <a:ea typeface="ＭＳ Ｐゴシック" pitchFamily="48" charset="-128"/>
              </a:rPr>
            </a:br>
            <a:r>
              <a:rPr lang="en-US" sz="3200" b="1" dirty="0" smtClean="0">
                <a:solidFill>
                  <a:srgbClr val="708CA1"/>
                </a:solidFill>
                <a:ea typeface="ＭＳ Ｐゴシック" pitchFamily="48" charset="-128"/>
              </a:rPr>
              <a:t>Switch Boot Sequence</a:t>
            </a:r>
          </a:p>
        </p:txBody>
      </p:sp>
      <p:sp>
        <p:nvSpPr>
          <p:cNvPr id="7171" name="Text Box 2"/>
          <p:cNvSpPr txBox="1">
            <a:spLocks noChangeArrowheads="1"/>
          </p:cNvSpPr>
          <p:nvPr/>
        </p:nvSpPr>
        <p:spPr bwMode="auto">
          <a:xfrm>
            <a:off x="655638" y="1651000"/>
            <a:ext cx="7940675" cy="3571875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</p:spPr>
        <p:txBody>
          <a:bodyPr lIns="82080" tIns="41040" rIns="82080" bIns="41040"/>
          <a:lstStyle/>
          <a:p>
            <a:pPr marL="457200" indent="-455613" algn="l">
              <a:lnSpc>
                <a:spcPct val="100000"/>
              </a:lnSpc>
              <a:spcBef>
                <a:spcPts val="1200"/>
              </a:spcBef>
              <a:buClr>
                <a:srgbClr val="708CA1"/>
              </a:buClr>
              <a:buFont typeface="Times New Roman" pitchFamily="16" charset="0"/>
              <a:buAutoNum type="arabicPeriod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n-US" sz="2400" dirty="0">
                <a:solidFill>
                  <a:srgbClr val="000000"/>
                </a:solidFill>
              </a:rPr>
              <a:t>POST</a:t>
            </a:r>
          </a:p>
          <a:p>
            <a:pPr marL="457200" indent="-455613" algn="l">
              <a:lnSpc>
                <a:spcPct val="100000"/>
              </a:lnSpc>
              <a:spcBef>
                <a:spcPts val="1200"/>
              </a:spcBef>
              <a:buClr>
                <a:srgbClr val="708CA1"/>
              </a:buClr>
              <a:buFont typeface="Times New Roman" pitchFamily="16" charset="0"/>
              <a:buAutoNum type="arabicPeriod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n-US" sz="2400" dirty="0">
                <a:solidFill>
                  <a:srgbClr val="000000"/>
                </a:solidFill>
              </a:rPr>
              <a:t>Run boot loader software</a:t>
            </a:r>
          </a:p>
          <a:p>
            <a:pPr marL="457200" indent="-455613" algn="l">
              <a:lnSpc>
                <a:spcPct val="100000"/>
              </a:lnSpc>
              <a:spcBef>
                <a:spcPts val="1200"/>
              </a:spcBef>
              <a:buClr>
                <a:srgbClr val="708CA1"/>
              </a:buClr>
              <a:buFont typeface="Times New Roman" pitchFamily="16" charset="0"/>
              <a:buAutoNum type="arabicPeriod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n-US" sz="2400" dirty="0">
                <a:solidFill>
                  <a:srgbClr val="000000"/>
                </a:solidFill>
              </a:rPr>
              <a:t>Boot loader does low-level CPU initialization</a:t>
            </a:r>
          </a:p>
          <a:p>
            <a:pPr marL="457200" indent="-455613" algn="l">
              <a:lnSpc>
                <a:spcPct val="100000"/>
              </a:lnSpc>
              <a:spcBef>
                <a:spcPts val="1200"/>
              </a:spcBef>
              <a:buClr>
                <a:srgbClr val="708CA1"/>
              </a:buClr>
              <a:buFont typeface="Times New Roman" pitchFamily="16" charset="0"/>
              <a:buAutoNum type="arabicPeriod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n-US" sz="2400" dirty="0">
                <a:solidFill>
                  <a:srgbClr val="000000"/>
                </a:solidFill>
              </a:rPr>
              <a:t>Boot loader initializes the flash </a:t>
            </a:r>
            <a:r>
              <a:rPr lang="en-US" sz="2400" dirty="0" err="1">
                <a:solidFill>
                  <a:srgbClr val="000000"/>
                </a:solidFill>
              </a:rPr>
              <a:t>filesystem</a:t>
            </a:r>
            <a:endParaRPr lang="en-US" sz="2400" dirty="0">
              <a:solidFill>
                <a:srgbClr val="000000"/>
              </a:solidFill>
            </a:endParaRPr>
          </a:p>
          <a:p>
            <a:pPr marL="457200" indent="-455613" algn="l">
              <a:lnSpc>
                <a:spcPct val="100000"/>
              </a:lnSpc>
              <a:spcBef>
                <a:spcPts val="1200"/>
              </a:spcBef>
              <a:buClr>
                <a:srgbClr val="708CA1"/>
              </a:buClr>
              <a:buFont typeface="Times New Roman" pitchFamily="16" charset="0"/>
              <a:buAutoNum type="arabicPeriod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n-US" sz="2400" dirty="0">
                <a:solidFill>
                  <a:srgbClr val="000000"/>
                </a:solidFill>
              </a:rPr>
              <a:t>Boot loader locates and loads a default IOS operating system software image into memory and hands control of the switch over to the IOS.</a:t>
            </a:r>
          </a:p>
        </p:txBody>
      </p:sp>
      <p:sp>
        <p:nvSpPr>
          <p:cNvPr id="7172" name="AutoShape 3"/>
          <p:cNvSpPr>
            <a:spLocks noChangeArrowheads="1"/>
          </p:cNvSpPr>
          <p:nvPr/>
        </p:nvSpPr>
        <p:spPr bwMode="auto">
          <a:xfrm>
            <a:off x="352425" y="6242050"/>
            <a:ext cx="787400" cy="303213"/>
          </a:xfrm>
          <a:custGeom>
            <a:avLst/>
            <a:gdLst>
              <a:gd name="T0" fmla="*/ 787400 w 787400"/>
              <a:gd name="T1" fmla="*/ 151607 h 303213"/>
              <a:gd name="T2" fmla="*/ 393700 w 787400"/>
              <a:gd name="T3" fmla="*/ 303213 h 303213"/>
              <a:gd name="T4" fmla="*/ 0 w 787400"/>
              <a:gd name="T5" fmla="*/ 151607 h 303213"/>
              <a:gd name="T6" fmla="*/ 393700 w 787400"/>
              <a:gd name="T7" fmla="*/ 0 h 303213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787400"/>
              <a:gd name="T13" fmla="*/ 0 h 303213"/>
              <a:gd name="T14" fmla="*/ 787400 w 787400"/>
              <a:gd name="T15" fmla="*/ 303213 h 30321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87400" h="303213">
                <a:moveTo>
                  <a:pt x="0" y="0"/>
                </a:moveTo>
                <a:lnTo>
                  <a:pt x="2187" y="0"/>
                </a:lnTo>
                <a:lnTo>
                  <a:pt x="2187" y="842"/>
                </a:lnTo>
                <a:lnTo>
                  <a:pt x="0" y="842"/>
                </a:lnTo>
                <a:close/>
              </a:path>
            </a:pathLst>
          </a:custGeom>
          <a:solidFill>
            <a:srgbClr val="6891BA"/>
          </a:solidFill>
          <a:ln w="25560">
            <a:solidFill>
              <a:srgbClr val="000000"/>
            </a:solidFill>
            <a:round/>
            <a:headEnd/>
            <a:tailEnd/>
          </a:ln>
        </p:spPr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  <a:tabLst>
                <a:tab pos="723900" algn="l"/>
              </a:tabLst>
            </a:pPr>
            <a:r>
              <a:rPr lang="en-US" sz="1400">
                <a:solidFill>
                  <a:srgbClr val="000000"/>
                </a:solidFill>
              </a:rPr>
              <a:t>2.0.1.1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399877" y="464911"/>
            <a:ext cx="8145463" cy="8382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1800" b="1" dirty="0" smtClean="0">
                <a:solidFill>
                  <a:srgbClr val="708CA1"/>
                </a:solidFill>
                <a:ea typeface="ＭＳ Ｐゴシック" pitchFamily="48" charset="-128"/>
              </a:rPr>
              <a:t>Basic Switch Configuration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Configuring 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cs typeface="Arial" pitchFamily="34" charset="0"/>
              </a:rPr>
              <a:t>Hostnames</a:t>
            </a:r>
            <a:endParaRPr lang="en-US" dirty="0">
              <a:solidFill>
                <a:schemeClr val="accent5">
                  <a:lumMod val="75000"/>
                </a:schemeClr>
              </a:solidFill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9877" y="1930399"/>
            <a:ext cx="8435876" cy="304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878114" y="523841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>
              <a:buFont typeface="Arial" pitchFamily="34" charset="0"/>
              <a:buChar char="•"/>
              <a:defRPr/>
            </a:pPr>
            <a:r>
              <a:rPr lang="en-US" sz="1600" dirty="0" smtClean="0">
                <a:cs typeface="Arial" pitchFamily="34" charset="0"/>
              </a:rPr>
              <a:t>Start with a letter</a:t>
            </a:r>
          </a:p>
          <a:p>
            <a:pPr algn="l">
              <a:buFont typeface="Arial" pitchFamily="34" charset="0"/>
              <a:buChar char="•"/>
              <a:defRPr/>
            </a:pPr>
            <a:r>
              <a:rPr lang="en-US" sz="1600" dirty="0" smtClean="0">
                <a:cs typeface="Arial" pitchFamily="34" charset="0"/>
              </a:rPr>
              <a:t>Contains no spaces</a:t>
            </a:r>
          </a:p>
          <a:p>
            <a:pPr algn="l">
              <a:buFont typeface="Arial" pitchFamily="34" charset="0"/>
              <a:buChar char="•"/>
              <a:defRPr/>
            </a:pPr>
            <a:r>
              <a:rPr lang="en-US" sz="1600" dirty="0" smtClean="0">
                <a:cs typeface="Arial" pitchFamily="34" charset="0"/>
              </a:rPr>
              <a:t>Ends with a letter or digit</a:t>
            </a:r>
            <a:endParaRPr lang="en-US" sz="1600" b="1" dirty="0" smtClean="0">
              <a:cs typeface="Arial" pitchFamily="34" charset="0"/>
            </a:endParaRPr>
          </a:p>
          <a:p>
            <a:pPr algn="l">
              <a:buFont typeface="Arial" pitchFamily="34" charset="0"/>
              <a:buChar char="•"/>
              <a:defRPr/>
            </a:pPr>
            <a:r>
              <a:rPr lang="en-US" sz="1600" dirty="0" smtClean="0">
                <a:cs typeface="Arial" pitchFamily="34" charset="0"/>
              </a:rPr>
              <a:t>Uses only letters, digits, and dashes</a:t>
            </a:r>
          </a:p>
          <a:p>
            <a:pPr algn="l">
              <a:buFont typeface="Arial" pitchFamily="34" charset="0"/>
              <a:buChar char="•"/>
              <a:defRPr/>
            </a:pPr>
            <a:r>
              <a:rPr lang="en-US" sz="1600" dirty="0" smtClean="0">
                <a:cs typeface="Arial" pitchFamily="34" charset="0"/>
              </a:rPr>
              <a:t>Be less than 64 characters in length</a:t>
            </a:r>
            <a:endParaRPr lang="en-US" sz="1600" dirty="0">
              <a:cs typeface="Arial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397468" y="439122"/>
            <a:ext cx="8145462" cy="838200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pitchFamily="34" charset="-128"/>
              </a:rPr>
              <a:t>Objectives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2111" y="1583141"/>
            <a:ext cx="8256894" cy="453759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CA" sz="2000" dirty="0">
                <a:solidFill>
                  <a:schemeClr val="tx1"/>
                </a:solidFill>
              </a:rPr>
              <a:t>Upon completion of this chapter you will be able to:</a:t>
            </a:r>
          </a:p>
          <a:p>
            <a:r>
              <a:rPr lang="en-CA" sz="2000" dirty="0">
                <a:solidFill>
                  <a:schemeClr val="tx1"/>
                </a:solidFill>
              </a:rPr>
              <a:t>Explain the purpose of the Cisco </a:t>
            </a:r>
            <a:r>
              <a:rPr lang="en-CA" sz="2000" dirty="0" smtClean="0">
                <a:solidFill>
                  <a:schemeClr val="tx1"/>
                </a:solidFill>
              </a:rPr>
              <a:t>IOS. </a:t>
            </a:r>
            <a:endParaRPr lang="en-CA" sz="2000" dirty="0">
              <a:solidFill>
                <a:schemeClr val="tx1"/>
              </a:solidFill>
            </a:endParaRPr>
          </a:p>
          <a:p>
            <a:r>
              <a:rPr lang="en-CA" sz="2000" dirty="0">
                <a:solidFill>
                  <a:schemeClr val="tx1"/>
                </a:solidFill>
              </a:rPr>
              <a:t>Explain how to access and navigate </a:t>
            </a:r>
            <a:r>
              <a:rPr lang="en-CA" sz="2000" dirty="0" smtClean="0">
                <a:solidFill>
                  <a:schemeClr val="tx1"/>
                </a:solidFill>
              </a:rPr>
              <a:t>Cisco IOS to </a:t>
            </a:r>
            <a:r>
              <a:rPr lang="en-CA" sz="2000" dirty="0">
                <a:solidFill>
                  <a:schemeClr val="tx1"/>
                </a:solidFill>
              </a:rPr>
              <a:t>configure network devices.</a:t>
            </a:r>
          </a:p>
          <a:p>
            <a:r>
              <a:rPr lang="en-CA" sz="2000" dirty="0" smtClean="0">
                <a:solidFill>
                  <a:schemeClr val="tx1"/>
                </a:solidFill>
              </a:rPr>
              <a:t>Describe the command </a:t>
            </a:r>
            <a:r>
              <a:rPr lang="en-CA" sz="2000" dirty="0">
                <a:solidFill>
                  <a:schemeClr val="tx1"/>
                </a:solidFill>
              </a:rPr>
              <a:t>structure of the Cisco IOS software.</a:t>
            </a:r>
          </a:p>
          <a:p>
            <a:r>
              <a:rPr lang="en-CA" sz="2000" dirty="0">
                <a:solidFill>
                  <a:schemeClr val="tx1"/>
                </a:solidFill>
              </a:rPr>
              <a:t>Configure hostnames on a Cisco IOS device using the CLI.</a:t>
            </a:r>
          </a:p>
          <a:p>
            <a:r>
              <a:rPr lang="en-CA" sz="2000" dirty="0">
                <a:solidFill>
                  <a:schemeClr val="tx1"/>
                </a:solidFill>
              </a:rPr>
              <a:t>Use Cisco IOS commands to limit access to device configurations.</a:t>
            </a:r>
          </a:p>
          <a:p>
            <a:r>
              <a:rPr lang="en-CA" sz="2000" dirty="0">
                <a:solidFill>
                  <a:schemeClr val="tx1"/>
                </a:solidFill>
              </a:rPr>
              <a:t>Use Cisco IOS commands to save the running configuration.</a:t>
            </a:r>
          </a:p>
          <a:p>
            <a:r>
              <a:rPr lang="en-CA" sz="2000" dirty="0">
                <a:solidFill>
                  <a:schemeClr val="tx1"/>
                </a:solidFill>
              </a:rPr>
              <a:t>Explain how devices communicate across network media.</a:t>
            </a:r>
          </a:p>
          <a:p>
            <a:r>
              <a:rPr lang="en-CA" sz="2000" dirty="0">
                <a:solidFill>
                  <a:schemeClr val="tx1"/>
                </a:solidFill>
              </a:rPr>
              <a:t>Configure a host device with an IP address</a:t>
            </a:r>
            <a:r>
              <a:rPr lang="en-CA" sz="2000" dirty="0" smtClean="0">
                <a:solidFill>
                  <a:schemeClr val="tx1"/>
                </a:solidFill>
              </a:rPr>
              <a:t>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Configure the port security feature to restrict network access</a:t>
            </a:r>
            <a:endParaRPr lang="en-CA" sz="2000" dirty="0">
              <a:solidFill>
                <a:schemeClr val="tx1"/>
              </a:solidFill>
            </a:endParaRPr>
          </a:p>
          <a:p>
            <a:r>
              <a:rPr lang="en-CA" sz="2000" dirty="0">
                <a:solidFill>
                  <a:schemeClr val="tx1"/>
                </a:solidFill>
              </a:rPr>
              <a:t>Verify connectivity between two end devices.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403225" y="479199"/>
            <a:ext cx="8145463" cy="8382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1800" b="1" dirty="0" smtClean="0">
                <a:solidFill>
                  <a:srgbClr val="708CA1"/>
                </a:solidFill>
                <a:ea typeface="ＭＳ Ｐゴシック" pitchFamily="48" charset="-128"/>
              </a:rPr>
              <a:t>Basic Switch Configuration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cs typeface="Arial" pitchFamily="34" charset="0"/>
              </a:rPr>
              <a:t>Securing Device Access</a:t>
            </a:r>
            <a:endParaRPr lang="en-US" dirty="0">
              <a:solidFill>
                <a:schemeClr val="accent5">
                  <a:lumMod val="75000"/>
                </a:schemeClr>
              </a:solidFill>
              <a:cs typeface="Arial" pitchFamily="34" charset="0"/>
            </a:endParaRPr>
          </a:p>
        </p:txBody>
      </p:sp>
      <p:sp>
        <p:nvSpPr>
          <p:cNvPr id="35843" name="Rectangle 1"/>
          <p:cNvSpPr>
            <a:spLocks noChangeArrowheads="1"/>
          </p:cNvSpPr>
          <p:nvPr/>
        </p:nvSpPr>
        <p:spPr bwMode="auto">
          <a:xfrm>
            <a:off x="471488" y="1587500"/>
            <a:ext cx="80772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2000" dirty="0" smtClean="0"/>
              <a:t>These are device access passwords:</a:t>
            </a:r>
            <a:endParaRPr lang="en-US" sz="2000" dirty="0"/>
          </a:p>
          <a:p>
            <a:pPr algn="l">
              <a:defRPr/>
            </a:pPr>
            <a:endParaRPr lang="en-US" sz="2000" dirty="0"/>
          </a:p>
          <a:p>
            <a:pPr marL="342900" indent="-342900" algn="l">
              <a:buFont typeface="Wingdings" pitchFamily="2" charset="2"/>
              <a:buChar char="§"/>
              <a:defRPr/>
            </a:pPr>
            <a:r>
              <a:rPr lang="en-US" sz="2000" b="1" dirty="0" smtClean="0"/>
              <a:t>enable </a:t>
            </a:r>
            <a:r>
              <a:rPr lang="en-US" sz="2000" b="1" dirty="0"/>
              <a:t>password</a:t>
            </a:r>
            <a:r>
              <a:rPr lang="en-US" sz="2000" dirty="0"/>
              <a:t> </a:t>
            </a:r>
            <a:r>
              <a:rPr lang="en-US" sz="2000" dirty="0" smtClean="0"/>
              <a:t>– </a:t>
            </a:r>
            <a:r>
              <a:rPr lang="en-US" sz="2000" dirty="0"/>
              <a:t>Limits access to the privileged EXEC </a:t>
            </a:r>
            <a:r>
              <a:rPr lang="en-US" sz="2000" dirty="0" smtClean="0"/>
              <a:t>mode</a:t>
            </a:r>
            <a:endParaRPr lang="en-US" sz="2000" dirty="0"/>
          </a:p>
          <a:p>
            <a:pPr marL="342900" indent="-342900" algn="l">
              <a:buFont typeface="Wingdings" pitchFamily="2" charset="2"/>
              <a:buChar char="§"/>
              <a:defRPr/>
            </a:pPr>
            <a:r>
              <a:rPr lang="en-US" sz="2000" b="1" dirty="0"/>
              <a:t>e</a:t>
            </a:r>
            <a:r>
              <a:rPr lang="en-US" sz="2000" b="1" dirty="0" smtClean="0"/>
              <a:t>nable </a:t>
            </a:r>
            <a:r>
              <a:rPr lang="en-US" sz="2000" b="1" dirty="0"/>
              <a:t>secret</a:t>
            </a:r>
            <a:r>
              <a:rPr lang="en-US" sz="2000" dirty="0"/>
              <a:t>  – </a:t>
            </a:r>
            <a:r>
              <a:rPr lang="en-US" sz="2000" dirty="0" smtClean="0"/>
              <a:t>Encrypted, limits </a:t>
            </a:r>
            <a:r>
              <a:rPr lang="en-US" sz="2000" dirty="0"/>
              <a:t>access to the privileged EXEC </a:t>
            </a:r>
            <a:r>
              <a:rPr lang="en-US" sz="2000" dirty="0" smtClean="0"/>
              <a:t>mode</a:t>
            </a:r>
            <a:endParaRPr lang="en-US" sz="2000" dirty="0"/>
          </a:p>
          <a:p>
            <a:pPr marL="342900" indent="-342900" algn="l">
              <a:buFont typeface="Wingdings" pitchFamily="2" charset="2"/>
              <a:buChar char="§"/>
              <a:defRPr/>
            </a:pPr>
            <a:r>
              <a:rPr lang="en-US" sz="2000" b="1" dirty="0" smtClean="0"/>
              <a:t>console </a:t>
            </a:r>
            <a:r>
              <a:rPr lang="en-US" sz="2000" b="1" dirty="0"/>
              <a:t>password</a:t>
            </a:r>
            <a:r>
              <a:rPr lang="en-US" sz="2000" dirty="0"/>
              <a:t>  – Limits device access using the console </a:t>
            </a:r>
            <a:r>
              <a:rPr lang="en-US" sz="2000" dirty="0" smtClean="0"/>
              <a:t>connection</a:t>
            </a:r>
            <a:endParaRPr lang="en-US" sz="2000" dirty="0"/>
          </a:p>
          <a:p>
            <a:pPr marL="342900" indent="-342900" algn="l">
              <a:buFont typeface="Wingdings" pitchFamily="2" charset="2"/>
              <a:buChar char="§"/>
              <a:defRPr/>
            </a:pPr>
            <a:r>
              <a:rPr lang="en-US" sz="2000" b="1" dirty="0"/>
              <a:t>VTY </a:t>
            </a:r>
            <a:r>
              <a:rPr lang="en-US" sz="2000" b="1" dirty="0" smtClean="0"/>
              <a:t>password</a:t>
            </a:r>
            <a:r>
              <a:rPr lang="en-US" sz="2000" dirty="0" smtClean="0"/>
              <a:t> </a:t>
            </a:r>
            <a:r>
              <a:rPr lang="en-US" sz="2000" dirty="0"/>
              <a:t>– Limits device access over Telnet</a:t>
            </a:r>
          </a:p>
        </p:txBody>
      </p:sp>
      <p:sp>
        <p:nvSpPr>
          <p:cNvPr id="35844" name="Rectangle 1"/>
          <p:cNvSpPr>
            <a:spLocks noChangeArrowheads="1"/>
          </p:cNvSpPr>
          <p:nvPr/>
        </p:nvSpPr>
        <p:spPr bwMode="auto">
          <a:xfrm>
            <a:off x="587375" y="5983288"/>
            <a:ext cx="75120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sz="2000" b="1" dirty="0"/>
              <a:t>Note</a:t>
            </a:r>
            <a:r>
              <a:rPr lang="en-US" sz="2000" dirty="0"/>
              <a:t>: In most of the labs in this course, we will be using simple passwords such as </a:t>
            </a:r>
            <a:r>
              <a:rPr lang="en-US" sz="2000" b="1" dirty="0"/>
              <a:t>cisco</a:t>
            </a:r>
            <a:r>
              <a:rPr lang="en-US" sz="2000" dirty="0"/>
              <a:t> or </a:t>
            </a:r>
            <a:r>
              <a:rPr lang="en-US" sz="2000" b="1" dirty="0"/>
              <a:t>class</a:t>
            </a:r>
            <a:r>
              <a:rPr lang="en-US" sz="2000" dirty="0"/>
              <a:t>.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346868" y="493713"/>
            <a:ext cx="8145463" cy="8382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1800" b="1" dirty="0" smtClean="0">
                <a:solidFill>
                  <a:srgbClr val="708CA1"/>
                </a:solidFill>
                <a:ea typeface="ＭＳ Ｐゴシック" pitchFamily="48" charset="-128"/>
              </a:rPr>
              <a:t>Basic Switch Configuration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cs typeface="Arial" pitchFamily="34" charset="0"/>
              </a:rPr>
              <a:t>Securing Privileged EXEC Access Mode</a:t>
            </a:r>
            <a:endParaRPr lang="en-US" dirty="0">
              <a:solidFill>
                <a:schemeClr val="accent5">
                  <a:lumMod val="75000"/>
                </a:schemeClr>
              </a:solidFill>
              <a:cs typeface="Arial" pitchFamily="34" charset="0"/>
            </a:endParaRPr>
          </a:p>
        </p:txBody>
      </p:sp>
      <p:sp>
        <p:nvSpPr>
          <p:cNvPr id="36867" name="Rectangle 6"/>
          <p:cNvSpPr>
            <a:spLocks noGrp="1" noChangeArrowheads="1"/>
          </p:cNvSpPr>
          <p:nvPr>
            <p:ph sz="quarter" idx="1"/>
          </p:nvPr>
        </p:nvSpPr>
        <p:spPr>
          <a:xfrm>
            <a:off x="428263" y="1752600"/>
            <a:ext cx="8004537" cy="1371600"/>
          </a:xfrm>
        </p:spPr>
        <p:txBody>
          <a:bodyPr/>
          <a:lstStyle/>
          <a:p>
            <a:pPr eaLnBrk="1" hangingPunct="1">
              <a:lnSpc>
                <a:spcPct val="75000"/>
              </a:lnSpc>
            </a:pPr>
            <a:r>
              <a:rPr lang="en-US" sz="2000" dirty="0" smtClean="0">
                <a:cs typeface="Arial" charset="0"/>
              </a:rPr>
              <a:t>Use the 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enable secret </a:t>
            </a:r>
            <a:r>
              <a:rPr lang="en-US" sz="2000" dirty="0" smtClean="0">
                <a:cs typeface="Arial" charset="0"/>
              </a:rPr>
              <a:t>command, not the older 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enable password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 smtClean="0">
                <a:cs typeface="Arial" charset="0"/>
              </a:rPr>
              <a:t>command.</a:t>
            </a:r>
          </a:p>
          <a:p>
            <a:pPr eaLnBrk="1" hangingPunct="1">
              <a:lnSpc>
                <a:spcPct val="75000"/>
              </a:lnSpc>
            </a:pPr>
            <a:r>
              <a:rPr lang="en-US" sz="2000" dirty="0" smtClean="0">
                <a:cs typeface="Arial" charset="0"/>
              </a:rPr>
              <a:t>The 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enable secret</a:t>
            </a:r>
            <a:r>
              <a:rPr lang="en-US" sz="2000" dirty="0" smtClean="0">
                <a:cs typeface="Arial" charset="0"/>
              </a:rPr>
              <a:t> command provides greater security because the password is encrypted.</a:t>
            </a:r>
          </a:p>
        </p:txBody>
      </p:sp>
      <p:pic>
        <p:nvPicPr>
          <p:cNvPr id="36868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0600" y="2906713"/>
            <a:ext cx="6858000" cy="325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25538" y="1368425"/>
            <a:ext cx="6265862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408215" y="428625"/>
            <a:ext cx="8145463" cy="8382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1800" b="1" dirty="0" smtClean="0">
                <a:solidFill>
                  <a:srgbClr val="708CA1"/>
                </a:solidFill>
                <a:ea typeface="ＭＳ Ｐゴシック" pitchFamily="48" charset="-128"/>
              </a:rPr>
              <a:t>Basic Switch Configuration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cs typeface="Arial" pitchFamily="34" charset="0"/>
              </a:rPr>
              <a:t>Securing User EXEC Access</a:t>
            </a:r>
            <a:endParaRPr lang="en-US" dirty="0">
              <a:solidFill>
                <a:schemeClr val="accent5">
                  <a:lumMod val="75000"/>
                </a:schemeClr>
              </a:solidFill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2294" y="3956050"/>
            <a:ext cx="7837935" cy="23637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l">
              <a:buFont typeface="Wingdings" pitchFamily="2" charset="2"/>
              <a:buChar char="§"/>
              <a:defRPr/>
            </a:pPr>
            <a:r>
              <a:rPr lang="en-US" sz="2000" dirty="0">
                <a:latin typeface="+mn-lt"/>
              </a:rPr>
              <a:t>Console port must be </a:t>
            </a:r>
            <a:r>
              <a:rPr lang="en-US" sz="2000" dirty="0" smtClean="0">
                <a:latin typeface="+mn-lt"/>
              </a:rPr>
              <a:t>secured; it reduces </a:t>
            </a:r>
            <a:r>
              <a:rPr lang="en-US" sz="2000" dirty="0">
                <a:latin typeface="+mn-lt"/>
              </a:rPr>
              <a:t>the chance of unauthorized personnel physically plugging a cable into the device and gaining device </a:t>
            </a:r>
            <a:r>
              <a:rPr lang="en-US" sz="2000" dirty="0" smtClean="0">
                <a:latin typeface="+mn-lt"/>
              </a:rPr>
              <a:t>access.</a:t>
            </a:r>
            <a:endParaRPr lang="en-US" sz="2000" dirty="0">
              <a:latin typeface="+mn-lt"/>
            </a:endParaRPr>
          </a:p>
          <a:p>
            <a:pPr algn="l">
              <a:defRPr/>
            </a:pPr>
            <a:endParaRPr lang="en-US" sz="2000" dirty="0">
              <a:latin typeface="+mn-lt"/>
            </a:endParaRPr>
          </a:p>
          <a:p>
            <a:pPr marL="342900" indent="-342900" algn="l">
              <a:buFont typeface="Wingdings" pitchFamily="2" charset="2"/>
              <a:buChar char="§"/>
              <a:defRPr/>
            </a:pPr>
            <a:r>
              <a:rPr lang="en-US" sz="2000" dirty="0" smtClean="0">
                <a:latin typeface="+mn-lt"/>
              </a:rPr>
              <a:t>VTY lines </a:t>
            </a:r>
            <a:r>
              <a:rPr lang="en-US" sz="2000" dirty="0">
                <a:latin typeface="+mn-lt"/>
              </a:rPr>
              <a:t>allow access to a Cisco device via </a:t>
            </a:r>
            <a:r>
              <a:rPr lang="en-US" sz="2000" dirty="0" smtClean="0">
                <a:latin typeface="+mn-lt"/>
              </a:rPr>
              <a:t>Telnet. The number </a:t>
            </a:r>
            <a:r>
              <a:rPr lang="en-US" sz="2000" dirty="0">
                <a:latin typeface="+mn-lt"/>
              </a:rPr>
              <a:t>of </a:t>
            </a:r>
            <a:r>
              <a:rPr lang="en-US" sz="2000" dirty="0" smtClean="0">
                <a:latin typeface="+mn-lt"/>
              </a:rPr>
              <a:t>VTY lines </a:t>
            </a:r>
            <a:r>
              <a:rPr lang="en-US" sz="2000" dirty="0">
                <a:latin typeface="+mn-lt"/>
              </a:rPr>
              <a:t>supported varies with the type of device and the IOS </a:t>
            </a:r>
            <a:r>
              <a:rPr lang="en-US" sz="2000" dirty="0" smtClean="0">
                <a:latin typeface="+mn-lt"/>
              </a:rPr>
              <a:t>version.</a:t>
            </a:r>
            <a:endParaRPr lang="en-US" sz="2000" dirty="0">
              <a:latin typeface="+mn-lt"/>
            </a:endParaRPr>
          </a:p>
          <a:p>
            <a:pPr algn="l">
              <a:defRPr/>
            </a:pPr>
            <a:endParaRPr lang="en-US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364672" y="541338"/>
            <a:ext cx="8145463" cy="8382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1800" b="1" dirty="0" smtClean="0">
                <a:solidFill>
                  <a:srgbClr val="708CA1"/>
                </a:solidFill>
                <a:ea typeface="ＭＳ Ｐゴシック" pitchFamily="48" charset="-128"/>
              </a:rPr>
              <a:t>Basic Switch Configuration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cs typeface="Arial" pitchFamily="34" charset="0"/>
              </a:rPr>
              <a:t>Encrypting Password Display</a:t>
            </a:r>
            <a:endParaRPr lang="en-US" dirty="0">
              <a:solidFill>
                <a:schemeClr val="accent5">
                  <a:lumMod val="75000"/>
                </a:schemeClr>
              </a:solidFill>
              <a:cs typeface="Arial" pitchFamily="34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sz="quarter" idx="1"/>
          </p:nvPr>
        </p:nvSpPr>
        <p:spPr>
          <a:xfrm>
            <a:off x="6634163" y="1517650"/>
            <a:ext cx="2365375" cy="5340350"/>
          </a:xfrm>
        </p:spPr>
        <p:txBody>
          <a:bodyPr/>
          <a:lstStyle/>
          <a:p>
            <a:pPr marL="0" indent="0">
              <a:buFont typeface="Wingdings" pitchFamily="2" charset="2"/>
              <a:buNone/>
              <a:defRPr/>
            </a:pPr>
            <a:r>
              <a:rPr lang="en-US" sz="1800" b="1" dirty="0" smtClean="0">
                <a:cs typeface="Arial" pitchFamily="34" charset="0"/>
              </a:rPr>
              <a:t>service password-encryption</a:t>
            </a:r>
            <a:endParaRPr lang="en-US" sz="1800" dirty="0">
              <a:cs typeface="Arial" pitchFamily="34" charset="0"/>
            </a:endParaRPr>
          </a:p>
          <a:p>
            <a:pPr eaLnBrk="1" hangingPunct="1">
              <a:lnSpc>
                <a:spcPct val="75000"/>
              </a:lnSpc>
              <a:defRPr/>
            </a:pPr>
            <a:r>
              <a:rPr lang="en-US" sz="1800" dirty="0" smtClean="0"/>
              <a:t>Prevents </a:t>
            </a:r>
            <a:r>
              <a:rPr lang="en-US" sz="1800" dirty="0"/>
              <a:t>passwords from showing up as plain text when viewing the configuration </a:t>
            </a:r>
            <a:r>
              <a:rPr lang="en-US" sz="1800" b="1" dirty="0"/>
              <a:t> </a:t>
            </a:r>
          </a:p>
          <a:p>
            <a:pPr eaLnBrk="1" hangingPunct="1">
              <a:lnSpc>
                <a:spcPct val="75000"/>
              </a:lnSpc>
              <a:defRPr/>
            </a:pPr>
            <a:r>
              <a:rPr lang="en-US" sz="1800" dirty="0" smtClean="0"/>
              <a:t>Keeps </a:t>
            </a:r>
            <a:r>
              <a:rPr lang="en-US" sz="1800" dirty="0"/>
              <a:t>unauthorized individuals from viewing passwords in the configuration file</a:t>
            </a:r>
          </a:p>
          <a:p>
            <a:pPr eaLnBrk="1" hangingPunct="1">
              <a:lnSpc>
                <a:spcPct val="75000"/>
              </a:lnSpc>
              <a:defRPr/>
            </a:pPr>
            <a:r>
              <a:rPr lang="en-US" sz="1800" dirty="0" smtClean="0"/>
              <a:t>Once </a:t>
            </a:r>
            <a:r>
              <a:rPr lang="en-US" sz="1800" dirty="0"/>
              <a:t>applied, removing the encryption service does not reverse the encryption</a:t>
            </a:r>
            <a:endParaRPr lang="en-US" altLang="ja-JP" sz="1800" dirty="0">
              <a:ea typeface="ＭＳ Ｐゴシック" pitchFamily="34" charset="-128"/>
            </a:endParaRPr>
          </a:p>
        </p:txBody>
      </p:sp>
      <p:pic>
        <p:nvPicPr>
          <p:cNvPr id="3891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379538"/>
            <a:ext cx="6894513" cy="504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364898" y="421142"/>
            <a:ext cx="8145462" cy="8382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1800" b="1" dirty="0" smtClean="0">
                <a:solidFill>
                  <a:srgbClr val="708CA1"/>
                </a:solidFill>
                <a:ea typeface="ＭＳ Ｐゴシック" pitchFamily="48" charset="-128"/>
              </a:rPr>
              <a:t>Basic Switch Configuration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>
                <a:solidFill>
                  <a:schemeClr val="accent5">
                    <a:lumMod val="75000"/>
                  </a:schemeClr>
                </a:solidFill>
                <a:cs typeface="Arial" pitchFamily="34" charset="0"/>
              </a:rPr>
              <a:t>Banner Messages</a:t>
            </a:r>
          </a:p>
        </p:txBody>
      </p:sp>
      <p:sp>
        <p:nvSpPr>
          <p:cNvPr id="39939" name="Rectangle 6"/>
          <p:cNvSpPr>
            <a:spLocks noGrp="1" noChangeArrowheads="1"/>
          </p:cNvSpPr>
          <p:nvPr>
            <p:ph sz="quarter" idx="1"/>
          </p:nvPr>
        </p:nvSpPr>
        <p:spPr>
          <a:xfrm>
            <a:off x="406400" y="1569809"/>
            <a:ext cx="2598738" cy="5122863"/>
          </a:xfrm>
        </p:spPr>
        <p:txBody>
          <a:bodyPr/>
          <a:lstStyle/>
          <a:p>
            <a:pPr eaLnBrk="1" hangingPunct="1">
              <a:lnSpc>
                <a:spcPct val="75000"/>
              </a:lnSpc>
            </a:pPr>
            <a:r>
              <a:rPr lang="en-US" sz="2000" dirty="0" smtClean="0">
                <a:cs typeface="Arial" charset="0"/>
              </a:rPr>
              <a:t>Important part of the legal process in the event that someone is prosecuted for breaking into a device</a:t>
            </a:r>
          </a:p>
          <a:p>
            <a:pPr eaLnBrk="1" hangingPunct="1">
              <a:lnSpc>
                <a:spcPct val="75000"/>
              </a:lnSpc>
            </a:pPr>
            <a:r>
              <a:rPr lang="en-US" sz="2000" dirty="0">
                <a:cs typeface="Arial" charset="0"/>
              </a:rPr>
              <a:t>W</a:t>
            </a:r>
            <a:r>
              <a:rPr lang="en-US" sz="2000" dirty="0" smtClean="0">
                <a:cs typeface="Arial" charset="0"/>
              </a:rPr>
              <a:t>ording that implies that a login is "welcome" or "invited" is not appropriate</a:t>
            </a:r>
          </a:p>
          <a:p>
            <a:pPr eaLnBrk="1" hangingPunct="1">
              <a:lnSpc>
                <a:spcPct val="75000"/>
              </a:lnSpc>
            </a:pPr>
            <a:r>
              <a:rPr lang="en-US" sz="2000" dirty="0">
                <a:cs typeface="Arial" charset="0"/>
              </a:rPr>
              <a:t>O</a:t>
            </a:r>
            <a:r>
              <a:rPr lang="en-US" sz="2000" dirty="0" smtClean="0">
                <a:cs typeface="Arial" charset="0"/>
              </a:rPr>
              <a:t>ften used for legal notification because it is displayed to all connected terminals</a:t>
            </a:r>
          </a:p>
          <a:p>
            <a:pPr eaLnBrk="1" hangingPunct="1">
              <a:lnSpc>
                <a:spcPct val="75000"/>
              </a:lnSpc>
            </a:pPr>
            <a:endParaRPr lang="en-US" altLang="ja-JP" sz="2000" dirty="0" smtClean="0">
              <a:ea typeface="ＭＳ Ｐゴシック" pitchFamily="34" charset="-128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5694" y="1549397"/>
            <a:ext cx="5524500" cy="4572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title"/>
          </p:nvPr>
        </p:nvSpPr>
        <p:spPr>
          <a:xfrm>
            <a:off x="288925" y="522288"/>
            <a:ext cx="8145463" cy="838200"/>
          </a:xfrm>
        </p:spPr>
        <p:txBody>
          <a:bodyPr>
            <a:normAutofit fontScale="90000"/>
          </a:bodyPr>
          <a:lstStyle/>
          <a:p>
            <a:pPr algn="l" eaLnBrk="1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1800" b="1" dirty="0" smtClean="0">
                <a:solidFill>
                  <a:srgbClr val="708CA1"/>
                </a:solidFill>
                <a:ea typeface="ＭＳ Ｐゴシック" pitchFamily="48" charset="-128"/>
              </a:rPr>
              <a:t>Basic Switch Configuration</a:t>
            </a:r>
            <a:br>
              <a:rPr lang="en-US" sz="1800" b="1" dirty="0" smtClean="0">
                <a:solidFill>
                  <a:srgbClr val="708CA1"/>
                </a:solidFill>
                <a:ea typeface="ＭＳ Ｐゴシック" pitchFamily="48" charset="-128"/>
              </a:rPr>
            </a:br>
            <a:r>
              <a:rPr lang="en-US" sz="3200" b="1" dirty="0" smtClean="0">
                <a:solidFill>
                  <a:srgbClr val="708CA1"/>
                </a:solidFill>
                <a:ea typeface="ＭＳ Ｐゴシック" pitchFamily="48" charset="-128"/>
              </a:rPr>
              <a:t>Preparing for Basic Switch Management</a:t>
            </a:r>
          </a:p>
        </p:txBody>
      </p:sp>
      <p:sp>
        <p:nvSpPr>
          <p:cNvPr id="12291" name="Text Box 2"/>
          <p:cNvSpPr txBox="1">
            <a:spLocks noChangeArrowheads="1"/>
          </p:cNvSpPr>
          <p:nvPr/>
        </p:nvSpPr>
        <p:spPr bwMode="auto">
          <a:xfrm>
            <a:off x="420914" y="1915885"/>
            <a:ext cx="8175399" cy="4615089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</p:spPr>
        <p:txBody>
          <a:bodyPr lIns="82080" tIns="41040" rIns="82080" bIns="41040"/>
          <a:lstStyle/>
          <a:p>
            <a:pPr marL="234950" indent="-234950" algn="l">
              <a:lnSpc>
                <a:spcPct val="95000"/>
              </a:lnSpc>
              <a:spcBef>
                <a:spcPts val="1200"/>
              </a:spcBef>
              <a:buClr>
                <a:srgbClr val="708CA1"/>
              </a:buClr>
              <a:buFont typeface="Wingdings" charset="2"/>
              <a:buChar char="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n-US" sz="2400" dirty="0">
                <a:solidFill>
                  <a:srgbClr val="000000"/>
                </a:solidFill>
              </a:rPr>
              <a:t>In order to remotely manage a Cisco switch, it needs to be configured to access the network</a:t>
            </a:r>
          </a:p>
          <a:p>
            <a:pPr marL="234950" indent="-234950" algn="l">
              <a:lnSpc>
                <a:spcPct val="95000"/>
              </a:lnSpc>
              <a:spcBef>
                <a:spcPts val="1200"/>
              </a:spcBef>
              <a:buClr>
                <a:srgbClr val="708CA1"/>
              </a:buClr>
              <a:buFont typeface="Wingdings" charset="2"/>
              <a:buChar char="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n-US" sz="2400" dirty="0">
                <a:solidFill>
                  <a:srgbClr val="000000"/>
                </a:solidFill>
              </a:rPr>
              <a:t>An IP address and a subnet mask must be configured</a:t>
            </a:r>
          </a:p>
          <a:p>
            <a:pPr marL="234950" indent="-234950" algn="l">
              <a:lnSpc>
                <a:spcPct val="95000"/>
              </a:lnSpc>
              <a:spcBef>
                <a:spcPts val="1200"/>
              </a:spcBef>
              <a:buClr>
                <a:srgbClr val="708CA1"/>
              </a:buClr>
              <a:buFont typeface="Wingdings" charset="2"/>
              <a:buChar char="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n-US" sz="2400" dirty="0">
                <a:solidFill>
                  <a:srgbClr val="000000"/>
                </a:solidFill>
              </a:rPr>
              <a:t>If managing the switch from a remote network, a default gateway must also be configured</a:t>
            </a:r>
          </a:p>
          <a:p>
            <a:pPr marL="234950" indent="-234950" algn="l">
              <a:lnSpc>
                <a:spcPct val="95000"/>
              </a:lnSpc>
              <a:spcBef>
                <a:spcPts val="1200"/>
              </a:spcBef>
              <a:buClr>
                <a:srgbClr val="708CA1"/>
              </a:buClr>
              <a:buFont typeface="Wingdings" charset="2"/>
              <a:buChar char="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n-US" sz="2400" dirty="0">
                <a:solidFill>
                  <a:srgbClr val="000000"/>
                </a:solidFill>
              </a:rPr>
              <a:t>The IP information (address, subnet mask, gateway) is to be assigned to a switch SVI (switch virtual interface)</a:t>
            </a:r>
          </a:p>
          <a:p>
            <a:pPr marL="234950" indent="-234950" algn="l">
              <a:lnSpc>
                <a:spcPct val="95000"/>
              </a:lnSpc>
              <a:spcBef>
                <a:spcPts val="1200"/>
              </a:spcBef>
              <a:buClr>
                <a:srgbClr val="708CA1"/>
              </a:buClr>
              <a:buFont typeface="Wingdings" charset="2"/>
              <a:buChar char="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n-US" sz="2400" dirty="0">
                <a:solidFill>
                  <a:srgbClr val="000000"/>
                </a:solidFill>
              </a:rPr>
              <a:t>Although these IP settings allow remote management and remote access to the switch, they do not allow the switch to route Layer 3 packets.</a:t>
            </a:r>
          </a:p>
        </p:txBody>
      </p:sp>
      <p:sp>
        <p:nvSpPr>
          <p:cNvPr id="12292" name="AutoShape 3"/>
          <p:cNvSpPr>
            <a:spLocks noChangeArrowheads="1"/>
          </p:cNvSpPr>
          <p:nvPr/>
        </p:nvSpPr>
        <p:spPr bwMode="auto">
          <a:xfrm>
            <a:off x="352425" y="6242050"/>
            <a:ext cx="787400" cy="303213"/>
          </a:xfrm>
          <a:custGeom>
            <a:avLst/>
            <a:gdLst>
              <a:gd name="T0" fmla="*/ 787400 w 787400"/>
              <a:gd name="T1" fmla="*/ 151607 h 303213"/>
              <a:gd name="T2" fmla="*/ 393700 w 787400"/>
              <a:gd name="T3" fmla="*/ 303213 h 303213"/>
              <a:gd name="T4" fmla="*/ 0 w 787400"/>
              <a:gd name="T5" fmla="*/ 151607 h 303213"/>
              <a:gd name="T6" fmla="*/ 393700 w 787400"/>
              <a:gd name="T7" fmla="*/ 0 h 303213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787400"/>
              <a:gd name="T13" fmla="*/ 0 h 303213"/>
              <a:gd name="T14" fmla="*/ 787400 w 787400"/>
              <a:gd name="T15" fmla="*/ 303213 h 30321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87400" h="303213">
                <a:moveTo>
                  <a:pt x="0" y="0"/>
                </a:moveTo>
                <a:lnTo>
                  <a:pt x="2187" y="0"/>
                </a:lnTo>
                <a:lnTo>
                  <a:pt x="2187" y="842"/>
                </a:lnTo>
                <a:lnTo>
                  <a:pt x="0" y="842"/>
                </a:lnTo>
                <a:close/>
              </a:path>
            </a:pathLst>
          </a:custGeom>
          <a:solidFill>
            <a:srgbClr val="6891BA"/>
          </a:solidFill>
          <a:ln w="25560">
            <a:solidFill>
              <a:srgbClr val="000000"/>
            </a:solidFill>
            <a:round/>
            <a:headEnd/>
            <a:tailEnd/>
          </a:ln>
        </p:spPr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  <a:tabLst>
                <a:tab pos="723900" algn="l"/>
              </a:tabLst>
            </a:pPr>
            <a:r>
              <a:rPr lang="en-US" sz="1400">
                <a:solidFill>
                  <a:srgbClr val="000000"/>
                </a:solidFill>
              </a:rPr>
              <a:t>2.1.1.4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2438" y="392113"/>
            <a:ext cx="8145462" cy="8382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1800" dirty="0" smtClean="0"/>
              <a:t>Addressing Devices</a:t>
            </a:r>
            <a:br>
              <a:rPr lang="en-US" sz="1800" dirty="0" smtClean="0"/>
            </a:br>
            <a:r>
              <a:rPr lang="en-US" dirty="0">
                <a:solidFill>
                  <a:schemeClr val="accent5">
                    <a:lumMod val="75000"/>
                  </a:schemeClr>
                </a:solidFill>
                <a:cs typeface="Arial" pitchFamily="34" charset="0"/>
              </a:rPr>
              <a:t>Configuring a Switch Virtual Interface</a:t>
            </a:r>
          </a:p>
        </p:txBody>
      </p:sp>
      <p:sp>
        <p:nvSpPr>
          <p:cNvPr id="46083" name="Rectangle 6"/>
          <p:cNvSpPr>
            <a:spLocks noGrp="1" noChangeArrowheads="1"/>
          </p:cNvSpPr>
          <p:nvPr>
            <p:ph sz="quarter" idx="1"/>
          </p:nvPr>
        </p:nvSpPr>
        <p:spPr>
          <a:xfrm>
            <a:off x="496208" y="1727200"/>
            <a:ext cx="8183336" cy="3744685"/>
          </a:xfrm>
        </p:spPr>
        <p:txBody>
          <a:bodyPr>
            <a:normAutofit/>
          </a:bodyPr>
          <a:lstStyle/>
          <a:p>
            <a:r>
              <a:rPr lang="en-US" sz="2000" b="1" dirty="0" smtClean="0">
                <a:cs typeface="Arial" charset="0"/>
              </a:rPr>
              <a:t>IP address</a:t>
            </a:r>
            <a:r>
              <a:rPr lang="en-US" sz="2000" dirty="0" smtClean="0">
                <a:cs typeface="Arial" charset="0"/>
              </a:rPr>
              <a:t> </a:t>
            </a:r>
            <a:r>
              <a:rPr lang="en-US" sz="2000" dirty="0"/>
              <a:t>–</a:t>
            </a:r>
            <a:r>
              <a:rPr lang="en-US" sz="2000" dirty="0" smtClean="0">
                <a:cs typeface="Arial" charset="0"/>
              </a:rPr>
              <a:t> Together with subnet mask, uniquely identifies end device on internetwork.</a:t>
            </a:r>
          </a:p>
          <a:p>
            <a:r>
              <a:rPr lang="en-US" sz="2000" b="1" dirty="0" smtClean="0">
                <a:cs typeface="Arial" charset="0"/>
              </a:rPr>
              <a:t>Subnet mask</a:t>
            </a:r>
            <a:r>
              <a:rPr lang="en-US" sz="2000" dirty="0" smtClean="0">
                <a:cs typeface="Arial" charset="0"/>
              </a:rPr>
              <a:t> </a:t>
            </a:r>
            <a:r>
              <a:rPr lang="en-US" sz="2000" dirty="0"/>
              <a:t>–</a:t>
            </a:r>
            <a:r>
              <a:rPr lang="en-US" sz="2000" dirty="0" smtClean="0">
                <a:cs typeface="Arial" charset="0"/>
              </a:rPr>
              <a:t> Determines which part of a larger network is used by an IP address.</a:t>
            </a:r>
          </a:p>
          <a:p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interface VLAN 1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/>
              <a:t>– </a:t>
            </a:r>
            <a:r>
              <a:rPr lang="en-US" sz="2000" dirty="0" smtClean="0"/>
              <a:t>Available in interface configuration mode, </a:t>
            </a:r>
          </a:p>
          <a:p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ip address 192.168.10.2 255.255.255.0</a:t>
            </a:r>
            <a:r>
              <a:rPr lang="en-US" sz="2000" dirty="0" smtClean="0"/>
              <a:t>  – Configures the IP address and subnet mask for the switch. </a:t>
            </a:r>
          </a:p>
          <a:p>
            <a:r>
              <a:rPr lang="en-US" sz="2000" b="1" dirty="0" smtClean="0"/>
              <a:t>no shutdown</a:t>
            </a:r>
            <a:r>
              <a:rPr lang="en-US" sz="2000" dirty="0" smtClean="0"/>
              <a:t> </a:t>
            </a:r>
            <a:r>
              <a:rPr lang="en-US" sz="2000" dirty="0"/>
              <a:t>– </a:t>
            </a:r>
            <a:r>
              <a:rPr lang="en-US" sz="2000" dirty="0" smtClean="0"/>
              <a:t>Administratively enables the interface.</a:t>
            </a:r>
          </a:p>
          <a:p>
            <a:r>
              <a:rPr lang="en-US" sz="2000" dirty="0" smtClean="0"/>
              <a:t>Switch</a:t>
            </a:r>
            <a:r>
              <a:rPr lang="en-US" sz="2000" b="1" dirty="0" smtClean="0"/>
              <a:t> </a:t>
            </a:r>
            <a:r>
              <a:rPr lang="en-US" sz="2000" dirty="0" smtClean="0"/>
              <a:t>still needs to have physical ports configured and VTY lines to enable remote management.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2438" y="392113"/>
            <a:ext cx="8145462" cy="8382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1800" b="1" dirty="0" smtClean="0">
                <a:solidFill>
                  <a:srgbClr val="708CA1"/>
                </a:solidFill>
                <a:ea typeface="ＭＳ Ｐゴシック" pitchFamily="48" charset="-128"/>
              </a:rPr>
              <a:t>Basic Switch Configuration 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dirty="0">
                <a:solidFill>
                  <a:schemeClr val="accent5">
                    <a:lumMod val="75000"/>
                  </a:schemeClr>
                </a:solidFill>
                <a:cs typeface="Arial" pitchFamily="34" charset="0"/>
              </a:rPr>
              <a:t>Configuring a Switch Virtual Interface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522"/>
          <a:stretch/>
        </p:blipFill>
        <p:spPr bwMode="auto">
          <a:xfrm>
            <a:off x="261252" y="1567542"/>
            <a:ext cx="8633526" cy="3251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66619409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Grp="1" noChangeArrowheads="1"/>
          </p:cNvSpPr>
          <p:nvPr>
            <p:ph type="title"/>
          </p:nvPr>
        </p:nvSpPr>
        <p:spPr>
          <a:xfrm>
            <a:off x="288925" y="522288"/>
            <a:ext cx="8145463" cy="838200"/>
          </a:xfrm>
        </p:spPr>
        <p:txBody>
          <a:bodyPr>
            <a:normAutofit fontScale="90000"/>
          </a:bodyPr>
          <a:lstStyle/>
          <a:p>
            <a:pPr algn="l" eaLnBrk="1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1800" b="1" smtClean="0">
                <a:solidFill>
                  <a:srgbClr val="708CA1"/>
                </a:solidFill>
                <a:ea typeface="ＭＳ Ｐゴシック" pitchFamily="48" charset="-128"/>
              </a:rPr>
              <a:t>Basic Switch Configuration</a:t>
            </a:r>
            <a:br>
              <a:rPr lang="en-US" sz="1800" b="1" smtClean="0">
                <a:solidFill>
                  <a:srgbClr val="708CA1"/>
                </a:solidFill>
                <a:ea typeface="ＭＳ Ｐゴシック" pitchFamily="48" charset="-128"/>
              </a:rPr>
            </a:br>
            <a:r>
              <a:rPr lang="en-US" sz="3200" b="1" smtClean="0">
                <a:solidFill>
                  <a:srgbClr val="708CA1"/>
                </a:solidFill>
                <a:ea typeface="ＭＳ Ｐゴシック" pitchFamily="48" charset="-128"/>
              </a:rPr>
              <a:t>Preparing for Basic Switch Management</a:t>
            </a:r>
          </a:p>
        </p:txBody>
      </p:sp>
      <p:pic>
        <p:nvPicPr>
          <p:cNvPr id="1331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19300" y="3949700"/>
            <a:ext cx="6710363" cy="2152650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</p:spPr>
      </p:pic>
      <p:pic>
        <p:nvPicPr>
          <p:cNvPr id="1331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5125" y="1365250"/>
            <a:ext cx="6835775" cy="29162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3317" name="AutoShape 4"/>
          <p:cNvSpPr>
            <a:spLocks noChangeArrowheads="1"/>
          </p:cNvSpPr>
          <p:nvPr/>
        </p:nvSpPr>
        <p:spPr bwMode="auto">
          <a:xfrm>
            <a:off x="352425" y="6242050"/>
            <a:ext cx="787400" cy="303213"/>
          </a:xfrm>
          <a:custGeom>
            <a:avLst/>
            <a:gdLst>
              <a:gd name="T0" fmla="*/ 787400 w 787400"/>
              <a:gd name="T1" fmla="*/ 151607 h 303213"/>
              <a:gd name="T2" fmla="*/ 393700 w 787400"/>
              <a:gd name="T3" fmla="*/ 303213 h 303213"/>
              <a:gd name="T4" fmla="*/ 0 w 787400"/>
              <a:gd name="T5" fmla="*/ 151607 h 303213"/>
              <a:gd name="T6" fmla="*/ 393700 w 787400"/>
              <a:gd name="T7" fmla="*/ 0 h 303213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787400"/>
              <a:gd name="T13" fmla="*/ 0 h 303213"/>
              <a:gd name="T14" fmla="*/ 787400 w 787400"/>
              <a:gd name="T15" fmla="*/ 303213 h 30321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87400" h="303213">
                <a:moveTo>
                  <a:pt x="0" y="0"/>
                </a:moveTo>
                <a:lnTo>
                  <a:pt x="2187" y="0"/>
                </a:lnTo>
                <a:lnTo>
                  <a:pt x="2187" y="842"/>
                </a:lnTo>
                <a:lnTo>
                  <a:pt x="0" y="842"/>
                </a:lnTo>
                <a:close/>
              </a:path>
            </a:pathLst>
          </a:custGeom>
          <a:solidFill>
            <a:srgbClr val="6891BA"/>
          </a:solidFill>
          <a:ln w="25560">
            <a:solidFill>
              <a:srgbClr val="000000"/>
            </a:solidFill>
            <a:round/>
            <a:headEnd/>
            <a:tailEnd/>
          </a:ln>
        </p:spPr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  <a:tabLst>
                <a:tab pos="723900" algn="l"/>
              </a:tabLst>
            </a:pPr>
            <a:r>
              <a:rPr lang="en-US" sz="1400">
                <a:solidFill>
                  <a:srgbClr val="000000"/>
                </a:solidFill>
              </a:rPr>
              <a:t>2.1.1.5</a:t>
            </a:r>
          </a:p>
        </p:txBody>
      </p:sp>
      <p:sp>
        <p:nvSpPr>
          <p:cNvPr id="13318" name="AutoShape 5"/>
          <p:cNvSpPr>
            <a:spLocks noChangeArrowheads="1"/>
          </p:cNvSpPr>
          <p:nvPr/>
        </p:nvSpPr>
        <p:spPr bwMode="auto">
          <a:xfrm>
            <a:off x="5008563" y="6176963"/>
            <a:ext cx="3668712" cy="363537"/>
          </a:xfrm>
          <a:custGeom>
            <a:avLst/>
            <a:gdLst>
              <a:gd name="T0" fmla="*/ 3668712 w 3668712"/>
              <a:gd name="T1" fmla="*/ 181769 h 363537"/>
              <a:gd name="T2" fmla="*/ 1834356 w 3668712"/>
              <a:gd name="T3" fmla="*/ 363537 h 363537"/>
              <a:gd name="T4" fmla="*/ 0 w 3668712"/>
              <a:gd name="T5" fmla="*/ 181769 h 363537"/>
              <a:gd name="T6" fmla="*/ 1834356 w 3668712"/>
              <a:gd name="T7" fmla="*/ 0 h 363537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3668712"/>
              <a:gd name="T13" fmla="*/ 0 h 363537"/>
              <a:gd name="T14" fmla="*/ 3668712 w 3668712"/>
              <a:gd name="T15" fmla="*/ 363537 h 36353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668712" h="363537">
                <a:moveTo>
                  <a:pt x="0" y="0"/>
                </a:moveTo>
                <a:lnTo>
                  <a:pt x="10190" y="0"/>
                </a:lnTo>
                <a:lnTo>
                  <a:pt x="10190" y="1012"/>
                </a:lnTo>
                <a:lnTo>
                  <a:pt x="0" y="1012"/>
                </a:lnTo>
                <a:close/>
              </a:path>
            </a:pathLst>
          </a:custGeom>
          <a:solidFill>
            <a:srgbClr val="AAC1D8"/>
          </a:solidFill>
          <a:ln w="25560">
            <a:solidFill>
              <a:srgbClr val="000000"/>
            </a:solidFill>
            <a:round/>
            <a:headEnd/>
            <a:tailEnd/>
          </a:ln>
        </p:spPr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US">
                <a:solidFill>
                  <a:srgbClr val="000000"/>
                </a:solidFill>
              </a:rPr>
              <a:t>Do the Buttons on 2.1.1.5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/>
          <p:cNvSpPr>
            <a:spLocks noGrp="1" noChangeArrowheads="1"/>
          </p:cNvSpPr>
          <p:nvPr>
            <p:ph type="title"/>
          </p:nvPr>
        </p:nvSpPr>
        <p:spPr>
          <a:xfrm>
            <a:off x="288925" y="522288"/>
            <a:ext cx="8145463" cy="838200"/>
          </a:xfrm>
        </p:spPr>
        <p:txBody>
          <a:bodyPr>
            <a:normAutofit fontScale="90000"/>
          </a:bodyPr>
          <a:lstStyle/>
          <a:p>
            <a:pPr algn="l" eaLnBrk="1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1800" b="1" smtClean="0">
                <a:solidFill>
                  <a:srgbClr val="708CA1"/>
                </a:solidFill>
              </a:rPr>
              <a:t>Configure Switch Ports</a:t>
            </a:r>
            <a:r>
              <a:rPr lang="en-US" sz="1800" b="1" smtClean="0">
                <a:solidFill>
                  <a:srgbClr val="708CA1"/>
                </a:solidFill>
                <a:ea typeface="ＭＳ Ｐゴシック" pitchFamily="48" charset="-128"/>
              </a:rPr>
              <a:t/>
            </a:r>
            <a:br>
              <a:rPr lang="en-US" sz="1800" b="1" smtClean="0">
                <a:solidFill>
                  <a:srgbClr val="708CA1"/>
                </a:solidFill>
                <a:ea typeface="ＭＳ Ｐゴシック" pitchFamily="48" charset="-128"/>
              </a:rPr>
            </a:br>
            <a:r>
              <a:rPr lang="en-US" sz="3200" b="1" smtClean="0">
                <a:solidFill>
                  <a:srgbClr val="708CA1"/>
                </a:solidFill>
                <a:ea typeface="ＭＳ Ｐゴシック" pitchFamily="48" charset="-128"/>
              </a:rPr>
              <a:t>Duplex Communication</a:t>
            </a:r>
          </a:p>
        </p:txBody>
      </p:sp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30288" y="1670050"/>
            <a:ext cx="6719887" cy="4378325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</p:spPr>
      </p:pic>
      <p:sp>
        <p:nvSpPr>
          <p:cNvPr id="14340" name="AutoShape 3"/>
          <p:cNvSpPr>
            <a:spLocks noChangeArrowheads="1"/>
          </p:cNvSpPr>
          <p:nvPr/>
        </p:nvSpPr>
        <p:spPr bwMode="auto">
          <a:xfrm>
            <a:off x="352425" y="6242050"/>
            <a:ext cx="787400" cy="303213"/>
          </a:xfrm>
          <a:custGeom>
            <a:avLst/>
            <a:gdLst>
              <a:gd name="T0" fmla="*/ 787400 w 787400"/>
              <a:gd name="T1" fmla="*/ 151607 h 303213"/>
              <a:gd name="T2" fmla="*/ 393700 w 787400"/>
              <a:gd name="T3" fmla="*/ 303213 h 303213"/>
              <a:gd name="T4" fmla="*/ 0 w 787400"/>
              <a:gd name="T5" fmla="*/ 151607 h 303213"/>
              <a:gd name="T6" fmla="*/ 393700 w 787400"/>
              <a:gd name="T7" fmla="*/ 0 h 303213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787400"/>
              <a:gd name="T13" fmla="*/ 0 h 303213"/>
              <a:gd name="T14" fmla="*/ 787400 w 787400"/>
              <a:gd name="T15" fmla="*/ 303213 h 30321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87400" h="303213">
                <a:moveTo>
                  <a:pt x="0" y="0"/>
                </a:moveTo>
                <a:lnTo>
                  <a:pt x="2187" y="0"/>
                </a:lnTo>
                <a:lnTo>
                  <a:pt x="2187" y="842"/>
                </a:lnTo>
                <a:lnTo>
                  <a:pt x="0" y="842"/>
                </a:lnTo>
                <a:close/>
              </a:path>
            </a:pathLst>
          </a:custGeom>
          <a:solidFill>
            <a:srgbClr val="6891BA"/>
          </a:solidFill>
          <a:ln w="25560">
            <a:solidFill>
              <a:srgbClr val="000000"/>
            </a:solidFill>
            <a:round/>
            <a:headEnd/>
            <a:tailEnd/>
          </a:ln>
        </p:spPr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  <a:tabLst>
                <a:tab pos="723900" algn="l"/>
              </a:tabLst>
            </a:pPr>
            <a:r>
              <a:rPr lang="en-US" sz="1400">
                <a:solidFill>
                  <a:srgbClr val="000000"/>
                </a:solidFill>
              </a:rPr>
              <a:t>2.1.2.1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48907" y="478477"/>
            <a:ext cx="8145463" cy="8382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1800" dirty="0" smtClean="0">
                <a:cs typeface="Arial" pitchFamily="34" charset="0"/>
              </a:rPr>
              <a:t>Cisco IOS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cs typeface="Arial" pitchFamily="34" charset="0"/>
              </a:rPr>
              <a:t>Operating Systems</a:t>
            </a:r>
          </a:p>
        </p:txBody>
      </p:sp>
      <p:sp>
        <p:nvSpPr>
          <p:cNvPr id="8195" name="Rectangle 6"/>
          <p:cNvSpPr>
            <a:spLocks noGrp="1" noChangeArrowheads="1"/>
          </p:cNvSpPr>
          <p:nvPr>
            <p:ph sz="quarter" idx="1"/>
          </p:nvPr>
        </p:nvSpPr>
        <p:spPr>
          <a:xfrm>
            <a:off x="494397" y="1552575"/>
            <a:ext cx="8204200" cy="5000625"/>
          </a:xfrm>
        </p:spPr>
        <p:txBody>
          <a:bodyPr/>
          <a:lstStyle/>
          <a:p>
            <a:pPr eaLnBrk="1" hangingPunct="1">
              <a:lnSpc>
                <a:spcPct val="75000"/>
              </a:lnSpc>
              <a:defRPr/>
            </a:pPr>
            <a:r>
              <a:rPr lang="en-US" altLang="ja-JP" sz="2000" dirty="0" smtClean="0">
                <a:ea typeface="ＭＳ Ｐゴシック" charset="-128"/>
                <a:cs typeface="Arial" pitchFamily="34" charset="0"/>
              </a:rPr>
              <a:t>All networking equipment dependent on operating systems</a:t>
            </a:r>
          </a:p>
          <a:p>
            <a:pPr eaLnBrk="1" hangingPunct="1">
              <a:lnSpc>
                <a:spcPct val="75000"/>
              </a:lnSpc>
              <a:defRPr/>
            </a:pPr>
            <a:r>
              <a:rPr lang="en-US" sz="2000" dirty="0"/>
              <a:t>The operating system on home routers is usually called </a:t>
            </a:r>
            <a:r>
              <a:rPr lang="en-US" sz="2000" dirty="0" smtClean="0"/>
              <a:t>firmware</a:t>
            </a:r>
          </a:p>
          <a:p>
            <a:pPr eaLnBrk="1" hangingPunct="1">
              <a:lnSpc>
                <a:spcPct val="75000"/>
              </a:lnSpc>
              <a:defRPr/>
            </a:pPr>
            <a:r>
              <a:rPr lang="en-US" altLang="ja-JP" sz="2000" dirty="0" smtClean="0">
                <a:ea typeface="ＭＳ Ｐゴシック" charset="-128"/>
                <a:cs typeface="Arial" pitchFamily="34" charset="0"/>
              </a:rPr>
              <a:t>Cisco IOS</a:t>
            </a:r>
            <a:r>
              <a:rPr lang="en-US" altLang="ja-JP" sz="2000" dirty="0">
                <a:ea typeface="ＭＳ Ｐゴシック" charset="-128"/>
                <a:cs typeface="Arial" pitchFamily="34" charset="0"/>
              </a:rPr>
              <a:t> </a:t>
            </a:r>
            <a:r>
              <a:rPr lang="en-US" altLang="ja-JP" sz="2000" b="1" dirty="0" smtClean="0">
                <a:ea typeface="ＭＳ Ｐゴシック" charset="-128"/>
                <a:cs typeface="Arial" pitchFamily="34" charset="0"/>
              </a:rPr>
              <a:t>– </a:t>
            </a:r>
            <a:r>
              <a:rPr lang="en-US" altLang="ja-JP" sz="2000" dirty="0" smtClean="0">
                <a:ea typeface="ＭＳ Ｐゴシック" charset="-128"/>
                <a:cs typeface="Arial" pitchFamily="34" charset="0"/>
              </a:rPr>
              <a:t>Collection of  network operating systems used on Cisco devices</a:t>
            </a:r>
          </a:p>
          <a:p>
            <a:pPr eaLnBrk="1" hangingPunct="1">
              <a:lnSpc>
                <a:spcPct val="75000"/>
              </a:lnSpc>
              <a:defRPr/>
            </a:pPr>
            <a:endParaRPr lang="en-US" altLang="ja-JP" sz="2000" dirty="0">
              <a:ea typeface="ＭＳ Ｐゴシック" charset="-128"/>
            </a:endParaRPr>
          </a:p>
          <a:p>
            <a:pPr marL="0" indent="0" eaLnBrk="1" hangingPunct="1">
              <a:lnSpc>
                <a:spcPct val="75000"/>
              </a:lnSpc>
              <a:buFont typeface="Wingdings" pitchFamily="2" charset="2"/>
              <a:buNone/>
              <a:defRPr/>
            </a:pPr>
            <a:endParaRPr lang="en-US" altLang="ja-JP" sz="2000" dirty="0" smtClean="0">
              <a:ea typeface="ＭＳ Ｐゴシック" charset="-128"/>
            </a:endParaRPr>
          </a:p>
          <a:p>
            <a:pPr eaLnBrk="1" hangingPunct="1">
              <a:lnSpc>
                <a:spcPct val="75000"/>
              </a:lnSpc>
              <a:defRPr/>
            </a:pPr>
            <a:endParaRPr lang="en-US" altLang="ja-JP" sz="2000" dirty="0" smtClean="0">
              <a:ea typeface="ＭＳ Ｐゴシック" charset="-128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4121" y="3171744"/>
            <a:ext cx="6744820" cy="2997188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/>
          <p:cNvSpPr>
            <a:spLocks noGrp="1" noChangeArrowheads="1"/>
          </p:cNvSpPr>
          <p:nvPr>
            <p:ph type="title"/>
          </p:nvPr>
        </p:nvSpPr>
        <p:spPr>
          <a:xfrm>
            <a:off x="352425" y="385763"/>
            <a:ext cx="8145463" cy="838200"/>
          </a:xfrm>
        </p:spPr>
        <p:txBody>
          <a:bodyPr/>
          <a:lstStyle/>
          <a:p>
            <a:pPr algn="l" eaLnBrk="1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1800" b="1" smtClean="0">
                <a:solidFill>
                  <a:srgbClr val="708CA1"/>
                </a:solidFill>
              </a:rPr>
              <a:t>Configure Switch Ports</a:t>
            </a:r>
            <a:r>
              <a:rPr lang="en-US" sz="1800" b="1" smtClean="0">
                <a:solidFill>
                  <a:srgbClr val="708CA1"/>
                </a:solidFill>
                <a:ea typeface="ＭＳ Ｐゴシック" pitchFamily="48" charset="-128"/>
              </a:rPr>
              <a:t/>
            </a:r>
            <a:br>
              <a:rPr lang="en-US" sz="1800" b="1" smtClean="0">
                <a:solidFill>
                  <a:srgbClr val="708CA1"/>
                </a:solidFill>
                <a:ea typeface="ＭＳ Ｐゴシック" pitchFamily="48" charset="-128"/>
              </a:rPr>
            </a:br>
            <a:r>
              <a:rPr lang="en-US" sz="2800" b="1" smtClean="0">
                <a:solidFill>
                  <a:srgbClr val="708CA1"/>
                </a:solidFill>
                <a:ea typeface="ＭＳ Ｐゴシック" pitchFamily="48" charset="-128"/>
              </a:rPr>
              <a:t>Configure Switch Ports at the Physical Layer</a:t>
            </a:r>
          </a:p>
        </p:txBody>
      </p:sp>
      <p:pic>
        <p:nvPicPr>
          <p:cNvPr id="1536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1246188"/>
            <a:ext cx="6700838" cy="5026025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</p:spPr>
      </p:pic>
      <p:sp>
        <p:nvSpPr>
          <p:cNvPr id="15364" name="AutoShape 3"/>
          <p:cNvSpPr>
            <a:spLocks noChangeArrowheads="1"/>
          </p:cNvSpPr>
          <p:nvPr/>
        </p:nvSpPr>
        <p:spPr bwMode="auto">
          <a:xfrm>
            <a:off x="352425" y="6242050"/>
            <a:ext cx="787400" cy="303213"/>
          </a:xfrm>
          <a:custGeom>
            <a:avLst/>
            <a:gdLst>
              <a:gd name="T0" fmla="*/ 787400 w 787400"/>
              <a:gd name="T1" fmla="*/ 151607 h 303213"/>
              <a:gd name="T2" fmla="*/ 393700 w 787400"/>
              <a:gd name="T3" fmla="*/ 303213 h 303213"/>
              <a:gd name="T4" fmla="*/ 0 w 787400"/>
              <a:gd name="T5" fmla="*/ 151607 h 303213"/>
              <a:gd name="T6" fmla="*/ 393700 w 787400"/>
              <a:gd name="T7" fmla="*/ 0 h 303213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787400"/>
              <a:gd name="T13" fmla="*/ 0 h 303213"/>
              <a:gd name="T14" fmla="*/ 787400 w 787400"/>
              <a:gd name="T15" fmla="*/ 303213 h 30321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87400" h="303213">
                <a:moveTo>
                  <a:pt x="0" y="0"/>
                </a:moveTo>
                <a:lnTo>
                  <a:pt x="2187" y="0"/>
                </a:lnTo>
                <a:lnTo>
                  <a:pt x="2187" y="842"/>
                </a:lnTo>
                <a:lnTo>
                  <a:pt x="0" y="842"/>
                </a:lnTo>
                <a:close/>
              </a:path>
            </a:pathLst>
          </a:custGeom>
          <a:solidFill>
            <a:srgbClr val="6891BA"/>
          </a:solidFill>
          <a:ln w="25560">
            <a:solidFill>
              <a:srgbClr val="000000"/>
            </a:solidFill>
            <a:round/>
            <a:headEnd/>
            <a:tailEnd/>
          </a:ln>
        </p:spPr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  <a:tabLst>
                <a:tab pos="723900" algn="l"/>
              </a:tabLst>
            </a:pPr>
            <a:r>
              <a:rPr lang="en-US" sz="1400">
                <a:solidFill>
                  <a:srgbClr val="000000"/>
                </a:solidFill>
              </a:rPr>
              <a:t>2.1.2.2</a:t>
            </a:r>
          </a:p>
        </p:txBody>
      </p:sp>
      <p:sp>
        <p:nvSpPr>
          <p:cNvPr id="15365" name="AutoShape 4"/>
          <p:cNvSpPr>
            <a:spLocks noChangeArrowheads="1"/>
          </p:cNvSpPr>
          <p:nvPr/>
        </p:nvSpPr>
        <p:spPr bwMode="auto">
          <a:xfrm>
            <a:off x="5008563" y="5969000"/>
            <a:ext cx="3668712" cy="638175"/>
          </a:xfrm>
          <a:custGeom>
            <a:avLst/>
            <a:gdLst>
              <a:gd name="T0" fmla="*/ 3668712 w 3668712"/>
              <a:gd name="T1" fmla="*/ 319088 h 638175"/>
              <a:gd name="T2" fmla="*/ 1834356 w 3668712"/>
              <a:gd name="T3" fmla="*/ 638175 h 638175"/>
              <a:gd name="T4" fmla="*/ 0 w 3668712"/>
              <a:gd name="T5" fmla="*/ 319088 h 638175"/>
              <a:gd name="T6" fmla="*/ 1834356 w 3668712"/>
              <a:gd name="T7" fmla="*/ 0 h 638175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3668712"/>
              <a:gd name="T13" fmla="*/ 0 h 638175"/>
              <a:gd name="T14" fmla="*/ 3668712 w 3668712"/>
              <a:gd name="T15" fmla="*/ 638175 h 6381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668712" h="638175">
                <a:moveTo>
                  <a:pt x="0" y="0"/>
                </a:moveTo>
                <a:lnTo>
                  <a:pt x="10190" y="0"/>
                </a:lnTo>
                <a:lnTo>
                  <a:pt x="10190" y="1774"/>
                </a:lnTo>
                <a:lnTo>
                  <a:pt x="0" y="1774"/>
                </a:lnTo>
                <a:close/>
              </a:path>
            </a:pathLst>
          </a:custGeom>
          <a:solidFill>
            <a:srgbClr val="AAC1D8"/>
          </a:solidFill>
          <a:ln w="25560">
            <a:solidFill>
              <a:srgbClr val="000000"/>
            </a:solidFill>
            <a:round/>
            <a:headEnd/>
            <a:tailEnd/>
          </a:ln>
        </p:spPr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US">
                <a:solidFill>
                  <a:srgbClr val="000000"/>
                </a:solidFill>
              </a:rPr>
              <a:t>Do the Buttons on 2.1.2.2</a:t>
            </a:r>
          </a:p>
          <a:p>
            <a:pPr algn="ctr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US">
                <a:solidFill>
                  <a:srgbClr val="000000"/>
                </a:solidFill>
              </a:rPr>
              <a:t>Students do button 2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/>
          <p:cNvSpPr>
            <a:spLocks noGrp="1" noChangeArrowheads="1"/>
          </p:cNvSpPr>
          <p:nvPr>
            <p:ph type="title"/>
          </p:nvPr>
        </p:nvSpPr>
        <p:spPr>
          <a:xfrm>
            <a:off x="288925" y="522288"/>
            <a:ext cx="8145463" cy="838200"/>
          </a:xfrm>
        </p:spPr>
        <p:txBody>
          <a:bodyPr>
            <a:normAutofit fontScale="90000"/>
          </a:bodyPr>
          <a:lstStyle/>
          <a:p>
            <a:pPr algn="l" eaLnBrk="1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1800" b="1" smtClean="0">
                <a:solidFill>
                  <a:srgbClr val="708CA1"/>
                </a:solidFill>
              </a:rPr>
              <a:t>Configure Switch Ports</a:t>
            </a:r>
            <a:r>
              <a:rPr lang="en-US" sz="1800" b="1" smtClean="0">
                <a:solidFill>
                  <a:srgbClr val="708CA1"/>
                </a:solidFill>
                <a:ea typeface="ＭＳ Ｐゴシック" pitchFamily="48" charset="-128"/>
              </a:rPr>
              <a:t/>
            </a:r>
            <a:br>
              <a:rPr lang="en-US" sz="1800" b="1" smtClean="0">
                <a:solidFill>
                  <a:srgbClr val="708CA1"/>
                </a:solidFill>
                <a:ea typeface="ＭＳ Ｐゴシック" pitchFamily="48" charset="-128"/>
              </a:rPr>
            </a:br>
            <a:r>
              <a:rPr lang="en-US" sz="3200" b="1" smtClean="0">
                <a:solidFill>
                  <a:srgbClr val="708CA1"/>
                </a:solidFill>
                <a:ea typeface="ＭＳ Ｐゴシック" pitchFamily="48" charset="-128"/>
              </a:rPr>
              <a:t>MDIX Auto Feature</a:t>
            </a:r>
          </a:p>
        </p:txBody>
      </p:sp>
      <p:sp>
        <p:nvSpPr>
          <p:cNvPr id="16387" name="Text Box 2"/>
          <p:cNvSpPr txBox="1">
            <a:spLocks noChangeArrowheads="1"/>
          </p:cNvSpPr>
          <p:nvPr/>
        </p:nvSpPr>
        <p:spPr bwMode="auto">
          <a:xfrm>
            <a:off x="511175" y="1404938"/>
            <a:ext cx="7940675" cy="4879975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</p:spPr>
        <p:txBody>
          <a:bodyPr lIns="82080" tIns="41040" rIns="82080" bIns="41040"/>
          <a:lstStyle/>
          <a:p>
            <a:pPr marL="234950" indent="-234950" algn="l">
              <a:lnSpc>
                <a:spcPct val="95000"/>
              </a:lnSpc>
              <a:spcBef>
                <a:spcPts val="1200"/>
              </a:spcBef>
              <a:buClr>
                <a:srgbClr val="708CA1"/>
              </a:buClr>
              <a:buFont typeface="Wingdings" charset="2"/>
              <a:buChar char="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n-US" sz="2400" dirty="0">
                <a:solidFill>
                  <a:srgbClr val="000000"/>
                </a:solidFill>
              </a:rPr>
              <a:t>Certain cable types (straight-through or crossover) were required when connecting devices</a:t>
            </a:r>
          </a:p>
          <a:p>
            <a:pPr marL="234950" indent="-234950" algn="l">
              <a:lnSpc>
                <a:spcPct val="95000"/>
              </a:lnSpc>
              <a:spcBef>
                <a:spcPts val="1200"/>
              </a:spcBef>
              <a:buClr>
                <a:srgbClr val="708CA1"/>
              </a:buClr>
              <a:buFont typeface="Wingdings" charset="2"/>
              <a:buChar char="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n-US" sz="2400" dirty="0">
                <a:solidFill>
                  <a:srgbClr val="000000"/>
                </a:solidFill>
              </a:rPr>
              <a:t> The automatic medium-dependent interface crossover (auto-MDIX) feature eliminates this problem</a:t>
            </a:r>
          </a:p>
          <a:p>
            <a:pPr marL="234950" indent="-234950" algn="l">
              <a:lnSpc>
                <a:spcPct val="95000"/>
              </a:lnSpc>
              <a:spcBef>
                <a:spcPts val="1200"/>
              </a:spcBef>
              <a:buClr>
                <a:srgbClr val="708CA1"/>
              </a:buClr>
              <a:buFont typeface="Wingdings" charset="2"/>
              <a:buChar char="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n-US" sz="2400" dirty="0">
                <a:solidFill>
                  <a:srgbClr val="000000"/>
                </a:solidFill>
              </a:rPr>
              <a:t>When auto-MDIX is enabled, the interface automatically detects and configures the connection appropriately</a:t>
            </a:r>
          </a:p>
          <a:p>
            <a:pPr marL="234950" indent="-234950" algn="l">
              <a:lnSpc>
                <a:spcPct val="95000"/>
              </a:lnSpc>
              <a:spcBef>
                <a:spcPts val="1200"/>
              </a:spcBef>
              <a:buClr>
                <a:srgbClr val="708CA1"/>
              </a:buClr>
              <a:buFont typeface="Wingdings" charset="2"/>
              <a:buChar char="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n-US" sz="2400" dirty="0">
                <a:solidFill>
                  <a:srgbClr val="000000"/>
                </a:solidFill>
              </a:rPr>
              <a:t>When using auto-MDIX on an interface, the interface speed and duplex must be set to </a:t>
            </a:r>
            <a:r>
              <a:rPr lang="en-US" sz="2400" b="1" dirty="0">
                <a:solidFill>
                  <a:srgbClr val="000000"/>
                </a:solidFill>
              </a:rPr>
              <a:t>auto</a:t>
            </a:r>
          </a:p>
        </p:txBody>
      </p:sp>
      <p:sp>
        <p:nvSpPr>
          <p:cNvPr id="16388" name="AutoShape 3"/>
          <p:cNvSpPr>
            <a:spLocks noChangeArrowheads="1"/>
          </p:cNvSpPr>
          <p:nvPr/>
        </p:nvSpPr>
        <p:spPr bwMode="auto">
          <a:xfrm>
            <a:off x="352425" y="6242050"/>
            <a:ext cx="787400" cy="303213"/>
          </a:xfrm>
          <a:custGeom>
            <a:avLst/>
            <a:gdLst>
              <a:gd name="T0" fmla="*/ 787400 w 787400"/>
              <a:gd name="T1" fmla="*/ 151607 h 303213"/>
              <a:gd name="T2" fmla="*/ 393700 w 787400"/>
              <a:gd name="T3" fmla="*/ 303213 h 303213"/>
              <a:gd name="T4" fmla="*/ 0 w 787400"/>
              <a:gd name="T5" fmla="*/ 151607 h 303213"/>
              <a:gd name="T6" fmla="*/ 393700 w 787400"/>
              <a:gd name="T7" fmla="*/ 0 h 303213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787400"/>
              <a:gd name="T13" fmla="*/ 0 h 303213"/>
              <a:gd name="T14" fmla="*/ 787400 w 787400"/>
              <a:gd name="T15" fmla="*/ 303213 h 30321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87400" h="303213">
                <a:moveTo>
                  <a:pt x="0" y="0"/>
                </a:moveTo>
                <a:lnTo>
                  <a:pt x="2187" y="0"/>
                </a:lnTo>
                <a:lnTo>
                  <a:pt x="2187" y="842"/>
                </a:lnTo>
                <a:lnTo>
                  <a:pt x="0" y="842"/>
                </a:lnTo>
                <a:close/>
              </a:path>
            </a:pathLst>
          </a:custGeom>
          <a:solidFill>
            <a:srgbClr val="6891BA"/>
          </a:solidFill>
          <a:ln w="25560">
            <a:solidFill>
              <a:srgbClr val="000000"/>
            </a:solidFill>
            <a:round/>
            <a:headEnd/>
            <a:tailEnd/>
          </a:ln>
        </p:spPr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  <a:tabLst>
                <a:tab pos="723900" algn="l"/>
              </a:tabLst>
            </a:pPr>
            <a:r>
              <a:rPr lang="en-US" sz="1400">
                <a:solidFill>
                  <a:srgbClr val="000000"/>
                </a:solidFill>
              </a:rPr>
              <a:t>2.1.2.3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1025" y="1309688"/>
            <a:ext cx="7826375" cy="4932362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</p:spPr>
      </p:pic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288925" y="522288"/>
            <a:ext cx="8145463" cy="838200"/>
          </a:xfrm>
        </p:spPr>
        <p:txBody>
          <a:bodyPr>
            <a:normAutofit fontScale="90000"/>
          </a:bodyPr>
          <a:lstStyle/>
          <a:p>
            <a:pPr algn="l" eaLnBrk="1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1800" b="1" smtClean="0">
                <a:solidFill>
                  <a:srgbClr val="708CA1"/>
                </a:solidFill>
              </a:rPr>
              <a:t>Configure Switch Ports</a:t>
            </a:r>
            <a:r>
              <a:rPr lang="en-US" sz="1800" b="1" smtClean="0">
                <a:solidFill>
                  <a:srgbClr val="708CA1"/>
                </a:solidFill>
                <a:ea typeface="ＭＳ Ｐゴシック" pitchFamily="48" charset="-128"/>
              </a:rPr>
              <a:t/>
            </a:r>
            <a:br>
              <a:rPr lang="en-US" sz="1800" b="1" smtClean="0">
                <a:solidFill>
                  <a:srgbClr val="708CA1"/>
                </a:solidFill>
                <a:ea typeface="ＭＳ Ｐゴシック" pitchFamily="48" charset="-128"/>
              </a:rPr>
            </a:br>
            <a:r>
              <a:rPr lang="en-US" sz="3200" b="1" smtClean="0">
                <a:solidFill>
                  <a:srgbClr val="708CA1"/>
                </a:solidFill>
                <a:ea typeface="ＭＳ Ｐゴシック" pitchFamily="48" charset="-128"/>
              </a:rPr>
              <a:t>MDIX Auto Feature</a:t>
            </a:r>
          </a:p>
        </p:txBody>
      </p:sp>
      <p:sp>
        <p:nvSpPr>
          <p:cNvPr id="17412" name="AutoShape 3"/>
          <p:cNvSpPr>
            <a:spLocks noChangeArrowheads="1"/>
          </p:cNvSpPr>
          <p:nvPr/>
        </p:nvSpPr>
        <p:spPr bwMode="auto">
          <a:xfrm>
            <a:off x="352425" y="6242050"/>
            <a:ext cx="787400" cy="303213"/>
          </a:xfrm>
          <a:custGeom>
            <a:avLst/>
            <a:gdLst>
              <a:gd name="T0" fmla="*/ 787400 w 787400"/>
              <a:gd name="T1" fmla="*/ 151607 h 303213"/>
              <a:gd name="T2" fmla="*/ 393700 w 787400"/>
              <a:gd name="T3" fmla="*/ 303213 h 303213"/>
              <a:gd name="T4" fmla="*/ 0 w 787400"/>
              <a:gd name="T5" fmla="*/ 151607 h 303213"/>
              <a:gd name="T6" fmla="*/ 393700 w 787400"/>
              <a:gd name="T7" fmla="*/ 0 h 303213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787400"/>
              <a:gd name="T13" fmla="*/ 0 h 303213"/>
              <a:gd name="T14" fmla="*/ 787400 w 787400"/>
              <a:gd name="T15" fmla="*/ 303213 h 30321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87400" h="303213">
                <a:moveTo>
                  <a:pt x="0" y="0"/>
                </a:moveTo>
                <a:lnTo>
                  <a:pt x="2187" y="0"/>
                </a:lnTo>
                <a:lnTo>
                  <a:pt x="2187" y="842"/>
                </a:lnTo>
                <a:lnTo>
                  <a:pt x="0" y="842"/>
                </a:lnTo>
                <a:close/>
              </a:path>
            </a:pathLst>
          </a:custGeom>
          <a:solidFill>
            <a:srgbClr val="6891BA"/>
          </a:solidFill>
          <a:ln w="25560">
            <a:solidFill>
              <a:srgbClr val="000000"/>
            </a:solidFill>
            <a:round/>
            <a:headEnd/>
            <a:tailEnd/>
          </a:ln>
        </p:spPr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  <a:tabLst>
                <a:tab pos="723900" algn="l"/>
              </a:tabLst>
            </a:pPr>
            <a:r>
              <a:rPr lang="en-US" sz="1400">
                <a:solidFill>
                  <a:srgbClr val="000000"/>
                </a:solidFill>
              </a:rPr>
              <a:t>2.1.2.3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>
            <a:spLocks noGrp="1" noChangeArrowheads="1"/>
          </p:cNvSpPr>
          <p:nvPr>
            <p:ph type="title"/>
          </p:nvPr>
        </p:nvSpPr>
        <p:spPr>
          <a:xfrm>
            <a:off x="288925" y="522288"/>
            <a:ext cx="8145463" cy="838200"/>
          </a:xfrm>
        </p:spPr>
        <p:txBody>
          <a:bodyPr>
            <a:normAutofit fontScale="90000"/>
          </a:bodyPr>
          <a:lstStyle/>
          <a:p>
            <a:pPr algn="l" eaLnBrk="1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1800" b="1" smtClean="0">
                <a:solidFill>
                  <a:srgbClr val="708CA1"/>
                </a:solidFill>
              </a:rPr>
              <a:t>Configure Switch Ports</a:t>
            </a:r>
            <a:r>
              <a:rPr lang="en-US" sz="1800" b="1" smtClean="0">
                <a:solidFill>
                  <a:srgbClr val="708CA1"/>
                </a:solidFill>
                <a:ea typeface="ＭＳ Ｐゴシック" pitchFamily="48" charset="-128"/>
              </a:rPr>
              <a:t/>
            </a:r>
            <a:br>
              <a:rPr lang="en-US" sz="1800" b="1" smtClean="0">
                <a:solidFill>
                  <a:srgbClr val="708CA1"/>
                </a:solidFill>
                <a:ea typeface="ＭＳ Ｐゴシック" pitchFamily="48" charset="-128"/>
              </a:rPr>
            </a:br>
            <a:r>
              <a:rPr lang="en-US" sz="3200" b="1" smtClean="0">
                <a:solidFill>
                  <a:srgbClr val="708CA1"/>
                </a:solidFill>
                <a:ea typeface="ＭＳ Ｐゴシック" pitchFamily="48" charset="-128"/>
              </a:rPr>
              <a:t>MDIX Auto Feature</a:t>
            </a:r>
          </a:p>
        </p:txBody>
      </p:sp>
      <p:pic>
        <p:nvPicPr>
          <p:cNvPr id="1843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8325" y="2466975"/>
            <a:ext cx="7826375" cy="2755900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</p:spPr>
      </p:pic>
      <p:sp>
        <p:nvSpPr>
          <p:cNvPr id="18436" name="AutoShape 3"/>
          <p:cNvSpPr>
            <a:spLocks noChangeArrowheads="1"/>
          </p:cNvSpPr>
          <p:nvPr/>
        </p:nvSpPr>
        <p:spPr bwMode="auto">
          <a:xfrm>
            <a:off x="352425" y="6242050"/>
            <a:ext cx="787400" cy="303213"/>
          </a:xfrm>
          <a:custGeom>
            <a:avLst/>
            <a:gdLst>
              <a:gd name="T0" fmla="*/ 787400 w 787400"/>
              <a:gd name="T1" fmla="*/ 151607 h 303213"/>
              <a:gd name="T2" fmla="*/ 393700 w 787400"/>
              <a:gd name="T3" fmla="*/ 303213 h 303213"/>
              <a:gd name="T4" fmla="*/ 0 w 787400"/>
              <a:gd name="T5" fmla="*/ 151607 h 303213"/>
              <a:gd name="T6" fmla="*/ 393700 w 787400"/>
              <a:gd name="T7" fmla="*/ 0 h 303213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787400"/>
              <a:gd name="T13" fmla="*/ 0 h 303213"/>
              <a:gd name="T14" fmla="*/ 787400 w 787400"/>
              <a:gd name="T15" fmla="*/ 303213 h 30321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87400" h="303213">
                <a:moveTo>
                  <a:pt x="0" y="0"/>
                </a:moveTo>
                <a:lnTo>
                  <a:pt x="2187" y="0"/>
                </a:lnTo>
                <a:lnTo>
                  <a:pt x="2187" y="842"/>
                </a:lnTo>
                <a:lnTo>
                  <a:pt x="0" y="842"/>
                </a:lnTo>
                <a:close/>
              </a:path>
            </a:pathLst>
          </a:custGeom>
          <a:solidFill>
            <a:srgbClr val="6891BA"/>
          </a:solidFill>
          <a:ln w="25560">
            <a:solidFill>
              <a:srgbClr val="000000"/>
            </a:solidFill>
            <a:round/>
            <a:headEnd/>
            <a:tailEnd/>
          </a:ln>
        </p:spPr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  <a:tabLst>
                <a:tab pos="723900" algn="l"/>
              </a:tabLst>
            </a:pPr>
            <a:r>
              <a:rPr lang="en-US" sz="1400">
                <a:solidFill>
                  <a:srgbClr val="000000"/>
                </a:solidFill>
              </a:rPr>
              <a:t>2.1.2.3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39838"/>
            <a:ext cx="8936038" cy="4881562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</p:spPr>
      </p:pic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>
          <a:xfrm>
            <a:off x="288925" y="522288"/>
            <a:ext cx="8145463" cy="838200"/>
          </a:xfrm>
        </p:spPr>
        <p:txBody>
          <a:bodyPr>
            <a:normAutofit fontScale="90000"/>
          </a:bodyPr>
          <a:lstStyle/>
          <a:p>
            <a:pPr algn="l" eaLnBrk="1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1800" b="1" smtClean="0">
                <a:solidFill>
                  <a:srgbClr val="708CA1"/>
                </a:solidFill>
              </a:rPr>
              <a:t>Configure Switch Ports</a:t>
            </a:r>
            <a:r>
              <a:rPr lang="en-US" sz="1800" b="1" smtClean="0">
                <a:solidFill>
                  <a:srgbClr val="708CA1"/>
                </a:solidFill>
                <a:ea typeface="ＭＳ Ｐゴシック" pitchFamily="48" charset="-128"/>
              </a:rPr>
              <a:t/>
            </a:r>
            <a:br>
              <a:rPr lang="en-US" sz="1800" b="1" smtClean="0">
                <a:solidFill>
                  <a:srgbClr val="708CA1"/>
                </a:solidFill>
                <a:ea typeface="ＭＳ Ｐゴシック" pitchFamily="48" charset="-128"/>
              </a:rPr>
            </a:br>
            <a:r>
              <a:rPr lang="en-US" sz="3200" b="1" smtClean="0">
                <a:solidFill>
                  <a:srgbClr val="708CA1"/>
                </a:solidFill>
                <a:ea typeface="ＭＳ Ｐゴシック" pitchFamily="48" charset="-128"/>
              </a:rPr>
              <a:t>Verifying Switch Port Configuration</a:t>
            </a:r>
          </a:p>
        </p:txBody>
      </p:sp>
      <p:sp>
        <p:nvSpPr>
          <p:cNvPr id="19460" name="AutoShape 3"/>
          <p:cNvSpPr>
            <a:spLocks noChangeArrowheads="1"/>
          </p:cNvSpPr>
          <p:nvPr/>
        </p:nvSpPr>
        <p:spPr bwMode="auto">
          <a:xfrm>
            <a:off x="352425" y="6242050"/>
            <a:ext cx="787400" cy="303213"/>
          </a:xfrm>
          <a:custGeom>
            <a:avLst/>
            <a:gdLst>
              <a:gd name="T0" fmla="*/ 787400 w 787400"/>
              <a:gd name="T1" fmla="*/ 151607 h 303213"/>
              <a:gd name="T2" fmla="*/ 393700 w 787400"/>
              <a:gd name="T3" fmla="*/ 303213 h 303213"/>
              <a:gd name="T4" fmla="*/ 0 w 787400"/>
              <a:gd name="T5" fmla="*/ 151607 h 303213"/>
              <a:gd name="T6" fmla="*/ 393700 w 787400"/>
              <a:gd name="T7" fmla="*/ 0 h 303213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787400"/>
              <a:gd name="T13" fmla="*/ 0 h 303213"/>
              <a:gd name="T14" fmla="*/ 787400 w 787400"/>
              <a:gd name="T15" fmla="*/ 303213 h 30321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87400" h="303213">
                <a:moveTo>
                  <a:pt x="0" y="0"/>
                </a:moveTo>
                <a:lnTo>
                  <a:pt x="2187" y="0"/>
                </a:lnTo>
                <a:lnTo>
                  <a:pt x="2187" y="842"/>
                </a:lnTo>
                <a:lnTo>
                  <a:pt x="0" y="842"/>
                </a:lnTo>
                <a:close/>
              </a:path>
            </a:pathLst>
          </a:custGeom>
          <a:solidFill>
            <a:srgbClr val="6891BA"/>
          </a:solidFill>
          <a:ln w="25560">
            <a:solidFill>
              <a:srgbClr val="000000"/>
            </a:solidFill>
            <a:round/>
            <a:headEnd/>
            <a:tailEnd/>
          </a:ln>
        </p:spPr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  <a:tabLst>
                <a:tab pos="723900" algn="l"/>
              </a:tabLst>
            </a:pPr>
            <a:r>
              <a:rPr lang="en-US" sz="1400">
                <a:solidFill>
                  <a:srgbClr val="000000"/>
                </a:solidFill>
              </a:rPr>
              <a:t>2.1.2.4</a:t>
            </a:r>
          </a:p>
        </p:txBody>
      </p:sp>
      <p:sp>
        <p:nvSpPr>
          <p:cNvPr id="19461" name="AutoShape 4"/>
          <p:cNvSpPr>
            <a:spLocks noChangeArrowheads="1"/>
          </p:cNvSpPr>
          <p:nvPr/>
        </p:nvSpPr>
        <p:spPr bwMode="auto">
          <a:xfrm>
            <a:off x="5008563" y="6176963"/>
            <a:ext cx="3668712" cy="363537"/>
          </a:xfrm>
          <a:custGeom>
            <a:avLst/>
            <a:gdLst>
              <a:gd name="T0" fmla="*/ 3668712 w 3668712"/>
              <a:gd name="T1" fmla="*/ 181769 h 363537"/>
              <a:gd name="T2" fmla="*/ 1834356 w 3668712"/>
              <a:gd name="T3" fmla="*/ 363537 h 363537"/>
              <a:gd name="T4" fmla="*/ 0 w 3668712"/>
              <a:gd name="T5" fmla="*/ 181769 h 363537"/>
              <a:gd name="T6" fmla="*/ 1834356 w 3668712"/>
              <a:gd name="T7" fmla="*/ 0 h 363537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3668712"/>
              <a:gd name="T13" fmla="*/ 0 h 363537"/>
              <a:gd name="T14" fmla="*/ 3668712 w 3668712"/>
              <a:gd name="T15" fmla="*/ 363537 h 36353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668712" h="363537">
                <a:moveTo>
                  <a:pt x="0" y="0"/>
                </a:moveTo>
                <a:lnTo>
                  <a:pt x="10190" y="0"/>
                </a:lnTo>
                <a:lnTo>
                  <a:pt x="10190" y="1012"/>
                </a:lnTo>
                <a:lnTo>
                  <a:pt x="0" y="1012"/>
                </a:lnTo>
                <a:close/>
              </a:path>
            </a:pathLst>
          </a:custGeom>
          <a:solidFill>
            <a:srgbClr val="AAC1D8"/>
          </a:solidFill>
          <a:ln w="25560">
            <a:solidFill>
              <a:srgbClr val="000000"/>
            </a:solidFill>
            <a:round/>
            <a:headEnd/>
            <a:tailEnd/>
          </a:ln>
        </p:spPr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US">
                <a:solidFill>
                  <a:srgbClr val="000000"/>
                </a:solidFill>
              </a:rPr>
              <a:t>Do the Buttons on 2.1.2.4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"/>
          <p:cNvSpPr>
            <a:spLocks noGrp="1" noChangeArrowheads="1"/>
          </p:cNvSpPr>
          <p:nvPr>
            <p:ph type="title"/>
          </p:nvPr>
        </p:nvSpPr>
        <p:spPr>
          <a:xfrm>
            <a:off x="288925" y="522288"/>
            <a:ext cx="8145463" cy="838200"/>
          </a:xfrm>
        </p:spPr>
        <p:txBody>
          <a:bodyPr>
            <a:normAutofit fontScale="90000"/>
          </a:bodyPr>
          <a:lstStyle/>
          <a:p>
            <a:pPr algn="l" eaLnBrk="1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1800" b="1" smtClean="0">
                <a:solidFill>
                  <a:srgbClr val="708CA1"/>
                </a:solidFill>
              </a:rPr>
              <a:t>Secure Remote Access</a:t>
            </a:r>
            <a:r>
              <a:rPr lang="en-US" sz="1800" b="1" smtClean="0">
                <a:solidFill>
                  <a:srgbClr val="708CA1"/>
                </a:solidFill>
                <a:ea typeface="ＭＳ Ｐゴシック" pitchFamily="48" charset="-128"/>
              </a:rPr>
              <a:t/>
            </a:r>
            <a:br>
              <a:rPr lang="en-US" sz="1800" b="1" smtClean="0">
                <a:solidFill>
                  <a:srgbClr val="708CA1"/>
                </a:solidFill>
                <a:ea typeface="ＭＳ Ｐゴシック" pitchFamily="48" charset="-128"/>
              </a:rPr>
            </a:br>
            <a:r>
              <a:rPr lang="en-US" sz="3200" b="1" smtClean="0">
                <a:solidFill>
                  <a:srgbClr val="708CA1"/>
                </a:solidFill>
                <a:ea typeface="ＭＳ Ｐゴシック" pitchFamily="48" charset="-128"/>
              </a:rPr>
              <a:t>SSH Operation</a:t>
            </a:r>
          </a:p>
        </p:txBody>
      </p:sp>
      <p:sp>
        <p:nvSpPr>
          <p:cNvPr id="24579" name="Text Box 2"/>
          <p:cNvSpPr txBox="1">
            <a:spLocks noChangeArrowheads="1"/>
          </p:cNvSpPr>
          <p:nvPr/>
        </p:nvSpPr>
        <p:spPr bwMode="auto">
          <a:xfrm>
            <a:off x="511175" y="1404938"/>
            <a:ext cx="7940675" cy="4586287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</p:spPr>
        <p:txBody>
          <a:bodyPr lIns="82080" tIns="41040" rIns="82080" bIns="41040"/>
          <a:lstStyle/>
          <a:p>
            <a:pPr marL="234950" indent="-234950" algn="l">
              <a:lnSpc>
                <a:spcPct val="95000"/>
              </a:lnSpc>
              <a:spcBef>
                <a:spcPts val="1200"/>
              </a:spcBef>
              <a:buClr>
                <a:srgbClr val="708CA1"/>
              </a:buClr>
              <a:buFont typeface="Wingdings" charset="2"/>
              <a:buChar char="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n-US" sz="2400" dirty="0">
                <a:solidFill>
                  <a:srgbClr val="000000"/>
                </a:solidFill>
              </a:rPr>
              <a:t>Secure Shell (SSH) is a protocol that provides a secure (encrypted) command-line based connection to a remote device</a:t>
            </a:r>
          </a:p>
          <a:p>
            <a:pPr marL="234950" indent="-234950" algn="l">
              <a:lnSpc>
                <a:spcPct val="95000"/>
              </a:lnSpc>
              <a:spcBef>
                <a:spcPts val="1200"/>
              </a:spcBef>
              <a:buClr>
                <a:srgbClr val="708CA1"/>
              </a:buClr>
              <a:buFont typeface="Wingdings" charset="2"/>
              <a:buChar char="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n-US" sz="2400" dirty="0">
                <a:solidFill>
                  <a:srgbClr val="000000"/>
                </a:solidFill>
              </a:rPr>
              <a:t>SSH is commonly used in UNIX-based systems</a:t>
            </a:r>
          </a:p>
          <a:p>
            <a:pPr marL="234950" indent="-234950" algn="l">
              <a:lnSpc>
                <a:spcPct val="95000"/>
              </a:lnSpc>
              <a:spcBef>
                <a:spcPts val="1200"/>
              </a:spcBef>
              <a:buClr>
                <a:srgbClr val="708CA1"/>
              </a:buClr>
              <a:buFont typeface="Wingdings" charset="2"/>
              <a:buChar char="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n-US" sz="2400" dirty="0">
                <a:solidFill>
                  <a:srgbClr val="000000"/>
                </a:solidFill>
              </a:rPr>
              <a:t>Cisco IOS also supports SSH</a:t>
            </a:r>
          </a:p>
          <a:p>
            <a:pPr marL="234950" indent="-234950" algn="l">
              <a:lnSpc>
                <a:spcPct val="95000"/>
              </a:lnSpc>
              <a:spcBef>
                <a:spcPts val="1200"/>
              </a:spcBef>
              <a:buClr>
                <a:srgbClr val="708CA1"/>
              </a:buClr>
              <a:buFont typeface="Wingdings" charset="2"/>
              <a:buChar char="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n-US" sz="2400" dirty="0">
                <a:solidFill>
                  <a:srgbClr val="000000"/>
                </a:solidFill>
              </a:rPr>
              <a:t>A version of the IOS software including cryptographic (encrypted) features and capabilities is required in order to enable SSH on Catalyst 2960 switches</a:t>
            </a:r>
          </a:p>
          <a:p>
            <a:pPr marL="234950" indent="-234950" algn="l">
              <a:lnSpc>
                <a:spcPct val="95000"/>
              </a:lnSpc>
              <a:spcBef>
                <a:spcPts val="1200"/>
              </a:spcBef>
              <a:buClr>
                <a:srgbClr val="708CA1"/>
              </a:buClr>
              <a:buFont typeface="Wingdings" charset="2"/>
              <a:buChar char="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n-US" sz="2400" dirty="0">
                <a:solidFill>
                  <a:srgbClr val="000000"/>
                </a:solidFill>
              </a:rPr>
              <a:t>Because its strong encryption features, SSH should replace Telnet for management connections</a:t>
            </a:r>
          </a:p>
          <a:p>
            <a:pPr marL="234950" indent="-234950" algn="l">
              <a:lnSpc>
                <a:spcPct val="95000"/>
              </a:lnSpc>
              <a:spcBef>
                <a:spcPts val="1200"/>
              </a:spcBef>
              <a:buClr>
                <a:srgbClr val="708CA1"/>
              </a:buClr>
              <a:buFont typeface="Wingdings" charset="2"/>
              <a:buChar char="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n-US" sz="2400" dirty="0">
                <a:solidFill>
                  <a:srgbClr val="000000"/>
                </a:solidFill>
              </a:rPr>
              <a:t>SSH uses TCP port 22 by default. Telnet uses TCP port 23</a:t>
            </a:r>
          </a:p>
        </p:txBody>
      </p:sp>
      <p:sp>
        <p:nvSpPr>
          <p:cNvPr id="24580" name="AutoShape 3"/>
          <p:cNvSpPr>
            <a:spLocks noChangeArrowheads="1"/>
          </p:cNvSpPr>
          <p:nvPr/>
        </p:nvSpPr>
        <p:spPr bwMode="auto">
          <a:xfrm>
            <a:off x="352425" y="6242050"/>
            <a:ext cx="787400" cy="303213"/>
          </a:xfrm>
          <a:custGeom>
            <a:avLst/>
            <a:gdLst>
              <a:gd name="T0" fmla="*/ 787400 w 787400"/>
              <a:gd name="T1" fmla="*/ 151607 h 303213"/>
              <a:gd name="T2" fmla="*/ 393700 w 787400"/>
              <a:gd name="T3" fmla="*/ 303213 h 303213"/>
              <a:gd name="T4" fmla="*/ 0 w 787400"/>
              <a:gd name="T5" fmla="*/ 151607 h 303213"/>
              <a:gd name="T6" fmla="*/ 393700 w 787400"/>
              <a:gd name="T7" fmla="*/ 0 h 303213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787400"/>
              <a:gd name="T13" fmla="*/ 0 h 303213"/>
              <a:gd name="T14" fmla="*/ 787400 w 787400"/>
              <a:gd name="T15" fmla="*/ 303213 h 30321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87400" h="303213">
                <a:moveTo>
                  <a:pt x="0" y="0"/>
                </a:moveTo>
                <a:lnTo>
                  <a:pt x="2187" y="0"/>
                </a:lnTo>
                <a:lnTo>
                  <a:pt x="2187" y="842"/>
                </a:lnTo>
                <a:lnTo>
                  <a:pt x="0" y="842"/>
                </a:lnTo>
                <a:close/>
              </a:path>
            </a:pathLst>
          </a:custGeom>
          <a:solidFill>
            <a:srgbClr val="6891BA"/>
          </a:solidFill>
          <a:ln w="25560">
            <a:solidFill>
              <a:srgbClr val="000000"/>
            </a:solidFill>
            <a:round/>
            <a:headEnd/>
            <a:tailEnd/>
          </a:ln>
        </p:spPr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  <a:tabLst>
                <a:tab pos="723900" algn="l"/>
              </a:tabLst>
            </a:pPr>
            <a:r>
              <a:rPr lang="en-US" sz="1400">
                <a:solidFill>
                  <a:srgbClr val="000000"/>
                </a:solidFill>
              </a:rPr>
              <a:t>2.2.1.1</a:t>
            </a:r>
          </a:p>
        </p:txBody>
      </p:sp>
      <p:sp>
        <p:nvSpPr>
          <p:cNvPr id="24581" name="AutoShape 4"/>
          <p:cNvSpPr>
            <a:spLocks noChangeArrowheads="1"/>
          </p:cNvSpPr>
          <p:nvPr/>
        </p:nvSpPr>
        <p:spPr bwMode="auto">
          <a:xfrm>
            <a:off x="5008563" y="6176963"/>
            <a:ext cx="3668712" cy="363537"/>
          </a:xfrm>
          <a:custGeom>
            <a:avLst/>
            <a:gdLst>
              <a:gd name="T0" fmla="*/ 3668712 w 3668712"/>
              <a:gd name="T1" fmla="*/ 181769 h 363537"/>
              <a:gd name="T2" fmla="*/ 1834356 w 3668712"/>
              <a:gd name="T3" fmla="*/ 363537 h 363537"/>
              <a:gd name="T4" fmla="*/ 0 w 3668712"/>
              <a:gd name="T5" fmla="*/ 181769 h 363537"/>
              <a:gd name="T6" fmla="*/ 1834356 w 3668712"/>
              <a:gd name="T7" fmla="*/ 0 h 363537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3668712"/>
              <a:gd name="T13" fmla="*/ 0 h 363537"/>
              <a:gd name="T14" fmla="*/ 3668712 w 3668712"/>
              <a:gd name="T15" fmla="*/ 363537 h 36353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668712" h="363537">
                <a:moveTo>
                  <a:pt x="0" y="0"/>
                </a:moveTo>
                <a:lnTo>
                  <a:pt x="10190" y="0"/>
                </a:lnTo>
                <a:lnTo>
                  <a:pt x="10190" y="1012"/>
                </a:lnTo>
                <a:lnTo>
                  <a:pt x="0" y="1012"/>
                </a:lnTo>
                <a:close/>
              </a:path>
            </a:pathLst>
          </a:custGeom>
          <a:solidFill>
            <a:srgbClr val="AAC1D8"/>
          </a:solidFill>
          <a:ln w="25560">
            <a:solidFill>
              <a:srgbClr val="000000"/>
            </a:solidFill>
            <a:round/>
            <a:headEnd/>
            <a:tailEnd/>
          </a:ln>
        </p:spPr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US">
                <a:solidFill>
                  <a:srgbClr val="000000"/>
                </a:solidFill>
              </a:rPr>
              <a:t>Do the Buttons on 2.2.1.1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"/>
          <p:cNvSpPr>
            <a:spLocks noGrp="1" noChangeArrowheads="1"/>
          </p:cNvSpPr>
          <p:nvPr>
            <p:ph type="title"/>
          </p:nvPr>
        </p:nvSpPr>
        <p:spPr>
          <a:xfrm>
            <a:off x="288925" y="522288"/>
            <a:ext cx="8145463" cy="838200"/>
          </a:xfrm>
        </p:spPr>
        <p:txBody>
          <a:bodyPr>
            <a:normAutofit fontScale="90000"/>
          </a:bodyPr>
          <a:lstStyle/>
          <a:p>
            <a:pPr algn="l" eaLnBrk="1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1800" b="1" smtClean="0">
                <a:solidFill>
                  <a:srgbClr val="708CA1"/>
                </a:solidFill>
              </a:rPr>
              <a:t>Secure Remote Access</a:t>
            </a:r>
            <a:r>
              <a:rPr lang="en-US" sz="1800" b="1" smtClean="0">
                <a:solidFill>
                  <a:srgbClr val="708CA1"/>
                </a:solidFill>
                <a:ea typeface="ＭＳ Ｐゴシック" pitchFamily="48" charset="-128"/>
              </a:rPr>
              <a:t/>
            </a:r>
            <a:br>
              <a:rPr lang="en-US" sz="1800" b="1" smtClean="0">
                <a:solidFill>
                  <a:srgbClr val="708CA1"/>
                </a:solidFill>
                <a:ea typeface="ＭＳ Ｐゴシック" pitchFamily="48" charset="-128"/>
              </a:rPr>
            </a:br>
            <a:r>
              <a:rPr lang="en-US" sz="3200" b="1" smtClean="0">
                <a:solidFill>
                  <a:srgbClr val="708CA1"/>
                </a:solidFill>
                <a:ea typeface="ＭＳ Ｐゴシック" pitchFamily="48" charset="-128"/>
              </a:rPr>
              <a:t>SSH Operation</a:t>
            </a:r>
          </a:p>
        </p:txBody>
      </p:sp>
      <p:pic>
        <p:nvPicPr>
          <p:cNvPr id="2560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71575" y="1320800"/>
            <a:ext cx="6618288" cy="5367338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</p:spPr>
      </p:pic>
      <p:sp>
        <p:nvSpPr>
          <p:cNvPr id="25604" name="AutoShape 3"/>
          <p:cNvSpPr>
            <a:spLocks noChangeArrowheads="1"/>
          </p:cNvSpPr>
          <p:nvPr/>
        </p:nvSpPr>
        <p:spPr bwMode="auto">
          <a:xfrm>
            <a:off x="352425" y="6242050"/>
            <a:ext cx="787400" cy="303213"/>
          </a:xfrm>
          <a:custGeom>
            <a:avLst/>
            <a:gdLst>
              <a:gd name="T0" fmla="*/ 787400 w 787400"/>
              <a:gd name="T1" fmla="*/ 151607 h 303213"/>
              <a:gd name="T2" fmla="*/ 393700 w 787400"/>
              <a:gd name="T3" fmla="*/ 303213 h 303213"/>
              <a:gd name="T4" fmla="*/ 0 w 787400"/>
              <a:gd name="T5" fmla="*/ 151607 h 303213"/>
              <a:gd name="T6" fmla="*/ 393700 w 787400"/>
              <a:gd name="T7" fmla="*/ 0 h 303213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787400"/>
              <a:gd name="T13" fmla="*/ 0 h 303213"/>
              <a:gd name="T14" fmla="*/ 787400 w 787400"/>
              <a:gd name="T15" fmla="*/ 303213 h 30321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87400" h="303213">
                <a:moveTo>
                  <a:pt x="0" y="0"/>
                </a:moveTo>
                <a:lnTo>
                  <a:pt x="2187" y="0"/>
                </a:lnTo>
                <a:lnTo>
                  <a:pt x="2187" y="842"/>
                </a:lnTo>
                <a:lnTo>
                  <a:pt x="0" y="842"/>
                </a:lnTo>
                <a:close/>
              </a:path>
            </a:pathLst>
          </a:custGeom>
          <a:solidFill>
            <a:srgbClr val="6891BA"/>
          </a:solidFill>
          <a:ln w="25560">
            <a:solidFill>
              <a:srgbClr val="000000"/>
            </a:solidFill>
            <a:round/>
            <a:headEnd/>
            <a:tailEnd/>
          </a:ln>
        </p:spPr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  <a:tabLst>
                <a:tab pos="723900" algn="l"/>
              </a:tabLst>
            </a:pPr>
            <a:r>
              <a:rPr lang="en-US" sz="1400">
                <a:solidFill>
                  <a:srgbClr val="000000"/>
                </a:solidFill>
              </a:rPr>
              <a:t>2.2.1.1</a:t>
            </a:r>
          </a:p>
        </p:txBody>
      </p:sp>
      <p:sp>
        <p:nvSpPr>
          <p:cNvPr id="25605" name="AutoShape 4"/>
          <p:cNvSpPr>
            <a:spLocks noChangeArrowheads="1"/>
          </p:cNvSpPr>
          <p:nvPr/>
        </p:nvSpPr>
        <p:spPr bwMode="auto">
          <a:xfrm>
            <a:off x="5008563" y="6176963"/>
            <a:ext cx="3668712" cy="363537"/>
          </a:xfrm>
          <a:custGeom>
            <a:avLst/>
            <a:gdLst>
              <a:gd name="T0" fmla="*/ 3668712 w 3668712"/>
              <a:gd name="T1" fmla="*/ 181769 h 363537"/>
              <a:gd name="T2" fmla="*/ 1834356 w 3668712"/>
              <a:gd name="T3" fmla="*/ 363537 h 363537"/>
              <a:gd name="T4" fmla="*/ 0 w 3668712"/>
              <a:gd name="T5" fmla="*/ 181769 h 363537"/>
              <a:gd name="T6" fmla="*/ 1834356 w 3668712"/>
              <a:gd name="T7" fmla="*/ 0 h 363537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3668712"/>
              <a:gd name="T13" fmla="*/ 0 h 363537"/>
              <a:gd name="T14" fmla="*/ 3668712 w 3668712"/>
              <a:gd name="T15" fmla="*/ 363537 h 36353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668712" h="363537">
                <a:moveTo>
                  <a:pt x="0" y="0"/>
                </a:moveTo>
                <a:lnTo>
                  <a:pt x="10190" y="0"/>
                </a:lnTo>
                <a:lnTo>
                  <a:pt x="10190" y="1012"/>
                </a:lnTo>
                <a:lnTo>
                  <a:pt x="0" y="1012"/>
                </a:lnTo>
                <a:close/>
              </a:path>
            </a:pathLst>
          </a:custGeom>
          <a:solidFill>
            <a:srgbClr val="AAC1D8"/>
          </a:solidFill>
          <a:ln w="25560">
            <a:solidFill>
              <a:srgbClr val="000000"/>
            </a:solidFill>
            <a:round/>
            <a:headEnd/>
            <a:tailEnd/>
          </a:ln>
        </p:spPr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US">
                <a:solidFill>
                  <a:srgbClr val="000000"/>
                </a:solidFill>
              </a:rPr>
              <a:t>Do the Buttons on 2.2.1.1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"/>
          <p:cNvSpPr>
            <a:spLocks noGrp="1" noChangeArrowheads="1"/>
          </p:cNvSpPr>
          <p:nvPr>
            <p:ph type="title"/>
          </p:nvPr>
        </p:nvSpPr>
        <p:spPr>
          <a:xfrm>
            <a:off x="288925" y="522288"/>
            <a:ext cx="8145463" cy="838200"/>
          </a:xfrm>
        </p:spPr>
        <p:txBody>
          <a:bodyPr>
            <a:normAutofit fontScale="90000"/>
          </a:bodyPr>
          <a:lstStyle/>
          <a:p>
            <a:pPr algn="l" eaLnBrk="1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1800" b="1" dirty="0" smtClean="0">
                <a:solidFill>
                  <a:srgbClr val="708CA1"/>
                </a:solidFill>
              </a:rPr>
              <a:t>Secure Remote Access</a:t>
            </a:r>
            <a:r>
              <a:rPr lang="en-US" sz="1800" b="1" dirty="0" smtClean="0">
                <a:solidFill>
                  <a:srgbClr val="708CA1"/>
                </a:solidFill>
                <a:ea typeface="ＭＳ Ｐゴシック" pitchFamily="48" charset="-128"/>
              </a:rPr>
              <a:t/>
            </a:r>
            <a:br>
              <a:rPr lang="en-US" sz="1800" b="1" dirty="0" smtClean="0">
                <a:solidFill>
                  <a:srgbClr val="708CA1"/>
                </a:solidFill>
                <a:ea typeface="ＭＳ Ｐゴシック" pitchFamily="48" charset="-128"/>
              </a:rPr>
            </a:br>
            <a:r>
              <a:rPr lang="en-US" sz="3200" b="1" dirty="0" smtClean="0">
                <a:solidFill>
                  <a:srgbClr val="708CA1"/>
                </a:solidFill>
                <a:ea typeface="ＭＳ Ｐゴシック" pitchFamily="48" charset="-128"/>
              </a:rPr>
              <a:t>Configuring SSH</a:t>
            </a:r>
          </a:p>
        </p:txBody>
      </p:sp>
      <p:sp>
        <p:nvSpPr>
          <p:cNvPr id="26627" name="Text Box 2"/>
          <p:cNvSpPr txBox="1">
            <a:spLocks noChangeArrowheads="1"/>
          </p:cNvSpPr>
          <p:nvPr/>
        </p:nvSpPr>
        <p:spPr bwMode="auto">
          <a:xfrm>
            <a:off x="511175" y="1404938"/>
            <a:ext cx="7940675" cy="4879975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</p:spPr>
        <p:txBody>
          <a:bodyPr lIns="82080" tIns="41040" rIns="82080" bIns="41040"/>
          <a:lstStyle/>
          <a:p>
            <a:pPr>
              <a:lnSpc>
                <a:spcPct val="100000"/>
              </a:lnSpc>
              <a:spcBef>
                <a:spcPts val="120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n-US" sz="2400">
                <a:solidFill>
                  <a:srgbClr val="000000"/>
                </a:solidFill>
              </a:rPr>
              <a:t> </a:t>
            </a:r>
          </a:p>
        </p:txBody>
      </p:sp>
      <p:pic>
        <p:nvPicPr>
          <p:cNvPr id="2662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5725" y="1350963"/>
            <a:ext cx="6434138" cy="52292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6629" name="AutoShape 4"/>
          <p:cNvSpPr>
            <a:spLocks noChangeArrowheads="1"/>
          </p:cNvSpPr>
          <p:nvPr/>
        </p:nvSpPr>
        <p:spPr bwMode="auto">
          <a:xfrm>
            <a:off x="352425" y="6242050"/>
            <a:ext cx="787400" cy="303213"/>
          </a:xfrm>
          <a:custGeom>
            <a:avLst/>
            <a:gdLst>
              <a:gd name="T0" fmla="*/ 787400 w 787400"/>
              <a:gd name="T1" fmla="*/ 151607 h 303213"/>
              <a:gd name="T2" fmla="*/ 393700 w 787400"/>
              <a:gd name="T3" fmla="*/ 303213 h 303213"/>
              <a:gd name="T4" fmla="*/ 0 w 787400"/>
              <a:gd name="T5" fmla="*/ 151607 h 303213"/>
              <a:gd name="T6" fmla="*/ 393700 w 787400"/>
              <a:gd name="T7" fmla="*/ 0 h 303213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787400"/>
              <a:gd name="T13" fmla="*/ 0 h 303213"/>
              <a:gd name="T14" fmla="*/ 787400 w 787400"/>
              <a:gd name="T15" fmla="*/ 303213 h 30321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87400" h="303213">
                <a:moveTo>
                  <a:pt x="0" y="0"/>
                </a:moveTo>
                <a:lnTo>
                  <a:pt x="2187" y="0"/>
                </a:lnTo>
                <a:lnTo>
                  <a:pt x="2187" y="842"/>
                </a:lnTo>
                <a:lnTo>
                  <a:pt x="0" y="842"/>
                </a:lnTo>
                <a:close/>
              </a:path>
            </a:pathLst>
          </a:custGeom>
          <a:solidFill>
            <a:srgbClr val="6891BA"/>
          </a:solidFill>
          <a:ln w="25560">
            <a:solidFill>
              <a:srgbClr val="000000"/>
            </a:solidFill>
            <a:round/>
            <a:headEnd/>
            <a:tailEnd/>
          </a:ln>
        </p:spPr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  <a:tabLst>
                <a:tab pos="723900" algn="l"/>
              </a:tabLst>
            </a:pPr>
            <a:r>
              <a:rPr lang="en-US" sz="1400">
                <a:solidFill>
                  <a:srgbClr val="000000"/>
                </a:solidFill>
              </a:rPr>
              <a:t>2.2.1.2</a:t>
            </a:r>
          </a:p>
        </p:txBody>
      </p:sp>
      <p:sp>
        <p:nvSpPr>
          <p:cNvPr id="26630" name="AutoShape 5"/>
          <p:cNvSpPr>
            <a:spLocks noChangeArrowheads="1"/>
          </p:cNvSpPr>
          <p:nvPr/>
        </p:nvSpPr>
        <p:spPr bwMode="auto">
          <a:xfrm>
            <a:off x="5008563" y="6176963"/>
            <a:ext cx="3668712" cy="638175"/>
          </a:xfrm>
          <a:custGeom>
            <a:avLst/>
            <a:gdLst>
              <a:gd name="T0" fmla="*/ 3668712 w 3668712"/>
              <a:gd name="T1" fmla="*/ 319088 h 638175"/>
              <a:gd name="T2" fmla="*/ 1834356 w 3668712"/>
              <a:gd name="T3" fmla="*/ 638175 h 638175"/>
              <a:gd name="T4" fmla="*/ 0 w 3668712"/>
              <a:gd name="T5" fmla="*/ 319088 h 638175"/>
              <a:gd name="T6" fmla="*/ 1834356 w 3668712"/>
              <a:gd name="T7" fmla="*/ 0 h 638175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3668712"/>
              <a:gd name="T13" fmla="*/ 0 h 638175"/>
              <a:gd name="T14" fmla="*/ 3668712 w 3668712"/>
              <a:gd name="T15" fmla="*/ 638175 h 6381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668712" h="638175">
                <a:moveTo>
                  <a:pt x="0" y="0"/>
                </a:moveTo>
                <a:lnTo>
                  <a:pt x="10190" y="0"/>
                </a:lnTo>
                <a:lnTo>
                  <a:pt x="10190" y="1774"/>
                </a:lnTo>
                <a:lnTo>
                  <a:pt x="0" y="1774"/>
                </a:lnTo>
                <a:close/>
              </a:path>
            </a:pathLst>
          </a:custGeom>
          <a:solidFill>
            <a:srgbClr val="AAC1D8"/>
          </a:solidFill>
          <a:ln w="25560">
            <a:solidFill>
              <a:srgbClr val="000000"/>
            </a:solidFill>
            <a:round/>
            <a:headEnd/>
            <a:tailEnd/>
          </a:ln>
        </p:spPr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US">
                <a:solidFill>
                  <a:srgbClr val="000000"/>
                </a:solidFill>
              </a:rPr>
              <a:t>Do the Buttons on 2.2.1.2</a:t>
            </a:r>
          </a:p>
          <a:p>
            <a:pPr algn="ctr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US">
                <a:solidFill>
                  <a:srgbClr val="000000"/>
                </a:solidFill>
              </a:rPr>
              <a:t>Students do button 2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"/>
          <p:cNvSpPr>
            <a:spLocks noGrp="1" noChangeArrowheads="1"/>
          </p:cNvSpPr>
          <p:nvPr>
            <p:ph type="title"/>
          </p:nvPr>
        </p:nvSpPr>
        <p:spPr>
          <a:xfrm>
            <a:off x="288925" y="522288"/>
            <a:ext cx="8145463" cy="838200"/>
          </a:xfrm>
        </p:spPr>
        <p:txBody>
          <a:bodyPr>
            <a:normAutofit fontScale="90000"/>
          </a:bodyPr>
          <a:lstStyle/>
          <a:p>
            <a:pPr algn="l" eaLnBrk="1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1800" b="1" smtClean="0">
                <a:solidFill>
                  <a:srgbClr val="708CA1"/>
                </a:solidFill>
              </a:rPr>
              <a:t>Secure Remote Access</a:t>
            </a:r>
            <a:r>
              <a:rPr lang="en-US" sz="1800" b="1" smtClean="0">
                <a:solidFill>
                  <a:srgbClr val="708CA1"/>
                </a:solidFill>
                <a:ea typeface="ＭＳ Ｐゴシック" pitchFamily="48" charset="-128"/>
              </a:rPr>
              <a:t/>
            </a:r>
            <a:br>
              <a:rPr lang="en-US" sz="1800" b="1" smtClean="0">
                <a:solidFill>
                  <a:srgbClr val="708CA1"/>
                </a:solidFill>
                <a:ea typeface="ＭＳ Ｐゴシック" pitchFamily="48" charset="-128"/>
              </a:rPr>
            </a:br>
            <a:r>
              <a:rPr lang="en-US" sz="3200" b="1" smtClean="0">
                <a:solidFill>
                  <a:srgbClr val="708CA1"/>
                </a:solidFill>
                <a:ea typeface="ＭＳ Ｐゴシック" pitchFamily="48" charset="-128"/>
              </a:rPr>
              <a:t>Verifying SSH</a:t>
            </a:r>
          </a:p>
        </p:txBody>
      </p:sp>
      <p:sp>
        <p:nvSpPr>
          <p:cNvPr id="27651" name="Text Box 2"/>
          <p:cNvSpPr txBox="1">
            <a:spLocks noChangeArrowheads="1"/>
          </p:cNvSpPr>
          <p:nvPr/>
        </p:nvSpPr>
        <p:spPr bwMode="auto">
          <a:xfrm>
            <a:off x="511175" y="1404938"/>
            <a:ext cx="7940675" cy="4879975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</p:spPr>
        <p:txBody>
          <a:bodyPr lIns="82080" tIns="41040" rIns="82080" bIns="41040"/>
          <a:lstStyle/>
          <a:p>
            <a:pPr>
              <a:lnSpc>
                <a:spcPct val="100000"/>
              </a:lnSpc>
              <a:spcBef>
                <a:spcPts val="120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n-US" sz="2400">
                <a:solidFill>
                  <a:srgbClr val="000000"/>
                </a:solidFill>
              </a:rPr>
              <a:t> </a:t>
            </a:r>
          </a:p>
        </p:txBody>
      </p:sp>
      <p:pic>
        <p:nvPicPr>
          <p:cNvPr id="2765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92238" y="1350963"/>
            <a:ext cx="6359525" cy="52292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7653" name="AutoShape 4"/>
          <p:cNvSpPr>
            <a:spLocks noChangeArrowheads="1"/>
          </p:cNvSpPr>
          <p:nvPr/>
        </p:nvSpPr>
        <p:spPr bwMode="auto">
          <a:xfrm>
            <a:off x="352425" y="6242050"/>
            <a:ext cx="787400" cy="303213"/>
          </a:xfrm>
          <a:custGeom>
            <a:avLst/>
            <a:gdLst>
              <a:gd name="T0" fmla="*/ 787400 w 787400"/>
              <a:gd name="T1" fmla="*/ 151607 h 303213"/>
              <a:gd name="T2" fmla="*/ 393700 w 787400"/>
              <a:gd name="T3" fmla="*/ 303213 h 303213"/>
              <a:gd name="T4" fmla="*/ 0 w 787400"/>
              <a:gd name="T5" fmla="*/ 151607 h 303213"/>
              <a:gd name="T6" fmla="*/ 393700 w 787400"/>
              <a:gd name="T7" fmla="*/ 0 h 303213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787400"/>
              <a:gd name="T13" fmla="*/ 0 h 303213"/>
              <a:gd name="T14" fmla="*/ 787400 w 787400"/>
              <a:gd name="T15" fmla="*/ 303213 h 30321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87400" h="303213">
                <a:moveTo>
                  <a:pt x="0" y="0"/>
                </a:moveTo>
                <a:lnTo>
                  <a:pt x="2187" y="0"/>
                </a:lnTo>
                <a:lnTo>
                  <a:pt x="2187" y="842"/>
                </a:lnTo>
                <a:lnTo>
                  <a:pt x="0" y="842"/>
                </a:lnTo>
                <a:close/>
              </a:path>
            </a:pathLst>
          </a:custGeom>
          <a:solidFill>
            <a:srgbClr val="6891BA"/>
          </a:solidFill>
          <a:ln w="25560">
            <a:solidFill>
              <a:srgbClr val="000000"/>
            </a:solidFill>
            <a:round/>
            <a:headEnd/>
            <a:tailEnd/>
          </a:ln>
        </p:spPr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  <a:tabLst>
                <a:tab pos="723900" algn="l"/>
              </a:tabLst>
            </a:pPr>
            <a:r>
              <a:rPr lang="en-US" sz="1400">
                <a:solidFill>
                  <a:srgbClr val="000000"/>
                </a:solidFill>
              </a:rPr>
              <a:t>2.2.1.3</a:t>
            </a:r>
          </a:p>
        </p:txBody>
      </p:sp>
      <p:sp>
        <p:nvSpPr>
          <p:cNvPr id="27654" name="AutoShape 5"/>
          <p:cNvSpPr>
            <a:spLocks noChangeArrowheads="1"/>
          </p:cNvSpPr>
          <p:nvPr/>
        </p:nvSpPr>
        <p:spPr bwMode="auto">
          <a:xfrm>
            <a:off x="5008563" y="6176963"/>
            <a:ext cx="3668712" cy="363537"/>
          </a:xfrm>
          <a:custGeom>
            <a:avLst/>
            <a:gdLst>
              <a:gd name="T0" fmla="*/ 3668712 w 3668712"/>
              <a:gd name="T1" fmla="*/ 181769 h 363537"/>
              <a:gd name="T2" fmla="*/ 1834356 w 3668712"/>
              <a:gd name="T3" fmla="*/ 363537 h 363537"/>
              <a:gd name="T4" fmla="*/ 0 w 3668712"/>
              <a:gd name="T5" fmla="*/ 181769 h 363537"/>
              <a:gd name="T6" fmla="*/ 1834356 w 3668712"/>
              <a:gd name="T7" fmla="*/ 0 h 363537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3668712"/>
              <a:gd name="T13" fmla="*/ 0 h 363537"/>
              <a:gd name="T14" fmla="*/ 3668712 w 3668712"/>
              <a:gd name="T15" fmla="*/ 363537 h 36353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668712" h="363537">
                <a:moveTo>
                  <a:pt x="0" y="0"/>
                </a:moveTo>
                <a:lnTo>
                  <a:pt x="10190" y="0"/>
                </a:lnTo>
                <a:lnTo>
                  <a:pt x="10190" y="1012"/>
                </a:lnTo>
                <a:lnTo>
                  <a:pt x="0" y="1012"/>
                </a:lnTo>
                <a:close/>
              </a:path>
            </a:pathLst>
          </a:custGeom>
          <a:solidFill>
            <a:srgbClr val="AAC1D8"/>
          </a:solidFill>
          <a:ln w="25560">
            <a:solidFill>
              <a:srgbClr val="000000"/>
            </a:solidFill>
            <a:round/>
            <a:headEnd/>
            <a:tailEnd/>
          </a:ln>
        </p:spPr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US">
                <a:solidFill>
                  <a:srgbClr val="000000"/>
                </a:solidFill>
              </a:rPr>
              <a:t>Do the Buttons on 2.2.1.3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1"/>
          <p:cNvSpPr>
            <a:spLocks noGrp="1" noChangeArrowheads="1"/>
          </p:cNvSpPr>
          <p:nvPr>
            <p:ph type="title"/>
          </p:nvPr>
        </p:nvSpPr>
        <p:spPr>
          <a:xfrm>
            <a:off x="288925" y="522288"/>
            <a:ext cx="8145463" cy="838200"/>
          </a:xfrm>
        </p:spPr>
        <p:txBody>
          <a:bodyPr>
            <a:normAutofit fontScale="90000"/>
          </a:bodyPr>
          <a:lstStyle/>
          <a:p>
            <a:pPr algn="l" eaLnBrk="1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1800" b="1" smtClean="0">
                <a:solidFill>
                  <a:srgbClr val="708CA1"/>
                </a:solidFill>
              </a:rPr>
              <a:t>Switch Port Security</a:t>
            </a:r>
            <a:r>
              <a:rPr lang="en-US" sz="1800" b="1" smtClean="0">
                <a:solidFill>
                  <a:srgbClr val="708CA1"/>
                </a:solidFill>
                <a:ea typeface="ＭＳ Ｐゴシック" pitchFamily="48" charset="-128"/>
              </a:rPr>
              <a:t/>
            </a:r>
            <a:br>
              <a:rPr lang="en-US" sz="1800" b="1" smtClean="0">
                <a:solidFill>
                  <a:srgbClr val="708CA1"/>
                </a:solidFill>
                <a:ea typeface="ＭＳ Ｐゴシック" pitchFamily="48" charset="-128"/>
              </a:rPr>
            </a:br>
            <a:r>
              <a:rPr lang="en-US" sz="3200" b="1" smtClean="0">
                <a:solidFill>
                  <a:srgbClr val="708CA1"/>
                </a:solidFill>
                <a:ea typeface="ＭＳ Ｐゴシック" pitchFamily="48" charset="-128"/>
              </a:rPr>
              <a:t>Port Security: Operation</a:t>
            </a:r>
          </a:p>
        </p:txBody>
      </p:sp>
      <p:sp>
        <p:nvSpPr>
          <p:cNvPr id="45059" name="Text Box 2"/>
          <p:cNvSpPr txBox="1">
            <a:spLocks noChangeArrowheads="1"/>
          </p:cNvSpPr>
          <p:nvPr/>
        </p:nvSpPr>
        <p:spPr bwMode="auto">
          <a:xfrm>
            <a:off x="511175" y="1404938"/>
            <a:ext cx="7940675" cy="4879975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</p:spPr>
        <p:txBody>
          <a:bodyPr lIns="82080" tIns="41040" rIns="82080" bIns="41040"/>
          <a:lstStyle/>
          <a:p>
            <a:pPr>
              <a:lnSpc>
                <a:spcPct val="100000"/>
              </a:lnSpc>
              <a:spcBef>
                <a:spcPts val="120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n-US" sz="240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45060" name="AutoShape 3"/>
          <p:cNvSpPr>
            <a:spLocks noChangeArrowheads="1"/>
          </p:cNvSpPr>
          <p:nvPr/>
        </p:nvSpPr>
        <p:spPr bwMode="auto">
          <a:xfrm>
            <a:off x="661988" y="1619250"/>
            <a:ext cx="7940675" cy="4657725"/>
          </a:xfrm>
          <a:custGeom>
            <a:avLst/>
            <a:gdLst>
              <a:gd name="T0" fmla="*/ 7940675 w 7940675"/>
              <a:gd name="T1" fmla="*/ 2439990 h 4879975"/>
              <a:gd name="T2" fmla="*/ 3970340 w 7940675"/>
              <a:gd name="T3" fmla="*/ 4879975 h 4879975"/>
              <a:gd name="T4" fmla="*/ 0 w 7940675"/>
              <a:gd name="T5" fmla="*/ 2439990 h 4879975"/>
              <a:gd name="T6" fmla="*/ 3970340 w 7940675"/>
              <a:gd name="T7" fmla="*/ 0 h 4879975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7940675"/>
              <a:gd name="T13" fmla="*/ 0 h 4879975"/>
              <a:gd name="T14" fmla="*/ 7940675 w 7940675"/>
              <a:gd name="T15" fmla="*/ 4879975 h 48799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940675" h="4879975">
                <a:moveTo>
                  <a:pt x="0" y="0"/>
                </a:moveTo>
                <a:lnTo>
                  <a:pt x="22057" y="0"/>
                </a:lnTo>
                <a:lnTo>
                  <a:pt x="22057" y="13555"/>
                </a:lnTo>
                <a:lnTo>
                  <a:pt x="0" y="13555"/>
                </a:lnTo>
                <a:close/>
              </a:path>
            </a:pathLst>
          </a:custGeom>
          <a:noFill/>
          <a:ln w="9360">
            <a:noFill/>
            <a:miter lim="800000"/>
            <a:headEnd/>
            <a:tailEnd/>
          </a:ln>
        </p:spPr>
        <p:txBody>
          <a:bodyPr lIns="82080" tIns="41040" rIns="82080" bIns="41040"/>
          <a:lstStyle/>
          <a:p>
            <a:pPr indent="174625" algn="l">
              <a:lnSpc>
                <a:spcPct val="90000"/>
              </a:lnSpc>
              <a:spcBef>
                <a:spcPts val="1200"/>
              </a:spcBef>
              <a:buClr>
                <a:srgbClr val="708CA1"/>
              </a:buClr>
              <a:buFont typeface="Wingdings" charset="2"/>
              <a:buChar char=""/>
              <a:tabLst>
                <a:tab pos="261938" algn="l"/>
                <a:tab pos="449263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n-US" sz="2400" dirty="0">
                <a:solidFill>
                  <a:srgbClr val="000000"/>
                </a:solidFill>
              </a:rPr>
              <a:t>Port security limits the number of valid MAC addresses </a:t>
            </a:r>
          </a:p>
          <a:p>
            <a:pPr indent="174625" algn="l">
              <a:lnSpc>
                <a:spcPct val="90000"/>
              </a:lnSpc>
              <a:spcBef>
                <a:spcPts val="1200"/>
              </a:spcBef>
              <a:buClr>
                <a:srgbClr val="708CA1"/>
              </a:buClr>
              <a:tabLst>
                <a:tab pos="261938" algn="l"/>
                <a:tab pos="449263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n-US" sz="2400" dirty="0">
                <a:solidFill>
                  <a:srgbClr val="000000"/>
                </a:solidFill>
              </a:rPr>
              <a:t>  allowed on a port</a:t>
            </a:r>
          </a:p>
          <a:p>
            <a:pPr indent="174625" algn="l">
              <a:lnSpc>
                <a:spcPct val="90000"/>
              </a:lnSpc>
              <a:spcBef>
                <a:spcPts val="1200"/>
              </a:spcBef>
              <a:buClr>
                <a:srgbClr val="708CA1"/>
              </a:buClr>
              <a:buFont typeface="Wingdings" charset="2"/>
              <a:buChar char=""/>
              <a:tabLst>
                <a:tab pos="261938" algn="l"/>
                <a:tab pos="449263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n-US" sz="2400" dirty="0">
                <a:solidFill>
                  <a:srgbClr val="000000"/>
                </a:solidFill>
              </a:rPr>
              <a:t>The MAC addresses of legitimate devices are allowed </a:t>
            </a:r>
          </a:p>
          <a:p>
            <a:pPr indent="174625" algn="l">
              <a:lnSpc>
                <a:spcPct val="90000"/>
              </a:lnSpc>
              <a:spcBef>
                <a:spcPts val="1200"/>
              </a:spcBef>
              <a:buClr>
                <a:srgbClr val="708CA1"/>
              </a:buClr>
              <a:tabLst>
                <a:tab pos="261938" algn="l"/>
                <a:tab pos="449263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n-US" sz="2400" dirty="0">
                <a:solidFill>
                  <a:srgbClr val="000000"/>
                </a:solidFill>
              </a:rPr>
              <a:t>  access, while other MAC addresses are denied</a:t>
            </a:r>
          </a:p>
          <a:p>
            <a:pPr indent="174625" algn="l">
              <a:lnSpc>
                <a:spcPct val="90000"/>
              </a:lnSpc>
              <a:spcBef>
                <a:spcPts val="1200"/>
              </a:spcBef>
              <a:buClr>
                <a:srgbClr val="708CA1"/>
              </a:buClr>
              <a:buFont typeface="Wingdings" charset="2"/>
              <a:buChar char=""/>
              <a:tabLst>
                <a:tab pos="261938" algn="l"/>
                <a:tab pos="449263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n-US" sz="2400" dirty="0">
                <a:solidFill>
                  <a:srgbClr val="000000"/>
                </a:solidFill>
              </a:rPr>
              <a:t>Any additional attempts to connect by unknown MAC </a:t>
            </a:r>
          </a:p>
          <a:p>
            <a:pPr indent="174625" algn="l">
              <a:lnSpc>
                <a:spcPct val="90000"/>
              </a:lnSpc>
              <a:spcBef>
                <a:spcPts val="1200"/>
              </a:spcBef>
              <a:buClr>
                <a:srgbClr val="708CA1"/>
              </a:buClr>
              <a:tabLst>
                <a:tab pos="261938" algn="l"/>
                <a:tab pos="449263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n-US" sz="2400" dirty="0">
                <a:solidFill>
                  <a:srgbClr val="000000"/>
                </a:solidFill>
              </a:rPr>
              <a:t>  addresses will generate a security violation</a:t>
            </a:r>
          </a:p>
          <a:p>
            <a:pPr indent="174625" algn="l">
              <a:lnSpc>
                <a:spcPct val="90000"/>
              </a:lnSpc>
              <a:spcBef>
                <a:spcPts val="1200"/>
              </a:spcBef>
              <a:buClr>
                <a:srgbClr val="708CA1"/>
              </a:buClr>
              <a:buFont typeface="Wingdings" charset="2"/>
              <a:buChar char=""/>
              <a:tabLst>
                <a:tab pos="261938" algn="l"/>
                <a:tab pos="449263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n-US" sz="2400" dirty="0">
                <a:solidFill>
                  <a:srgbClr val="000000"/>
                </a:solidFill>
              </a:rPr>
              <a:t>Secure MAC addresses can be configured in a number </a:t>
            </a:r>
          </a:p>
          <a:p>
            <a:pPr indent="174625" algn="l">
              <a:lnSpc>
                <a:spcPct val="90000"/>
              </a:lnSpc>
              <a:spcBef>
                <a:spcPts val="1200"/>
              </a:spcBef>
              <a:buClr>
                <a:srgbClr val="708CA1"/>
              </a:buClr>
              <a:tabLst>
                <a:tab pos="261938" algn="l"/>
                <a:tab pos="449263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n-US" sz="2400" dirty="0">
                <a:solidFill>
                  <a:srgbClr val="000000"/>
                </a:solidFill>
              </a:rPr>
              <a:t> of ways:</a:t>
            </a:r>
          </a:p>
          <a:p>
            <a:pPr marL="0" lvl="1" indent="174625" algn="l">
              <a:lnSpc>
                <a:spcPct val="100000"/>
              </a:lnSpc>
              <a:spcBef>
                <a:spcPts val="700"/>
              </a:spcBef>
              <a:buClr>
                <a:srgbClr val="708CA1"/>
              </a:buClr>
              <a:buFont typeface="Arial" charset="0"/>
              <a:buChar char="•"/>
              <a:tabLst>
                <a:tab pos="261938" algn="l"/>
                <a:tab pos="449263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n-US" sz="2000" dirty="0">
                <a:solidFill>
                  <a:srgbClr val="000000"/>
                </a:solidFill>
              </a:rPr>
              <a:t>Static secure MAC addresses</a:t>
            </a:r>
          </a:p>
          <a:p>
            <a:pPr marL="0" lvl="1" indent="174625" algn="l">
              <a:lnSpc>
                <a:spcPct val="100000"/>
              </a:lnSpc>
              <a:spcBef>
                <a:spcPts val="700"/>
              </a:spcBef>
              <a:buClr>
                <a:srgbClr val="708CA1"/>
              </a:buClr>
              <a:buFont typeface="Arial" charset="0"/>
              <a:buChar char="•"/>
              <a:tabLst>
                <a:tab pos="261938" algn="l"/>
                <a:tab pos="449263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n-US" sz="2000" dirty="0">
                <a:solidFill>
                  <a:srgbClr val="000000"/>
                </a:solidFill>
              </a:rPr>
              <a:t>Dynamic secure MAC addresses</a:t>
            </a:r>
          </a:p>
          <a:p>
            <a:pPr marL="0" lvl="1" indent="174625" algn="l">
              <a:lnSpc>
                <a:spcPct val="100000"/>
              </a:lnSpc>
              <a:spcBef>
                <a:spcPts val="700"/>
              </a:spcBef>
              <a:buClr>
                <a:srgbClr val="708CA1"/>
              </a:buClr>
              <a:buFont typeface="Arial" charset="0"/>
              <a:buChar char="•"/>
              <a:tabLst>
                <a:tab pos="261938" algn="l"/>
                <a:tab pos="449263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n-US" sz="2000" dirty="0">
                <a:solidFill>
                  <a:srgbClr val="000000"/>
                </a:solidFill>
              </a:rPr>
              <a:t>Sticky secure MAC addresses</a:t>
            </a:r>
          </a:p>
        </p:txBody>
      </p:sp>
      <p:sp>
        <p:nvSpPr>
          <p:cNvPr id="45061" name="AutoShape 4"/>
          <p:cNvSpPr>
            <a:spLocks noChangeArrowheads="1"/>
          </p:cNvSpPr>
          <p:nvPr/>
        </p:nvSpPr>
        <p:spPr bwMode="auto">
          <a:xfrm>
            <a:off x="352425" y="6242050"/>
            <a:ext cx="787400" cy="303213"/>
          </a:xfrm>
          <a:custGeom>
            <a:avLst/>
            <a:gdLst>
              <a:gd name="T0" fmla="*/ 787400 w 787400"/>
              <a:gd name="T1" fmla="*/ 151607 h 303213"/>
              <a:gd name="T2" fmla="*/ 393700 w 787400"/>
              <a:gd name="T3" fmla="*/ 303213 h 303213"/>
              <a:gd name="T4" fmla="*/ 0 w 787400"/>
              <a:gd name="T5" fmla="*/ 151607 h 303213"/>
              <a:gd name="T6" fmla="*/ 393700 w 787400"/>
              <a:gd name="T7" fmla="*/ 0 h 303213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787400"/>
              <a:gd name="T13" fmla="*/ 0 h 303213"/>
              <a:gd name="T14" fmla="*/ 787400 w 787400"/>
              <a:gd name="T15" fmla="*/ 303213 h 30321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87400" h="303213">
                <a:moveTo>
                  <a:pt x="0" y="0"/>
                </a:moveTo>
                <a:lnTo>
                  <a:pt x="2187" y="0"/>
                </a:lnTo>
                <a:lnTo>
                  <a:pt x="2187" y="842"/>
                </a:lnTo>
                <a:lnTo>
                  <a:pt x="0" y="842"/>
                </a:lnTo>
                <a:close/>
              </a:path>
            </a:pathLst>
          </a:custGeom>
          <a:solidFill>
            <a:srgbClr val="6891BA"/>
          </a:solidFill>
          <a:ln w="25560">
            <a:solidFill>
              <a:srgbClr val="000000"/>
            </a:solidFill>
            <a:round/>
            <a:headEnd/>
            <a:tailEnd/>
          </a:ln>
        </p:spPr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  <a:tabLst>
                <a:tab pos="723900" algn="l"/>
              </a:tabLst>
            </a:pPr>
            <a:r>
              <a:rPr lang="en-US" sz="1400">
                <a:solidFill>
                  <a:srgbClr val="000000"/>
                </a:solidFill>
              </a:rPr>
              <a:t>2.2.4.3</a:t>
            </a:r>
          </a:p>
        </p:txBody>
      </p:sp>
      <p:sp>
        <p:nvSpPr>
          <p:cNvPr id="45062" name="AutoShape 5"/>
          <p:cNvSpPr>
            <a:spLocks noChangeArrowheads="1"/>
          </p:cNvSpPr>
          <p:nvPr/>
        </p:nvSpPr>
        <p:spPr bwMode="auto">
          <a:xfrm>
            <a:off x="4935538" y="6181725"/>
            <a:ext cx="3668712" cy="363538"/>
          </a:xfrm>
          <a:custGeom>
            <a:avLst/>
            <a:gdLst>
              <a:gd name="T0" fmla="*/ 3668712 w 3668712"/>
              <a:gd name="T1" fmla="*/ 181769 h 363538"/>
              <a:gd name="T2" fmla="*/ 1834356 w 3668712"/>
              <a:gd name="T3" fmla="*/ 363538 h 363538"/>
              <a:gd name="T4" fmla="*/ 0 w 3668712"/>
              <a:gd name="T5" fmla="*/ 181769 h 363538"/>
              <a:gd name="T6" fmla="*/ 1834356 w 3668712"/>
              <a:gd name="T7" fmla="*/ 0 h 363538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3668712"/>
              <a:gd name="T13" fmla="*/ 0 h 363538"/>
              <a:gd name="T14" fmla="*/ 3668712 w 3668712"/>
              <a:gd name="T15" fmla="*/ 363538 h 36353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668712" h="363538">
                <a:moveTo>
                  <a:pt x="0" y="0"/>
                </a:moveTo>
                <a:lnTo>
                  <a:pt x="10190" y="0"/>
                </a:lnTo>
                <a:lnTo>
                  <a:pt x="10190" y="1012"/>
                </a:lnTo>
                <a:lnTo>
                  <a:pt x="0" y="1012"/>
                </a:lnTo>
                <a:close/>
              </a:path>
            </a:pathLst>
          </a:custGeom>
          <a:solidFill>
            <a:srgbClr val="AAC1D8"/>
          </a:solidFill>
          <a:ln w="25560">
            <a:solidFill>
              <a:srgbClr val="000000"/>
            </a:solidFill>
            <a:round/>
            <a:headEnd/>
            <a:tailEnd/>
          </a:ln>
        </p:spPr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US">
                <a:solidFill>
                  <a:srgbClr val="000000"/>
                </a:solidFill>
              </a:rPr>
              <a:t>Do the Buttons on 2.2.4.3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68860" y="496888"/>
            <a:ext cx="8145463" cy="8382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1800" dirty="0" smtClean="0">
                <a:cs typeface="Arial" pitchFamily="34" charset="0"/>
              </a:rPr>
              <a:t>Cisco IOS</a:t>
            </a:r>
            <a:r>
              <a:rPr lang="en-US" dirty="0" smtClean="0">
                <a:cs typeface="Arial" pitchFamily="34" charset="0"/>
              </a:rPr>
              <a:t/>
            </a:r>
            <a:br>
              <a:rPr lang="en-US" dirty="0" smtClean="0">
                <a:cs typeface="Arial" pitchFamily="34" charset="0"/>
              </a:rPr>
            </a:br>
            <a:r>
              <a:rPr lang="en-US" dirty="0">
                <a:solidFill>
                  <a:schemeClr val="accent5">
                    <a:lumMod val="75000"/>
                  </a:schemeClr>
                </a:solidFill>
                <a:cs typeface="Arial" pitchFamily="34" charset="0"/>
              </a:rPr>
              <a:t>Purpose</a:t>
            </a:r>
            <a:r>
              <a:rPr lang="en-US" dirty="0" smtClean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cs typeface="Arial" pitchFamily="34" charset="0"/>
              </a:rPr>
              <a:t>of OS</a:t>
            </a:r>
          </a:p>
        </p:txBody>
      </p:sp>
      <p:sp>
        <p:nvSpPr>
          <p:cNvPr id="9219" name="Rectangle 6"/>
          <p:cNvSpPr>
            <a:spLocks noGrp="1" noChangeArrowheads="1"/>
          </p:cNvSpPr>
          <p:nvPr>
            <p:ph sz="quarter" idx="1"/>
          </p:nvPr>
        </p:nvSpPr>
        <p:spPr>
          <a:xfrm>
            <a:off x="430306" y="1654629"/>
            <a:ext cx="8312057" cy="4847117"/>
          </a:xfrm>
        </p:spPr>
        <p:txBody>
          <a:bodyPr/>
          <a:lstStyle/>
          <a:p>
            <a:pPr eaLnBrk="1" hangingPunct="1">
              <a:lnSpc>
                <a:spcPct val="75000"/>
              </a:lnSpc>
              <a:defRPr/>
            </a:pPr>
            <a:r>
              <a:rPr lang="en-US" altLang="ja-JP" sz="2000" dirty="0" smtClean="0">
                <a:ea typeface="ＭＳ Ｐゴシック" charset="-128"/>
                <a:cs typeface="Arial" pitchFamily="34" charset="0"/>
              </a:rPr>
              <a:t>PC operating systems (Windows 8 and OS X) perform technical functions that enable: </a:t>
            </a:r>
          </a:p>
          <a:p>
            <a:pPr marL="800100" lvl="1" indent="-342900" eaLnBrk="1" hangingPunct="1">
              <a:lnSpc>
                <a:spcPct val="75000"/>
              </a:lnSpc>
              <a:buFont typeface="Wingdings" panose="05000000000000000000" pitchFamily="2" charset="2"/>
              <a:buChar char="§"/>
              <a:defRPr/>
            </a:pPr>
            <a:r>
              <a:rPr lang="en-US" altLang="ja-JP" dirty="0" smtClean="0">
                <a:ea typeface="ＭＳ Ｐゴシック" charset="-128"/>
                <a:cs typeface="Arial" pitchFamily="34" charset="0"/>
              </a:rPr>
              <a:t>Use of a mouse</a:t>
            </a:r>
          </a:p>
          <a:p>
            <a:pPr marL="800100" lvl="1" indent="-342900" eaLnBrk="1" hangingPunct="1">
              <a:lnSpc>
                <a:spcPct val="75000"/>
              </a:lnSpc>
              <a:buFont typeface="Wingdings" panose="05000000000000000000" pitchFamily="2" charset="2"/>
              <a:buChar char="§"/>
              <a:defRPr/>
            </a:pPr>
            <a:r>
              <a:rPr lang="en-US" altLang="ja-JP" dirty="0" smtClean="0">
                <a:ea typeface="ＭＳ Ｐゴシック" charset="-128"/>
                <a:cs typeface="Arial" pitchFamily="34" charset="0"/>
              </a:rPr>
              <a:t>View output</a:t>
            </a:r>
          </a:p>
          <a:p>
            <a:pPr marL="800100" lvl="1" indent="-342900" eaLnBrk="1" hangingPunct="1">
              <a:lnSpc>
                <a:spcPct val="75000"/>
              </a:lnSpc>
              <a:buFont typeface="Wingdings" panose="05000000000000000000" pitchFamily="2" charset="2"/>
              <a:buChar char="§"/>
              <a:defRPr/>
            </a:pPr>
            <a:r>
              <a:rPr lang="en-US" altLang="ja-JP" dirty="0" smtClean="0">
                <a:ea typeface="ＭＳ Ｐゴシック" charset="-128"/>
                <a:cs typeface="Arial" pitchFamily="34" charset="0"/>
              </a:rPr>
              <a:t>Enter text</a:t>
            </a:r>
          </a:p>
          <a:p>
            <a:pPr eaLnBrk="1" hangingPunct="1">
              <a:lnSpc>
                <a:spcPct val="75000"/>
              </a:lnSpc>
              <a:defRPr/>
            </a:pPr>
            <a:r>
              <a:rPr lang="en-US" altLang="ja-JP" sz="2000" dirty="0" smtClean="0">
                <a:ea typeface="ＭＳ Ｐゴシック" charset="-128"/>
                <a:cs typeface="Arial" pitchFamily="34" charset="0"/>
              </a:rPr>
              <a:t>Switch or router IOS provides options to: </a:t>
            </a:r>
          </a:p>
          <a:p>
            <a:pPr marL="800100" lvl="1" indent="-342900" eaLnBrk="1" hangingPunct="1">
              <a:lnSpc>
                <a:spcPct val="75000"/>
              </a:lnSpc>
              <a:buFont typeface="Wingdings" panose="05000000000000000000" pitchFamily="2" charset="2"/>
              <a:buChar char="§"/>
              <a:defRPr/>
            </a:pPr>
            <a:r>
              <a:rPr lang="en-US" altLang="ja-JP" dirty="0" smtClean="0">
                <a:ea typeface="ＭＳ Ｐゴシック" charset="-128"/>
                <a:cs typeface="Arial" pitchFamily="34" charset="0"/>
              </a:rPr>
              <a:t>Configure interfaces</a:t>
            </a:r>
          </a:p>
          <a:p>
            <a:pPr marL="800100" lvl="1" indent="-342900" eaLnBrk="1" hangingPunct="1">
              <a:lnSpc>
                <a:spcPct val="75000"/>
              </a:lnSpc>
              <a:buFont typeface="Wingdings" panose="05000000000000000000" pitchFamily="2" charset="2"/>
              <a:buChar char="§"/>
              <a:defRPr/>
            </a:pPr>
            <a:r>
              <a:rPr lang="en-US" altLang="ja-JP" dirty="0" smtClean="0">
                <a:ea typeface="ＭＳ Ｐゴシック" charset="-128"/>
                <a:cs typeface="Arial" pitchFamily="34" charset="0"/>
              </a:rPr>
              <a:t>Enable routing and switching functions</a:t>
            </a:r>
          </a:p>
          <a:p>
            <a:pPr eaLnBrk="1" hangingPunct="1">
              <a:lnSpc>
                <a:spcPct val="75000"/>
              </a:lnSpc>
              <a:defRPr/>
            </a:pPr>
            <a:r>
              <a:rPr lang="en-US" altLang="ja-JP" sz="2000" dirty="0" smtClean="0">
                <a:ea typeface="ＭＳ Ｐゴシック" charset="-128"/>
                <a:cs typeface="Arial" pitchFamily="34" charset="0"/>
              </a:rPr>
              <a:t>All networking </a:t>
            </a:r>
            <a:r>
              <a:rPr lang="en-US" sz="2000" dirty="0" smtClean="0">
                <a:cs typeface="Arial" pitchFamily="34" charset="0"/>
              </a:rPr>
              <a:t>devices </a:t>
            </a:r>
            <a:r>
              <a:rPr lang="en-US" sz="2000" dirty="0">
                <a:cs typeface="Arial" pitchFamily="34" charset="0"/>
              </a:rPr>
              <a:t>come with a default </a:t>
            </a:r>
            <a:r>
              <a:rPr lang="en-US" sz="2000" dirty="0" smtClean="0">
                <a:cs typeface="Arial" pitchFamily="34" charset="0"/>
              </a:rPr>
              <a:t>IOS</a:t>
            </a:r>
          </a:p>
          <a:p>
            <a:pPr eaLnBrk="1" hangingPunct="1">
              <a:lnSpc>
                <a:spcPct val="75000"/>
              </a:lnSpc>
              <a:defRPr/>
            </a:pPr>
            <a:r>
              <a:rPr lang="en-US" sz="2000" dirty="0" smtClean="0">
                <a:cs typeface="Arial" pitchFamily="34" charset="0"/>
              </a:rPr>
              <a:t>Possible </a:t>
            </a:r>
            <a:r>
              <a:rPr lang="en-US" sz="2000" dirty="0">
                <a:cs typeface="Arial" pitchFamily="34" charset="0"/>
              </a:rPr>
              <a:t>to upgrade the IOS version or feature </a:t>
            </a:r>
            <a:r>
              <a:rPr lang="en-US" sz="2000" dirty="0" smtClean="0">
                <a:cs typeface="Arial" pitchFamily="34" charset="0"/>
              </a:rPr>
              <a:t>set</a:t>
            </a:r>
          </a:p>
          <a:p>
            <a:pPr eaLnBrk="1" hangingPunct="1">
              <a:lnSpc>
                <a:spcPct val="75000"/>
              </a:lnSpc>
              <a:defRPr/>
            </a:pPr>
            <a:r>
              <a:rPr lang="en-US" sz="2000" dirty="0"/>
              <a:t>In this course, </a:t>
            </a:r>
            <a:r>
              <a:rPr lang="en-US" sz="2000" dirty="0" smtClean="0"/>
              <a:t>primary focus is Cisco </a:t>
            </a:r>
            <a:r>
              <a:rPr lang="en-US" sz="2000" dirty="0"/>
              <a:t>IOS Release 15.x</a:t>
            </a:r>
          </a:p>
          <a:p>
            <a:pPr eaLnBrk="1" hangingPunct="1">
              <a:lnSpc>
                <a:spcPct val="75000"/>
              </a:lnSpc>
              <a:defRPr/>
            </a:pPr>
            <a:endParaRPr lang="en-US" altLang="ja-JP" sz="2000" dirty="0" smtClean="0">
              <a:ea typeface="ＭＳ Ｐゴシック" charset="-128"/>
              <a:cs typeface="Arial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1"/>
          <p:cNvSpPr>
            <a:spLocks noGrp="1" noChangeArrowheads="1"/>
          </p:cNvSpPr>
          <p:nvPr>
            <p:ph type="title"/>
          </p:nvPr>
        </p:nvSpPr>
        <p:spPr>
          <a:xfrm>
            <a:off x="288925" y="522288"/>
            <a:ext cx="8145463" cy="838200"/>
          </a:xfrm>
        </p:spPr>
        <p:txBody>
          <a:bodyPr>
            <a:normAutofit fontScale="90000"/>
          </a:bodyPr>
          <a:lstStyle/>
          <a:p>
            <a:pPr algn="l" eaLnBrk="1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1800" b="1" smtClean="0">
                <a:solidFill>
                  <a:srgbClr val="708CA1"/>
                </a:solidFill>
              </a:rPr>
              <a:t>Switch Port Security</a:t>
            </a:r>
            <a:r>
              <a:rPr lang="en-US" sz="1800" b="1" smtClean="0">
                <a:solidFill>
                  <a:srgbClr val="708CA1"/>
                </a:solidFill>
                <a:ea typeface="ＭＳ Ｐゴシック" pitchFamily="48" charset="-128"/>
              </a:rPr>
              <a:t/>
            </a:r>
            <a:br>
              <a:rPr lang="en-US" sz="1800" b="1" smtClean="0">
                <a:solidFill>
                  <a:srgbClr val="708CA1"/>
                </a:solidFill>
                <a:ea typeface="ＭＳ Ｐゴシック" pitchFamily="48" charset="-128"/>
              </a:rPr>
            </a:br>
            <a:r>
              <a:rPr lang="en-US" sz="3200" b="1" smtClean="0">
                <a:solidFill>
                  <a:srgbClr val="708CA1"/>
                </a:solidFill>
                <a:ea typeface="ＭＳ Ｐゴシック" pitchFamily="48" charset="-128"/>
              </a:rPr>
              <a:t>Port Security: Violation Modes</a:t>
            </a:r>
          </a:p>
        </p:txBody>
      </p:sp>
      <p:sp>
        <p:nvSpPr>
          <p:cNvPr id="46083" name="Text Box 2"/>
          <p:cNvSpPr txBox="1">
            <a:spLocks noChangeArrowheads="1"/>
          </p:cNvSpPr>
          <p:nvPr/>
        </p:nvSpPr>
        <p:spPr bwMode="auto">
          <a:xfrm>
            <a:off x="511175" y="1404938"/>
            <a:ext cx="7940675" cy="4879975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</p:spPr>
        <p:txBody>
          <a:bodyPr lIns="82080" tIns="41040" rIns="82080" bIns="41040"/>
          <a:lstStyle/>
          <a:p>
            <a:pPr>
              <a:lnSpc>
                <a:spcPct val="100000"/>
              </a:lnSpc>
              <a:spcBef>
                <a:spcPts val="120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n-US" sz="240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46084" name="AutoShape 3"/>
          <p:cNvSpPr>
            <a:spLocks noChangeArrowheads="1"/>
          </p:cNvSpPr>
          <p:nvPr/>
        </p:nvSpPr>
        <p:spPr bwMode="auto">
          <a:xfrm>
            <a:off x="661988" y="1638300"/>
            <a:ext cx="7940675" cy="4638675"/>
          </a:xfrm>
          <a:custGeom>
            <a:avLst/>
            <a:gdLst>
              <a:gd name="T0" fmla="*/ 7940675 w 7940675"/>
              <a:gd name="T1" fmla="*/ 2439990 h 4879975"/>
              <a:gd name="T2" fmla="*/ 3970340 w 7940675"/>
              <a:gd name="T3" fmla="*/ 4879975 h 4879975"/>
              <a:gd name="T4" fmla="*/ 0 w 7940675"/>
              <a:gd name="T5" fmla="*/ 2439990 h 4879975"/>
              <a:gd name="T6" fmla="*/ 3970340 w 7940675"/>
              <a:gd name="T7" fmla="*/ 0 h 4879975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7940675"/>
              <a:gd name="T13" fmla="*/ 0 h 4879975"/>
              <a:gd name="T14" fmla="*/ 7940675 w 7940675"/>
              <a:gd name="T15" fmla="*/ 4879975 h 48799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940675" h="4879975">
                <a:moveTo>
                  <a:pt x="0" y="0"/>
                </a:moveTo>
                <a:lnTo>
                  <a:pt x="22057" y="0"/>
                </a:lnTo>
                <a:lnTo>
                  <a:pt x="22057" y="13555"/>
                </a:lnTo>
                <a:lnTo>
                  <a:pt x="0" y="13555"/>
                </a:lnTo>
                <a:close/>
              </a:path>
            </a:pathLst>
          </a:custGeom>
          <a:noFill/>
          <a:ln w="9360">
            <a:noFill/>
            <a:miter lim="800000"/>
            <a:headEnd/>
            <a:tailEnd/>
          </a:ln>
        </p:spPr>
        <p:txBody>
          <a:bodyPr lIns="82080" tIns="41040" rIns="82080" bIns="41040"/>
          <a:lstStyle/>
          <a:p>
            <a:pPr marL="363538" indent="-363538" algn="l">
              <a:lnSpc>
                <a:spcPct val="90000"/>
              </a:lnSpc>
              <a:spcBef>
                <a:spcPts val="1200"/>
              </a:spcBef>
              <a:buClr>
                <a:srgbClr val="708CA1"/>
              </a:buClr>
              <a:buFont typeface="Wingdings" charset="2"/>
              <a:buChar char=""/>
              <a:tabLst>
                <a:tab pos="174625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n-US" sz="2400" dirty="0">
                <a:solidFill>
                  <a:srgbClr val="000000"/>
                </a:solidFill>
              </a:rPr>
              <a:t>IOS considers a security violation when either of these </a:t>
            </a:r>
            <a:r>
              <a:rPr lang="en-US" sz="2400" dirty="0" smtClean="0">
                <a:solidFill>
                  <a:srgbClr val="000000"/>
                </a:solidFill>
              </a:rPr>
              <a:t> situations occurs:</a:t>
            </a:r>
          </a:p>
          <a:p>
            <a:pPr marL="363538" indent="-363538" algn="l">
              <a:lnSpc>
                <a:spcPct val="90000"/>
              </a:lnSpc>
              <a:spcBef>
                <a:spcPts val="1200"/>
              </a:spcBef>
              <a:buClr>
                <a:srgbClr val="708CA1"/>
              </a:buClr>
              <a:buFont typeface="Wingdings" charset="2"/>
              <a:buChar char=""/>
              <a:tabLst>
                <a:tab pos="174625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n-US" sz="2000" dirty="0" smtClean="0">
                <a:solidFill>
                  <a:srgbClr val="000000"/>
                </a:solidFill>
              </a:rPr>
              <a:t>The </a:t>
            </a:r>
            <a:r>
              <a:rPr lang="en-US" sz="2000" dirty="0">
                <a:solidFill>
                  <a:srgbClr val="000000"/>
                </a:solidFill>
              </a:rPr>
              <a:t>maximum number of secure MAC addresses for </a:t>
            </a:r>
            <a:r>
              <a:rPr lang="en-US" sz="2000" dirty="0" smtClean="0">
                <a:solidFill>
                  <a:srgbClr val="000000"/>
                </a:solidFill>
              </a:rPr>
              <a:t>that interface </a:t>
            </a:r>
            <a:r>
              <a:rPr lang="en-US" sz="2000" dirty="0">
                <a:solidFill>
                  <a:srgbClr val="000000"/>
                </a:solidFill>
              </a:rPr>
              <a:t>have been added to the CAM, and a station whose </a:t>
            </a:r>
            <a:r>
              <a:rPr lang="en-US" sz="2000" dirty="0" smtClean="0">
                <a:solidFill>
                  <a:srgbClr val="000000"/>
                </a:solidFill>
              </a:rPr>
              <a:t>MAC address </a:t>
            </a:r>
            <a:r>
              <a:rPr lang="en-US" sz="2000" dirty="0">
                <a:solidFill>
                  <a:srgbClr val="000000"/>
                </a:solidFill>
              </a:rPr>
              <a:t>is not in the address table attempts to access the </a:t>
            </a:r>
            <a:r>
              <a:rPr lang="en-US" sz="2000" dirty="0" smtClean="0">
                <a:solidFill>
                  <a:srgbClr val="000000"/>
                </a:solidFill>
              </a:rPr>
              <a:t>interface.</a:t>
            </a:r>
          </a:p>
          <a:p>
            <a:pPr marL="363538" indent="-363538" algn="l">
              <a:lnSpc>
                <a:spcPct val="90000"/>
              </a:lnSpc>
              <a:spcBef>
                <a:spcPts val="1200"/>
              </a:spcBef>
              <a:buClr>
                <a:srgbClr val="708CA1"/>
              </a:buClr>
              <a:buFont typeface="Wingdings" charset="2"/>
              <a:buChar char=""/>
              <a:tabLst>
                <a:tab pos="174625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n-US" sz="2000" dirty="0" smtClean="0">
                <a:solidFill>
                  <a:srgbClr val="000000"/>
                </a:solidFill>
              </a:rPr>
              <a:t>An </a:t>
            </a:r>
            <a:r>
              <a:rPr lang="en-US" sz="2000" dirty="0">
                <a:solidFill>
                  <a:srgbClr val="000000"/>
                </a:solidFill>
              </a:rPr>
              <a:t>address learned or configured on one secure interface is </a:t>
            </a:r>
            <a:r>
              <a:rPr lang="en-US" sz="2000" dirty="0" smtClean="0">
                <a:solidFill>
                  <a:srgbClr val="000000"/>
                </a:solidFill>
              </a:rPr>
              <a:t> seen </a:t>
            </a:r>
            <a:r>
              <a:rPr lang="en-US" sz="2000" dirty="0">
                <a:solidFill>
                  <a:srgbClr val="000000"/>
                </a:solidFill>
              </a:rPr>
              <a:t>on another secure interface in the same </a:t>
            </a:r>
            <a:r>
              <a:rPr lang="en-US" sz="2000" dirty="0" smtClean="0">
                <a:solidFill>
                  <a:srgbClr val="000000"/>
                </a:solidFill>
              </a:rPr>
              <a:t>VLAN.</a:t>
            </a:r>
          </a:p>
          <a:p>
            <a:pPr marL="363538" indent="-363538" algn="l">
              <a:lnSpc>
                <a:spcPct val="90000"/>
              </a:lnSpc>
              <a:spcBef>
                <a:spcPts val="1200"/>
              </a:spcBef>
              <a:buClr>
                <a:srgbClr val="708CA1"/>
              </a:buClr>
              <a:buFont typeface="Wingdings" charset="2"/>
              <a:buChar char=""/>
              <a:tabLst>
                <a:tab pos="174625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n-US" sz="2400" dirty="0" smtClean="0">
                <a:solidFill>
                  <a:srgbClr val="000000"/>
                </a:solidFill>
              </a:rPr>
              <a:t>There </a:t>
            </a:r>
            <a:r>
              <a:rPr lang="en-US" sz="2400" dirty="0">
                <a:solidFill>
                  <a:srgbClr val="000000"/>
                </a:solidFill>
              </a:rPr>
              <a:t>are three possible action to be taken when a 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>
                <a:solidFill>
                  <a:srgbClr val="000000"/>
                </a:solidFill>
              </a:rPr>
              <a:t>violation is detected:</a:t>
            </a:r>
          </a:p>
          <a:p>
            <a:pPr marL="820738" lvl="2" indent="-363538" algn="l">
              <a:lnSpc>
                <a:spcPct val="100000"/>
              </a:lnSpc>
              <a:spcBef>
                <a:spcPts val="700"/>
              </a:spcBef>
              <a:buClr>
                <a:srgbClr val="708CA1"/>
              </a:buClr>
              <a:buFont typeface="Arial" charset="0"/>
              <a:buChar char="•"/>
              <a:tabLst>
                <a:tab pos="174625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n-US" sz="2000" dirty="0">
                <a:solidFill>
                  <a:srgbClr val="000000"/>
                </a:solidFill>
              </a:rPr>
              <a:t>Protect</a:t>
            </a:r>
          </a:p>
          <a:p>
            <a:pPr marL="820738" lvl="2" indent="-363538" algn="l">
              <a:lnSpc>
                <a:spcPct val="100000"/>
              </a:lnSpc>
              <a:spcBef>
                <a:spcPts val="700"/>
              </a:spcBef>
              <a:buClr>
                <a:srgbClr val="708CA1"/>
              </a:buClr>
              <a:buFont typeface="Arial" charset="0"/>
              <a:buChar char="•"/>
              <a:tabLst>
                <a:tab pos="174625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n-US" sz="2000" dirty="0">
                <a:solidFill>
                  <a:srgbClr val="000000"/>
                </a:solidFill>
              </a:rPr>
              <a:t>Restrict</a:t>
            </a:r>
          </a:p>
          <a:p>
            <a:pPr marL="820738" lvl="2" indent="-363538" algn="l">
              <a:lnSpc>
                <a:spcPct val="100000"/>
              </a:lnSpc>
              <a:spcBef>
                <a:spcPts val="700"/>
              </a:spcBef>
              <a:buClr>
                <a:srgbClr val="708CA1"/>
              </a:buClr>
              <a:buFont typeface="Arial" charset="0"/>
              <a:buChar char="•"/>
              <a:tabLst>
                <a:tab pos="174625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n-US" sz="2000" dirty="0">
                <a:solidFill>
                  <a:srgbClr val="000000"/>
                </a:solidFill>
              </a:rPr>
              <a:t>Shutdown</a:t>
            </a:r>
          </a:p>
        </p:txBody>
      </p:sp>
      <p:sp>
        <p:nvSpPr>
          <p:cNvPr id="46085" name="AutoShape 4"/>
          <p:cNvSpPr>
            <a:spLocks noChangeArrowheads="1"/>
          </p:cNvSpPr>
          <p:nvPr/>
        </p:nvSpPr>
        <p:spPr bwMode="auto">
          <a:xfrm>
            <a:off x="352425" y="6242050"/>
            <a:ext cx="787400" cy="303213"/>
          </a:xfrm>
          <a:custGeom>
            <a:avLst/>
            <a:gdLst>
              <a:gd name="T0" fmla="*/ 787400 w 787400"/>
              <a:gd name="T1" fmla="*/ 151607 h 303213"/>
              <a:gd name="T2" fmla="*/ 393700 w 787400"/>
              <a:gd name="T3" fmla="*/ 303213 h 303213"/>
              <a:gd name="T4" fmla="*/ 0 w 787400"/>
              <a:gd name="T5" fmla="*/ 151607 h 303213"/>
              <a:gd name="T6" fmla="*/ 393700 w 787400"/>
              <a:gd name="T7" fmla="*/ 0 h 303213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787400"/>
              <a:gd name="T13" fmla="*/ 0 h 303213"/>
              <a:gd name="T14" fmla="*/ 787400 w 787400"/>
              <a:gd name="T15" fmla="*/ 303213 h 30321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87400" h="303213">
                <a:moveTo>
                  <a:pt x="0" y="0"/>
                </a:moveTo>
                <a:lnTo>
                  <a:pt x="2187" y="0"/>
                </a:lnTo>
                <a:lnTo>
                  <a:pt x="2187" y="842"/>
                </a:lnTo>
                <a:lnTo>
                  <a:pt x="0" y="842"/>
                </a:lnTo>
                <a:close/>
              </a:path>
            </a:pathLst>
          </a:custGeom>
          <a:solidFill>
            <a:srgbClr val="6891BA"/>
          </a:solidFill>
          <a:ln w="25560">
            <a:solidFill>
              <a:srgbClr val="000000"/>
            </a:solidFill>
            <a:round/>
            <a:headEnd/>
            <a:tailEnd/>
          </a:ln>
        </p:spPr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  <a:tabLst>
                <a:tab pos="723900" algn="l"/>
              </a:tabLst>
            </a:pPr>
            <a:r>
              <a:rPr lang="en-US" sz="1400">
                <a:solidFill>
                  <a:srgbClr val="000000"/>
                </a:solidFill>
              </a:rPr>
              <a:t>2.2.4.4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"/>
          <p:cNvSpPr>
            <a:spLocks noGrp="1" noChangeArrowheads="1"/>
          </p:cNvSpPr>
          <p:nvPr>
            <p:ph type="title"/>
          </p:nvPr>
        </p:nvSpPr>
        <p:spPr>
          <a:xfrm>
            <a:off x="288925" y="522288"/>
            <a:ext cx="8145463" cy="838200"/>
          </a:xfrm>
        </p:spPr>
        <p:txBody>
          <a:bodyPr>
            <a:normAutofit fontScale="90000"/>
          </a:bodyPr>
          <a:lstStyle/>
          <a:p>
            <a:pPr algn="l" eaLnBrk="1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1800" b="1" smtClean="0">
                <a:solidFill>
                  <a:srgbClr val="708CA1"/>
                </a:solidFill>
              </a:rPr>
              <a:t>Switch Port Security</a:t>
            </a:r>
            <a:r>
              <a:rPr lang="en-US" sz="1800" b="1" smtClean="0">
                <a:solidFill>
                  <a:srgbClr val="708CA1"/>
                </a:solidFill>
                <a:ea typeface="ＭＳ Ｐゴシック" pitchFamily="48" charset="-128"/>
              </a:rPr>
              <a:t/>
            </a:r>
            <a:br>
              <a:rPr lang="en-US" sz="1800" b="1" smtClean="0">
                <a:solidFill>
                  <a:srgbClr val="708CA1"/>
                </a:solidFill>
                <a:ea typeface="ＭＳ Ｐゴシック" pitchFamily="48" charset="-128"/>
              </a:rPr>
            </a:br>
            <a:r>
              <a:rPr lang="en-US" sz="3200" b="1" smtClean="0">
                <a:solidFill>
                  <a:srgbClr val="708CA1"/>
                </a:solidFill>
                <a:ea typeface="ＭＳ Ｐゴシック" pitchFamily="48" charset="-128"/>
              </a:rPr>
              <a:t>Port Security: Configuring</a:t>
            </a:r>
          </a:p>
        </p:txBody>
      </p:sp>
      <p:sp>
        <p:nvSpPr>
          <p:cNvPr id="47107" name="Text Box 2"/>
          <p:cNvSpPr txBox="1">
            <a:spLocks noChangeArrowheads="1"/>
          </p:cNvSpPr>
          <p:nvPr/>
        </p:nvSpPr>
        <p:spPr bwMode="auto">
          <a:xfrm>
            <a:off x="511175" y="1847850"/>
            <a:ext cx="7940675" cy="4437063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</p:spPr>
        <p:txBody>
          <a:bodyPr lIns="82080" tIns="41040" rIns="82080" bIns="41040"/>
          <a:lstStyle/>
          <a:p>
            <a:pPr>
              <a:lnSpc>
                <a:spcPct val="100000"/>
              </a:lnSpc>
              <a:spcBef>
                <a:spcPts val="120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n-US" sz="240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47108" name="AutoShape 3"/>
          <p:cNvSpPr>
            <a:spLocks noChangeArrowheads="1"/>
          </p:cNvSpPr>
          <p:nvPr/>
        </p:nvSpPr>
        <p:spPr bwMode="auto">
          <a:xfrm>
            <a:off x="661988" y="1866900"/>
            <a:ext cx="7940675" cy="4410075"/>
          </a:xfrm>
          <a:custGeom>
            <a:avLst/>
            <a:gdLst>
              <a:gd name="T0" fmla="*/ 7940675 w 7940675"/>
              <a:gd name="T1" fmla="*/ 2439990 h 4879975"/>
              <a:gd name="T2" fmla="*/ 3970340 w 7940675"/>
              <a:gd name="T3" fmla="*/ 4879975 h 4879975"/>
              <a:gd name="T4" fmla="*/ 0 w 7940675"/>
              <a:gd name="T5" fmla="*/ 2439990 h 4879975"/>
              <a:gd name="T6" fmla="*/ 3970340 w 7940675"/>
              <a:gd name="T7" fmla="*/ 0 h 4879975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7940675"/>
              <a:gd name="T13" fmla="*/ 0 h 4879975"/>
              <a:gd name="T14" fmla="*/ 7940675 w 7940675"/>
              <a:gd name="T15" fmla="*/ 4879975 h 48799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940675" h="4879975">
                <a:moveTo>
                  <a:pt x="0" y="0"/>
                </a:moveTo>
                <a:lnTo>
                  <a:pt x="22057" y="0"/>
                </a:lnTo>
                <a:lnTo>
                  <a:pt x="22057" y="13555"/>
                </a:lnTo>
                <a:lnTo>
                  <a:pt x="0" y="13555"/>
                </a:lnTo>
                <a:close/>
              </a:path>
            </a:pathLst>
          </a:custGeom>
          <a:noFill/>
          <a:ln w="9360">
            <a:noFill/>
            <a:miter lim="800000"/>
            <a:headEnd/>
            <a:tailEnd/>
          </a:ln>
        </p:spPr>
        <p:txBody>
          <a:bodyPr lIns="82080" tIns="41040" rIns="82080" bIns="41040"/>
          <a:lstStyle/>
          <a:p>
            <a:pPr marL="234950" indent="-234950" algn="l">
              <a:lnSpc>
                <a:spcPct val="90000"/>
              </a:lnSpc>
              <a:spcBef>
                <a:spcPts val="1200"/>
              </a:spcBef>
              <a:buClr>
                <a:srgbClr val="708CA1"/>
              </a:buClr>
              <a:buFont typeface="Wingdings" charset="2"/>
              <a:buChar char="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n-US" sz="2400" dirty="0">
                <a:solidFill>
                  <a:srgbClr val="000000"/>
                </a:solidFill>
              </a:rPr>
              <a:t>Dynamic Port Security Defaults</a:t>
            </a:r>
          </a:p>
        </p:txBody>
      </p:sp>
      <p:pic>
        <p:nvPicPr>
          <p:cNvPr id="47109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462213"/>
            <a:ext cx="8685213" cy="30654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47110" name="AutoShape 5"/>
          <p:cNvSpPr>
            <a:spLocks noChangeArrowheads="1"/>
          </p:cNvSpPr>
          <p:nvPr/>
        </p:nvSpPr>
        <p:spPr bwMode="auto">
          <a:xfrm>
            <a:off x="352425" y="6242050"/>
            <a:ext cx="787400" cy="303213"/>
          </a:xfrm>
          <a:custGeom>
            <a:avLst/>
            <a:gdLst>
              <a:gd name="T0" fmla="*/ 787400 w 787400"/>
              <a:gd name="T1" fmla="*/ 151607 h 303213"/>
              <a:gd name="T2" fmla="*/ 393700 w 787400"/>
              <a:gd name="T3" fmla="*/ 303213 h 303213"/>
              <a:gd name="T4" fmla="*/ 0 w 787400"/>
              <a:gd name="T5" fmla="*/ 151607 h 303213"/>
              <a:gd name="T6" fmla="*/ 393700 w 787400"/>
              <a:gd name="T7" fmla="*/ 0 h 303213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787400"/>
              <a:gd name="T13" fmla="*/ 0 h 303213"/>
              <a:gd name="T14" fmla="*/ 787400 w 787400"/>
              <a:gd name="T15" fmla="*/ 303213 h 30321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87400" h="303213">
                <a:moveTo>
                  <a:pt x="0" y="0"/>
                </a:moveTo>
                <a:lnTo>
                  <a:pt x="2187" y="0"/>
                </a:lnTo>
                <a:lnTo>
                  <a:pt x="2187" y="842"/>
                </a:lnTo>
                <a:lnTo>
                  <a:pt x="0" y="842"/>
                </a:lnTo>
                <a:close/>
              </a:path>
            </a:pathLst>
          </a:custGeom>
          <a:solidFill>
            <a:srgbClr val="6891BA"/>
          </a:solidFill>
          <a:ln w="25560">
            <a:solidFill>
              <a:srgbClr val="000000"/>
            </a:solidFill>
            <a:round/>
            <a:headEnd/>
            <a:tailEnd/>
          </a:ln>
        </p:spPr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  <a:tabLst>
                <a:tab pos="723900" algn="l"/>
              </a:tabLst>
            </a:pPr>
            <a:r>
              <a:rPr lang="en-US" sz="1400">
                <a:solidFill>
                  <a:srgbClr val="000000"/>
                </a:solidFill>
              </a:rPr>
              <a:t>2.2.4.5</a:t>
            </a:r>
          </a:p>
        </p:txBody>
      </p:sp>
      <p:sp>
        <p:nvSpPr>
          <p:cNvPr id="47111" name="AutoShape 6"/>
          <p:cNvSpPr>
            <a:spLocks noChangeArrowheads="1"/>
          </p:cNvSpPr>
          <p:nvPr/>
        </p:nvSpPr>
        <p:spPr bwMode="auto">
          <a:xfrm>
            <a:off x="4935538" y="6181725"/>
            <a:ext cx="3668712" cy="363538"/>
          </a:xfrm>
          <a:custGeom>
            <a:avLst/>
            <a:gdLst>
              <a:gd name="T0" fmla="*/ 3668712 w 3668712"/>
              <a:gd name="T1" fmla="*/ 181769 h 363538"/>
              <a:gd name="T2" fmla="*/ 1834356 w 3668712"/>
              <a:gd name="T3" fmla="*/ 363538 h 363538"/>
              <a:gd name="T4" fmla="*/ 0 w 3668712"/>
              <a:gd name="T5" fmla="*/ 181769 h 363538"/>
              <a:gd name="T6" fmla="*/ 1834356 w 3668712"/>
              <a:gd name="T7" fmla="*/ 0 h 363538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3668712"/>
              <a:gd name="T13" fmla="*/ 0 h 363538"/>
              <a:gd name="T14" fmla="*/ 3668712 w 3668712"/>
              <a:gd name="T15" fmla="*/ 363538 h 36353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668712" h="363538">
                <a:moveTo>
                  <a:pt x="0" y="0"/>
                </a:moveTo>
                <a:lnTo>
                  <a:pt x="10190" y="0"/>
                </a:lnTo>
                <a:lnTo>
                  <a:pt x="10190" y="1012"/>
                </a:lnTo>
                <a:lnTo>
                  <a:pt x="0" y="1012"/>
                </a:lnTo>
                <a:close/>
              </a:path>
            </a:pathLst>
          </a:custGeom>
          <a:solidFill>
            <a:srgbClr val="AAC1D8"/>
          </a:solidFill>
          <a:ln w="25560">
            <a:solidFill>
              <a:srgbClr val="000000"/>
            </a:solidFill>
            <a:round/>
            <a:headEnd/>
            <a:tailEnd/>
          </a:ln>
        </p:spPr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US">
                <a:solidFill>
                  <a:srgbClr val="000000"/>
                </a:solidFill>
              </a:rPr>
              <a:t>Do the Buttons on 2.2.4.5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3888" y="1417638"/>
            <a:ext cx="7896225" cy="49672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48131" name="Rectangle 2"/>
          <p:cNvSpPr>
            <a:spLocks noGrp="1" noChangeArrowheads="1"/>
          </p:cNvSpPr>
          <p:nvPr>
            <p:ph type="title"/>
          </p:nvPr>
        </p:nvSpPr>
        <p:spPr>
          <a:xfrm>
            <a:off x="234950" y="400050"/>
            <a:ext cx="8145463" cy="838200"/>
          </a:xfrm>
        </p:spPr>
        <p:txBody>
          <a:bodyPr>
            <a:normAutofit fontScale="90000"/>
          </a:bodyPr>
          <a:lstStyle/>
          <a:p>
            <a:pPr algn="l" eaLnBrk="1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1800" b="1" smtClean="0">
                <a:solidFill>
                  <a:srgbClr val="708CA1"/>
                </a:solidFill>
              </a:rPr>
              <a:t>Switch Port Security</a:t>
            </a:r>
            <a:r>
              <a:rPr lang="en-US" sz="1800" b="1" smtClean="0">
                <a:solidFill>
                  <a:srgbClr val="708CA1"/>
                </a:solidFill>
                <a:ea typeface="ＭＳ Ｐゴシック" pitchFamily="48" charset="-128"/>
              </a:rPr>
              <a:t/>
            </a:r>
            <a:br>
              <a:rPr lang="en-US" sz="1800" b="1" smtClean="0">
                <a:solidFill>
                  <a:srgbClr val="708CA1"/>
                </a:solidFill>
                <a:ea typeface="ＭＳ Ｐゴシック" pitchFamily="48" charset="-128"/>
              </a:rPr>
            </a:br>
            <a:r>
              <a:rPr lang="en-US" sz="3200" b="1" smtClean="0">
                <a:solidFill>
                  <a:srgbClr val="708CA1"/>
                </a:solidFill>
                <a:ea typeface="ＭＳ Ｐゴシック" pitchFamily="48" charset="-128"/>
              </a:rPr>
              <a:t>Port Security: Configuring</a:t>
            </a:r>
          </a:p>
        </p:txBody>
      </p:sp>
      <p:sp>
        <p:nvSpPr>
          <p:cNvPr id="48132" name="Text Box 3"/>
          <p:cNvSpPr txBox="1">
            <a:spLocks noChangeArrowheads="1"/>
          </p:cNvSpPr>
          <p:nvPr/>
        </p:nvSpPr>
        <p:spPr bwMode="auto">
          <a:xfrm>
            <a:off x="511175" y="1404938"/>
            <a:ext cx="7940675" cy="4879975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</p:spPr>
        <p:txBody>
          <a:bodyPr lIns="82080" tIns="41040" rIns="82080" bIns="41040"/>
          <a:lstStyle/>
          <a:p>
            <a:pPr>
              <a:lnSpc>
                <a:spcPct val="100000"/>
              </a:lnSpc>
              <a:spcBef>
                <a:spcPts val="120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n-US" sz="240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48133" name="AutoShape 4"/>
          <p:cNvSpPr>
            <a:spLocks noChangeArrowheads="1"/>
          </p:cNvSpPr>
          <p:nvPr/>
        </p:nvSpPr>
        <p:spPr bwMode="auto">
          <a:xfrm>
            <a:off x="746125" y="1581150"/>
            <a:ext cx="7940675" cy="4478338"/>
          </a:xfrm>
          <a:custGeom>
            <a:avLst/>
            <a:gdLst>
              <a:gd name="T0" fmla="*/ 7940675 w 7940675"/>
              <a:gd name="T1" fmla="*/ 2439990 h 4879975"/>
              <a:gd name="T2" fmla="*/ 3970340 w 7940675"/>
              <a:gd name="T3" fmla="*/ 4879975 h 4879975"/>
              <a:gd name="T4" fmla="*/ 0 w 7940675"/>
              <a:gd name="T5" fmla="*/ 2439990 h 4879975"/>
              <a:gd name="T6" fmla="*/ 3970340 w 7940675"/>
              <a:gd name="T7" fmla="*/ 0 h 4879975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7940675"/>
              <a:gd name="T13" fmla="*/ 0 h 4879975"/>
              <a:gd name="T14" fmla="*/ 7940675 w 7940675"/>
              <a:gd name="T15" fmla="*/ 4879975 h 48799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940675" h="4879975">
                <a:moveTo>
                  <a:pt x="0" y="0"/>
                </a:moveTo>
                <a:lnTo>
                  <a:pt x="22057" y="0"/>
                </a:lnTo>
                <a:lnTo>
                  <a:pt x="22057" y="13555"/>
                </a:lnTo>
                <a:lnTo>
                  <a:pt x="0" y="13555"/>
                </a:lnTo>
                <a:close/>
              </a:path>
            </a:pathLst>
          </a:custGeom>
          <a:noFill/>
          <a:ln w="9360">
            <a:noFill/>
            <a:miter lim="800000"/>
            <a:headEnd/>
            <a:tailEnd/>
          </a:ln>
        </p:spPr>
        <p:txBody>
          <a:bodyPr lIns="82080" tIns="41040" rIns="82080" bIns="41040"/>
          <a:lstStyle/>
          <a:p>
            <a:pPr marL="234950" indent="-234950" algn="l">
              <a:lnSpc>
                <a:spcPct val="90000"/>
              </a:lnSpc>
              <a:spcBef>
                <a:spcPts val="1200"/>
              </a:spcBef>
              <a:buClr>
                <a:srgbClr val="708CA1"/>
              </a:buClr>
              <a:buFont typeface="Wingdings" charset="2"/>
              <a:buChar char="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n-US" sz="2400" dirty="0">
                <a:solidFill>
                  <a:srgbClr val="000000"/>
                </a:solidFill>
              </a:rPr>
              <a:t>Configuring Dynamic Port Security</a:t>
            </a:r>
          </a:p>
        </p:txBody>
      </p:sp>
      <p:sp>
        <p:nvSpPr>
          <p:cNvPr id="48134" name="AutoShape 5"/>
          <p:cNvSpPr>
            <a:spLocks noChangeArrowheads="1"/>
          </p:cNvSpPr>
          <p:nvPr/>
        </p:nvSpPr>
        <p:spPr bwMode="auto">
          <a:xfrm>
            <a:off x="352425" y="6242050"/>
            <a:ext cx="787400" cy="303213"/>
          </a:xfrm>
          <a:custGeom>
            <a:avLst/>
            <a:gdLst>
              <a:gd name="T0" fmla="*/ 787400 w 787400"/>
              <a:gd name="T1" fmla="*/ 151607 h 303213"/>
              <a:gd name="T2" fmla="*/ 393700 w 787400"/>
              <a:gd name="T3" fmla="*/ 303213 h 303213"/>
              <a:gd name="T4" fmla="*/ 0 w 787400"/>
              <a:gd name="T5" fmla="*/ 151607 h 303213"/>
              <a:gd name="T6" fmla="*/ 393700 w 787400"/>
              <a:gd name="T7" fmla="*/ 0 h 303213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787400"/>
              <a:gd name="T13" fmla="*/ 0 h 303213"/>
              <a:gd name="T14" fmla="*/ 787400 w 787400"/>
              <a:gd name="T15" fmla="*/ 303213 h 30321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87400" h="303213">
                <a:moveTo>
                  <a:pt x="0" y="0"/>
                </a:moveTo>
                <a:lnTo>
                  <a:pt x="2187" y="0"/>
                </a:lnTo>
                <a:lnTo>
                  <a:pt x="2187" y="842"/>
                </a:lnTo>
                <a:lnTo>
                  <a:pt x="0" y="842"/>
                </a:lnTo>
                <a:close/>
              </a:path>
            </a:pathLst>
          </a:custGeom>
          <a:solidFill>
            <a:srgbClr val="6891BA"/>
          </a:solidFill>
          <a:ln w="25560">
            <a:solidFill>
              <a:srgbClr val="000000"/>
            </a:solidFill>
            <a:round/>
            <a:headEnd/>
            <a:tailEnd/>
          </a:ln>
        </p:spPr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  <a:tabLst>
                <a:tab pos="723900" algn="l"/>
              </a:tabLst>
            </a:pPr>
            <a:r>
              <a:rPr lang="en-US" sz="1400">
                <a:solidFill>
                  <a:srgbClr val="000000"/>
                </a:solidFill>
              </a:rPr>
              <a:t>2.2.4.5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41488" y="1595438"/>
            <a:ext cx="6353175" cy="4895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49155" name="Rectangle 2"/>
          <p:cNvSpPr>
            <a:spLocks noGrp="1" noChangeArrowheads="1"/>
          </p:cNvSpPr>
          <p:nvPr>
            <p:ph type="title"/>
          </p:nvPr>
        </p:nvSpPr>
        <p:spPr>
          <a:xfrm>
            <a:off x="288925" y="522288"/>
            <a:ext cx="8145463" cy="838200"/>
          </a:xfrm>
        </p:spPr>
        <p:txBody>
          <a:bodyPr>
            <a:normAutofit fontScale="90000"/>
          </a:bodyPr>
          <a:lstStyle/>
          <a:p>
            <a:pPr algn="l" eaLnBrk="1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1800" b="1" smtClean="0">
                <a:solidFill>
                  <a:srgbClr val="708CA1"/>
                </a:solidFill>
              </a:rPr>
              <a:t>Switch Port Security</a:t>
            </a:r>
            <a:r>
              <a:rPr lang="en-US" sz="1800" b="1" smtClean="0">
                <a:solidFill>
                  <a:srgbClr val="708CA1"/>
                </a:solidFill>
                <a:ea typeface="ＭＳ Ｐゴシック" pitchFamily="48" charset="-128"/>
              </a:rPr>
              <a:t/>
            </a:r>
            <a:br>
              <a:rPr lang="en-US" sz="1800" b="1" smtClean="0">
                <a:solidFill>
                  <a:srgbClr val="708CA1"/>
                </a:solidFill>
                <a:ea typeface="ＭＳ Ｐゴシック" pitchFamily="48" charset="-128"/>
              </a:rPr>
            </a:br>
            <a:r>
              <a:rPr lang="en-US" sz="3200" b="1" smtClean="0">
                <a:solidFill>
                  <a:srgbClr val="708CA1"/>
                </a:solidFill>
                <a:ea typeface="ＭＳ Ｐゴシック" pitchFamily="48" charset="-128"/>
              </a:rPr>
              <a:t>Port Security: Configuring</a:t>
            </a:r>
          </a:p>
        </p:txBody>
      </p:sp>
      <p:sp>
        <p:nvSpPr>
          <p:cNvPr id="49156" name="Text Box 3"/>
          <p:cNvSpPr txBox="1">
            <a:spLocks noChangeArrowheads="1"/>
          </p:cNvSpPr>
          <p:nvPr/>
        </p:nvSpPr>
        <p:spPr bwMode="auto">
          <a:xfrm>
            <a:off x="511175" y="1404938"/>
            <a:ext cx="7940675" cy="4879975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</p:spPr>
        <p:txBody>
          <a:bodyPr lIns="82080" tIns="41040" rIns="82080" bIns="41040"/>
          <a:lstStyle/>
          <a:p>
            <a:pPr>
              <a:lnSpc>
                <a:spcPct val="100000"/>
              </a:lnSpc>
              <a:spcBef>
                <a:spcPts val="120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n-US" sz="240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49157" name="AutoShape 4"/>
          <p:cNvSpPr>
            <a:spLocks noChangeArrowheads="1"/>
          </p:cNvSpPr>
          <p:nvPr/>
        </p:nvSpPr>
        <p:spPr bwMode="auto">
          <a:xfrm>
            <a:off x="661988" y="1397000"/>
            <a:ext cx="7940675" cy="2644775"/>
          </a:xfrm>
          <a:custGeom>
            <a:avLst/>
            <a:gdLst>
              <a:gd name="T0" fmla="*/ 7940675 w 7940675"/>
              <a:gd name="T1" fmla="*/ 1322389 h 2644775"/>
              <a:gd name="T2" fmla="*/ 3970340 w 7940675"/>
              <a:gd name="T3" fmla="*/ 2644775 h 2644775"/>
              <a:gd name="T4" fmla="*/ 0 w 7940675"/>
              <a:gd name="T5" fmla="*/ 1322389 h 2644775"/>
              <a:gd name="T6" fmla="*/ 3970340 w 7940675"/>
              <a:gd name="T7" fmla="*/ 0 h 2644775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7940675"/>
              <a:gd name="T13" fmla="*/ 0 h 2644775"/>
              <a:gd name="T14" fmla="*/ 7940675 w 7940675"/>
              <a:gd name="T15" fmla="*/ 2644775 h 26447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940675" h="2644775">
                <a:moveTo>
                  <a:pt x="0" y="0"/>
                </a:moveTo>
                <a:lnTo>
                  <a:pt x="22057" y="0"/>
                </a:lnTo>
                <a:lnTo>
                  <a:pt x="22057" y="7349"/>
                </a:lnTo>
                <a:lnTo>
                  <a:pt x="0" y="7349"/>
                </a:lnTo>
                <a:close/>
              </a:path>
            </a:pathLst>
          </a:custGeom>
          <a:noFill/>
          <a:ln w="9360">
            <a:noFill/>
            <a:miter lim="800000"/>
            <a:headEnd/>
            <a:tailEnd/>
          </a:ln>
        </p:spPr>
        <p:txBody>
          <a:bodyPr lIns="82080" tIns="41040" rIns="82080" bIns="41040"/>
          <a:lstStyle/>
          <a:p>
            <a:pPr marL="234950" indent="-234950" algn="l">
              <a:lnSpc>
                <a:spcPct val="90000"/>
              </a:lnSpc>
              <a:spcBef>
                <a:spcPts val="1200"/>
              </a:spcBef>
              <a:buClr>
                <a:srgbClr val="708CA1"/>
              </a:buClr>
              <a:buFont typeface="Wingdings" charset="2"/>
              <a:buChar char="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n-US" sz="2400" dirty="0">
                <a:solidFill>
                  <a:srgbClr val="000000"/>
                </a:solidFill>
              </a:rPr>
              <a:t>Configuring Port Security Sticky</a:t>
            </a:r>
          </a:p>
        </p:txBody>
      </p:sp>
      <p:sp>
        <p:nvSpPr>
          <p:cNvPr id="49158" name="AutoShape 5"/>
          <p:cNvSpPr>
            <a:spLocks noChangeArrowheads="1"/>
          </p:cNvSpPr>
          <p:nvPr/>
        </p:nvSpPr>
        <p:spPr bwMode="auto">
          <a:xfrm>
            <a:off x="352425" y="6242050"/>
            <a:ext cx="787400" cy="303213"/>
          </a:xfrm>
          <a:custGeom>
            <a:avLst/>
            <a:gdLst>
              <a:gd name="T0" fmla="*/ 787400 w 787400"/>
              <a:gd name="T1" fmla="*/ 151607 h 303213"/>
              <a:gd name="T2" fmla="*/ 393700 w 787400"/>
              <a:gd name="T3" fmla="*/ 303213 h 303213"/>
              <a:gd name="T4" fmla="*/ 0 w 787400"/>
              <a:gd name="T5" fmla="*/ 151607 h 303213"/>
              <a:gd name="T6" fmla="*/ 393700 w 787400"/>
              <a:gd name="T7" fmla="*/ 0 h 303213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787400"/>
              <a:gd name="T13" fmla="*/ 0 h 303213"/>
              <a:gd name="T14" fmla="*/ 787400 w 787400"/>
              <a:gd name="T15" fmla="*/ 303213 h 30321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87400" h="303213">
                <a:moveTo>
                  <a:pt x="0" y="0"/>
                </a:moveTo>
                <a:lnTo>
                  <a:pt x="2187" y="0"/>
                </a:lnTo>
                <a:lnTo>
                  <a:pt x="2187" y="842"/>
                </a:lnTo>
                <a:lnTo>
                  <a:pt x="0" y="842"/>
                </a:lnTo>
                <a:close/>
              </a:path>
            </a:pathLst>
          </a:custGeom>
          <a:solidFill>
            <a:srgbClr val="6891BA"/>
          </a:solidFill>
          <a:ln w="25560">
            <a:solidFill>
              <a:srgbClr val="000000"/>
            </a:solidFill>
            <a:round/>
            <a:headEnd/>
            <a:tailEnd/>
          </a:ln>
        </p:spPr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  <a:tabLst>
                <a:tab pos="723900" algn="l"/>
              </a:tabLst>
            </a:pPr>
            <a:r>
              <a:rPr lang="en-US" sz="1400">
                <a:solidFill>
                  <a:srgbClr val="000000"/>
                </a:solidFill>
              </a:rPr>
              <a:t>2.2.4.5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6388" y="1573213"/>
            <a:ext cx="6989762" cy="52847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0179" name="AutoShape 2"/>
          <p:cNvSpPr>
            <a:spLocks noChangeArrowheads="1"/>
          </p:cNvSpPr>
          <p:nvPr/>
        </p:nvSpPr>
        <p:spPr bwMode="auto">
          <a:xfrm>
            <a:off x="642938" y="1633538"/>
            <a:ext cx="7940675" cy="2644775"/>
          </a:xfrm>
          <a:custGeom>
            <a:avLst/>
            <a:gdLst>
              <a:gd name="T0" fmla="*/ 7940675 w 7940675"/>
              <a:gd name="T1" fmla="*/ 1322389 h 2644775"/>
              <a:gd name="T2" fmla="*/ 3970340 w 7940675"/>
              <a:gd name="T3" fmla="*/ 2644775 h 2644775"/>
              <a:gd name="T4" fmla="*/ 0 w 7940675"/>
              <a:gd name="T5" fmla="*/ 1322389 h 2644775"/>
              <a:gd name="T6" fmla="*/ 3970340 w 7940675"/>
              <a:gd name="T7" fmla="*/ 0 h 2644775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7940675"/>
              <a:gd name="T13" fmla="*/ 0 h 2644775"/>
              <a:gd name="T14" fmla="*/ 7940675 w 7940675"/>
              <a:gd name="T15" fmla="*/ 2644775 h 26447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940675" h="2644775">
                <a:moveTo>
                  <a:pt x="0" y="0"/>
                </a:moveTo>
                <a:lnTo>
                  <a:pt x="22057" y="0"/>
                </a:lnTo>
                <a:lnTo>
                  <a:pt x="22057" y="7349"/>
                </a:lnTo>
                <a:lnTo>
                  <a:pt x="0" y="7349"/>
                </a:lnTo>
                <a:close/>
              </a:path>
            </a:pathLst>
          </a:custGeom>
          <a:noFill/>
          <a:ln w="9360">
            <a:noFill/>
            <a:miter lim="800000"/>
            <a:headEnd/>
            <a:tailEnd/>
          </a:ln>
        </p:spPr>
        <p:txBody>
          <a:bodyPr lIns="82080" tIns="41040" rIns="82080" bIns="41040"/>
          <a:lstStyle/>
          <a:p>
            <a:pPr marL="234950" indent="-234950" algn="l">
              <a:lnSpc>
                <a:spcPct val="90000"/>
              </a:lnSpc>
              <a:spcBef>
                <a:spcPts val="1200"/>
              </a:spcBef>
              <a:buClr>
                <a:srgbClr val="708CA1"/>
              </a:buClr>
              <a:buFont typeface="Wingdings" charset="2"/>
              <a:buChar char="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n-US" sz="2400" dirty="0">
                <a:solidFill>
                  <a:srgbClr val="000000"/>
                </a:solidFill>
              </a:rPr>
              <a:t>Verifying Port Security Sticky</a:t>
            </a:r>
          </a:p>
        </p:txBody>
      </p:sp>
      <p:sp>
        <p:nvSpPr>
          <p:cNvPr id="50180" name="Rectangle 3"/>
          <p:cNvSpPr>
            <a:spLocks noGrp="1" noChangeArrowheads="1"/>
          </p:cNvSpPr>
          <p:nvPr>
            <p:ph type="title"/>
          </p:nvPr>
        </p:nvSpPr>
        <p:spPr>
          <a:xfrm>
            <a:off x="288925" y="522288"/>
            <a:ext cx="8145463" cy="838200"/>
          </a:xfrm>
        </p:spPr>
        <p:txBody>
          <a:bodyPr>
            <a:normAutofit fontScale="90000"/>
          </a:bodyPr>
          <a:lstStyle/>
          <a:p>
            <a:pPr algn="l" eaLnBrk="1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1800" b="1" smtClean="0">
                <a:solidFill>
                  <a:srgbClr val="708CA1"/>
                </a:solidFill>
              </a:rPr>
              <a:t>Switch Port Security</a:t>
            </a:r>
            <a:r>
              <a:rPr lang="en-US" sz="1800" b="1" smtClean="0">
                <a:solidFill>
                  <a:srgbClr val="708CA1"/>
                </a:solidFill>
                <a:ea typeface="ＭＳ Ｐゴシック" pitchFamily="48" charset="-128"/>
              </a:rPr>
              <a:t/>
            </a:r>
            <a:br>
              <a:rPr lang="en-US" sz="1800" b="1" smtClean="0">
                <a:solidFill>
                  <a:srgbClr val="708CA1"/>
                </a:solidFill>
                <a:ea typeface="ＭＳ Ｐゴシック" pitchFamily="48" charset="-128"/>
              </a:rPr>
            </a:br>
            <a:r>
              <a:rPr lang="en-US" sz="3200" b="1" smtClean="0">
                <a:solidFill>
                  <a:srgbClr val="708CA1"/>
                </a:solidFill>
                <a:ea typeface="ＭＳ Ｐゴシック" pitchFamily="48" charset="-128"/>
              </a:rPr>
              <a:t>Port Security: Verifying</a:t>
            </a:r>
          </a:p>
        </p:txBody>
      </p:sp>
      <p:sp>
        <p:nvSpPr>
          <p:cNvPr id="50181" name="AutoShape 4"/>
          <p:cNvSpPr>
            <a:spLocks noChangeArrowheads="1"/>
          </p:cNvSpPr>
          <p:nvPr/>
        </p:nvSpPr>
        <p:spPr bwMode="auto">
          <a:xfrm>
            <a:off x="352425" y="6242050"/>
            <a:ext cx="787400" cy="303213"/>
          </a:xfrm>
          <a:custGeom>
            <a:avLst/>
            <a:gdLst>
              <a:gd name="T0" fmla="*/ 787400 w 787400"/>
              <a:gd name="T1" fmla="*/ 151607 h 303213"/>
              <a:gd name="T2" fmla="*/ 393700 w 787400"/>
              <a:gd name="T3" fmla="*/ 303213 h 303213"/>
              <a:gd name="T4" fmla="*/ 0 w 787400"/>
              <a:gd name="T5" fmla="*/ 151607 h 303213"/>
              <a:gd name="T6" fmla="*/ 393700 w 787400"/>
              <a:gd name="T7" fmla="*/ 0 h 303213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787400"/>
              <a:gd name="T13" fmla="*/ 0 h 303213"/>
              <a:gd name="T14" fmla="*/ 787400 w 787400"/>
              <a:gd name="T15" fmla="*/ 303213 h 30321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87400" h="303213">
                <a:moveTo>
                  <a:pt x="0" y="0"/>
                </a:moveTo>
                <a:lnTo>
                  <a:pt x="2187" y="0"/>
                </a:lnTo>
                <a:lnTo>
                  <a:pt x="2187" y="842"/>
                </a:lnTo>
                <a:lnTo>
                  <a:pt x="0" y="842"/>
                </a:lnTo>
                <a:close/>
              </a:path>
            </a:pathLst>
          </a:custGeom>
          <a:solidFill>
            <a:srgbClr val="6891BA"/>
          </a:solidFill>
          <a:ln w="25560">
            <a:solidFill>
              <a:srgbClr val="000000"/>
            </a:solidFill>
            <a:round/>
            <a:headEnd/>
            <a:tailEnd/>
          </a:ln>
        </p:spPr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  <a:tabLst>
                <a:tab pos="723900" algn="l"/>
              </a:tabLst>
            </a:pPr>
            <a:r>
              <a:rPr lang="en-US" sz="1400">
                <a:solidFill>
                  <a:srgbClr val="000000"/>
                </a:solidFill>
              </a:rPr>
              <a:t>2.2.4.6</a:t>
            </a:r>
          </a:p>
        </p:txBody>
      </p:sp>
      <p:sp>
        <p:nvSpPr>
          <p:cNvPr id="50182" name="AutoShape 5"/>
          <p:cNvSpPr>
            <a:spLocks noChangeArrowheads="1"/>
          </p:cNvSpPr>
          <p:nvPr/>
        </p:nvSpPr>
        <p:spPr bwMode="auto">
          <a:xfrm>
            <a:off x="4935538" y="6181725"/>
            <a:ext cx="3668712" cy="363538"/>
          </a:xfrm>
          <a:custGeom>
            <a:avLst/>
            <a:gdLst>
              <a:gd name="T0" fmla="*/ 3668712 w 3668712"/>
              <a:gd name="T1" fmla="*/ 181769 h 363538"/>
              <a:gd name="T2" fmla="*/ 1834356 w 3668712"/>
              <a:gd name="T3" fmla="*/ 363538 h 363538"/>
              <a:gd name="T4" fmla="*/ 0 w 3668712"/>
              <a:gd name="T5" fmla="*/ 181769 h 363538"/>
              <a:gd name="T6" fmla="*/ 1834356 w 3668712"/>
              <a:gd name="T7" fmla="*/ 0 h 363538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3668712"/>
              <a:gd name="T13" fmla="*/ 0 h 363538"/>
              <a:gd name="T14" fmla="*/ 3668712 w 3668712"/>
              <a:gd name="T15" fmla="*/ 363538 h 36353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668712" h="363538">
                <a:moveTo>
                  <a:pt x="0" y="0"/>
                </a:moveTo>
                <a:lnTo>
                  <a:pt x="10190" y="0"/>
                </a:lnTo>
                <a:lnTo>
                  <a:pt x="10190" y="1012"/>
                </a:lnTo>
                <a:lnTo>
                  <a:pt x="0" y="1012"/>
                </a:lnTo>
                <a:close/>
              </a:path>
            </a:pathLst>
          </a:custGeom>
          <a:solidFill>
            <a:srgbClr val="AAC1D8"/>
          </a:solidFill>
          <a:ln w="25560">
            <a:solidFill>
              <a:srgbClr val="000000"/>
            </a:solidFill>
            <a:round/>
            <a:headEnd/>
            <a:tailEnd/>
          </a:ln>
        </p:spPr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US">
                <a:solidFill>
                  <a:srgbClr val="000000"/>
                </a:solidFill>
              </a:rPr>
              <a:t>Do the Buttons on 2.2.4.6</a:t>
            </a:r>
          </a:p>
        </p:txBody>
      </p:sp>
      <p:sp>
        <p:nvSpPr>
          <p:cNvPr id="50183" name="Text Box 6"/>
          <p:cNvSpPr txBox="1">
            <a:spLocks noChangeArrowheads="1"/>
          </p:cNvSpPr>
          <p:nvPr/>
        </p:nvSpPr>
        <p:spPr bwMode="auto">
          <a:xfrm>
            <a:off x="511175" y="1404938"/>
            <a:ext cx="7940675" cy="4879975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</p:spPr>
        <p:txBody>
          <a:bodyPr lIns="82080" tIns="41040" rIns="82080" bIns="41040"/>
          <a:lstStyle/>
          <a:p>
            <a:pPr>
              <a:lnSpc>
                <a:spcPct val="100000"/>
              </a:lnSpc>
              <a:spcBef>
                <a:spcPts val="120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n-US" sz="2400">
                <a:solidFill>
                  <a:srgbClr val="000000"/>
                </a:solidFill>
              </a:rPr>
              <a:t>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9888" y="1671638"/>
            <a:ext cx="8456612" cy="4743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1203" name="Rectangle 2"/>
          <p:cNvSpPr>
            <a:spLocks noGrp="1" noChangeArrowheads="1"/>
          </p:cNvSpPr>
          <p:nvPr>
            <p:ph type="title"/>
          </p:nvPr>
        </p:nvSpPr>
        <p:spPr>
          <a:xfrm>
            <a:off x="288925" y="522288"/>
            <a:ext cx="8145463" cy="838200"/>
          </a:xfrm>
        </p:spPr>
        <p:txBody>
          <a:bodyPr>
            <a:normAutofit fontScale="90000"/>
          </a:bodyPr>
          <a:lstStyle/>
          <a:p>
            <a:pPr algn="l" eaLnBrk="1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1800" b="1" smtClean="0">
                <a:solidFill>
                  <a:srgbClr val="708CA1"/>
                </a:solidFill>
              </a:rPr>
              <a:t>Switch Port Security</a:t>
            </a:r>
            <a:r>
              <a:rPr lang="en-US" sz="1800" b="1" smtClean="0">
                <a:solidFill>
                  <a:srgbClr val="708CA1"/>
                </a:solidFill>
                <a:ea typeface="ＭＳ Ｐゴシック" pitchFamily="48" charset="-128"/>
              </a:rPr>
              <a:t/>
            </a:r>
            <a:br>
              <a:rPr lang="en-US" sz="1800" b="1" smtClean="0">
                <a:solidFill>
                  <a:srgbClr val="708CA1"/>
                </a:solidFill>
                <a:ea typeface="ＭＳ Ｐゴシック" pitchFamily="48" charset="-128"/>
              </a:rPr>
            </a:br>
            <a:r>
              <a:rPr lang="en-US" sz="3200" b="1" smtClean="0">
                <a:solidFill>
                  <a:srgbClr val="708CA1"/>
                </a:solidFill>
                <a:ea typeface="ＭＳ Ｐゴシック" pitchFamily="48" charset="-128"/>
              </a:rPr>
              <a:t>Port Security: Verifying</a:t>
            </a:r>
          </a:p>
        </p:txBody>
      </p:sp>
      <p:sp>
        <p:nvSpPr>
          <p:cNvPr id="51204" name="Text Box 3"/>
          <p:cNvSpPr txBox="1">
            <a:spLocks noChangeArrowheads="1"/>
          </p:cNvSpPr>
          <p:nvPr/>
        </p:nvSpPr>
        <p:spPr bwMode="auto">
          <a:xfrm>
            <a:off x="511175" y="1404938"/>
            <a:ext cx="7940675" cy="4879975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</p:spPr>
        <p:txBody>
          <a:bodyPr lIns="82080" tIns="41040" rIns="82080" bIns="41040"/>
          <a:lstStyle/>
          <a:p>
            <a:pPr>
              <a:lnSpc>
                <a:spcPct val="100000"/>
              </a:lnSpc>
              <a:spcBef>
                <a:spcPts val="120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n-US" sz="240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51205" name="AutoShape 4"/>
          <p:cNvSpPr>
            <a:spLocks noChangeArrowheads="1"/>
          </p:cNvSpPr>
          <p:nvPr/>
        </p:nvSpPr>
        <p:spPr bwMode="auto">
          <a:xfrm>
            <a:off x="661988" y="1397000"/>
            <a:ext cx="7940675" cy="2644775"/>
          </a:xfrm>
          <a:custGeom>
            <a:avLst/>
            <a:gdLst>
              <a:gd name="T0" fmla="*/ 7940675 w 7940675"/>
              <a:gd name="T1" fmla="*/ 1322389 h 2644775"/>
              <a:gd name="T2" fmla="*/ 3970340 w 7940675"/>
              <a:gd name="T3" fmla="*/ 2644775 h 2644775"/>
              <a:gd name="T4" fmla="*/ 0 w 7940675"/>
              <a:gd name="T5" fmla="*/ 1322389 h 2644775"/>
              <a:gd name="T6" fmla="*/ 3970340 w 7940675"/>
              <a:gd name="T7" fmla="*/ 0 h 2644775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7940675"/>
              <a:gd name="T13" fmla="*/ 0 h 2644775"/>
              <a:gd name="T14" fmla="*/ 7940675 w 7940675"/>
              <a:gd name="T15" fmla="*/ 2644775 h 26447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940675" h="2644775">
                <a:moveTo>
                  <a:pt x="0" y="0"/>
                </a:moveTo>
                <a:lnTo>
                  <a:pt x="22057" y="0"/>
                </a:lnTo>
                <a:lnTo>
                  <a:pt x="22057" y="7349"/>
                </a:lnTo>
                <a:lnTo>
                  <a:pt x="0" y="7349"/>
                </a:lnTo>
                <a:close/>
              </a:path>
            </a:pathLst>
          </a:custGeom>
          <a:noFill/>
          <a:ln w="9360">
            <a:noFill/>
            <a:miter lim="800000"/>
            <a:headEnd/>
            <a:tailEnd/>
          </a:ln>
        </p:spPr>
        <p:txBody>
          <a:bodyPr lIns="82080" tIns="41040" rIns="82080" bIns="41040"/>
          <a:lstStyle/>
          <a:p>
            <a:pPr marL="234950" indent="-234950" algn="l">
              <a:lnSpc>
                <a:spcPct val="90000"/>
              </a:lnSpc>
              <a:spcBef>
                <a:spcPts val="1200"/>
              </a:spcBef>
              <a:buClr>
                <a:srgbClr val="708CA1"/>
              </a:buClr>
              <a:buFont typeface="Wingdings" charset="2"/>
              <a:buChar char="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n-US" sz="2400" dirty="0">
                <a:solidFill>
                  <a:srgbClr val="000000"/>
                </a:solidFill>
              </a:rPr>
              <a:t>Verifying Port Security Sticky – Running </a:t>
            </a:r>
            <a:r>
              <a:rPr lang="en-US" sz="2400" dirty="0" err="1">
                <a:solidFill>
                  <a:srgbClr val="000000"/>
                </a:solidFill>
              </a:rPr>
              <a:t>Config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51206" name="AutoShape 5"/>
          <p:cNvSpPr>
            <a:spLocks noChangeArrowheads="1"/>
          </p:cNvSpPr>
          <p:nvPr/>
        </p:nvSpPr>
        <p:spPr bwMode="auto">
          <a:xfrm>
            <a:off x="352425" y="6242050"/>
            <a:ext cx="787400" cy="303213"/>
          </a:xfrm>
          <a:custGeom>
            <a:avLst/>
            <a:gdLst>
              <a:gd name="T0" fmla="*/ 787400 w 787400"/>
              <a:gd name="T1" fmla="*/ 151607 h 303213"/>
              <a:gd name="T2" fmla="*/ 393700 w 787400"/>
              <a:gd name="T3" fmla="*/ 303213 h 303213"/>
              <a:gd name="T4" fmla="*/ 0 w 787400"/>
              <a:gd name="T5" fmla="*/ 151607 h 303213"/>
              <a:gd name="T6" fmla="*/ 393700 w 787400"/>
              <a:gd name="T7" fmla="*/ 0 h 303213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787400"/>
              <a:gd name="T13" fmla="*/ 0 h 303213"/>
              <a:gd name="T14" fmla="*/ 787400 w 787400"/>
              <a:gd name="T15" fmla="*/ 303213 h 30321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87400" h="303213">
                <a:moveTo>
                  <a:pt x="0" y="0"/>
                </a:moveTo>
                <a:lnTo>
                  <a:pt x="2187" y="0"/>
                </a:lnTo>
                <a:lnTo>
                  <a:pt x="2187" y="842"/>
                </a:lnTo>
                <a:lnTo>
                  <a:pt x="0" y="842"/>
                </a:lnTo>
                <a:close/>
              </a:path>
            </a:pathLst>
          </a:custGeom>
          <a:solidFill>
            <a:srgbClr val="6891BA"/>
          </a:solidFill>
          <a:ln w="25560">
            <a:solidFill>
              <a:srgbClr val="000000"/>
            </a:solidFill>
            <a:round/>
            <a:headEnd/>
            <a:tailEnd/>
          </a:ln>
        </p:spPr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  <a:tabLst>
                <a:tab pos="723900" algn="l"/>
              </a:tabLst>
            </a:pPr>
            <a:r>
              <a:rPr lang="en-US" sz="1400">
                <a:solidFill>
                  <a:srgbClr val="000000"/>
                </a:solidFill>
              </a:rPr>
              <a:t>2.2.4.6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8050" y="1874838"/>
            <a:ext cx="6743700" cy="4743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2227" name="Rectangle 2"/>
          <p:cNvSpPr>
            <a:spLocks noGrp="1" noChangeArrowheads="1"/>
          </p:cNvSpPr>
          <p:nvPr>
            <p:ph type="title"/>
          </p:nvPr>
        </p:nvSpPr>
        <p:spPr>
          <a:xfrm>
            <a:off x="288925" y="522288"/>
            <a:ext cx="8145463" cy="838200"/>
          </a:xfrm>
        </p:spPr>
        <p:txBody>
          <a:bodyPr>
            <a:normAutofit fontScale="90000"/>
          </a:bodyPr>
          <a:lstStyle/>
          <a:p>
            <a:pPr algn="l" eaLnBrk="1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1800" b="1" smtClean="0">
                <a:solidFill>
                  <a:srgbClr val="708CA1"/>
                </a:solidFill>
              </a:rPr>
              <a:t>Switch Port Security</a:t>
            </a:r>
            <a:r>
              <a:rPr lang="en-US" sz="1800" b="1" smtClean="0">
                <a:solidFill>
                  <a:srgbClr val="708CA1"/>
                </a:solidFill>
                <a:ea typeface="ＭＳ Ｐゴシック" pitchFamily="48" charset="-128"/>
              </a:rPr>
              <a:t/>
            </a:r>
            <a:br>
              <a:rPr lang="en-US" sz="1800" b="1" smtClean="0">
                <a:solidFill>
                  <a:srgbClr val="708CA1"/>
                </a:solidFill>
                <a:ea typeface="ＭＳ Ｐゴシック" pitchFamily="48" charset="-128"/>
              </a:rPr>
            </a:br>
            <a:r>
              <a:rPr lang="en-US" sz="3200" b="1" smtClean="0">
                <a:solidFill>
                  <a:srgbClr val="708CA1"/>
                </a:solidFill>
                <a:ea typeface="ＭＳ Ｐゴシック" pitchFamily="48" charset="-128"/>
              </a:rPr>
              <a:t>Port Security: Verifying</a:t>
            </a:r>
          </a:p>
        </p:txBody>
      </p:sp>
      <p:sp>
        <p:nvSpPr>
          <p:cNvPr id="52228" name="Text Box 3"/>
          <p:cNvSpPr txBox="1">
            <a:spLocks noChangeArrowheads="1"/>
          </p:cNvSpPr>
          <p:nvPr/>
        </p:nvSpPr>
        <p:spPr bwMode="auto">
          <a:xfrm>
            <a:off x="511175" y="1404938"/>
            <a:ext cx="7940675" cy="4879975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</p:spPr>
        <p:txBody>
          <a:bodyPr lIns="82080" tIns="41040" rIns="82080" bIns="41040"/>
          <a:lstStyle/>
          <a:p>
            <a:pPr>
              <a:lnSpc>
                <a:spcPct val="100000"/>
              </a:lnSpc>
              <a:spcBef>
                <a:spcPts val="120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n-US" sz="240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52229" name="AutoShape 4"/>
          <p:cNvSpPr>
            <a:spLocks noChangeArrowheads="1"/>
          </p:cNvSpPr>
          <p:nvPr/>
        </p:nvSpPr>
        <p:spPr bwMode="auto">
          <a:xfrm>
            <a:off x="661988" y="1397000"/>
            <a:ext cx="7940675" cy="2644775"/>
          </a:xfrm>
          <a:custGeom>
            <a:avLst/>
            <a:gdLst>
              <a:gd name="T0" fmla="*/ 7940675 w 7940675"/>
              <a:gd name="T1" fmla="*/ 1322389 h 2644775"/>
              <a:gd name="T2" fmla="*/ 3970340 w 7940675"/>
              <a:gd name="T3" fmla="*/ 2644775 h 2644775"/>
              <a:gd name="T4" fmla="*/ 0 w 7940675"/>
              <a:gd name="T5" fmla="*/ 1322389 h 2644775"/>
              <a:gd name="T6" fmla="*/ 3970340 w 7940675"/>
              <a:gd name="T7" fmla="*/ 0 h 2644775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7940675"/>
              <a:gd name="T13" fmla="*/ 0 h 2644775"/>
              <a:gd name="T14" fmla="*/ 7940675 w 7940675"/>
              <a:gd name="T15" fmla="*/ 2644775 h 26447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940675" h="2644775">
                <a:moveTo>
                  <a:pt x="0" y="0"/>
                </a:moveTo>
                <a:lnTo>
                  <a:pt x="22057" y="0"/>
                </a:lnTo>
                <a:lnTo>
                  <a:pt x="22057" y="7349"/>
                </a:lnTo>
                <a:lnTo>
                  <a:pt x="0" y="7349"/>
                </a:lnTo>
                <a:close/>
              </a:path>
            </a:pathLst>
          </a:custGeom>
          <a:noFill/>
          <a:ln w="9360">
            <a:noFill/>
            <a:miter lim="800000"/>
            <a:headEnd/>
            <a:tailEnd/>
          </a:ln>
        </p:spPr>
        <p:txBody>
          <a:bodyPr lIns="82080" tIns="41040" rIns="82080" bIns="41040"/>
          <a:lstStyle/>
          <a:p>
            <a:pPr marL="234950" indent="-234950" algn="l">
              <a:lnSpc>
                <a:spcPct val="90000"/>
              </a:lnSpc>
              <a:spcBef>
                <a:spcPts val="1200"/>
              </a:spcBef>
              <a:buClr>
                <a:srgbClr val="708CA1"/>
              </a:buClr>
              <a:buFont typeface="Wingdings" charset="2"/>
              <a:buChar char="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n-US" sz="2400" dirty="0">
                <a:solidFill>
                  <a:srgbClr val="000000"/>
                </a:solidFill>
              </a:rPr>
              <a:t>Verifying Port Security Secure MAC Addresses</a:t>
            </a:r>
          </a:p>
        </p:txBody>
      </p:sp>
      <p:sp>
        <p:nvSpPr>
          <p:cNvPr id="52230" name="AutoShape 5"/>
          <p:cNvSpPr>
            <a:spLocks noChangeArrowheads="1"/>
          </p:cNvSpPr>
          <p:nvPr/>
        </p:nvSpPr>
        <p:spPr bwMode="auto">
          <a:xfrm>
            <a:off x="352425" y="6242050"/>
            <a:ext cx="787400" cy="303213"/>
          </a:xfrm>
          <a:custGeom>
            <a:avLst/>
            <a:gdLst>
              <a:gd name="T0" fmla="*/ 787400 w 787400"/>
              <a:gd name="T1" fmla="*/ 151607 h 303213"/>
              <a:gd name="T2" fmla="*/ 393700 w 787400"/>
              <a:gd name="T3" fmla="*/ 303213 h 303213"/>
              <a:gd name="T4" fmla="*/ 0 w 787400"/>
              <a:gd name="T5" fmla="*/ 151607 h 303213"/>
              <a:gd name="T6" fmla="*/ 393700 w 787400"/>
              <a:gd name="T7" fmla="*/ 0 h 303213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787400"/>
              <a:gd name="T13" fmla="*/ 0 h 303213"/>
              <a:gd name="T14" fmla="*/ 787400 w 787400"/>
              <a:gd name="T15" fmla="*/ 303213 h 30321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87400" h="303213">
                <a:moveTo>
                  <a:pt x="0" y="0"/>
                </a:moveTo>
                <a:lnTo>
                  <a:pt x="2187" y="0"/>
                </a:lnTo>
                <a:lnTo>
                  <a:pt x="2187" y="842"/>
                </a:lnTo>
                <a:lnTo>
                  <a:pt x="0" y="842"/>
                </a:lnTo>
                <a:close/>
              </a:path>
            </a:pathLst>
          </a:custGeom>
          <a:solidFill>
            <a:srgbClr val="6891BA"/>
          </a:solidFill>
          <a:ln w="25560">
            <a:solidFill>
              <a:srgbClr val="000000"/>
            </a:solidFill>
            <a:round/>
            <a:headEnd/>
            <a:tailEnd/>
          </a:ln>
        </p:spPr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  <a:tabLst>
                <a:tab pos="723900" algn="l"/>
              </a:tabLst>
            </a:pPr>
            <a:r>
              <a:rPr lang="en-US" sz="1400">
                <a:solidFill>
                  <a:srgbClr val="000000"/>
                </a:solidFill>
              </a:rPr>
              <a:t>2.2.4.6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6300" y="3714750"/>
            <a:ext cx="7418388" cy="2863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3251" name="Rectangle 2"/>
          <p:cNvSpPr>
            <a:spLocks noGrp="1" noChangeArrowheads="1"/>
          </p:cNvSpPr>
          <p:nvPr>
            <p:ph type="title"/>
          </p:nvPr>
        </p:nvSpPr>
        <p:spPr>
          <a:xfrm>
            <a:off x="288925" y="522288"/>
            <a:ext cx="8145463" cy="838200"/>
          </a:xfrm>
        </p:spPr>
        <p:txBody>
          <a:bodyPr>
            <a:normAutofit fontScale="90000"/>
          </a:bodyPr>
          <a:lstStyle/>
          <a:p>
            <a:pPr algn="l" eaLnBrk="1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1800" b="1" smtClean="0">
                <a:solidFill>
                  <a:srgbClr val="708CA1"/>
                </a:solidFill>
              </a:rPr>
              <a:t>Switch Port Security</a:t>
            </a:r>
            <a:r>
              <a:rPr lang="en-US" sz="1800" b="1" smtClean="0">
                <a:solidFill>
                  <a:srgbClr val="708CA1"/>
                </a:solidFill>
                <a:ea typeface="ＭＳ Ｐゴシック" pitchFamily="48" charset="-128"/>
              </a:rPr>
              <a:t/>
            </a:r>
            <a:br>
              <a:rPr lang="en-US" sz="1800" b="1" smtClean="0">
                <a:solidFill>
                  <a:srgbClr val="708CA1"/>
                </a:solidFill>
                <a:ea typeface="ＭＳ Ｐゴシック" pitchFamily="48" charset="-128"/>
              </a:rPr>
            </a:br>
            <a:r>
              <a:rPr lang="en-US" sz="3200" b="1" smtClean="0">
                <a:solidFill>
                  <a:srgbClr val="708CA1"/>
                </a:solidFill>
                <a:ea typeface="ＭＳ Ｐゴシック" pitchFamily="48" charset="-128"/>
              </a:rPr>
              <a:t>Ports In Error Disabled State</a:t>
            </a:r>
          </a:p>
        </p:txBody>
      </p:sp>
      <p:sp>
        <p:nvSpPr>
          <p:cNvPr id="53252" name="Text Box 3"/>
          <p:cNvSpPr txBox="1">
            <a:spLocks noChangeArrowheads="1"/>
          </p:cNvSpPr>
          <p:nvPr/>
        </p:nvSpPr>
        <p:spPr bwMode="auto">
          <a:xfrm>
            <a:off x="511175" y="1404938"/>
            <a:ext cx="7940675" cy="3006725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</p:spPr>
        <p:txBody>
          <a:bodyPr lIns="82080" tIns="41040" rIns="82080" bIns="41040"/>
          <a:lstStyle/>
          <a:p>
            <a:pPr>
              <a:lnSpc>
                <a:spcPct val="100000"/>
              </a:lnSpc>
              <a:spcBef>
                <a:spcPts val="120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n-US" sz="240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53253" name="AutoShape 4"/>
          <p:cNvSpPr>
            <a:spLocks noChangeArrowheads="1"/>
          </p:cNvSpPr>
          <p:nvPr/>
        </p:nvSpPr>
        <p:spPr bwMode="auto">
          <a:xfrm>
            <a:off x="661988" y="1701800"/>
            <a:ext cx="7940675" cy="2644775"/>
          </a:xfrm>
          <a:custGeom>
            <a:avLst/>
            <a:gdLst>
              <a:gd name="T0" fmla="*/ 7940675 w 7940675"/>
              <a:gd name="T1" fmla="*/ 1322389 h 2644775"/>
              <a:gd name="T2" fmla="*/ 3970340 w 7940675"/>
              <a:gd name="T3" fmla="*/ 2644775 h 2644775"/>
              <a:gd name="T4" fmla="*/ 0 w 7940675"/>
              <a:gd name="T5" fmla="*/ 1322389 h 2644775"/>
              <a:gd name="T6" fmla="*/ 3970340 w 7940675"/>
              <a:gd name="T7" fmla="*/ 0 h 2644775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7940675"/>
              <a:gd name="T13" fmla="*/ 0 h 2644775"/>
              <a:gd name="T14" fmla="*/ 7940675 w 7940675"/>
              <a:gd name="T15" fmla="*/ 2644775 h 26447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940675" h="2644775">
                <a:moveTo>
                  <a:pt x="0" y="0"/>
                </a:moveTo>
                <a:lnTo>
                  <a:pt x="22057" y="0"/>
                </a:lnTo>
                <a:lnTo>
                  <a:pt x="22057" y="7349"/>
                </a:lnTo>
                <a:lnTo>
                  <a:pt x="0" y="7349"/>
                </a:lnTo>
                <a:close/>
              </a:path>
            </a:pathLst>
          </a:custGeom>
          <a:noFill/>
          <a:ln w="9360">
            <a:noFill/>
            <a:miter lim="800000"/>
            <a:headEnd/>
            <a:tailEnd/>
          </a:ln>
        </p:spPr>
        <p:txBody>
          <a:bodyPr lIns="82080" tIns="41040" rIns="82080" bIns="41040"/>
          <a:lstStyle/>
          <a:p>
            <a:pPr marL="234950" indent="-234950" algn="l">
              <a:lnSpc>
                <a:spcPct val="90000"/>
              </a:lnSpc>
              <a:spcBef>
                <a:spcPts val="1200"/>
              </a:spcBef>
              <a:buClr>
                <a:srgbClr val="708CA1"/>
              </a:buClr>
              <a:buFont typeface="Wingdings" charset="2"/>
              <a:buChar char="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n-US" sz="2400" dirty="0">
                <a:solidFill>
                  <a:srgbClr val="000000"/>
                </a:solidFill>
              </a:rPr>
              <a:t>A port security violation can put a switch in </a:t>
            </a:r>
            <a:r>
              <a:rPr lang="en-US" sz="2400" dirty="0" smtClean="0">
                <a:solidFill>
                  <a:srgbClr val="000000"/>
                </a:solidFill>
              </a:rPr>
              <a:t>error disabled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>
                <a:solidFill>
                  <a:srgbClr val="000000"/>
                </a:solidFill>
              </a:rPr>
              <a:t>state</a:t>
            </a:r>
          </a:p>
          <a:p>
            <a:pPr marL="234950" indent="-234950" algn="l">
              <a:lnSpc>
                <a:spcPct val="90000"/>
              </a:lnSpc>
              <a:spcBef>
                <a:spcPts val="1200"/>
              </a:spcBef>
              <a:buClr>
                <a:srgbClr val="708CA1"/>
              </a:buClr>
              <a:buFont typeface="Wingdings" charset="2"/>
              <a:buChar char="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n-US" sz="2400" dirty="0">
                <a:solidFill>
                  <a:srgbClr val="000000"/>
                </a:solidFill>
              </a:rPr>
              <a:t>A port in error disabled is effectively shut down</a:t>
            </a:r>
          </a:p>
          <a:p>
            <a:pPr marL="234950" indent="-234950" algn="l">
              <a:lnSpc>
                <a:spcPct val="90000"/>
              </a:lnSpc>
              <a:spcBef>
                <a:spcPts val="1200"/>
              </a:spcBef>
              <a:buClr>
                <a:srgbClr val="708CA1"/>
              </a:buClr>
              <a:buFont typeface="Wingdings" charset="2"/>
              <a:buChar char="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n-US" sz="2400" dirty="0">
                <a:solidFill>
                  <a:srgbClr val="000000"/>
                </a:solidFill>
              </a:rPr>
              <a:t>The switch will communicate these events through </a:t>
            </a:r>
            <a:r>
              <a:rPr lang="en-US" sz="2400" dirty="0" smtClean="0">
                <a:solidFill>
                  <a:srgbClr val="000000"/>
                </a:solidFill>
              </a:rPr>
              <a:t>console </a:t>
            </a:r>
            <a:r>
              <a:rPr lang="en-US" sz="2400" dirty="0">
                <a:solidFill>
                  <a:srgbClr val="000000"/>
                </a:solidFill>
              </a:rPr>
              <a:t>messages</a:t>
            </a:r>
          </a:p>
        </p:txBody>
      </p:sp>
      <p:sp>
        <p:nvSpPr>
          <p:cNvPr id="53254" name="AutoShape 5"/>
          <p:cNvSpPr>
            <a:spLocks noChangeArrowheads="1"/>
          </p:cNvSpPr>
          <p:nvPr/>
        </p:nvSpPr>
        <p:spPr bwMode="auto">
          <a:xfrm>
            <a:off x="352425" y="6242050"/>
            <a:ext cx="787400" cy="303213"/>
          </a:xfrm>
          <a:custGeom>
            <a:avLst/>
            <a:gdLst>
              <a:gd name="T0" fmla="*/ 787400 w 787400"/>
              <a:gd name="T1" fmla="*/ 151607 h 303213"/>
              <a:gd name="T2" fmla="*/ 393700 w 787400"/>
              <a:gd name="T3" fmla="*/ 303213 h 303213"/>
              <a:gd name="T4" fmla="*/ 0 w 787400"/>
              <a:gd name="T5" fmla="*/ 151607 h 303213"/>
              <a:gd name="T6" fmla="*/ 393700 w 787400"/>
              <a:gd name="T7" fmla="*/ 0 h 303213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787400"/>
              <a:gd name="T13" fmla="*/ 0 h 303213"/>
              <a:gd name="T14" fmla="*/ 787400 w 787400"/>
              <a:gd name="T15" fmla="*/ 303213 h 30321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87400" h="303213">
                <a:moveTo>
                  <a:pt x="0" y="0"/>
                </a:moveTo>
                <a:lnTo>
                  <a:pt x="2187" y="0"/>
                </a:lnTo>
                <a:lnTo>
                  <a:pt x="2187" y="842"/>
                </a:lnTo>
                <a:lnTo>
                  <a:pt x="0" y="842"/>
                </a:lnTo>
                <a:close/>
              </a:path>
            </a:pathLst>
          </a:custGeom>
          <a:solidFill>
            <a:srgbClr val="6891BA"/>
          </a:solidFill>
          <a:ln w="25560">
            <a:solidFill>
              <a:srgbClr val="000000"/>
            </a:solidFill>
            <a:round/>
            <a:headEnd/>
            <a:tailEnd/>
          </a:ln>
        </p:spPr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  <a:tabLst>
                <a:tab pos="723900" algn="l"/>
              </a:tabLst>
            </a:pPr>
            <a:r>
              <a:rPr lang="en-US" sz="1400">
                <a:solidFill>
                  <a:srgbClr val="000000"/>
                </a:solidFill>
              </a:rPr>
              <a:t>2.2.4.7</a:t>
            </a:r>
          </a:p>
        </p:txBody>
      </p:sp>
      <p:sp>
        <p:nvSpPr>
          <p:cNvPr id="53255" name="AutoShape 6"/>
          <p:cNvSpPr>
            <a:spLocks noChangeArrowheads="1"/>
          </p:cNvSpPr>
          <p:nvPr/>
        </p:nvSpPr>
        <p:spPr bwMode="auto">
          <a:xfrm>
            <a:off x="4935538" y="6249988"/>
            <a:ext cx="3668712" cy="363537"/>
          </a:xfrm>
          <a:custGeom>
            <a:avLst/>
            <a:gdLst>
              <a:gd name="T0" fmla="*/ 3668712 w 3668712"/>
              <a:gd name="T1" fmla="*/ 181769 h 363537"/>
              <a:gd name="T2" fmla="*/ 1834356 w 3668712"/>
              <a:gd name="T3" fmla="*/ 363537 h 363537"/>
              <a:gd name="T4" fmla="*/ 0 w 3668712"/>
              <a:gd name="T5" fmla="*/ 181769 h 363537"/>
              <a:gd name="T6" fmla="*/ 1834356 w 3668712"/>
              <a:gd name="T7" fmla="*/ 0 h 363537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3668712"/>
              <a:gd name="T13" fmla="*/ 0 h 363537"/>
              <a:gd name="T14" fmla="*/ 3668712 w 3668712"/>
              <a:gd name="T15" fmla="*/ 363537 h 36353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668712" h="363537">
                <a:moveTo>
                  <a:pt x="0" y="0"/>
                </a:moveTo>
                <a:lnTo>
                  <a:pt x="10190" y="0"/>
                </a:lnTo>
                <a:lnTo>
                  <a:pt x="10190" y="1012"/>
                </a:lnTo>
                <a:lnTo>
                  <a:pt x="0" y="1012"/>
                </a:lnTo>
                <a:close/>
              </a:path>
            </a:pathLst>
          </a:custGeom>
          <a:solidFill>
            <a:srgbClr val="AAC1D8"/>
          </a:solidFill>
          <a:ln w="25560">
            <a:solidFill>
              <a:srgbClr val="000000"/>
            </a:solidFill>
            <a:round/>
            <a:headEnd/>
            <a:tailEnd/>
          </a:ln>
        </p:spPr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US">
                <a:solidFill>
                  <a:srgbClr val="000000"/>
                </a:solidFill>
              </a:rPr>
              <a:t>Do the Buttons on 2.2.4.7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41425" y="2130425"/>
            <a:ext cx="7167563" cy="4319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4275" name="Rectangle 2"/>
          <p:cNvSpPr>
            <a:spLocks noGrp="1" noChangeArrowheads="1"/>
          </p:cNvSpPr>
          <p:nvPr>
            <p:ph type="title"/>
          </p:nvPr>
        </p:nvSpPr>
        <p:spPr>
          <a:xfrm>
            <a:off x="288925" y="522288"/>
            <a:ext cx="8145463" cy="838200"/>
          </a:xfrm>
        </p:spPr>
        <p:txBody>
          <a:bodyPr>
            <a:normAutofit fontScale="90000"/>
          </a:bodyPr>
          <a:lstStyle/>
          <a:p>
            <a:pPr algn="l" eaLnBrk="1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1800" b="1" smtClean="0">
                <a:solidFill>
                  <a:srgbClr val="708CA1"/>
                </a:solidFill>
              </a:rPr>
              <a:t>Switch Port Security</a:t>
            </a:r>
            <a:r>
              <a:rPr lang="en-US" sz="1800" b="1" smtClean="0">
                <a:solidFill>
                  <a:srgbClr val="708CA1"/>
                </a:solidFill>
                <a:ea typeface="ＭＳ Ｐゴシック" pitchFamily="48" charset="-128"/>
              </a:rPr>
              <a:t/>
            </a:r>
            <a:br>
              <a:rPr lang="en-US" sz="1800" b="1" smtClean="0">
                <a:solidFill>
                  <a:srgbClr val="708CA1"/>
                </a:solidFill>
                <a:ea typeface="ＭＳ Ｐゴシック" pitchFamily="48" charset="-128"/>
              </a:rPr>
            </a:br>
            <a:r>
              <a:rPr lang="en-US" sz="3200" b="1" smtClean="0">
                <a:solidFill>
                  <a:srgbClr val="708CA1"/>
                </a:solidFill>
                <a:ea typeface="ＭＳ Ｐゴシック" pitchFamily="48" charset="-128"/>
              </a:rPr>
              <a:t>Ports In Error Disabled State</a:t>
            </a:r>
          </a:p>
        </p:txBody>
      </p:sp>
      <p:sp>
        <p:nvSpPr>
          <p:cNvPr id="54276" name="Text Box 3"/>
          <p:cNvSpPr txBox="1">
            <a:spLocks noChangeArrowheads="1"/>
          </p:cNvSpPr>
          <p:nvPr/>
        </p:nvSpPr>
        <p:spPr bwMode="auto">
          <a:xfrm>
            <a:off x="511175" y="1404938"/>
            <a:ext cx="7940675" cy="3006725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</p:spPr>
        <p:txBody>
          <a:bodyPr lIns="82080" tIns="41040" rIns="82080" bIns="41040"/>
          <a:lstStyle/>
          <a:p>
            <a:pPr>
              <a:lnSpc>
                <a:spcPct val="100000"/>
              </a:lnSpc>
              <a:spcBef>
                <a:spcPts val="120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n-US" sz="240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54277" name="AutoShape 4"/>
          <p:cNvSpPr>
            <a:spLocks noChangeArrowheads="1"/>
          </p:cNvSpPr>
          <p:nvPr/>
        </p:nvSpPr>
        <p:spPr bwMode="auto">
          <a:xfrm>
            <a:off x="661988" y="1397000"/>
            <a:ext cx="7940675" cy="852488"/>
          </a:xfrm>
          <a:custGeom>
            <a:avLst/>
            <a:gdLst>
              <a:gd name="T0" fmla="*/ 7940675 w 7940675"/>
              <a:gd name="T1" fmla="*/ 426244 h 852488"/>
              <a:gd name="T2" fmla="*/ 3970340 w 7940675"/>
              <a:gd name="T3" fmla="*/ 852488 h 852488"/>
              <a:gd name="T4" fmla="*/ 0 w 7940675"/>
              <a:gd name="T5" fmla="*/ 426244 h 852488"/>
              <a:gd name="T6" fmla="*/ 3970340 w 7940675"/>
              <a:gd name="T7" fmla="*/ 0 h 852488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7940675"/>
              <a:gd name="T13" fmla="*/ 0 h 852488"/>
              <a:gd name="T14" fmla="*/ 7940675 w 7940675"/>
              <a:gd name="T15" fmla="*/ 852488 h 8524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940675" h="852488">
                <a:moveTo>
                  <a:pt x="0" y="0"/>
                </a:moveTo>
                <a:lnTo>
                  <a:pt x="22057" y="0"/>
                </a:lnTo>
                <a:lnTo>
                  <a:pt x="22057" y="2367"/>
                </a:lnTo>
                <a:lnTo>
                  <a:pt x="0" y="2367"/>
                </a:lnTo>
                <a:close/>
              </a:path>
            </a:pathLst>
          </a:custGeom>
          <a:noFill/>
          <a:ln w="9360">
            <a:noFill/>
            <a:miter lim="800000"/>
            <a:headEnd/>
            <a:tailEnd/>
          </a:ln>
        </p:spPr>
        <p:txBody>
          <a:bodyPr lIns="82080" tIns="41040" rIns="82080" bIns="41040"/>
          <a:lstStyle/>
          <a:p>
            <a:pPr marL="234950" indent="-234950">
              <a:lnSpc>
                <a:spcPct val="90000"/>
              </a:lnSpc>
              <a:spcBef>
                <a:spcPts val="1200"/>
              </a:spcBef>
              <a:buClr>
                <a:srgbClr val="708CA1"/>
              </a:buClr>
              <a:buFont typeface="Wingdings" charset="2"/>
              <a:buChar char="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n-US" sz="2400">
                <a:solidFill>
                  <a:srgbClr val="000000"/>
                </a:solidFill>
              </a:rPr>
              <a:t>The show interface command also reveals a switch port </a:t>
            </a:r>
          </a:p>
          <a:p>
            <a:pPr marL="234950" indent="-234950">
              <a:lnSpc>
                <a:spcPct val="90000"/>
              </a:lnSpc>
              <a:spcBef>
                <a:spcPts val="1200"/>
              </a:spcBef>
              <a:buClr>
                <a:srgbClr val="708CA1"/>
              </a:buCl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n-US" sz="2400">
                <a:solidFill>
                  <a:srgbClr val="000000"/>
                </a:solidFill>
              </a:rPr>
              <a:t> on error disabled state</a:t>
            </a:r>
          </a:p>
        </p:txBody>
      </p:sp>
      <p:sp>
        <p:nvSpPr>
          <p:cNvPr id="54278" name="AutoShape 5"/>
          <p:cNvSpPr>
            <a:spLocks noChangeArrowheads="1"/>
          </p:cNvSpPr>
          <p:nvPr/>
        </p:nvSpPr>
        <p:spPr bwMode="auto">
          <a:xfrm>
            <a:off x="352425" y="6242050"/>
            <a:ext cx="787400" cy="303213"/>
          </a:xfrm>
          <a:custGeom>
            <a:avLst/>
            <a:gdLst>
              <a:gd name="T0" fmla="*/ 787400 w 787400"/>
              <a:gd name="T1" fmla="*/ 151607 h 303213"/>
              <a:gd name="T2" fmla="*/ 393700 w 787400"/>
              <a:gd name="T3" fmla="*/ 303213 h 303213"/>
              <a:gd name="T4" fmla="*/ 0 w 787400"/>
              <a:gd name="T5" fmla="*/ 151607 h 303213"/>
              <a:gd name="T6" fmla="*/ 393700 w 787400"/>
              <a:gd name="T7" fmla="*/ 0 h 303213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787400"/>
              <a:gd name="T13" fmla="*/ 0 h 303213"/>
              <a:gd name="T14" fmla="*/ 787400 w 787400"/>
              <a:gd name="T15" fmla="*/ 303213 h 30321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87400" h="303213">
                <a:moveTo>
                  <a:pt x="0" y="0"/>
                </a:moveTo>
                <a:lnTo>
                  <a:pt x="2187" y="0"/>
                </a:lnTo>
                <a:lnTo>
                  <a:pt x="2187" y="842"/>
                </a:lnTo>
                <a:lnTo>
                  <a:pt x="0" y="842"/>
                </a:lnTo>
                <a:close/>
              </a:path>
            </a:pathLst>
          </a:custGeom>
          <a:solidFill>
            <a:srgbClr val="6891BA"/>
          </a:solidFill>
          <a:ln w="25560">
            <a:solidFill>
              <a:srgbClr val="000000"/>
            </a:solidFill>
            <a:round/>
            <a:headEnd/>
            <a:tailEnd/>
          </a:ln>
        </p:spPr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  <a:tabLst>
                <a:tab pos="723900" algn="l"/>
              </a:tabLst>
            </a:pPr>
            <a:r>
              <a:rPr lang="en-US" sz="1400">
                <a:solidFill>
                  <a:srgbClr val="000000"/>
                </a:solidFill>
              </a:rPr>
              <a:t>2.2.4.7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4813" y="2676525"/>
            <a:ext cx="8416925" cy="325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5299" name="Rectangle 2"/>
          <p:cNvSpPr>
            <a:spLocks noGrp="1" noChangeArrowheads="1"/>
          </p:cNvSpPr>
          <p:nvPr>
            <p:ph type="title"/>
          </p:nvPr>
        </p:nvSpPr>
        <p:spPr>
          <a:xfrm>
            <a:off x="288925" y="522288"/>
            <a:ext cx="8145463" cy="838200"/>
          </a:xfrm>
        </p:spPr>
        <p:txBody>
          <a:bodyPr>
            <a:normAutofit fontScale="90000"/>
          </a:bodyPr>
          <a:lstStyle/>
          <a:p>
            <a:pPr algn="l" eaLnBrk="1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1800" b="1" smtClean="0">
                <a:solidFill>
                  <a:srgbClr val="708CA1"/>
                </a:solidFill>
              </a:rPr>
              <a:t>Switch Port Security</a:t>
            </a:r>
            <a:r>
              <a:rPr lang="en-US" sz="1800" b="1" smtClean="0">
                <a:solidFill>
                  <a:srgbClr val="708CA1"/>
                </a:solidFill>
                <a:ea typeface="ＭＳ Ｐゴシック" pitchFamily="48" charset="-128"/>
              </a:rPr>
              <a:t/>
            </a:r>
            <a:br>
              <a:rPr lang="en-US" sz="1800" b="1" smtClean="0">
                <a:solidFill>
                  <a:srgbClr val="708CA1"/>
                </a:solidFill>
                <a:ea typeface="ＭＳ Ｐゴシック" pitchFamily="48" charset="-128"/>
              </a:rPr>
            </a:br>
            <a:r>
              <a:rPr lang="en-US" sz="3200" b="1" smtClean="0">
                <a:solidFill>
                  <a:srgbClr val="708CA1"/>
                </a:solidFill>
                <a:ea typeface="ＭＳ Ｐゴシック" pitchFamily="48" charset="-128"/>
              </a:rPr>
              <a:t>Ports In Error Disabled State</a:t>
            </a:r>
          </a:p>
        </p:txBody>
      </p:sp>
      <p:sp>
        <p:nvSpPr>
          <p:cNvPr id="55300" name="Text Box 3"/>
          <p:cNvSpPr txBox="1">
            <a:spLocks noChangeArrowheads="1"/>
          </p:cNvSpPr>
          <p:nvPr/>
        </p:nvSpPr>
        <p:spPr bwMode="auto">
          <a:xfrm>
            <a:off x="511175" y="1404938"/>
            <a:ext cx="7940675" cy="3006725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</p:spPr>
        <p:txBody>
          <a:bodyPr lIns="82080" tIns="41040" rIns="82080" bIns="41040"/>
          <a:lstStyle/>
          <a:p>
            <a:pPr>
              <a:lnSpc>
                <a:spcPct val="100000"/>
              </a:lnSpc>
              <a:spcBef>
                <a:spcPts val="120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n-US" sz="240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55301" name="AutoShape 4"/>
          <p:cNvSpPr>
            <a:spLocks noChangeArrowheads="1"/>
          </p:cNvSpPr>
          <p:nvPr/>
        </p:nvSpPr>
        <p:spPr bwMode="auto">
          <a:xfrm>
            <a:off x="661988" y="1397000"/>
            <a:ext cx="7940675" cy="852488"/>
          </a:xfrm>
          <a:custGeom>
            <a:avLst/>
            <a:gdLst>
              <a:gd name="T0" fmla="*/ 7940675 w 7940675"/>
              <a:gd name="T1" fmla="*/ 426244 h 852488"/>
              <a:gd name="T2" fmla="*/ 3970340 w 7940675"/>
              <a:gd name="T3" fmla="*/ 852488 h 852488"/>
              <a:gd name="T4" fmla="*/ 0 w 7940675"/>
              <a:gd name="T5" fmla="*/ 426244 h 852488"/>
              <a:gd name="T6" fmla="*/ 3970340 w 7940675"/>
              <a:gd name="T7" fmla="*/ 0 h 852488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7940675"/>
              <a:gd name="T13" fmla="*/ 0 h 852488"/>
              <a:gd name="T14" fmla="*/ 7940675 w 7940675"/>
              <a:gd name="T15" fmla="*/ 852488 h 8524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940675" h="852488">
                <a:moveTo>
                  <a:pt x="0" y="0"/>
                </a:moveTo>
                <a:lnTo>
                  <a:pt x="22057" y="0"/>
                </a:lnTo>
                <a:lnTo>
                  <a:pt x="22057" y="2367"/>
                </a:lnTo>
                <a:lnTo>
                  <a:pt x="0" y="2367"/>
                </a:lnTo>
                <a:close/>
              </a:path>
            </a:pathLst>
          </a:custGeom>
          <a:noFill/>
          <a:ln w="9360">
            <a:noFill/>
            <a:miter lim="800000"/>
            <a:headEnd/>
            <a:tailEnd/>
          </a:ln>
        </p:spPr>
        <p:txBody>
          <a:bodyPr lIns="82080" tIns="41040" rIns="82080" bIns="41040"/>
          <a:lstStyle/>
          <a:p>
            <a:pPr marL="234950" indent="-234950" algn="l">
              <a:lnSpc>
                <a:spcPct val="90000"/>
              </a:lnSpc>
              <a:spcBef>
                <a:spcPts val="1200"/>
              </a:spcBef>
              <a:buClr>
                <a:srgbClr val="708CA1"/>
              </a:buClr>
              <a:buFont typeface="Wingdings" charset="2"/>
              <a:buChar char="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n-US" sz="2400" dirty="0">
                <a:solidFill>
                  <a:srgbClr val="000000"/>
                </a:solidFill>
              </a:rPr>
              <a:t>A shutdown/no shutdown interface command must be </a:t>
            </a:r>
            <a:r>
              <a:rPr lang="en-US" sz="2400" dirty="0" smtClean="0">
                <a:solidFill>
                  <a:srgbClr val="000000"/>
                </a:solidFill>
              </a:rPr>
              <a:t> issued </a:t>
            </a:r>
            <a:r>
              <a:rPr lang="en-US" sz="2400" dirty="0">
                <a:solidFill>
                  <a:srgbClr val="000000"/>
                </a:solidFill>
              </a:rPr>
              <a:t>to re-enable the port</a:t>
            </a:r>
          </a:p>
        </p:txBody>
      </p:sp>
      <p:sp>
        <p:nvSpPr>
          <p:cNvPr id="55302" name="AutoShape 5"/>
          <p:cNvSpPr>
            <a:spLocks noChangeArrowheads="1"/>
          </p:cNvSpPr>
          <p:nvPr/>
        </p:nvSpPr>
        <p:spPr bwMode="auto">
          <a:xfrm>
            <a:off x="352425" y="6242050"/>
            <a:ext cx="787400" cy="303213"/>
          </a:xfrm>
          <a:custGeom>
            <a:avLst/>
            <a:gdLst>
              <a:gd name="T0" fmla="*/ 787400 w 787400"/>
              <a:gd name="T1" fmla="*/ 151607 h 303213"/>
              <a:gd name="T2" fmla="*/ 393700 w 787400"/>
              <a:gd name="T3" fmla="*/ 303213 h 303213"/>
              <a:gd name="T4" fmla="*/ 0 w 787400"/>
              <a:gd name="T5" fmla="*/ 151607 h 303213"/>
              <a:gd name="T6" fmla="*/ 393700 w 787400"/>
              <a:gd name="T7" fmla="*/ 0 h 303213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787400"/>
              <a:gd name="T13" fmla="*/ 0 h 303213"/>
              <a:gd name="T14" fmla="*/ 787400 w 787400"/>
              <a:gd name="T15" fmla="*/ 303213 h 30321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87400" h="303213">
                <a:moveTo>
                  <a:pt x="0" y="0"/>
                </a:moveTo>
                <a:lnTo>
                  <a:pt x="2187" y="0"/>
                </a:lnTo>
                <a:lnTo>
                  <a:pt x="2187" y="842"/>
                </a:lnTo>
                <a:lnTo>
                  <a:pt x="0" y="842"/>
                </a:lnTo>
                <a:close/>
              </a:path>
            </a:pathLst>
          </a:custGeom>
          <a:solidFill>
            <a:srgbClr val="6891BA"/>
          </a:solidFill>
          <a:ln w="25560">
            <a:solidFill>
              <a:srgbClr val="000000"/>
            </a:solidFill>
            <a:round/>
            <a:headEnd/>
            <a:tailEnd/>
          </a:ln>
        </p:spPr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  <a:tabLst>
                <a:tab pos="723900" algn="l"/>
              </a:tabLst>
            </a:pPr>
            <a:r>
              <a:rPr lang="en-US" sz="1400">
                <a:solidFill>
                  <a:srgbClr val="000000"/>
                </a:solidFill>
              </a:rPr>
              <a:t>2.2.4.7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386555" y="428852"/>
            <a:ext cx="8145463" cy="8382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1800" dirty="0" smtClean="0">
                <a:cs typeface="Arial" pitchFamily="34" charset="0"/>
              </a:rPr>
              <a:t>Cisco IOS</a:t>
            </a:r>
            <a:r>
              <a:rPr lang="en-US" dirty="0" smtClean="0">
                <a:cs typeface="Arial" pitchFamily="34" charset="0"/>
              </a:rPr>
              <a:t/>
            </a:r>
            <a:br>
              <a:rPr lang="en-US" dirty="0" smtClean="0">
                <a:cs typeface="Arial" pitchFamily="34" charset="0"/>
              </a:rPr>
            </a:br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cs typeface="Arial" pitchFamily="34" charset="0"/>
              </a:rPr>
              <a:t>Location of the Cisco IOS</a:t>
            </a:r>
            <a:endParaRPr lang="en-US" dirty="0">
              <a:solidFill>
                <a:schemeClr val="accent5">
                  <a:lumMod val="75000"/>
                </a:schemeClr>
              </a:solidFill>
              <a:cs typeface="Arial" pitchFamily="34" charset="0"/>
            </a:endParaRPr>
          </a:p>
        </p:txBody>
      </p:sp>
      <p:sp>
        <p:nvSpPr>
          <p:cNvPr id="10243" name="Rectangle 6"/>
          <p:cNvSpPr>
            <a:spLocks noGrp="1" noChangeArrowheads="1"/>
          </p:cNvSpPr>
          <p:nvPr>
            <p:ph sz="quarter" idx="1"/>
          </p:nvPr>
        </p:nvSpPr>
        <p:spPr>
          <a:xfrm>
            <a:off x="449943" y="1480457"/>
            <a:ext cx="8320542" cy="4898118"/>
          </a:xfrm>
        </p:spPr>
        <p:txBody>
          <a:bodyPr/>
          <a:lstStyle/>
          <a:p>
            <a:pPr marL="381000" indent="-381000" eaLnBrk="1" hangingPunct="1">
              <a:lnSpc>
                <a:spcPct val="75000"/>
              </a:lnSpc>
              <a:buFont typeface="Wingdings" pitchFamily="2" charset="2"/>
              <a:buNone/>
              <a:defRPr/>
            </a:pPr>
            <a:r>
              <a:rPr lang="en-US" altLang="ja-JP" dirty="0" smtClean="0">
                <a:ea typeface="ＭＳ Ｐゴシック" charset="-128"/>
                <a:cs typeface="Arial" pitchFamily="34" charset="0"/>
              </a:rPr>
              <a:t>Cisco IOS stored in </a:t>
            </a:r>
            <a:r>
              <a:rPr lang="en-US" altLang="ja-JP" b="1" dirty="0" smtClean="0">
                <a:ea typeface="ＭＳ Ｐゴシック" charset="-128"/>
                <a:cs typeface="Arial" pitchFamily="34" charset="0"/>
              </a:rPr>
              <a:t>Flash</a:t>
            </a:r>
          </a:p>
          <a:p>
            <a:pPr eaLnBrk="1" hangingPunct="1">
              <a:lnSpc>
                <a:spcPct val="75000"/>
              </a:lnSpc>
              <a:defRPr/>
            </a:pPr>
            <a:r>
              <a:rPr lang="en-US" altLang="ja-JP" sz="2000" dirty="0" smtClean="0">
                <a:ea typeface="ＭＳ Ｐゴシック" charset="-128"/>
                <a:cs typeface="Arial" pitchFamily="34" charset="0"/>
              </a:rPr>
              <a:t>Non-volatile storage, not lost when power is lost</a:t>
            </a:r>
          </a:p>
          <a:p>
            <a:pPr eaLnBrk="1" hangingPunct="1">
              <a:lnSpc>
                <a:spcPct val="75000"/>
              </a:lnSpc>
              <a:defRPr/>
            </a:pPr>
            <a:r>
              <a:rPr lang="en-US" altLang="ja-JP" sz="2000" dirty="0" smtClean="0">
                <a:ea typeface="ＭＳ Ｐゴシック" charset="-128"/>
                <a:cs typeface="Arial" pitchFamily="34" charset="0"/>
              </a:rPr>
              <a:t>Can be changed or overwritten as needed</a:t>
            </a:r>
          </a:p>
          <a:p>
            <a:pPr eaLnBrk="1" hangingPunct="1">
              <a:lnSpc>
                <a:spcPct val="75000"/>
              </a:lnSpc>
              <a:defRPr/>
            </a:pPr>
            <a:r>
              <a:rPr lang="en-US" altLang="ja-JP" sz="2000" dirty="0" smtClean="0">
                <a:ea typeface="ＭＳ Ｐゴシック" charset="-128"/>
                <a:cs typeface="Arial" pitchFamily="34" charset="0"/>
              </a:rPr>
              <a:t>Can be used to store multiple versions of IOS</a:t>
            </a:r>
          </a:p>
          <a:p>
            <a:pPr eaLnBrk="1" hangingPunct="1">
              <a:lnSpc>
                <a:spcPct val="75000"/>
              </a:lnSpc>
              <a:defRPr/>
            </a:pPr>
            <a:r>
              <a:rPr lang="en-US" altLang="ja-JP" sz="2000" dirty="0" smtClean="0">
                <a:ea typeface="ＭＳ Ｐゴシック" charset="-128"/>
                <a:cs typeface="Arial" pitchFamily="34" charset="0"/>
              </a:rPr>
              <a:t>IOS copied from flash to volatile RAM</a:t>
            </a:r>
          </a:p>
          <a:p>
            <a:pPr eaLnBrk="1" hangingPunct="1">
              <a:lnSpc>
                <a:spcPct val="75000"/>
              </a:lnSpc>
              <a:defRPr/>
            </a:pPr>
            <a:r>
              <a:rPr lang="en-US" altLang="ja-JP" sz="2000" dirty="0" smtClean="0">
                <a:ea typeface="ＭＳ Ｐゴシック" charset="-128"/>
                <a:cs typeface="Arial" pitchFamily="34" charset="0"/>
              </a:rPr>
              <a:t>Quantity of flash and RAM memory determines IOS that can be used </a:t>
            </a:r>
          </a:p>
          <a:p>
            <a:pPr marL="0" indent="0" eaLnBrk="1" hangingPunct="1">
              <a:lnSpc>
                <a:spcPct val="75000"/>
              </a:lnSpc>
              <a:buFont typeface="Wingdings" pitchFamily="2" charset="2"/>
              <a:buNone/>
              <a:defRPr/>
            </a:pPr>
            <a:endParaRPr lang="en-US" altLang="ja-JP" sz="2000" dirty="0" smtClean="0">
              <a:ea typeface="ＭＳ Ｐゴシック" charset="-128"/>
              <a:cs typeface="Arial" pitchFamily="34" charset="0"/>
            </a:endParaRPr>
          </a:p>
        </p:txBody>
      </p:sp>
      <p:pic>
        <p:nvPicPr>
          <p:cNvPr id="12292" name="Picture 5" descr="C:\AriesWork\Content\NetworkBasics\Chapter 2\Graphics\Location of Cisco IO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24174" y="4030662"/>
            <a:ext cx="3070225" cy="245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403225" y="420688"/>
            <a:ext cx="8145463" cy="8382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1800" dirty="0" smtClean="0"/>
              <a:t>Saving Configurations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>
                <a:solidFill>
                  <a:schemeClr val="accent5">
                    <a:lumMod val="75000"/>
                  </a:schemeClr>
                </a:solidFill>
                <a:cs typeface="Arial" pitchFamily="34" charset="0"/>
              </a:rPr>
              <a:t>Configuration Files</a:t>
            </a:r>
          </a:p>
        </p:txBody>
      </p:sp>
      <p:sp>
        <p:nvSpPr>
          <p:cNvPr id="36867" name="Rectangle 6"/>
          <p:cNvSpPr>
            <a:spLocks noGrp="1" noChangeArrowheads="1"/>
          </p:cNvSpPr>
          <p:nvPr>
            <p:ph sz="quarter" idx="1"/>
          </p:nvPr>
        </p:nvSpPr>
        <p:spPr>
          <a:xfrm>
            <a:off x="5347505" y="812353"/>
            <a:ext cx="3607584" cy="5232400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Switch# 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reload</a:t>
            </a:r>
            <a:endParaRPr lang="en-US" sz="1600" dirty="0">
              <a:latin typeface="Courier New" pitchFamily="49" charset="0"/>
              <a:cs typeface="Courier New" pitchFamily="49" charset="0"/>
            </a:endParaRPr>
          </a:p>
          <a:p>
            <a:pPr marL="465138" lvl="1" indent="-22225">
              <a:defRPr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System configuration has been modified. Save? [yes/no]: 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n</a:t>
            </a:r>
            <a:endParaRPr lang="en-US" sz="1600" dirty="0">
              <a:latin typeface="Courier New" pitchFamily="49" charset="0"/>
              <a:cs typeface="Courier New" pitchFamily="49" charset="0"/>
            </a:endParaRPr>
          </a:p>
          <a:p>
            <a:pPr marL="465138" lvl="1" indent="-7938">
              <a:defRPr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Proceed with reload? [confirm]</a:t>
            </a:r>
          </a:p>
          <a:p>
            <a:pPr eaLnBrk="1" hangingPunct="1">
              <a:lnSpc>
                <a:spcPct val="75000"/>
              </a:lnSpc>
              <a:defRPr/>
            </a:pPr>
            <a:r>
              <a:rPr lang="en-US" sz="2000" dirty="0" smtClean="0">
                <a:cs typeface="Arial" pitchFamily="34" charset="0"/>
              </a:rPr>
              <a:t>Startup </a:t>
            </a:r>
            <a:r>
              <a:rPr lang="en-US" sz="2000" dirty="0">
                <a:cs typeface="Arial" pitchFamily="34" charset="0"/>
              </a:rPr>
              <a:t>configuration is removed by using the 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erase 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startup-</a:t>
            </a:r>
            <a:r>
              <a:rPr lang="en-US" sz="20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config</a:t>
            </a:r>
            <a:endParaRPr lang="en-US" sz="20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338137" lvl="1" indent="0" eaLnBrk="1" hangingPunct="1">
              <a:lnSpc>
                <a:spcPct val="75000"/>
              </a:lnSpc>
              <a:defRPr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Switch# 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erase 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startup-</a:t>
            </a: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config</a:t>
            </a:r>
            <a:endParaRPr lang="en-US" sz="1600" b="1" dirty="0" smtClean="0">
              <a:latin typeface="Courier New" pitchFamily="49" charset="0"/>
              <a:cs typeface="Courier New" pitchFamily="49" charset="0"/>
            </a:endParaRPr>
          </a:p>
          <a:p>
            <a:pPr>
              <a:defRPr/>
            </a:pPr>
            <a:r>
              <a:rPr lang="en-US" sz="2000" dirty="0">
                <a:cs typeface="Arial" pitchFamily="34" charset="0"/>
              </a:rPr>
              <a:t>On a </a:t>
            </a:r>
            <a:r>
              <a:rPr lang="en-US" sz="2000" dirty="0" smtClean="0">
                <a:cs typeface="Arial" pitchFamily="34" charset="0"/>
              </a:rPr>
              <a:t>switch, </a:t>
            </a:r>
            <a:r>
              <a:rPr lang="en-US" sz="2000" dirty="0">
                <a:cs typeface="Arial" pitchFamily="34" charset="0"/>
              </a:rPr>
              <a:t>you must also issue </a:t>
            </a:r>
            <a:r>
              <a:rPr lang="en-US" sz="2000" dirty="0" smtClean="0">
                <a:cs typeface="Arial" pitchFamily="34" charset="0"/>
              </a:rPr>
              <a:t>the 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delete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vlan.dat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 </a:t>
            </a:r>
            <a:endParaRPr lang="en-US" sz="20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>
              <a:defRPr/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Switch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# 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delete 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vlan.dat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 </a:t>
            </a:r>
          </a:p>
          <a:p>
            <a:pPr lvl="1">
              <a:defRPr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Delete filename [vlan.dat]?</a:t>
            </a:r>
          </a:p>
          <a:p>
            <a:pPr marL="465138" lvl="1" indent="-7938">
              <a:defRPr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Delete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flash:vlan.dat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? [confirm]</a:t>
            </a:r>
          </a:p>
          <a:p>
            <a:pPr marL="381000" indent="-381000" eaLnBrk="1" hangingPunct="1">
              <a:lnSpc>
                <a:spcPct val="75000"/>
              </a:lnSpc>
              <a:buFont typeface="Wingdings" pitchFamily="2" charset="2"/>
              <a:buNone/>
              <a:defRPr/>
            </a:pPr>
            <a:endParaRPr lang="en-US" sz="2000" dirty="0" smtClean="0"/>
          </a:p>
        </p:txBody>
      </p:sp>
      <p:pic>
        <p:nvPicPr>
          <p:cNvPr id="40964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7329" y="1404938"/>
            <a:ext cx="5210175" cy="463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466725" y="435882"/>
            <a:ext cx="8145463" cy="8382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1800" dirty="0" smtClean="0"/>
              <a:t>Saving Configurations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>
                <a:solidFill>
                  <a:schemeClr val="accent5">
                    <a:lumMod val="75000"/>
                  </a:schemeClr>
                </a:solidFill>
                <a:cs typeface="Arial" pitchFamily="34" charset="0"/>
              </a:rPr>
              <a:t>Capturing Text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8199" y="1620157"/>
            <a:ext cx="4327363" cy="409461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6725" y="1620157"/>
            <a:ext cx="4181475" cy="434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400" dirty="0" smtClean="0">
                <a:solidFill>
                  <a:schemeClr val="bg1"/>
                </a:solidFill>
                <a:cs typeface="Arial" pitchFamily="34" charset="0"/>
              </a:rPr>
              <a:t>Addressing </a:t>
            </a:r>
            <a:r>
              <a:rPr lang="en-US" sz="2400" dirty="0">
                <a:solidFill>
                  <a:schemeClr val="bg1"/>
                </a:solidFill>
                <a:cs typeface="Arial" pitchFamily="34" charset="0"/>
              </a:rPr>
              <a:t>Schemes</a:t>
            </a:r>
            <a:endParaRPr lang="en-US" sz="24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6327686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90975" y="1189038"/>
            <a:ext cx="4918075" cy="541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438603" y="479425"/>
            <a:ext cx="8145463" cy="8382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1800" dirty="0" smtClean="0"/>
              <a:t>Ports and Addresses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>
                <a:solidFill>
                  <a:schemeClr val="accent5">
                    <a:lumMod val="75000"/>
                  </a:schemeClr>
                </a:solidFill>
                <a:cs typeface="Arial" pitchFamily="34" charset="0"/>
              </a:rPr>
              <a:t>IP Addressing 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cs typeface="Arial" pitchFamily="34" charset="0"/>
              </a:rPr>
              <a:t>of Devices</a:t>
            </a:r>
            <a:endParaRPr lang="en-US" dirty="0">
              <a:solidFill>
                <a:schemeClr val="accent5">
                  <a:lumMod val="75000"/>
                </a:schemeClr>
              </a:solidFill>
              <a:cs typeface="Arial" pitchFamily="34" charset="0"/>
            </a:endParaRPr>
          </a:p>
        </p:txBody>
      </p:sp>
      <p:sp>
        <p:nvSpPr>
          <p:cNvPr id="44035" name="Rectangle 6"/>
          <p:cNvSpPr>
            <a:spLocks noGrp="1" noChangeArrowheads="1"/>
          </p:cNvSpPr>
          <p:nvPr>
            <p:ph sz="quarter" idx="1"/>
          </p:nvPr>
        </p:nvSpPr>
        <p:spPr>
          <a:xfrm>
            <a:off x="437924" y="1449388"/>
            <a:ext cx="3205162" cy="5153025"/>
          </a:xfrm>
        </p:spPr>
        <p:txBody>
          <a:bodyPr>
            <a:normAutofit/>
          </a:bodyPr>
          <a:lstStyle/>
          <a:p>
            <a:pPr eaLnBrk="1" hangingPunct="1">
              <a:lnSpc>
                <a:spcPct val="75000"/>
              </a:lnSpc>
            </a:pPr>
            <a:r>
              <a:rPr lang="en-US" sz="2000" dirty="0" smtClean="0">
                <a:cs typeface="Arial" charset="0"/>
              </a:rPr>
              <a:t>Each end device on a network must be configured with an IP address.</a:t>
            </a:r>
          </a:p>
          <a:p>
            <a:pPr eaLnBrk="1" hangingPunct="1">
              <a:lnSpc>
                <a:spcPct val="75000"/>
              </a:lnSpc>
            </a:pPr>
            <a:r>
              <a:rPr lang="en-US" sz="2000" dirty="0" smtClean="0"/>
              <a:t>Structure of an IPv4 address is called </a:t>
            </a:r>
            <a:r>
              <a:rPr lang="en-US" sz="2000" i="1" dirty="0" smtClean="0"/>
              <a:t>dotted decimal</a:t>
            </a:r>
            <a:r>
              <a:rPr lang="en-US" sz="2000" dirty="0" smtClean="0"/>
              <a:t>.</a:t>
            </a:r>
            <a:endParaRPr lang="en-US" sz="2000" i="1" dirty="0" smtClean="0"/>
          </a:p>
          <a:p>
            <a:pPr eaLnBrk="1" hangingPunct="1">
              <a:lnSpc>
                <a:spcPct val="75000"/>
              </a:lnSpc>
            </a:pPr>
            <a:r>
              <a:rPr lang="en-US" sz="2000" dirty="0" smtClean="0"/>
              <a:t>IP address displayed in decimal notation, with four decimal numbers between 0 and 255.</a:t>
            </a:r>
          </a:p>
          <a:p>
            <a:pPr eaLnBrk="1" hangingPunct="1">
              <a:lnSpc>
                <a:spcPct val="75000"/>
              </a:lnSpc>
            </a:pPr>
            <a:r>
              <a:rPr lang="en-US" sz="2000" dirty="0" smtClean="0"/>
              <a:t>With the IP address, a subnet mask is also necessary.</a:t>
            </a:r>
          </a:p>
          <a:p>
            <a:pPr eaLnBrk="1" hangingPunct="1">
              <a:lnSpc>
                <a:spcPct val="75000"/>
              </a:lnSpc>
            </a:pPr>
            <a:r>
              <a:rPr lang="en-US" sz="2000" dirty="0" smtClean="0"/>
              <a:t>IP addresses can be assigned to both physical ports and virtual interfaces.</a:t>
            </a:r>
            <a:endParaRPr lang="en-US" altLang="ja-JP" sz="2000" dirty="0" smtClean="0">
              <a:ea typeface="ＭＳ Ｐゴシック" pitchFamily="34" charset="-128"/>
              <a:cs typeface="Arial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499269" y="435883"/>
            <a:ext cx="8145462" cy="722313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1800" dirty="0" smtClean="0"/>
              <a:t>Addressing Devices</a:t>
            </a:r>
            <a:br>
              <a:rPr lang="en-US" sz="1800" dirty="0" smtClean="0"/>
            </a:br>
            <a:r>
              <a:rPr lang="en-US" sz="2400" dirty="0">
                <a:solidFill>
                  <a:schemeClr val="accent5">
                    <a:lumMod val="75000"/>
                  </a:schemeClr>
                </a:solidFill>
                <a:cs typeface="Arial" pitchFamily="34" charset="0"/>
              </a:rPr>
              <a:t>Manual IP Address Configuration for End Devices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21971" y="1641701"/>
            <a:ext cx="5638800" cy="46196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380999" y="464004"/>
            <a:ext cx="8145463" cy="722313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1800" dirty="0" smtClean="0"/>
              <a:t>Addressing Devices</a:t>
            </a:r>
            <a:br>
              <a:rPr lang="en-US" sz="1800" dirty="0" smtClean="0"/>
            </a:br>
            <a:r>
              <a:rPr lang="en-US" sz="2400" dirty="0">
                <a:solidFill>
                  <a:schemeClr val="accent5">
                    <a:lumMod val="75000"/>
                  </a:schemeClr>
                </a:solidFill>
                <a:cs typeface="Arial" pitchFamily="34" charset="0"/>
              </a:rPr>
              <a:t>Automatic IP Address Configuration for End Devices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44584" y="1637392"/>
            <a:ext cx="5891734" cy="474889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409575" y="363538"/>
            <a:ext cx="8145463" cy="8382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1800" dirty="0" smtClean="0"/>
              <a:t>Addressing Devices</a:t>
            </a:r>
            <a:br>
              <a:rPr lang="en-US" sz="1800" dirty="0" smtClean="0"/>
            </a:br>
            <a:r>
              <a:rPr lang="en-US" dirty="0">
                <a:solidFill>
                  <a:schemeClr val="accent5">
                    <a:lumMod val="75000"/>
                  </a:schemeClr>
                </a:solidFill>
                <a:cs typeface="Arial" pitchFamily="34" charset="0"/>
              </a:rPr>
              <a:t>IP Address Conflicts</a:t>
            </a:r>
          </a:p>
        </p:txBody>
      </p:sp>
      <p:pic>
        <p:nvPicPr>
          <p:cNvPr id="49155" name="Picture 5" descr="C:\AriesWork\Content\NetworkBasics\Chapter 2\Graphics\2324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5723" y="2525713"/>
            <a:ext cx="7507287" cy="223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466953" y="450397"/>
            <a:ext cx="8145462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sz="1800" dirty="0" smtClean="0"/>
              <a:t>Verifying Connectivity</a:t>
            </a:r>
            <a:br>
              <a:rPr lang="en-US" sz="1800" dirty="0" smtClean="0"/>
            </a:br>
            <a:r>
              <a:rPr lang="en-US" sz="2800" dirty="0">
                <a:solidFill>
                  <a:schemeClr val="accent5">
                    <a:lumMod val="75000"/>
                  </a:schemeClr>
                </a:solidFill>
                <a:cs typeface="Arial" pitchFamily="34" charset="0"/>
              </a:rPr>
              <a:t>Test the Loopback Address on an End Device</a:t>
            </a:r>
          </a:p>
        </p:txBody>
      </p:sp>
      <p:pic>
        <p:nvPicPr>
          <p:cNvPr id="50179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4938" y="1606550"/>
            <a:ext cx="6040437" cy="5040313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422728" y="533400"/>
            <a:ext cx="8145463" cy="8382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1800" dirty="0" smtClean="0"/>
              <a:t>Verifying Connectivity</a:t>
            </a:r>
            <a:br>
              <a:rPr lang="en-US" sz="1800" dirty="0" smtClean="0"/>
            </a:br>
            <a:r>
              <a:rPr lang="en-US" dirty="0">
                <a:solidFill>
                  <a:schemeClr val="accent5">
                    <a:lumMod val="75000"/>
                  </a:schemeClr>
                </a:solidFill>
                <a:cs typeface="Arial" pitchFamily="34" charset="0"/>
              </a:rPr>
              <a:t>Testing the Interface Assignment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51429" y="1592942"/>
            <a:ext cx="6369729" cy="4853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438377" y="479425"/>
            <a:ext cx="8145462" cy="8382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1800" dirty="0" smtClean="0"/>
              <a:t>Verifying Connectivity</a:t>
            </a:r>
            <a:br>
              <a:rPr lang="en-US" sz="1800" dirty="0" smtClean="0"/>
            </a:br>
            <a:r>
              <a:rPr lang="en-US" dirty="0">
                <a:solidFill>
                  <a:schemeClr val="accent5">
                    <a:lumMod val="75000"/>
                  </a:schemeClr>
                </a:solidFill>
                <a:cs typeface="Arial" pitchFamily="34" charset="0"/>
              </a:rPr>
              <a:t>Testing End-to-End Connectivity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693"/>
          <a:stretch/>
        </p:blipFill>
        <p:spPr bwMode="auto">
          <a:xfrm>
            <a:off x="1480458" y="1589295"/>
            <a:ext cx="6429827" cy="4660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19555" y="443593"/>
            <a:ext cx="8145463" cy="8382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1800" dirty="0" smtClean="0">
                <a:cs typeface="Arial" pitchFamily="34" charset="0"/>
              </a:rPr>
              <a:t>Accessing a Cisco IOS Device</a:t>
            </a:r>
            <a:br>
              <a:rPr lang="en-US" sz="1800" dirty="0" smtClean="0">
                <a:cs typeface="Arial" pitchFamily="34" charset="0"/>
              </a:rPr>
            </a:br>
            <a:r>
              <a:rPr lang="en-US" altLang="ja-JP" dirty="0" smtClean="0">
                <a:ea typeface="ＭＳ Ｐゴシック" charset="-128"/>
                <a:cs typeface="Arial" pitchFamily="34" charset="0"/>
              </a:rPr>
              <a:t> </a:t>
            </a:r>
            <a:r>
              <a:rPr lang="en-US" altLang="ja-JP" dirty="0" smtClean="0">
                <a:solidFill>
                  <a:schemeClr val="accent5">
                    <a:lumMod val="75000"/>
                  </a:schemeClr>
                </a:solidFill>
                <a:ea typeface="ＭＳ Ｐゴシック" charset="-128"/>
                <a:cs typeface="Arial" pitchFamily="34" charset="0"/>
              </a:rPr>
              <a:t>Access the CLI</a:t>
            </a:r>
            <a:endParaRPr lang="en-US" dirty="0">
              <a:solidFill>
                <a:schemeClr val="accent5">
                  <a:lumMod val="75000"/>
                </a:schemeClr>
              </a:solidFill>
              <a:cs typeface="Arial" pitchFamily="34" charset="0"/>
            </a:endParaRPr>
          </a:p>
        </p:txBody>
      </p:sp>
      <p:sp>
        <p:nvSpPr>
          <p:cNvPr id="14339" name="Rectangle 6"/>
          <p:cNvSpPr>
            <a:spLocks noGrp="1" noChangeArrowheads="1"/>
          </p:cNvSpPr>
          <p:nvPr>
            <p:ph sz="quarter" idx="1"/>
          </p:nvPr>
        </p:nvSpPr>
        <p:spPr>
          <a:xfrm>
            <a:off x="465366" y="1503363"/>
            <a:ext cx="8264525" cy="2603500"/>
          </a:xfrm>
        </p:spPr>
        <p:txBody>
          <a:bodyPr/>
          <a:lstStyle/>
          <a:p>
            <a:pPr marL="381000" indent="-381000" eaLnBrk="1" hangingPunct="1">
              <a:lnSpc>
                <a:spcPct val="75000"/>
              </a:lnSpc>
              <a:buFont typeface="Wingdings" pitchFamily="2" charset="2"/>
              <a:buNone/>
              <a:defRPr/>
            </a:pPr>
            <a:r>
              <a:rPr lang="en-US" altLang="ja-JP" sz="2000" dirty="0" smtClean="0">
                <a:ea typeface="ＭＳ Ｐゴシック" charset="-128"/>
                <a:cs typeface="Arial" pitchFamily="34" charset="0"/>
              </a:rPr>
              <a:t>Most common methods to access the CLI:</a:t>
            </a:r>
          </a:p>
          <a:p>
            <a:pPr eaLnBrk="1" hangingPunct="1">
              <a:lnSpc>
                <a:spcPct val="75000"/>
              </a:lnSpc>
              <a:defRPr/>
            </a:pPr>
            <a:r>
              <a:rPr lang="en-US" altLang="ja-JP" sz="2000" dirty="0" smtClean="0">
                <a:ea typeface="ＭＳ Ｐゴシック" charset="-128"/>
                <a:cs typeface="Arial" pitchFamily="34" charset="0"/>
              </a:rPr>
              <a:t>Console</a:t>
            </a:r>
          </a:p>
          <a:p>
            <a:pPr eaLnBrk="1" hangingPunct="1">
              <a:lnSpc>
                <a:spcPct val="75000"/>
              </a:lnSpc>
              <a:defRPr/>
            </a:pPr>
            <a:r>
              <a:rPr lang="en-US" altLang="ja-JP" sz="2000" dirty="0" smtClean="0">
                <a:ea typeface="ＭＳ Ｐゴシック" charset="-128"/>
                <a:cs typeface="Arial" pitchFamily="34" charset="0"/>
              </a:rPr>
              <a:t>Telnet or SSH</a:t>
            </a:r>
          </a:p>
          <a:p>
            <a:pPr eaLnBrk="1" hangingPunct="1">
              <a:lnSpc>
                <a:spcPct val="75000"/>
              </a:lnSpc>
              <a:defRPr/>
            </a:pPr>
            <a:r>
              <a:rPr lang="en-US" altLang="ja-JP" sz="2000" dirty="0" smtClean="0">
                <a:ea typeface="ＭＳ Ｐゴシック" charset="-128"/>
                <a:cs typeface="Arial" pitchFamily="34" charset="0"/>
              </a:rPr>
              <a:t>AUX port</a:t>
            </a:r>
          </a:p>
          <a:p>
            <a:pPr marL="0" indent="0" eaLnBrk="1" hangingPunct="1">
              <a:lnSpc>
                <a:spcPct val="75000"/>
              </a:lnSpc>
              <a:buFont typeface="Wingdings" pitchFamily="2" charset="2"/>
              <a:buNone/>
              <a:defRPr/>
            </a:pPr>
            <a:endParaRPr lang="en-US" altLang="ja-JP" sz="2000" dirty="0">
              <a:ea typeface="ＭＳ Ｐゴシック" charset="-128"/>
            </a:endParaRPr>
          </a:p>
          <a:p>
            <a:pPr marL="0" indent="0" eaLnBrk="1" hangingPunct="1">
              <a:lnSpc>
                <a:spcPct val="75000"/>
              </a:lnSpc>
              <a:buFont typeface="Wingdings" pitchFamily="2" charset="2"/>
              <a:buNone/>
              <a:defRPr/>
            </a:pPr>
            <a:endParaRPr lang="en-US" altLang="ja-JP" sz="2000" dirty="0" smtClean="0">
              <a:ea typeface="ＭＳ Ｐゴシック" charset="-128"/>
            </a:endParaRPr>
          </a:p>
        </p:txBody>
      </p:sp>
      <p:pic>
        <p:nvPicPr>
          <p:cNvPr id="14340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1100" y="3173413"/>
            <a:ext cx="6975475" cy="2414587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89152" y="522741"/>
            <a:ext cx="8145462" cy="8382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1800" dirty="0" smtClean="0">
                <a:ea typeface="ＭＳ Ｐゴシック" pitchFamily="34" charset="-128"/>
              </a:rPr>
              <a:t>Managing Devices</a:t>
            </a:r>
            <a:br>
              <a:rPr lang="en-US" sz="1800" dirty="0" smtClean="0">
                <a:ea typeface="ＭＳ Ｐゴシック" pitchFamily="34" charset="-128"/>
              </a:rPr>
            </a:br>
            <a:r>
              <a:rPr lang="en-US" dirty="0" smtClean="0">
                <a:ea typeface="ＭＳ Ｐゴシック" pitchFamily="34" charset="-128"/>
              </a:rPr>
              <a:t>Basic Switch CLI Commands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449944" y="1376583"/>
            <a:ext cx="3509972" cy="5126481"/>
          </a:xfrm>
        </p:spPr>
        <p:txBody>
          <a:bodyPr>
            <a:normAutofit/>
          </a:bodyPr>
          <a:lstStyle/>
          <a:p>
            <a:r>
              <a:rPr lang="en-US" sz="2000" dirty="0" smtClean="0"/>
              <a:t>Hostname</a:t>
            </a:r>
          </a:p>
          <a:p>
            <a:r>
              <a:rPr lang="en-US" sz="2000" dirty="0" smtClean="0"/>
              <a:t>Passwords</a:t>
            </a:r>
          </a:p>
          <a:p>
            <a:pPr>
              <a:spcBef>
                <a:spcPts val="600"/>
              </a:spcBef>
            </a:pPr>
            <a:r>
              <a:rPr lang="en-US" sz="2000" dirty="0" smtClean="0"/>
              <a:t>In-Band access requires the Switch to have an IP address (assigned to VLAN 1).</a:t>
            </a:r>
          </a:p>
          <a:p>
            <a:pPr>
              <a:spcBef>
                <a:spcPts val="600"/>
              </a:spcBef>
            </a:pPr>
            <a:r>
              <a:rPr lang="en-US" sz="2000" dirty="0" smtClean="0"/>
              <a:t>Save configuration </a:t>
            </a:r>
            <a:r>
              <a:rPr lang="en-US" sz="2000" dirty="0"/>
              <a:t>– 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copy running-config startup-config</a:t>
            </a:r>
            <a:r>
              <a:rPr lang="en-US" sz="2000" b="1" dirty="0" smtClean="0"/>
              <a:t> </a:t>
            </a:r>
            <a:r>
              <a:rPr lang="en-US" sz="2000" dirty="0" smtClean="0"/>
              <a:t>command.</a:t>
            </a:r>
          </a:p>
          <a:p>
            <a:pPr>
              <a:spcBef>
                <a:spcPts val="600"/>
              </a:spcBef>
            </a:pPr>
            <a:r>
              <a:rPr lang="en-US" sz="2000" dirty="0" smtClean="0"/>
              <a:t>To clear switch – 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erase startup-config</a:t>
            </a:r>
            <a:r>
              <a:rPr lang="en-US" sz="2000" dirty="0" smtClean="0"/>
              <a:t>, and</a:t>
            </a:r>
            <a:r>
              <a:rPr lang="en-US" sz="2000" b="1" dirty="0" smtClean="0"/>
              <a:t> </a:t>
            </a:r>
            <a:r>
              <a:rPr lang="en-US" sz="2000" dirty="0" smtClean="0"/>
              <a:t>then</a:t>
            </a:r>
            <a:r>
              <a:rPr lang="en-US" sz="2000" b="1" dirty="0" smtClean="0"/>
              <a:t> 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reload</a:t>
            </a:r>
            <a:r>
              <a:rPr lang="en-US" sz="2000" dirty="0" smtClean="0"/>
              <a:t>.</a:t>
            </a:r>
            <a:endParaRPr lang="en-US" sz="2000" b="1" dirty="0" smtClean="0"/>
          </a:p>
          <a:p>
            <a:pPr>
              <a:spcBef>
                <a:spcPts val="600"/>
              </a:spcBef>
            </a:pPr>
            <a:r>
              <a:rPr lang="en-US" sz="2000" dirty="0" smtClean="0"/>
              <a:t>To erase VLAN information </a:t>
            </a:r>
            <a:r>
              <a:rPr lang="en-US" sz="2000" dirty="0"/>
              <a:t>–</a:t>
            </a:r>
            <a:r>
              <a:rPr lang="en-US" sz="2000" b="1" dirty="0" smtClean="0"/>
              <a:t> 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delete flash:vlan.dat</a:t>
            </a:r>
            <a:r>
              <a:rPr lang="en-US" sz="2000" dirty="0" smtClean="0"/>
              <a:t>.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/>
          <a:srcRect l="36701" t="35913" r="32064" b="16865"/>
          <a:stretch>
            <a:fillRect/>
          </a:stretch>
        </p:blipFill>
        <p:spPr bwMode="auto">
          <a:xfrm>
            <a:off x="3959916" y="1828798"/>
            <a:ext cx="5043521" cy="4286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89152" y="522741"/>
            <a:ext cx="8145462" cy="838200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pitchFamily="34" charset="-128"/>
              </a:rPr>
              <a:t>Basic Router CLI commands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490847" y="1610672"/>
            <a:ext cx="3575874" cy="3424476"/>
          </a:xfrm>
        </p:spPr>
        <p:txBody>
          <a:bodyPr>
            <a:normAutofit/>
          </a:bodyPr>
          <a:lstStyle/>
          <a:p>
            <a:pPr marL="11113" indent="-11113">
              <a:buNone/>
            </a:pPr>
            <a:r>
              <a:rPr lang="en-US" sz="2000" dirty="0" smtClean="0"/>
              <a:t>Basic router configuration includes:</a:t>
            </a:r>
          </a:p>
          <a:p>
            <a:r>
              <a:rPr lang="en-US" sz="2000" dirty="0" smtClean="0"/>
              <a:t>Hostname</a:t>
            </a:r>
          </a:p>
          <a:p>
            <a:r>
              <a:rPr lang="en-US" sz="2000" dirty="0" smtClean="0"/>
              <a:t>Passwords (console, Telnet/SSH, and privileged mode)</a:t>
            </a:r>
          </a:p>
          <a:p>
            <a:r>
              <a:rPr lang="en-US" sz="2000" dirty="0" smtClean="0"/>
              <a:t>Interface IP addresses</a:t>
            </a:r>
          </a:p>
          <a:p>
            <a:r>
              <a:rPr lang="en-US" sz="2000" dirty="0" smtClean="0"/>
              <a:t>Enabling a routing protocol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/>
          <a:srcRect l="36812" t="35913" r="32511" b="17659"/>
          <a:stretch>
            <a:fillRect/>
          </a:stretch>
        </p:blipFill>
        <p:spPr bwMode="auto">
          <a:xfrm>
            <a:off x="3936093" y="1498814"/>
            <a:ext cx="4804146" cy="4087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Recourses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dirty="0" smtClean="0"/>
              <a:t>Cisco Networking Academy program , Introduction to Networks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1"/>
          <p:cNvSpPr txBox="1">
            <a:spLocks noChangeArrowheads="1"/>
          </p:cNvSpPr>
          <p:nvPr/>
        </p:nvSpPr>
        <p:spPr bwMode="auto">
          <a:xfrm>
            <a:off x="466725" y="1465263"/>
            <a:ext cx="3390900" cy="4640262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</p:spPr>
        <p:txBody>
          <a:bodyPr lIns="82080" tIns="41040" rIns="82080" bIns="41040"/>
          <a:lstStyle/>
          <a:p>
            <a:pPr marL="234950" indent="-234950" algn="l">
              <a:lnSpc>
                <a:spcPct val="95000"/>
              </a:lnSpc>
              <a:spcBef>
                <a:spcPts val="1000"/>
              </a:spcBef>
              <a:buClr>
                <a:srgbClr val="708CA1"/>
              </a:buClr>
              <a:buFont typeface="Wingdings" charset="2"/>
              <a:buChar char=""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n-US" sz="2000" b="1" dirty="0">
                <a:solidFill>
                  <a:srgbClr val="000000"/>
                </a:solidFill>
              </a:rPr>
              <a:t>Console access requires:</a:t>
            </a:r>
          </a:p>
          <a:p>
            <a:pPr marL="234950" indent="-234950" algn="l">
              <a:lnSpc>
                <a:spcPct val="100000"/>
              </a:lnSpc>
              <a:spcBef>
                <a:spcPts val="1000"/>
              </a:spcBef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n-US" sz="2000" b="1" dirty="0">
                <a:solidFill>
                  <a:srgbClr val="000000"/>
                </a:solidFill>
              </a:rPr>
              <a:t>	Console cable –</a:t>
            </a:r>
            <a:r>
              <a:rPr lang="en-US" sz="2000" dirty="0">
                <a:solidFill>
                  <a:srgbClr val="000000"/>
                </a:solidFill>
              </a:rPr>
              <a:t> RJ-45-to-DB-9 console cable</a:t>
            </a:r>
          </a:p>
          <a:p>
            <a:pPr marL="234950" indent="-234950" algn="l">
              <a:lnSpc>
                <a:spcPct val="100000"/>
              </a:lnSpc>
              <a:spcBef>
                <a:spcPts val="1000"/>
              </a:spcBef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n-US" sz="2000" b="1" dirty="0">
                <a:solidFill>
                  <a:srgbClr val="000000"/>
                </a:solidFill>
              </a:rPr>
              <a:t>	Terminal emulation software –</a:t>
            </a:r>
            <a:r>
              <a:rPr lang="en-US" sz="2000" dirty="0">
                <a:solidFill>
                  <a:srgbClr val="000000"/>
                </a:solidFill>
              </a:rPr>
              <a:t> </a:t>
            </a:r>
            <a:r>
              <a:rPr lang="en-US" sz="2000" dirty="0" err="1">
                <a:solidFill>
                  <a:srgbClr val="000000"/>
                </a:solidFill>
              </a:rPr>
              <a:t>Tera</a:t>
            </a:r>
            <a:r>
              <a:rPr lang="en-US" sz="2000" dirty="0">
                <a:solidFill>
                  <a:srgbClr val="000000"/>
                </a:solidFill>
              </a:rPr>
              <a:t> Term, </a:t>
            </a:r>
            <a:r>
              <a:rPr lang="en-US" sz="2000" dirty="0" err="1">
                <a:solidFill>
                  <a:srgbClr val="000000"/>
                </a:solidFill>
              </a:rPr>
              <a:t>PuTTY</a:t>
            </a:r>
            <a:r>
              <a:rPr lang="en-US" sz="2000" dirty="0">
                <a:solidFill>
                  <a:srgbClr val="000000"/>
                </a:solidFill>
              </a:rPr>
              <a:t>, HyperTerminal</a:t>
            </a:r>
          </a:p>
          <a:p>
            <a:pPr marL="234950" indent="-234950" algn="l">
              <a:lnSpc>
                <a:spcPct val="95000"/>
              </a:lnSpc>
              <a:spcBef>
                <a:spcPts val="1000"/>
              </a:spcBef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>
          <a:xfrm>
            <a:off x="655638" y="536575"/>
            <a:ext cx="8145462" cy="838200"/>
          </a:xfrm>
        </p:spPr>
        <p:txBody>
          <a:bodyPr/>
          <a:lstStyle/>
          <a:p>
            <a:pPr>
              <a:lnSpc>
                <a:spcPct val="9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1800" dirty="0" smtClean="0">
                <a:cs typeface="Arial" pitchFamily="34" charset="0"/>
              </a:rPr>
              <a:t>Accessing a Cisco IOS Device </a:t>
            </a:r>
            <a:r>
              <a:rPr lang="en-US" sz="3200" b="1" dirty="0" smtClean="0">
                <a:solidFill>
                  <a:srgbClr val="708CA1"/>
                </a:solidFill>
              </a:rPr>
              <a:t/>
            </a:r>
            <a:br>
              <a:rPr lang="en-US" sz="3200" b="1" dirty="0" smtClean="0">
                <a:solidFill>
                  <a:srgbClr val="708CA1"/>
                </a:solidFill>
              </a:rPr>
            </a:b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</a:rPr>
              <a:t>Console Access</a:t>
            </a:r>
          </a:p>
        </p:txBody>
      </p:sp>
      <p:pic>
        <p:nvPicPr>
          <p:cNvPr id="22532" name="Picture 3"/>
          <p:cNvPicPr>
            <a:picLocks noChangeAspect="1" noChangeArrowheads="1"/>
          </p:cNvPicPr>
          <p:nvPr/>
        </p:nvPicPr>
        <p:blipFill>
          <a:blip r:embed="rId3" cstate="print"/>
          <a:srcRect l="24901" t="41422" r="42308" b="9970"/>
          <a:stretch>
            <a:fillRect/>
          </a:stretch>
        </p:blipFill>
        <p:spPr bwMode="auto">
          <a:xfrm>
            <a:off x="3983038" y="1255713"/>
            <a:ext cx="4600575" cy="3833812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</p:spPr>
      </p:pic>
      <p:sp>
        <p:nvSpPr>
          <p:cNvPr id="22533" name="AutoShape 4"/>
          <p:cNvSpPr>
            <a:spLocks noChangeArrowheads="1"/>
          </p:cNvSpPr>
          <p:nvPr/>
        </p:nvSpPr>
        <p:spPr bwMode="auto">
          <a:xfrm>
            <a:off x="352425" y="6242050"/>
            <a:ext cx="787400" cy="303213"/>
          </a:xfrm>
          <a:custGeom>
            <a:avLst/>
            <a:gdLst>
              <a:gd name="T0" fmla="*/ 787400 w 787400"/>
              <a:gd name="T1" fmla="*/ 151607 h 303213"/>
              <a:gd name="T2" fmla="*/ 393700 w 787400"/>
              <a:gd name="T3" fmla="*/ 303213 h 303213"/>
              <a:gd name="T4" fmla="*/ 0 w 787400"/>
              <a:gd name="T5" fmla="*/ 151607 h 303213"/>
              <a:gd name="T6" fmla="*/ 393700 w 787400"/>
              <a:gd name="T7" fmla="*/ 0 h 303213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787400"/>
              <a:gd name="T13" fmla="*/ 0 h 303213"/>
              <a:gd name="T14" fmla="*/ 787400 w 787400"/>
              <a:gd name="T15" fmla="*/ 303213 h 30321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87400" h="303213">
                <a:moveTo>
                  <a:pt x="0" y="0"/>
                </a:moveTo>
                <a:lnTo>
                  <a:pt x="2187" y="0"/>
                </a:lnTo>
                <a:lnTo>
                  <a:pt x="2187" y="842"/>
                </a:lnTo>
                <a:lnTo>
                  <a:pt x="0" y="842"/>
                </a:lnTo>
                <a:close/>
              </a:path>
            </a:pathLst>
          </a:custGeom>
          <a:solidFill>
            <a:srgbClr val="6891BA"/>
          </a:solidFill>
          <a:ln w="25560">
            <a:solidFill>
              <a:srgbClr val="000000"/>
            </a:solidFill>
            <a:round/>
            <a:headEnd/>
            <a:tailEnd/>
          </a:ln>
        </p:spPr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  <a:tabLst>
                <a:tab pos="723900" algn="l"/>
              </a:tabLst>
            </a:pPr>
            <a:r>
              <a:rPr lang="en-US" sz="1400">
                <a:solidFill>
                  <a:srgbClr val="000000"/>
                </a:solidFill>
              </a:rPr>
              <a:t>4.1.2.6</a:t>
            </a:r>
          </a:p>
        </p:txBody>
      </p:sp>
      <p:sp>
        <p:nvSpPr>
          <p:cNvPr id="22534" name="AutoShape 5"/>
          <p:cNvSpPr>
            <a:spLocks noChangeArrowheads="1"/>
          </p:cNvSpPr>
          <p:nvPr/>
        </p:nvSpPr>
        <p:spPr bwMode="auto">
          <a:xfrm>
            <a:off x="4560888" y="6188075"/>
            <a:ext cx="4022725" cy="363538"/>
          </a:xfrm>
          <a:custGeom>
            <a:avLst/>
            <a:gdLst>
              <a:gd name="T0" fmla="*/ 4022725 w 4022725"/>
              <a:gd name="T1" fmla="*/ 181769 h 363538"/>
              <a:gd name="T2" fmla="*/ 2011364 w 4022725"/>
              <a:gd name="T3" fmla="*/ 363538 h 363538"/>
              <a:gd name="T4" fmla="*/ 0 w 4022725"/>
              <a:gd name="T5" fmla="*/ 181769 h 363538"/>
              <a:gd name="T6" fmla="*/ 2011364 w 4022725"/>
              <a:gd name="T7" fmla="*/ 0 h 363538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4022725"/>
              <a:gd name="T13" fmla="*/ 0 h 363538"/>
              <a:gd name="T14" fmla="*/ 4022725 w 4022725"/>
              <a:gd name="T15" fmla="*/ 363538 h 36353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022725" h="363538">
                <a:moveTo>
                  <a:pt x="0" y="0"/>
                </a:moveTo>
                <a:lnTo>
                  <a:pt x="11176" y="0"/>
                </a:lnTo>
                <a:lnTo>
                  <a:pt x="11176" y="1012"/>
                </a:lnTo>
                <a:lnTo>
                  <a:pt x="0" y="1012"/>
                </a:lnTo>
                <a:close/>
              </a:path>
            </a:pathLst>
          </a:custGeom>
          <a:solidFill>
            <a:srgbClr val="AAC1D8"/>
          </a:solidFill>
          <a:ln w="25560">
            <a:solidFill>
              <a:srgbClr val="000000"/>
            </a:solidFill>
            <a:round/>
            <a:headEnd/>
            <a:tailEnd/>
          </a:ln>
        </p:spPr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US" dirty="0">
                <a:solidFill>
                  <a:srgbClr val="000000"/>
                </a:solidFill>
              </a:rPr>
              <a:t>Do buttons on 4.1.2.6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28853"/>
            <a:ext cx="8145462" cy="8382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1800" dirty="0" smtClean="0">
                <a:cs typeface="Arial" pitchFamily="34" charset="0"/>
              </a:rPr>
              <a:t>Accessing a Cisco IOS Device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>
                <a:solidFill>
                  <a:schemeClr val="accent5">
                    <a:lumMod val="75000"/>
                  </a:schemeClr>
                </a:solidFill>
                <a:cs typeface="Arial" pitchFamily="34" charset="0"/>
              </a:rPr>
              <a:t>Console Access Method</a:t>
            </a:r>
          </a:p>
        </p:txBody>
      </p:sp>
      <p:sp>
        <p:nvSpPr>
          <p:cNvPr id="14339" name="Rectangle 6"/>
          <p:cNvSpPr>
            <a:spLocks noGrp="1" noChangeArrowheads="1"/>
          </p:cNvSpPr>
          <p:nvPr>
            <p:ph sz="quarter" idx="1"/>
          </p:nvPr>
        </p:nvSpPr>
        <p:spPr>
          <a:xfrm>
            <a:off x="464458" y="1407886"/>
            <a:ext cx="8335963" cy="5146902"/>
          </a:xfrm>
        </p:spPr>
        <p:txBody>
          <a:bodyPr/>
          <a:lstStyle/>
          <a:p>
            <a:pPr marL="0" indent="0" eaLnBrk="1" hangingPunct="1">
              <a:lnSpc>
                <a:spcPct val="75000"/>
              </a:lnSpc>
              <a:buFont typeface="Wingdings" pitchFamily="2" charset="2"/>
              <a:buNone/>
              <a:defRPr/>
            </a:pPr>
            <a:r>
              <a:rPr lang="en-US" altLang="ja-JP" b="1" dirty="0" smtClean="0">
                <a:ea typeface="ＭＳ Ｐゴシック" charset="-128"/>
                <a:cs typeface="Arial" pitchFamily="34" charset="0"/>
              </a:rPr>
              <a:t>Console Port</a:t>
            </a:r>
          </a:p>
          <a:p>
            <a:pPr eaLnBrk="1" hangingPunct="1">
              <a:lnSpc>
                <a:spcPct val="75000"/>
              </a:lnSpc>
              <a:defRPr/>
            </a:pPr>
            <a:r>
              <a:rPr lang="en-US" altLang="ja-JP" sz="2000" dirty="0" smtClean="0">
                <a:ea typeface="ＭＳ Ｐゴシック" charset="-128"/>
                <a:cs typeface="Arial" pitchFamily="34" charset="0"/>
              </a:rPr>
              <a:t>Device is accessible even if no networking services have been configured (out-of-band)</a:t>
            </a:r>
          </a:p>
          <a:p>
            <a:pPr eaLnBrk="1" hangingPunct="1">
              <a:lnSpc>
                <a:spcPct val="75000"/>
              </a:lnSpc>
              <a:defRPr/>
            </a:pPr>
            <a:r>
              <a:rPr lang="en-US" altLang="ja-JP" sz="2000" dirty="0" smtClean="0">
                <a:ea typeface="ＭＳ Ｐゴシック" charset="-128"/>
                <a:cs typeface="Arial" pitchFamily="34" charset="0"/>
              </a:rPr>
              <a:t>Need a special console cable</a:t>
            </a:r>
          </a:p>
          <a:p>
            <a:pPr eaLnBrk="1" hangingPunct="1">
              <a:lnSpc>
                <a:spcPct val="75000"/>
              </a:lnSpc>
              <a:defRPr/>
            </a:pPr>
            <a:r>
              <a:rPr lang="en-US" altLang="ja-JP" sz="2000" dirty="0" smtClean="0">
                <a:ea typeface="ＭＳ Ｐゴシック" charset="-128"/>
                <a:cs typeface="Arial" pitchFamily="34" charset="0"/>
              </a:rPr>
              <a:t>Allows configuration commands to be entered</a:t>
            </a:r>
          </a:p>
          <a:p>
            <a:pPr eaLnBrk="1" hangingPunct="1">
              <a:lnSpc>
                <a:spcPct val="75000"/>
              </a:lnSpc>
              <a:defRPr/>
            </a:pPr>
            <a:r>
              <a:rPr lang="en-US" altLang="ja-JP" sz="2000" dirty="0" smtClean="0">
                <a:ea typeface="ＭＳ Ｐゴシック" charset="-128"/>
                <a:cs typeface="Arial" pitchFamily="34" charset="0"/>
              </a:rPr>
              <a:t>Should be configured with passwords to prevent unauthorized access</a:t>
            </a:r>
          </a:p>
          <a:p>
            <a:pPr eaLnBrk="1" hangingPunct="1">
              <a:lnSpc>
                <a:spcPct val="75000"/>
              </a:lnSpc>
              <a:defRPr/>
            </a:pPr>
            <a:r>
              <a:rPr lang="en-US" altLang="ja-JP" sz="2000" dirty="0" smtClean="0">
                <a:ea typeface="ＭＳ Ｐゴシック" charset="-128"/>
                <a:cs typeface="Arial" pitchFamily="34" charset="0"/>
              </a:rPr>
              <a:t>Device should be located in a secure room so console port cannot be easily accessed</a:t>
            </a:r>
          </a:p>
          <a:p>
            <a:pPr eaLnBrk="1" hangingPunct="1">
              <a:lnSpc>
                <a:spcPct val="75000"/>
              </a:lnSpc>
              <a:defRPr/>
            </a:pPr>
            <a:endParaRPr lang="en-US" altLang="ja-JP" sz="2000" dirty="0">
              <a:ea typeface="ＭＳ Ｐゴシック" charset="-128"/>
            </a:endParaRPr>
          </a:p>
          <a:p>
            <a:pPr marL="0" indent="0" eaLnBrk="1" hangingPunct="1">
              <a:lnSpc>
                <a:spcPct val="75000"/>
              </a:lnSpc>
              <a:buFont typeface="Wingdings" pitchFamily="2" charset="2"/>
              <a:buNone/>
              <a:defRPr/>
            </a:pPr>
            <a:endParaRPr lang="en-US" altLang="ja-JP" sz="2000" dirty="0" smtClean="0">
              <a:ea typeface="ＭＳ Ｐゴシック" charset="-128"/>
            </a:endParaRPr>
          </a:p>
        </p:txBody>
      </p:sp>
      <p:pic>
        <p:nvPicPr>
          <p:cNvPr id="1536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28725" y="4316413"/>
            <a:ext cx="6450013" cy="223837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365" name="Down Arrow 1"/>
          <p:cNvSpPr>
            <a:spLocks noChangeArrowheads="1"/>
          </p:cNvSpPr>
          <p:nvPr/>
        </p:nvSpPr>
        <p:spPr bwMode="auto">
          <a:xfrm>
            <a:off x="5935663" y="4316413"/>
            <a:ext cx="742950" cy="1352550"/>
          </a:xfrm>
          <a:prstGeom prst="downArrow">
            <a:avLst>
              <a:gd name="adj1" fmla="val 50000"/>
              <a:gd name="adj2" fmla="val 49971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82124" tIns="41061" rIns="82124" bIns="41061" anchor="ctr">
            <a:spAutoFit/>
          </a:bodyPr>
          <a:lstStyle/>
          <a:p>
            <a:pPr defTabSz="814388"/>
            <a:endParaRPr lang="en-US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81463" y="4940300"/>
            <a:ext cx="4605337" cy="1595438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315006" y="439738"/>
            <a:ext cx="8143875" cy="8382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1800" dirty="0">
                <a:cs typeface="Arial" pitchFamily="34" charset="0"/>
              </a:rPr>
              <a:t>Accessing a Cisco IOS Device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>
                <a:solidFill>
                  <a:schemeClr val="accent5">
                    <a:lumMod val="75000"/>
                  </a:schemeClr>
                </a:solidFill>
                <a:cs typeface="Arial" pitchFamily="34" charset="0"/>
              </a:rPr>
              <a:t>Telnet, SSH, and AUX Access Methods</a:t>
            </a:r>
          </a:p>
        </p:txBody>
      </p:sp>
      <p:sp>
        <p:nvSpPr>
          <p:cNvPr id="15363" name="Rectangle 6"/>
          <p:cNvSpPr>
            <a:spLocks noGrp="1" noChangeArrowheads="1"/>
          </p:cNvSpPr>
          <p:nvPr>
            <p:ph sz="quarter" idx="1"/>
          </p:nvPr>
        </p:nvSpPr>
        <p:spPr>
          <a:xfrm>
            <a:off x="365125" y="1382713"/>
            <a:ext cx="8216900" cy="5153025"/>
          </a:xfrm>
        </p:spPr>
        <p:txBody>
          <a:bodyPr>
            <a:normAutofit/>
          </a:bodyPr>
          <a:lstStyle/>
          <a:p>
            <a:pPr marL="381000" indent="-381000" eaLnBrk="1" hangingPunct="1">
              <a:lnSpc>
                <a:spcPct val="75000"/>
              </a:lnSpc>
              <a:buFont typeface="Wingdings" pitchFamily="2" charset="2"/>
              <a:buNone/>
              <a:defRPr/>
            </a:pPr>
            <a:r>
              <a:rPr lang="en-US" altLang="ja-JP" sz="2000" b="1" dirty="0" smtClean="0">
                <a:ea typeface="ＭＳ Ｐゴシック" charset="-128"/>
                <a:cs typeface="Arial" pitchFamily="34" charset="0"/>
              </a:rPr>
              <a:t>Telnet</a:t>
            </a:r>
            <a:r>
              <a:rPr lang="en-US" altLang="ja-JP" sz="2000" dirty="0" smtClean="0">
                <a:ea typeface="ＭＳ Ｐゴシック" charset="-128"/>
                <a:cs typeface="Arial" pitchFamily="34" charset="0"/>
              </a:rPr>
              <a:t> </a:t>
            </a:r>
          </a:p>
          <a:p>
            <a:pPr eaLnBrk="1" hangingPunct="1">
              <a:lnSpc>
                <a:spcPct val="75000"/>
              </a:lnSpc>
              <a:defRPr/>
            </a:pPr>
            <a:r>
              <a:rPr lang="en-US" altLang="ja-JP" sz="2000" dirty="0" smtClean="0">
                <a:ea typeface="ＭＳ Ｐゴシック" charset="-128"/>
                <a:cs typeface="Arial" pitchFamily="34" charset="0"/>
              </a:rPr>
              <a:t>Method for remotely accessing the CLI over a network</a:t>
            </a:r>
          </a:p>
          <a:p>
            <a:pPr eaLnBrk="1" hangingPunct="1">
              <a:lnSpc>
                <a:spcPct val="75000"/>
              </a:lnSpc>
              <a:defRPr/>
            </a:pPr>
            <a:r>
              <a:rPr lang="en-US" altLang="ja-JP" sz="2000" dirty="0" smtClean="0">
                <a:ea typeface="ＭＳ Ｐゴシック" charset="-128"/>
                <a:cs typeface="Arial" pitchFamily="34" charset="0"/>
              </a:rPr>
              <a:t>Require active networking services and one active interface that is configured</a:t>
            </a:r>
          </a:p>
          <a:p>
            <a:pPr eaLnBrk="1" hangingPunct="1">
              <a:lnSpc>
                <a:spcPct val="75000"/>
              </a:lnSpc>
              <a:defRPr/>
            </a:pPr>
            <a:endParaRPr lang="en-US" altLang="ja-JP" sz="2000" dirty="0">
              <a:ea typeface="ＭＳ Ｐゴシック" charset="-128"/>
              <a:cs typeface="Arial" pitchFamily="34" charset="0"/>
            </a:endParaRPr>
          </a:p>
          <a:p>
            <a:pPr marL="0" indent="0" eaLnBrk="1" hangingPunct="1">
              <a:lnSpc>
                <a:spcPct val="75000"/>
              </a:lnSpc>
              <a:buFont typeface="Wingdings" pitchFamily="2" charset="2"/>
              <a:buNone/>
              <a:defRPr/>
            </a:pPr>
            <a:r>
              <a:rPr lang="en-US" altLang="ja-JP" sz="2000" b="1" dirty="0" smtClean="0">
                <a:ea typeface="ＭＳ Ｐゴシック" charset="-128"/>
                <a:cs typeface="Arial" pitchFamily="34" charset="0"/>
              </a:rPr>
              <a:t>Secure Shell (SSH)</a:t>
            </a:r>
          </a:p>
          <a:p>
            <a:pPr eaLnBrk="1" hangingPunct="1">
              <a:lnSpc>
                <a:spcPct val="75000"/>
              </a:lnSpc>
              <a:defRPr/>
            </a:pPr>
            <a:r>
              <a:rPr lang="en-US" altLang="ja-JP" sz="2000" dirty="0" smtClean="0">
                <a:ea typeface="ＭＳ Ｐゴシック" charset="-128"/>
                <a:cs typeface="Arial" pitchFamily="34" charset="0"/>
              </a:rPr>
              <a:t>Remote login similar to Telnet, but utilizes more security</a:t>
            </a:r>
          </a:p>
          <a:p>
            <a:pPr eaLnBrk="1" hangingPunct="1">
              <a:lnSpc>
                <a:spcPct val="75000"/>
              </a:lnSpc>
              <a:defRPr/>
            </a:pPr>
            <a:r>
              <a:rPr lang="en-US" altLang="ja-JP" sz="2000" dirty="0" smtClean="0">
                <a:ea typeface="ＭＳ Ｐゴシック" charset="-128"/>
                <a:cs typeface="Arial" pitchFamily="34" charset="0"/>
              </a:rPr>
              <a:t>Stronger password authentication</a:t>
            </a:r>
          </a:p>
          <a:p>
            <a:pPr eaLnBrk="1" hangingPunct="1">
              <a:lnSpc>
                <a:spcPct val="75000"/>
              </a:lnSpc>
              <a:defRPr/>
            </a:pPr>
            <a:r>
              <a:rPr lang="en-US" altLang="ja-JP" sz="2000" dirty="0" smtClean="0">
                <a:ea typeface="ＭＳ Ｐゴシック" charset="-128"/>
                <a:cs typeface="Arial" pitchFamily="34" charset="0"/>
              </a:rPr>
              <a:t>Uses encryption when transporting data</a:t>
            </a:r>
          </a:p>
          <a:p>
            <a:pPr marL="0" indent="0" eaLnBrk="1" hangingPunct="1">
              <a:lnSpc>
                <a:spcPct val="75000"/>
              </a:lnSpc>
              <a:buFont typeface="Wingdings" pitchFamily="2" charset="2"/>
              <a:buNone/>
              <a:defRPr/>
            </a:pPr>
            <a:endParaRPr lang="en-US" altLang="ja-JP" sz="2000" dirty="0" smtClean="0">
              <a:ea typeface="ＭＳ Ｐゴシック" charset="-128"/>
              <a:cs typeface="Arial" pitchFamily="34" charset="0"/>
            </a:endParaRPr>
          </a:p>
          <a:p>
            <a:pPr marL="0" indent="0" eaLnBrk="1" hangingPunct="1">
              <a:lnSpc>
                <a:spcPct val="75000"/>
              </a:lnSpc>
              <a:buFont typeface="Wingdings" pitchFamily="2" charset="2"/>
              <a:buNone/>
              <a:defRPr/>
            </a:pPr>
            <a:r>
              <a:rPr lang="en-US" altLang="ja-JP" sz="2000" b="1" dirty="0" smtClean="0">
                <a:ea typeface="ＭＳ Ｐゴシック" charset="-128"/>
                <a:cs typeface="Arial" pitchFamily="34" charset="0"/>
              </a:rPr>
              <a:t>Aux </a:t>
            </a:r>
            <a:r>
              <a:rPr lang="en-US" altLang="ja-JP" sz="2000" b="1" dirty="0">
                <a:ea typeface="ＭＳ Ｐゴシック" charset="-128"/>
                <a:cs typeface="Arial" pitchFamily="34" charset="0"/>
              </a:rPr>
              <a:t>Port</a:t>
            </a:r>
          </a:p>
          <a:p>
            <a:pPr eaLnBrk="1" hangingPunct="1">
              <a:lnSpc>
                <a:spcPct val="75000"/>
              </a:lnSpc>
              <a:defRPr/>
            </a:pPr>
            <a:r>
              <a:rPr lang="en-US" altLang="ja-JP" sz="2000" dirty="0">
                <a:ea typeface="ＭＳ Ｐゴシック" charset="-128"/>
                <a:cs typeface="Arial" pitchFamily="34" charset="0"/>
              </a:rPr>
              <a:t>Out-of-band connection</a:t>
            </a:r>
          </a:p>
          <a:p>
            <a:pPr eaLnBrk="1" hangingPunct="1">
              <a:lnSpc>
                <a:spcPct val="75000"/>
              </a:lnSpc>
              <a:defRPr/>
            </a:pPr>
            <a:r>
              <a:rPr lang="en-US" altLang="ja-JP" sz="2000" dirty="0">
                <a:ea typeface="ＭＳ Ｐゴシック" charset="-128"/>
                <a:cs typeface="Arial" pitchFamily="34" charset="0"/>
              </a:rPr>
              <a:t>Uses telephone line</a:t>
            </a:r>
          </a:p>
          <a:p>
            <a:pPr eaLnBrk="1" hangingPunct="1">
              <a:lnSpc>
                <a:spcPct val="75000"/>
              </a:lnSpc>
              <a:defRPr/>
            </a:pPr>
            <a:r>
              <a:rPr lang="en-US" altLang="ja-JP" sz="2000" dirty="0">
                <a:ea typeface="ＭＳ Ｐゴシック" charset="-128"/>
                <a:cs typeface="Arial" pitchFamily="34" charset="0"/>
              </a:rPr>
              <a:t>Can be used like console port </a:t>
            </a:r>
          </a:p>
          <a:p>
            <a:pPr eaLnBrk="1" hangingPunct="1">
              <a:lnSpc>
                <a:spcPct val="75000"/>
              </a:lnSpc>
              <a:defRPr/>
            </a:pPr>
            <a:endParaRPr lang="en-US" altLang="ja-JP" sz="2000" dirty="0" smtClean="0">
              <a:ea typeface="ＭＳ Ｐゴシック" charset="-128"/>
              <a:cs typeface="Arial" pitchFamily="34" charset="0"/>
            </a:endParaRPr>
          </a:p>
          <a:p>
            <a:pPr eaLnBrk="1" hangingPunct="1">
              <a:lnSpc>
                <a:spcPct val="75000"/>
              </a:lnSpc>
              <a:defRPr/>
            </a:pPr>
            <a:endParaRPr lang="en-US" altLang="ja-JP" sz="2000" dirty="0" smtClean="0">
              <a:ea typeface="ＭＳ Ｐゴシック" charset="-128"/>
            </a:endParaRPr>
          </a:p>
        </p:txBody>
      </p:sp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86638" y="4940300"/>
            <a:ext cx="554037" cy="79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PPT-TMPLT-WHT_C">
  <a:themeElements>
    <a:clrScheme name="PPT-TMPLT-WHT_C 1">
      <a:dk1>
        <a:srgbClr val="000000"/>
      </a:dk1>
      <a:lt1>
        <a:srgbClr val="FFFFFF"/>
      </a:lt1>
      <a:dk2>
        <a:srgbClr val="0183B7"/>
      </a:dk2>
      <a:lt2>
        <a:srgbClr val="000000"/>
      </a:lt2>
      <a:accent1>
        <a:srgbClr val="0183B7"/>
      </a:accent1>
      <a:accent2>
        <a:srgbClr val="B21A1A"/>
      </a:accent2>
      <a:accent3>
        <a:srgbClr val="FFFFFF"/>
      </a:accent3>
      <a:accent4>
        <a:srgbClr val="000000"/>
      </a:accent4>
      <a:accent5>
        <a:srgbClr val="AAC1D8"/>
      </a:accent5>
      <a:accent6>
        <a:srgbClr val="A11616"/>
      </a:accent6>
      <a:hlink>
        <a:srgbClr val="83A2CF"/>
      </a:hlink>
      <a:folHlink>
        <a:srgbClr val="EFB525"/>
      </a:folHlink>
    </a:clrScheme>
    <a:fontScheme name="PPT-TMPLT-WHT_C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82124" tIns="41061" rIns="82124" bIns="41061" numCol="1" anchor="ctr" anchorCtr="0" compatLnSpc="1">
        <a:prstTxWarp prst="textNoShape">
          <a:avLst/>
        </a:prstTxWarp>
        <a:spAutoFit/>
      </a:bodyPr>
      <a:lstStyle>
        <a:defPPr marL="0" marR="0" indent="0" algn="ctr" defTabSz="814388" rtl="0" eaLnBrk="0" fontAlgn="base" latinLnBrk="0" hangingPunct="0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82124" tIns="41061" rIns="82124" bIns="41061" numCol="1" anchor="ctr" anchorCtr="0" compatLnSpc="1">
        <a:prstTxWarp prst="textNoShape">
          <a:avLst/>
        </a:prstTxWarp>
        <a:spAutoFit/>
      </a:bodyPr>
      <a:lstStyle>
        <a:defPPr marL="0" marR="0" indent="0" algn="ctr" defTabSz="814388" rtl="0" eaLnBrk="0" fontAlgn="base" latinLnBrk="0" hangingPunct="0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PT-TMPLT-WHT_C 1">
        <a:dk1>
          <a:srgbClr val="000000"/>
        </a:dk1>
        <a:lt1>
          <a:srgbClr val="FFFFFF"/>
        </a:lt1>
        <a:dk2>
          <a:srgbClr val="0183B7"/>
        </a:dk2>
        <a:lt2>
          <a:srgbClr val="000000"/>
        </a:lt2>
        <a:accent1>
          <a:srgbClr val="0183B7"/>
        </a:accent1>
        <a:accent2>
          <a:srgbClr val="B21A1A"/>
        </a:accent2>
        <a:accent3>
          <a:srgbClr val="FFFFFF"/>
        </a:accent3>
        <a:accent4>
          <a:srgbClr val="000000"/>
        </a:accent4>
        <a:accent5>
          <a:srgbClr val="AAC1D8"/>
        </a:accent5>
        <a:accent6>
          <a:srgbClr val="A11616"/>
        </a:accent6>
        <a:hlink>
          <a:srgbClr val="83A2CF"/>
        </a:hlink>
        <a:folHlink>
          <a:srgbClr val="EFB52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DCDEA98B6EDE043B3E287EA145AD2A1" ma:contentTypeVersion="0" ma:contentTypeDescription="Create a new document." ma:contentTypeScope="" ma:versionID="e738dc5c10b6f251c3daf54c41d11465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54AB9B9-C98D-45C4-85B4-DBB6688032CF}"/>
</file>

<file path=customXml/itemProps2.xml><?xml version="1.0" encoding="utf-8"?>
<ds:datastoreItem xmlns:ds="http://schemas.openxmlformats.org/officeDocument/2006/customXml" ds:itemID="{FF8B2004-EAC1-45E3-89C7-323720D109CC}"/>
</file>

<file path=customXml/itemProps3.xml><?xml version="1.0" encoding="utf-8"?>
<ds:datastoreItem xmlns:ds="http://schemas.openxmlformats.org/officeDocument/2006/customXml" ds:itemID="{AEE0BC21-F6CD-4EC1-A53C-1C69774A1AD4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19051</TotalTime>
  <Pages>28</Pages>
  <Words>2874</Words>
  <Application>Microsoft Office PowerPoint</Application>
  <PresentationFormat>On-screen Show (4:3)</PresentationFormat>
  <Paragraphs>575</Paragraphs>
  <Slides>62</Slides>
  <Notes>61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62</vt:i4>
      </vt:variant>
    </vt:vector>
  </HeadingPairs>
  <TitlesOfParts>
    <vt:vector size="64" baseType="lpstr">
      <vt:lpstr>PPT-TMPLT-WHT_C</vt:lpstr>
      <vt:lpstr>Median</vt:lpstr>
      <vt:lpstr>Lecture#3: Configuring a Network Operating System</vt:lpstr>
      <vt:lpstr>Objectives</vt:lpstr>
      <vt:lpstr>Cisco IOS Operating Systems</vt:lpstr>
      <vt:lpstr>Cisco IOS Purpose of OS</vt:lpstr>
      <vt:lpstr>Cisco IOS Location of the Cisco IOS</vt:lpstr>
      <vt:lpstr>Accessing a Cisco IOS Device  Access the CLI</vt:lpstr>
      <vt:lpstr>Accessing a Cisco IOS Device  Console Access</vt:lpstr>
      <vt:lpstr>Accessing a Cisco IOS Device Console Access Method</vt:lpstr>
      <vt:lpstr>Accessing a Cisco IOS Device Telnet, SSH, and AUX Access Methods</vt:lpstr>
      <vt:lpstr>Accessing a Cisco IOS Device Terminal Emulation Programs</vt:lpstr>
      <vt:lpstr>Navigating the IOS Primary Modes</vt:lpstr>
      <vt:lpstr>Navigating the IOS Global Configuration Mode and Submodes</vt:lpstr>
      <vt:lpstr>Navigating the IOS Navigating Between IOS Modes</vt:lpstr>
      <vt:lpstr>Navigating the IOS Navigating Between IOS Modes (cont.)</vt:lpstr>
      <vt:lpstr>The Command Structure Context-Sensitive Help</vt:lpstr>
      <vt:lpstr>The Command Structure Command Syntax Check</vt:lpstr>
      <vt:lpstr>The Command Structure The show version Command</vt:lpstr>
      <vt:lpstr>Basic Switch Configuration Switch Boot Sequence</vt:lpstr>
      <vt:lpstr>Basic Switch Configuration  Configuring Hostnames</vt:lpstr>
      <vt:lpstr>Basic Switch Configuration  Securing Device Access</vt:lpstr>
      <vt:lpstr>Basic Switch Configuration  Securing Privileged EXEC Access Mode</vt:lpstr>
      <vt:lpstr>Basic Switch Configuration  Securing User EXEC Access</vt:lpstr>
      <vt:lpstr>Basic Switch Configuration  Encrypting Password Display</vt:lpstr>
      <vt:lpstr>Basic Switch Configuration  Banner Messages</vt:lpstr>
      <vt:lpstr>Basic Switch Configuration Preparing for Basic Switch Management</vt:lpstr>
      <vt:lpstr>Addressing Devices Configuring a Switch Virtual Interface</vt:lpstr>
      <vt:lpstr>Basic Switch Configuration  Configuring a Switch Virtual Interface</vt:lpstr>
      <vt:lpstr>Basic Switch Configuration Preparing for Basic Switch Management</vt:lpstr>
      <vt:lpstr>Configure Switch Ports Duplex Communication</vt:lpstr>
      <vt:lpstr>Configure Switch Ports Configure Switch Ports at the Physical Layer</vt:lpstr>
      <vt:lpstr>Configure Switch Ports MDIX Auto Feature</vt:lpstr>
      <vt:lpstr>Configure Switch Ports MDIX Auto Feature</vt:lpstr>
      <vt:lpstr>Configure Switch Ports MDIX Auto Feature</vt:lpstr>
      <vt:lpstr>Configure Switch Ports Verifying Switch Port Configuration</vt:lpstr>
      <vt:lpstr>Secure Remote Access SSH Operation</vt:lpstr>
      <vt:lpstr>Secure Remote Access SSH Operation</vt:lpstr>
      <vt:lpstr>Secure Remote Access Configuring SSH</vt:lpstr>
      <vt:lpstr>Secure Remote Access Verifying SSH</vt:lpstr>
      <vt:lpstr>Switch Port Security Port Security: Operation</vt:lpstr>
      <vt:lpstr>Switch Port Security Port Security: Violation Modes</vt:lpstr>
      <vt:lpstr>Switch Port Security Port Security: Configuring</vt:lpstr>
      <vt:lpstr>Switch Port Security Port Security: Configuring</vt:lpstr>
      <vt:lpstr>Switch Port Security Port Security: Configuring</vt:lpstr>
      <vt:lpstr>Switch Port Security Port Security: Verifying</vt:lpstr>
      <vt:lpstr>Switch Port Security Port Security: Verifying</vt:lpstr>
      <vt:lpstr>Switch Port Security Port Security: Verifying</vt:lpstr>
      <vt:lpstr>Switch Port Security Ports In Error Disabled State</vt:lpstr>
      <vt:lpstr>Switch Port Security Ports In Error Disabled State</vt:lpstr>
      <vt:lpstr>Switch Port Security Ports In Error Disabled State</vt:lpstr>
      <vt:lpstr>Saving Configurations Configuration Files</vt:lpstr>
      <vt:lpstr>Saving Configurations Capturing Text</vt:lpstr>
      <vt:lpstr>Addressing Schemes</vt:lpstr>
      <vt:lpstr>Ports and Addresses IP Addressing of Devices</vt:lpstr>
      <vt:lpstr>Addressing Devices Manual IP Address Configuration for End Devices</vt:lpstr>
      <vt:lpstr>Addressing Devices Automatic IP Address Configuration for End Devices</vt:lpstr>
      <vt:lpstr>Addressing Devices IP Address Conflicts</vt:lpstr>
      <vt:lpstr>Verifying Connectivity Test the Loopback Address on an End Device</vt:lpstr>
      <vt:lpstr>Verifying Connectivity Testing the Interface Assignment</vt:lpstr>
      <vt:lpstr>Verifying Connectivity Testing End-to-End Connectivity</vt:lpstr>
      <vt:lpstr>Managing Devices Basic Switch CLI Commands</vt:lpstr>
      <vt:lpstr>Basic Router CLI commands</vt:lpstr>
      <vt:lpstr>Recourses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ITE PC v4.0 Chapter 1</dc:title>
  <dc:creator>Karen Alderson</dc:creator>
  <cp:lastModifiedBy>Asma</cp:lastModifiedBy>
  <cp:revision>786</cp:revision>
  <cp:lastPrinted>1999-01-27T00:54:54Z</cp:lastPrinted>
  <dcterms:created xsi:type="dcterms:W3CDTF">2006-10-23T15:07:30Z</dcterms:created>
  <dcterms:modified xsi:type="dcterms:W3CDTF">2016-09-27T04:45:47Z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0x0101006DCDEA98B6EDE043B3E287EA145AD2A1</vt:lpwstr>
  </property>
</Properties>
</file>