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4"/>
    <p:sldMasterId id="2147484078" r:id="rId5"/>
    <p:sldMasterId id="2147484090" r:id="rId6"/>
  </p:sldMasterIdLst>
  <p:notesMasterIdLst>
    <p:notesMasterId r:id="rId51"/>
  </p:notesMasterIdLst>
  <p:handoutMasterIdLst>
    <p:handoutMasterId r:id="rId52"/>
  </p:handoutMasterIdLst>
  <p:sldIdLst>
    <p:sldId id="500" r:id="rId7"/>
    <p:sldId id="903" r:id="rId8"/>
    <p:sldId id="904" r:id="rId9"/>
    <p:sldId id="908" r:id="rId10"/>
    <p:sldId id="909" r:id="rId11"/>
    <p:sldId id="910" r:id="rId12"/>
    <p:sldId id="911" r:id="rId13"/>
    <p:sldId id="905" r:id="rId14"/>
    <p:sldId id="906" r:id="rId15"/>
    <p:sldId id="896" r:id="rId16"/>
    <p:sldId id="897" r:id="rId17"/>
    <p:sldId id="912" r:id="rId18"/>
    <p:sldId id="913" r:id="rId19"/>
    <p:sldId id="914" r:id="rId20"/>
    <p:sldId id="915" r:id="rId21"/>
    <p:sldId id="916" r:id="rId22"/>
    <p:sldId id="917" r:id="rId23"/>
    <p:sldId id="918" r:id="rId24"/>
    <p:sldId id="920" r:id="rId25"/>
    <p:sldId id="921" r:id="rId26"/>
    <p:sldId id="922" r:id="rId27"/>
    <p:sldId id="924" r:id="rId28"/>
    <p:sldId id="923" r:id="rId29"/>
    <p:sldId id="864" r:id="rId30"/>
    <p:sldId id="861" r:id="rId31"/>
    <p:sldId id="712" r:id="rId32"/>
    <p:sldId id="742" r:id="rId33"/>
    <p:sldId id="777" r:id="rId34"/>
    <p:sldId id="778" r:id="rId35"/>
    <p:sldId id="862" r:id="rId36"/>
    <p:sldId id="748" r:id="rId37"/>
    <p:sldId id="866" r:id="rId38"/>
    <p:sldId id="867" r:id="rId39"/>
    <p:sldId id="868" r:id="rId40"/>
    <p:sldId id="869" r:id="rId41"/>
    <p:sldId id="870" r:id="rId42"/>
    <p:sldId id="871" r:id="rId43"/>
    <p:sldId id="872" r:id="rId44"/>
    <p:sldId id="873" r:id="rId45"/>
    <p:sldId id="874" r:id="rId46"/>
    <p:sldId id="875" r:id="rId47"/>
    <p:sldId id="876" r:id="rId48"/>
    <p:sldId id="877" r:id="rId49"/>
    <p:sldId id="925" r:id="rId50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ctr" rtl="0" eaLnBrk="0" fontAlgn="base" hangingPunct="0">
      <a:lnSpc>
        <a:spcPct val="90000"/>
      </a:lnSpc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4"/>
    <a:srgbClr val="678DC5"/>
    <a:srgbClr val="3E67A4"/>
    <a:srgbClr val="3E8DC5"/>
    <a:srgbClr val="5F5F65"/>
    <a:srgbClr val="7E7E86"/>
    <a:srgbClr val="FFFFFF"/>
    <a:srgbClr val="8E8E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88" autoAdjust="0"/>
    <p:restoredTop sz="79673" autoAdjust="0"/>
  </p:normalViewPr>
  <p:slideViewPr>
    <p:cSldViewPr snapToGrid="0">
      <p:cViewPr>
        <p:scale>
          <a:sx n="50" d="100"/>
          <a:sy n="50" d="100"/>
        </p:scale>
        <p:origin x="-1998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022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596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theme" Target="theme/theme1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24.xml"/><Relationship Id="rId13" Type="http://schemas.openxmlformats.org/officeDocument/2006/relationships/slide" Target="slides/slide29.xml"/><Relationship Id="rId3" Type="http://schemas.openxmlformats.org/officeDocument/2006/relationships/slide" Target="slides/slide14.xml"/><Relationship Id="rId7" Type="http://schemas.openxmlformats.org/officeDocument/2006/relationships/slide" Target="slides/slide18.xml"/><Relationship Id="rId12" Type="http://schemas.openxmlformats.org/officeDocument/2006/relationships/slide" Target="slides/slide28.xml"/><Relationship Id="rId2" Type="http://schemas.openxmlformats.org/officeDocument/2006/relationships/slide" Target="slides/slide13.xml"/><Relationship Id="rId1" Type="http://schemas.openxmlformats.org/officeDocument/2006/relationships/slide" Target="slides/slide12.xml"/><Relationship Id="rId6" Type="http://schemas.openxmlformats.org/officeDocument/2006/relationships/slide" Target="slides/slide17.xml"/><Relationship Id="rId11" Type="http://schemas.openxmlformats.org/officeDocument/2006/relationships/slide" Target="slides/slide27.xml"/><Relationship Id="rId5" Type="http://schemas.openxmlformats.org/officeDocument/2006/relationships/slide" Target="slides/slide16.xml"/><Relationship Id="rId15" Type="http://schemas.openxmlformats.org/officeDocument/2006/relationships/slide" Target="slides/slide31.xml"/><Relationship Id="rId10" Type="http://schemas.openxmlformats.org/officeDocument/2006/relationships/slide" Target="slides/slide26.xml"/><Relationship Id="rId4" Type="http://schemas.openxmlformats.org/officeDocument/2006/relationships/slide" Target="slides/slide15.xml"/><Relationship Id="rId9" Type="http://schemas.openxmlformats.org/officeDocument/2006/relationships/slide" Target="slides/slide25.xml"/><Relationship Id="rId14" Type="http://schemas.openxmlformats.org/officeDocument/2006/relationships/slide" Target="slides/slide3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14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1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12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5124" name="Line 13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5" name="Rectangle 14"/>
          <p:cNvSpPr>
            <a:spLocks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/>
          <a:p>
            <a:pPr algn="r" defTabSz="903288">
              <a:lnSpc>
                <a:spcPct val="100000"/>
              </a:lnSpc>
            </a:pPr>
            <a:fld id="{22244E67-557B-7741-B9F5-F61AA18495DF}" type="slidenum">
              <a:rPr lang="en-US" sz="800"/>
              <a:pPr algn="r" defTabSz="903288">
                <a:lnSpc>
                  <a:spcPct val="100000"/>
                </a:lnSpc>
              </a:pPr>
              <a:t>‹#›</a:t>
            </a:fld>
            <a:endParaRPr lang="en-US" sz="800"/>
          </a:p>
        </p:txBody>
      </p:sp>
    </p:spTree>
    <p:extLst>
      <p:ext uri="{BB962C8B-B14F-4D97-AF65-F5344CB8AC3E}">
        <p14:creationId xmlns:p14="http://schemas.microsoft.com/office/powerpoint/2010/main" val="2181015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8"/>
          <p:cNvSpPr>
            <a:spLocks noChangeArrowheads="1"/>
          </p:cNvSpPr>
          <p:nvPr/>
        </p:nvSpPr>
        <p:spPr bwMode="auto">
          <a:xfrm>
            <a:off x="6249988" y="8609013"/>
            <a:ext cx="449262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57150" y="8785225"/>
            <a:ext cx="2619375" cy="347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5667" tIns="50185" rIns="95667" bIns="50185">
            <a:spAutoFit/>
          </a:bodyPr>
          <a:lstStyle/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© 2006, Cisco Systems, Inc. All rights reserved.</a:t>
            </a:r>
          </a:p>
          <a:p>
            <a:pPr algn="l" defTabSz="611188">
              <a:lnSpc>
                <a:spcPct val="100000"/>
              </a:lnSpc>
              <a:tabLst>
                <a:tab pos="2387600" algn="l"/>
                <a:tab pos="4830763" algn="l"/>
              </a:tabLst>
            </a:pPr>
            <a:r>
              <a:rPr lang="en-US" sz="800"/>
              <a:t>Presentation_ID.scr</a:t>
            </a:r>
          </a:p>
        </p:txBody>
      </p:sp>
      <p:sp>
        <p:nvSpPr>
          <p:cNvPr id="6148" name="Line 10"/>
          <p:cNvSpPr>
            <a:spLocks noChangeShapeType="1"/>
          </p:cNvSpPr>
          <p:nvPr/>
        </p:nvSpPr>
        <p:spPr bwMode="auto">
          <a:xfrm>
            <a:off x="152400" y="8799513"/>
            <a:ext cx="66532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3307" name="Rectangle 11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8819" tIns="0" rIns="18819" bIns="0" numCol="1" anchor="b" anchorCtr="0" compatLnSpc="1">
            <a:prstTxWarp prst="textNoShape">
              <a:avLst/>
            </a:prstTxWarp>
          </a:bodyPr>
          <a:lstStyle>
            <a:lvl1pPr algn="r" defTabSz="903288">
              <a:lnSpc>
                <a:spcPct val="100000"/>
              </a:lnSpc>
              <a:defRPr sz="800" smtClean="0">
                <a:cs typeface="+mn-cs"/>
              </a:defRPr>
            </a:lvl1pPr>
          </a:lstStyle>
          <a:p>
            <a:pPr>
              <a:defRPr/>
            </a:pPr>
            <a:fld id="{F4CE0E46-7F05-B940-8356-5580BE265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150" name="Rectangle 1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25" y="244475"/>
            <a:ext cx="5321300" cy="39909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83309" name="Rectangle 1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68350" y="4378325"/>
            <a:ext cx="5468938" cy="425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667" tIns="50185" rIns="95667" bIns="5018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Body Text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646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2713" indent="-112713" algn="l" defTabSz="1020763" rtl="0" eaLnBrk="0" fontAlgn="base" hangingPunct="0">
      <a:lnSpc>
        <a:spcPct val="90000"/>
      </a:lnSpc>
      <a:spcBef>
        <a:spcPct val="50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82600" indent="-120650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667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4493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931988" algn="l" defTabSz="1020763" rtl="0" eaLnBrk="0" fontAlgn="base" hangingPunct="0">
      <a:lnSpc>
        <a:spcPct val="90000"/>
      </a:lnSpc>
      <a:spcBef>
        <a:spcPct val="35000"/>
      </a:spcBef>
      <a:spcAft>
        <a:spcPct val="0"/>
      </a:spcAft>
      <a:buSzPct val="100000"/>
      <a:buChar char="•"/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D9030C1-C977-B14B-8EB7-BA2B30FCDB63}" type="slidenum">
              <a:rPr lang="en-US" sz="800"/>
              <a:pPr/>
              <a:t>1</a:t>
            </a:fld>
            <a:endParaRPr lang="en-US" sz="800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4813" y="4378325"/>
            <a:ext cx="6121400" cy="4252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1659486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997A419-355F-A04A-96E0-21643AF8E9FF}" type="slidenum">
              <a:rPr lang="en-US" sz="800"/>
              <a:pPr/>
              <a:t>24</a:t>
            </a:fld>
            <a:endParaRPr lang="en-US" sz="800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/>
              <a:t>Section </a:t>
            </a:r>
            <a:r>
              <a:rPr lang="en-US" smtClean="0"/>
              <a:t>5.1.1.4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5872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AF6F4329-8DEA-444B-9229-A52CA4B7B899}" type="slidenum">
              <a:rPr lang="en-US" sz="800"/>
              <a:pPr/>
              <a:t>25</a:t>
            </a:fld>
            <a:endParaRPr lang="en-US" sz="800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5.1.3.2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0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DD0A88C-0B63-DF4B-BFCD-075DA185B799}" type="slidenum">
              <a:rPr lang="en-US" sz="800"/>
              <a:pPr/>
              <a:t>26</a:t>
            </a:fld>
            <a:endParaRPr lang="en-US" sz="800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Section</a:t>
            </a:r>
            <a:r>
              <a:rPr lang="en-US" baseline="0" dirty="0" smtClean="0"/>
              <a:t> 5.1.3.3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3361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27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5.1.3.4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24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28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 smtClean="0"/>
              <a:t>Section 5.1.3.5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98325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17FB9E6-8694-144F-93D6-FB3ABD0E94A0}" type="slidenum">
              <a:rPr lang="en-US" sz="800"/>
              <a:pPr/>
              <a:t>29</a:t>
            </a:fld>
            <a:endParaRPr lang="en-US" sz="800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5.1.4.1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3967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ED993268-E953-2F42-8C5E-336561899F89}" type="slidenum">
              <a:rPr lang="en-US" sz="800"/>
              <a:pPr/>
              <a:t>30</a:t>
            </a:fld>
            <a:endParaRPr lang="en-US" sz="800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dirty="0"/>
              <a:t>Section </a:t>
            </a:r>
            <a:r>
              <a:rPr lang="en-US" dirty="0" smtClean="0"/>
              <a:t>5.1.4.2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1107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26C4740-6176-6B42-AE8B-248565D05237}" type="slidenum">
              <a:rPr lang="en-US" sz="800"/>
              <a:pPr/>
              <a:t>31</a:t>
            </a:fld>
            <a:endParaRPr lang="en-US" sz="800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9508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PPt_CoverArt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93888"/>
            <a:ext cx="9140825" cy="244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DC7FBAF0-BCF5-8741-945F-3C6763791038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pic>
        <p:nvPicPr>
          <p:cNvPr id="9" name="Picture 9" descr="Cisco_NewLog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225" y="5940425"/>
            <a:ext cx="3354388" cy="47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0" descr="Cis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063" y="119063"/>
            <a:ext cx="1171575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90247" name="Rectangle 7"/>
          <p:cNvSpPr>
            <a:spLocks noGrp="1" noChangeArrowheads="1"/>
          </p:cNvSpPr>
          <p:nvPr>
            <p:ph type="ctrTitle"/>
          </p:nvPr>
        </p:nvSpPr>
        <p:spPr bwMode="white">
          <a:xfrm>
            <a:off x="311150" y="2671763"/>
            <a:ext cx="3768725" cy="830262"/>
          </a:xfrm>
          <a:ln/>
        </p:spPr>
        <p:txBody>
          <a:bodyPr anchor="ctr"/>
          <a:lstStyle>
            <a:lvl1pPr>
              <a:defRPr sz="30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24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11150" y="4672013"/>
            <a:ext cx="4103688" cy="658812"/>
          </a:xfrm>
          <a:ln/>
        </p:spPr>
        <p:txBody>
          <a:bodyPr/>
          <a:lstStyle>
            <a:lvl1pPr marL="0" indent="0">
              <a:lnSpc>
                <a:spcPct val="90000"/>
              </a:lnSpc>
              <a:buFont typeface="Wingdings" pitchFamily="2" charset="2"/>
              <a:buNone/>
              <a:defRPr sz="20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854027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525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5925" y="798513"/>
            <a:ext cx="2035175" cy="4787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5638" y="798513"/>
            <a:ext cx="5957887" cy="4787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663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9851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55638" y="2014538"/>
            <a:ext cx="7940675" cy="3571875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39697481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638" y="702293"/>
            <a:ext cx="8145462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5638" y="1687390"/>
            <a:ext cx="7940675" cy="47207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975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115028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6660961D-40F8-F24C-864C-1539F2BE70F7}" type="datetimeFigureOut">
              <a:rPr lang="en-US" smtClean="0"/>
              <a:pPr/>
              <a:t>9/17/2018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2D6BB8D8-6920-E84F-A025-1DC4892670A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endParaRPr lang="ar-S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1F2ED7AC-BADC-4808-B8DF-38A5310D1F3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288" y="1125538"/>
            <a:ext cx="8229600" cy="863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S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5288" y="2133600"/>
            <a:ext cx="4038600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86288" y="2133600"/>
            <a:ext cx="4038600" cy="43084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638" y="2014538"/>
            <a:ext cx="3894137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2175" y="2014538"/>
            <a:ext cx="3894138" cy="35718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9473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279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69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4858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74995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1901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55638" y="798513"/>
            <a:ext cx="814546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Slide Title</a:t>
            </a:r>
          </a:p>
        </p:txBody>
      </p:sp>
      <p:sp>
        <p:nvSpPr>
          <p:cNvPr id="1027" name="Rectangle 4"/>
          <p:cNvSpPr>
            <a:spLocks noChangeArrowheads="1"/>
          </p:cNvSpPr>
          <p:nvPr/>
        </p:nvSpPr>
        <p:spPr bwMode="auto">
          <a:xfrm>
            <a:off x="193675" y="6562725"/>
            <a:ext cx="9620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124" tIns="41061" rIns="82124" bIns="41061" anchor="b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ITE PC v4.1</a:t>
            </a:r>
          </a:p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Chapter 1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8596313" y="6626225"/>
            <a:ext cx="320675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fld id="{28856D66-2D7E-BA44-8BF8-F720D8CAD36C}" type="slidenum">
              <a:rPr lang="en-US" sz="1000">
                <a:solidFill>
                  <a:srgbClr val="D3D3D3"/>
                </a:solidFill>
              </a:rPr>
              <a:pPr algn="r" defTabSz="814388">
                <a:lnSpc>
                  <a:spcPct val="100000"/>
                </a:lnSpc>
              </a:pPr>
              <a:t>‹#›</a:t>
            </a:fld>
            <a:endParaRPr lang="en-US" sz="1000">
              <a:solidFill>
                <a:srgbClr val="D3D3D3"/>
              </a:solidFill>
            </a:endParaRPr>
          </a:p>
        </p:txBody>
      </p:sp>
      <p:sp>
        <p:nvSpPr>
          <p:cNvPr id="102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655638" y="2014538"/>
            <a:ext cx="7940675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82124" tIns="41061" rIns="82124" bIns="410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Body 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PPt_TopBand_Artwork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82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8"/>
          <p:cNvSpPr>
            <a:spLocks noChangeArrowheads="1"/>
          </p:cNvSpPr>
          <p:nvPr/>
        </p:nvSpPr>
        <p:spPr bwMode="auto">
          <a:xfrm>
            <a:off x="4498975" y="6670675"/>
            <a:ext cx="2347913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 anchorCtr="1">
            <a:spAutoFit/>
          </a:bodyPr>
          <a:lstStyle/>
          <a:p>
            <a:pPr algn="l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© 2007 – 2010, Cisco Systems, Inc. All rights reserved.</a:t>
            </a:r>
          </a:p>
        </p:txBody>
      </p:sp>
      <p:sp>
        <p:nvSpPr>
          <p:cNvPr id="1032" name="Rectangle 9"/>
          <p:cNvSpPr>
            <a:spLocks noChangeArrowheads="1"/>
          </p:cNvSpPr>
          <p:nvPr/>
        </p:nvSpPr>
        <p:spPr bwMode="auto">
          <a:xfrm>
            <a:off x="7123113" y="6672263"/>
            <a:ext cx="650875" cy="18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124" tIns="41061" rIns="82124" bIns="41061" anchor="b">
            <a:spAutoFit/>
          </a:bodyPr>
          <a:lstStyle/>
          <a:p>
            <a:pPr algn="r" defTabSz="814388">
              <a:lnSpc>
                <a:spcPct val="100000"/>
              </a:lnSpc>
            </a:pPr>
            <a:r>
              <a:rPr lang="en-US" sz="700">
                <a:solidFill>
                  <a:srgbClr val="D3D3D3"/>
                </a:solidFill>
              </a:rPr>
              <a:t>Cisco Public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5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</p:sldLayoutIdLst>
  <p:timing>
    <p:tnLst>
      <p:par>
        <p:cTn id="1" dur="indefinite" restart="never" nodeType="tmRoot"/>
      </p:par>
    </p:tnLst>
  </p:timing>
  <p:txStyles>
    <p:titleStyle>
      <a:lvl1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+mj-lt"/>
          <a:ea typeface="ＭＳ Ｐゴシック" charset="0"/>
          <a:cs typeface="ＭＳ Ｐゴシック" charset="0"/>
        </a:defRPr>
      </a:lvl1pPr>
      <a:lvl2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2pPr>
      <a:lvl3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3pPr>
      <a:lvl4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4pPr>
      <a:lvl5pPr algn="l" defTabSz="814388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6pPr>
      <a:lvl7pPr marL="9144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7pPr>
      <a:lvl8pPr marL="13716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8pPr>
      <a:lvl9pPr marL="1828800" algn="l" defTabSz="814388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708CA1"/>
          </a:solidFill>
          <a:latin typeface="Arial" charset="0"/>
        </a:defRPr>
      </a:lvl9pPr>
    </p:titleStyle>
    <p:bodyStyle>
      <a:lvl1pPr marL="236538" indent="-236538" algn="l" defTabSz="814388" rtl="0" eaLnBrk="0" fontAlgn="base" hangingPunct="0">
        <a:lnSpc>
          <a:spcPct val="95000"/>
        </a:lnSpc>
        <a:spcBef>
          <a:spcPct val="50000"/>
        </a:spcBef>
        <a:spcAft>
          <a:spcPct val="0"/>
        </a:spcAft>
        <a:buClr>
          <a:srgbClr val="708CA1"/>
        </a:buClr>
        <a:buFont typeface="Wingdings" charset="0"/>
        <a:buChar char="§"/>
        <a:defRPr sz="24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574675" indent="-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2pPr>
      <a:lvl3pPr marL="914400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3pPr>
      <a:lvl4pPr marL="1254125" indent="117475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4pPr>
      <a:lvl5pPr marL="1604963" indent="223838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  <a:ea typeface="ＭＳ Ｐゴシック" charset="0"/>
        </a:defRPr>
      </a:lvl5pPr>
      <a:lvl6pPr marL="20621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6pPr>
      <a:lvl7pPr marL="25193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7pPr>
      <a:lvl8pPr marL="29765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8pPr>
      <a:lvl9pPr marL="3433763" algn="l" defTabSz="814388" rtl="0" eaLnBrk="0" fontAlgn="base" hangingPunct="0">
        <a:lnSpc>
          <a:spcPct val="95000"/>
        </a:lnSpc>
        <a:spcBef>
          <a:spcPct val="35000"/>
        </a:spcBef>
        <a:spcAft>
          <a:spcPct val="0"/>
        </a:spcAft>
        <a:buClr>
          <a:srgbClr val="708CA1"/>
        </a:buClr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9/17/2018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23A271A1-F6D6-438B-A432-4747EE7ECD40}" type="datetimeFigureOut">
              <a:rPr lang="en-US" smtClean="0"/>
              <a:pPr/>
              <a:t>9/17/2018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1" r:id="rId1"/>
    <p:sldLayoutId id="2147484092" r:id="rId2"/>
    <p:sldLayoutId id="2147484093" r:id="rId3"/>
    <p:sldLayoutId id="2147484094" r:id="rId4"/>
    <p:sldLayoutId id="2147484095" r:id="rId5"/>
    <p:sldLayoutId id="2147484096" r:id="rId6"/>
    <p:sldLayoutId id="2147484097" r:id="rId7"/>
    <p:sldLayoutId id="2147484098" r:id="rId8"/>
    <p:sldLayoutId id="2147484099" r:id="rId9"/>
    <p:sldLayoutId id="2147484100" r:id="rId10"/>
    <p:sldLayoutId id="2147484101" r:id="rId11"/>
    <p:sldLayoutId id="2147484102" r:id="rId12"/>
    <p:sldLayoutId id="2147484103" r:id="rId13"/>
  </p:sldLayoutIdLst>
  <p:txStyles>
    <p:titleStyle>
      <a:lvl1pPr algn="l" rtl="1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r" rtl="1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r" rtl="1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r" rtl="1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r" rtl="1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r" rtl="1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r" rtl="1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r" rtl="1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r" rtl="1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4.bin"/><Relationship Id="rId9" Type="http://schemas.openxmlformats.org/officeDocument/2006/relationships/oleObject" Target="../embeddings/oleObject8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3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7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5.bin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4.bin"/><Relationship Id="rId9" Type="http://schemas.openxmlformats.org/officeDocument/2006/relationships/oleObject" Target="../embeddings/oleObject1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4.bin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6.bin"/><Relationship Id="rId11" Type="http://schemas.openxmlformats.org/officeDocument/2006/relationships/oleObject" Target="../embeddings/oleObject30.bin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25.bin"/><Relationship Id="rId9" Type="http://schemas.openxmlformats.org/officeDocument/2006/relationships/oleObject" Target="../embeddings/oleObject29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11" Type="http://schemas.openxmlformats.org/officeDocument/2006/relationships/oleObject" Target="../embeddings/oleObject36.bin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31.bin"/><Relationship Id="rId9" Type="http://schemas.openxmlformats.org/officeDocument/2006/relationships/oleObject" Target="../embeddings/oleObject35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0.bin"/><Relationship Id="rId3" Type="http://schemas.openxmlformats.org/officeDocument/2006/relationships/image" Target="../media/image15.png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4.png"/><Relationship Id="rId10" Type="http://schemas.openxmlformats.org/officeDocument/2006/relationships/image" Target="../media/image8.png"/><Relationship Id="rId4" Type="http://schemas.openxmlformats.org/officeDocument/2006/relationships/oleObject" Target="../embeddings/oleObject37.bin"/><Relationship Id="rId9" Type="http://schemas.openxmlformats.org/officeDocument/2006/relationships/oleObject" Target="../embeddings/oleObject4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2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44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5" Type="http://schemas.openxmlformats.org/officeDocument/2006/relationships/hyperlink" Target="http://cisco.edu.mn/CCNA_R&amp;S_(Introduction_to_Networking)/course/module5/index.html" TargetMode="External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373821" y="4624668"/>
            <a:ext cx="5465379" cy="933450"/>
          </a:xfrm>
        </p:spPr>
        <p:txBody>
          <a:bodyPr>
            <a:normAutofit fontScale="90000"/>
          </a:bodyPr>
          <a:lstStyle/>
          <a:p>
            <a:pPr rtl="0" eaLnBrk="1" hangingPunct="1"/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en-U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  <a:t>Lecture#2: </a:t>
            </a:r>
            <a:br>
              <a:rPr lang="en-US" sz="31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Arial" charset="0"/>
              </a:rPr>
            </a:br>
            <a:r>
              <a:rPr lang="en-US" sz="3100" b="1" dirty="0" smtClean="0">
                <a:solidFill>
                  <a:schemeClr val="bg1"/>
                </a:solidFill>
                <a:latin typeface="Arial" charset="0"/>
              </a:rPr>
              <a:t>Network Devices</a:t>
            </a:r>
            <a:endParaRPr lang="en-US" sz="31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ct1304   </a:t>
            </a:r>
            <a:r>
              <a:rPr lang="en-US" dirty="0" err="1" smtClean="0"/>
              <a:t>Asma</a:t>
            </a:r>
            <a:r>
              <a:rPr lang="en-US" dirty="0" smtClean="0"/>
              <a:t> </a:t>
            </a:r>
            <a:r>
              <a:rPr lang="en-US" dirty="0" err="1" smtClean="0"/>
              <a:t>AlOsaimi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mtClean="0"/>
              <a:t>Switch</a:t>
            </a:r>
            <a:r>
              <a:rPr lang="en-US" altLang="en-US" smtClean="0"/>
              <a:t>’</a:t>
            </a:r>
            <a:r>
              <a:rPr lang="en-US" smtClean="0"/>
              <a:t>s functions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92500" lnSpcReduction="20000"/>
          </a:bodyPr>
          <a:lstStyle/>
          <a:p>
            <a:fld id="{FF627E48-346C-4DAA-BFEC-87403CC7AE5C}" type="slidenum">
              <a:rPr lang="en-US"/>
              <a:pPr/>
              <a:t>10</a:t>
            </a:fld>
            <a:endParaRPr lang="en-US"/>
          </a:p>
        </p:txBody>
      </p:sp>
      <p:sp>
        <p:nvSpPr>
          <p:cNvPr id="27650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/>
            <a:r>
              <a:rPr lang="en-US" dirty="0" smtClean="0"/>
              <a:t>There are two functions :</a:t>
            </a:r>
          </a:p>
          <a:p>
            <a:pPr algn="l" rtl="0" eaLnBrk="1" hangingPunct="1"/>
            <a:r>
              <a:rPr lang="en-US" dirty="0" smtClean="0"/>
              <a:t>Address learning</a:t>
            </a:r>
          </a:p>
          <a:p>
            <a:pPr lvl="1" algn="l" rtl="0" eaLnBrk="1" hangingPunct="1"/>
            <a:r>
              <a:rPr lang="en-US" dirty="0" smtClean="0"/>
              <a:t>switches and bridges remember the source hardware address of each frame received on an interface and enter this information into a MAC database.</a:t>
            </a:r>
          </a:p>
          <a:p>
            <a:pPr algn="l" rtl="0" eaLnBrk="1" hangingPunct="1"/>
            <a:r>
              <a:rPr lang="en-US" dirty="0" smtClean="0"/>
              <a:t>Forward/filter decisions</a:t>
            </a:r>
          </a:p>
          <a:p>
            <a:pPr lvl="1" algn="l" rtl="0" eaLnBrk="1" hangingPunct="1"/>
            <a:r>
              <a:rPr lang="en-US" dirty="0" smtClean="0"/>
              <a:t> When a frame is received on an interface, the switch looks at the destination hardware address and finds the exit interface in the MAC database.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Calibri" pitchFamily="34" charset="0"/>
                <a:ea typeface="ＭＳ Ｐゴシック" charset="0"/>
              </a:rPr>
              <a:t>The Address Learning Function 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Calibri" pitchFamily="34" charset="0"/>
              <a:ea typeface="ＭＳ Ｐゴシック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 eaLnBrk="1" hangingPunct="1">
              <a:buFont typeface="Arial" charset="0"/>
              <a:buChar char="•"/>
              <a:defRPr/>
            </a:pP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Initially, the MAC address table of the switch is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empty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a typeface="ＭＳ Ｐゴシック" charset="0"/>
              </a:rPr>
              <a:t>.</a:t>
            </a:r>
          </a:p>
          <a:p>
            <a:pPr algn="l" rtl="0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algn="l" rtl="0" eaLnBrk="1" hangingPunct="1">
              <a:buFont typeface="Arial" charset="0"/>
              <a:buChar char="•"/>
              <a:defRPr/>
            </a:pPr>
            <a:r>
              <a:rPr lang="en-US" dirty="0">
                <a:ea typeface="ＭＳ Ｐゴシック" charset="0"/>
              </a:rPr>
              <a:t> When </a:t>
            </a:r>
            <a:r>
              <a:rPr lang="en-US" dirty="0" smtClean="0">
                <a:ea typeface="ＭＳ Ｐゴシック" charset="0"/>
              </a:rPr>
              <a:t>a device </a:t>
            </a:r>
            <a:r>
              <a:rPr lang="en-US" dirty="0">
                <a:ea typeface="ＭＳ Ｐゴシック" charset="0"/>
              </a:rPr>
              <a:t>transmits and an interface receives a frame, the switch places </a:t>
            </a:r>
            <a:r>
              <a:rPr lang="en-US" dirty="0" smtClean="0">
                <a:ea typeface="ＭＳ Ｐゴシック" charset="0"/>
              </a:rPr>
              <a:t>the source </a:t>
            </a:r>
            <a:r>
              <a:rPr lang="en-US" dirty="0">
                <a:ea typeface="ＭＳ Ｐゴシック" charset="0"/>
              </a:rPr>
              <a:t>address in </a:t>
            </a:r>
            <a:r>
              <a:rPr lang="en-US" dirty="0">
                <a:solidFill>
                  <a:srgbClr val="FF0000"/>
                </a:solidFill>
                <a:ea typeface="ＭＳ Ｐゴシック" charset="0"/>
              </a:rPr>
              <a:t>the MAC filtering </a:t>
            </a:r>
            <a:r>
              <a:rPr lang="en-US" dirty="0" smtClean="0">
                <a:solidFill>
                  <a:srgbClr val="FF0000"/>
                </a:solidFill>
                <a:ea typeface="ＭＳ Ｐゴシック" charset="0"/>
              </a:rPr>
              <a:t>table</a:t>
            </a:r>
            <a:r>
              <a:rPr lang="en-US" dirty="0">
                <a:ea typeface="ＭＳ Ｐゴシック" charset="0"/>
              </a:rPr>
              <a:t> </a:t>
            </a:r>
            <a:r>
              <a:rPr lang="en-US" dirty="0" smtClean="0">
                <a:ea typeface="ＭＳ Ｐゴシック" charset="0"/>
              </a:rPr>
              <a:t>(it it is not already exist),  </a:t>
            </a:r>
            <a:r>
              <a:rPr lang="en-US" dirty="0">
                <a:ea typeface="ＭＳ Ｐゴシック" charset="0"/>
              </a:rPr>
              <a:t>remembering what interface </a:t>
            </a:r>
            <a:r>
              <a:rPr lang="en-US" dirty="0" smtClean="0">
                <a:ea typeface="ＭＳ Ｐゴシック" charset="0"/>
              </a:rPr>
              <a:t>the device </a:t>
            </a:r>
            <a:r>
              <a:rPr lang="en-US" dirty="0">
                <a:ea typeface="ＭＳ Ｐゴシック" charset="0"/>
              </a:rPr>
              <a:t>is located on.</a:t>
            </a:r>
            <a:endParaRPr lang="en-US" dirty="0" smtClean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algn="l" rtl="0" eaLnBrk="1" hangingPunct="1">
              <a:buFont typeface="Arial" charset="0"/>
              <a:buChar char="•"/>
              <a:defRPr/>
            </a:pPr>
            <a:endParaRPr lang="en-US" dirty="0" smtClean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  <a:p>
            <a:pPr marL="114300" indent="0" algn="l" rtl="0" eaLnBrk="1" hangingPunct="1">
              <a:buFont typeface="Arial" charset="0"/>
              <a:buNone/>
              <a:defRPr/>
            </a:pPr>
            <a:endParaRPr lang="en-US" dirty="0">
              <a:solidFill>
                <a:schemeClr val="accent6">
                  <a:lumMod val="50000"/>
                </a:schemeClr>
              </a:solidFill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</p:spPr>
        <p:txBody>
          <a:bodyPr/>
          <a:lstStyle/>
          <a:p>
            <a:r>
              <a:rPr lang="en-US" sz="2400"/>
              <a:t>Sending and receiving Ethernet frames via a switch</a:t>
            </a:r>
          </a:p>
        </p:txBody>
      </p:sp>
      <p:pic>
        <p:nvPicPr>
          <p:cNvPr id="148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8484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600">
              <a:latin typeface="Tahoma" pitchFamily="34" charset="0"/>
            </a:endParaRP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600">
              <a:latin typeface="Tahoma" pitchFamily="34" charset="0"/>
            </a:endParaRPr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057400"/>
            <a:ext cx="4114800" cy="4800600"/>
          </a:xfrm>
          <a:solidFill>
            <a:schemeClr val="bg1"/>
          </a:solidFill>
          <a:ln/>
        </p:spPr>
        <p:txBody>
          <a:bodyPr>
            <a:normAutofit fontScale="92500"/>
          </a:bodyPr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Switches are also known as </a:t>
            </a:r>
            <a:r>
              <a:rPr lang="en-US" sz="2000" b="1" dirty="0"/>
              <a:t>learning bridges</a:t>
            </a:r>
            <a:r>
              <a:rPr lang="en-US" sz="2000" dirty="0"/>
              <a:t> or </a:t>
            </a:r>
            <a:r>
              <a:rPr lang="en-US" sz="2000" b="1" dirty="0"/>
              <a:t>learning switches</a:t>
            </a:r>
            <a:r>
              <a:rPr lang="en-US" sz="2000" dirty="0"/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A switch has a source address table in cache (RAM) where it stores source MAC address after it learns about them</a:t>
            </a:r>
            <a:r>
              <a:rPr lang="en-US" sz="2000" dirty="0" smtClean="0"/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sz="2000" dirty="0" smtClean="0"/>
              <a:t>A MAC address table, sometimes called a </a:t>
            </a:r>
            <a:r>
              <a:rPr lang="en-US" sz="2000" i="1" dirty="0" smtClean="0"/>
              <a:t>Content Addressable Memory</a:t>
            </a:r>
            <a:r>
              <a:rPr lang="en-US" sz="2000" dirty="0" smtClean="0"/>
              <a:t> (CAM) table,</a:t>
            </a:r>
            <a:endParaRPr lang="en-US" sz="2000" dirty="0"/>
          </a:p>
          <a:p>
            <a:pPr algn="l" rtl="0">
              <a:lnSpc>
                <a:spcPct val="90000"/>
              </a:lnSpc>
            </a:pPr>
            <a:r>
              <a:rPr lang="en-US" sz="2000" dirty="0"/>
              <a:t>A switch receives an </a:t>
            </a:r>
            <a:r>
              <a:rPr lang="en-US" sz="2000" dirty="0" smtClean="0"/>
              <a:t>Ethernet </a:t>
            </a:r>
            <a:r>
              <a:rPr lang="en-US" sz="2000" dirty="0"/>
              <a:t>frame it searches the source address table for the Destination MAC address.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If it finds a match, it </a:t>
            </a:r>
            <a:r>
              <a:rPr lang="en-US" sz="2000" b="1" dirty="0"/>
              <a:t>filters</a:t>
            </a:r>
            <a:r>
              <a:rPr lang="en-US" sz="2000" dirty="0"/>
              <a:t> the frame by only sending it out that port.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If there is not a match if </a:t>
            </a:r>
            <a:r>
              <a:rPr lang="en-US" sz="2000" b="1" dirty="0"/>
              <a:t>floods</a:t>
            </a:r>
            <a:r>
              <a:rPr lang="en-US" sz="2000" dirty="0"/>
              <a:t> it out all ports.</a:t>
            </a:r>
          </a:p>
        </p:txBody>
      </p:sp>
      <p:sp>
        <p:nvSpPr>
          <p:cNvPr id="148486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48487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Bitmap Image" r:id="rId4" imgW="1211685" imgH="1165961" progId="PBrush">
                  <p:embed/>
                </p:oleObj>
              </mc:Choice>
              <mc:Fallback>
                <p:oleObj name="Bitmap Image" r:id="rId4" imgW="1211685" imgH="11659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8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Bitmap Image" r:id="rId6" imgW="1211685" imgH="1165961" progId="PBrush">
                  <p:embed/>
                </p:oleObj>
              </mc:Choice>
              <mc:Fallback>
                <p:oleObj name="Bitmap Image" r:id="rId6" imgW="1211685" imgH="116596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89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name="Bitmap Image" r:id="rId7" imgW="1211685" imgH="1165961" progId="PBrush">
                  <p:embed/>
                </p:oleObj>
              </mc:Choice>
              <mc:Fallback>
                <p:oleObj name="Bitmap Image" r:id="rId7" imgW="1211685" imgH="116596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8490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" name="Bitmap Image" r:id="rId8" imgW="1211685" imgH="1165961" progId="PBrush">
                  <p:embed/>
                </p:oleObj>
              </mc:Choice>
              <mc:Fallback>
                <p:oleObj name="Bitmap Image" r:id="rId8" imgW="1211685" imgH="116596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491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492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493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494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495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8496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8497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8498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8499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7302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48500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" name="Bitmap Image" r:id="rId9" imgW="4389500" imgH="746667" progId="PBrush">
                  <p:embed/>
                </p:oleObj>
              </mc:Choice>
              <mc:Fallback>
                <p:oleObj name="Bitmap Image" r:id="rId9" imgW="4389500" imgH="74666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8501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8502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8503" name="Line 23"/>
          <p:cNvSpPr>
            <a:spLocks noChangeShapeType="1"/>
          </p:cNvSpPr>
          <p:nvPr/>
        </p:nvSpPr>
        <p:spPr bwMode="auto">
          <a:xfrm flipV="1"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8504" name="Text Box 24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r>
              <a:rPr lang="en-US" sz="2400"/>
              <a:t>No Destination Address in table, Flood</a:t>
            </a:r>
          </a:p>
        </p:txBody>
      </p:sp>
      <p:pic>
        <p:nvPicPr>
          <p:cNvPr id="1495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 dirty="0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 dirty="0">
                <a:latin typeface="Tahoma" pitchFamily="34" charset="0"/>
              </a:rPr>
              <a:t>Port</a:t>
            </a:r>
            <a:r>
              <a:rPr lang="en-US" sz="1600" dirty="0">
                <a:latin typeface="Tahoma" pitchFamily="34" charset="0"/>
              </a:rPr>
              <a:t>  </a:t>
            </a:r>
            <a:r>
              <a:rPr lang="en-US" sz="1600" u="sng" dirty="0">
                <a:latin typeface="Tahoma" pitchFamily="34" charset="0"/>
              </a:rPr>
              <a:t>Source MAC Add.</a:t>
            </a:r>
            <a:r>
              <a:rPr lang="en-US" sz="1600" dirty="0">
                <a:latin typeface="Tahoma" pitchFamily="34" charset="0"/>
              </a:rPr>
              <a:t>    </a:t>
            </a:r>
            <a:r>
              <a:rPr lang="en-US" sz="1600" u="sng" dirty="0">
                <a:latin typeface="Tahoma" pitchFamily="34" charset="0"/>
              </a:rPr>
              <a:t>Port</a:t>
            </a:r>
            <a:r>
              <a:rPr lang="en-US" sz="1600" dirty="0">
                <a:latin typeface="Tahoma" pitchFamily="34" charset="0"/>
              </a:rPr>
              <a:t>  </a:t>
            </a:r>
            <a:r>
              <a:rPr lang="en-US" sz="1600" u="sng" dirty="0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dirty="0">
                <a:latin typeface="Tahoma" pitchFamily="34" charset="0"/>
              </a:rPr>
              <a:t> </a:t>
            </a:r>
            <a:r>
              <a:rPr lang="en-US" sz="1600" b="1" dirty="0">
                <a:latin typeface="Tahoma" pitchFamily="34" charset="0"/>
              </a:rPr>
              <a:t>1       1111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endParaRPr lang="en-US" sz="1600" dirty="0">
              <a:latin typeface="Tahoma" pitchFamily="34" charset="0"/>
            </a:endParaRPr>
          </a:p>
        </p:txBody>
      </p:sp>
      <p:sp>
        <p:nvSpPr>
          <p:cNvPr id="149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057400"/>
            <a:ext cx="4114800" cy="4800600"/>
          </a:xfrm>
          <a:solidFill>
            <a:schemeClr val="bg1"/>
          </a:solidFill>
          <a:ln/>
        </p:spPr>
        <p:txBody>
          <a:bodyPr/>
          <a:lstStyle/>
          <a:p>
            <a:pPr algn="l" rtl="0"/>
            <a:r>
              <a:rPr lang="en-US" sz="2000" dirty="0"/>
              <a:t>How does it learn source MAC addresses?</a:t>
            </a:r>
          </a:p>
          <a:p>
            <a:pPr algn="l" rtl="0"/>
            <a:r>
              <a:rPr lang="en-US" sz="2000" dirty="0"/>
              <a:t>First, the switch will see if the SA (1111) is in it’s table.</a:t>
            </a:r>
          </a:p>
          <a:p>
            <a:pPr algn="l" rtl="0"/>
            <a:r>
              <a:rPr lang="en-US" sz="2000" dirty="0"/>
              <a:t>If it is, it resets the timer (more in a moment).</a:t>
            </a:r>
          </a:p>
          <a:p>
            <a:pPr algn="l" rtl="0"/>
            <a:r>
              <a:rPr lang="en-US" sz="2000" dirty="0"/>
              <a:t>If it is NOT in the table it adds it, with the port number.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Next, in our scenario, the switch will </a:t>
            </a:r>
            <a:r>
              <a:rPr lang="en-US" sz="2000" b="1" dirty="0">
                <a:solidFill>
                  <a:schemeClr val="hlink"/>
                </a:solidFill>
              </a:rPr>
              <a:t>flood</a:t>
            </a:r>
            <a:r>
              <a:rPr lang="en-US" sz="2000" dirty="0"/>
              <a:t> the frame out all other ports, because the DA is not in the source address table.</a:t>
            </a:r>
            <a:endParaRPr lang="en-US" dirty="0"/>
          </a:p>
        </p:txBody>
      </p: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96875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49511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Bitmap Image" r:id="rId4" imgW="1211685" imgH="1165961" progId="PBrush">
                  <p:embed/>
                </p:oleObj>
              </mc:Choice>
              <mc:Fallback>
                <p:oleObj name="Bitmap Image" r:id="rId4" imgW="1211685" imgH="11659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2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name="Bitmap Image" r:id="rId6" imgW="1211685" imgH="1165961" progId="PBrush">
                  <p:embed/>
                </p:oleObj>
              </mc:Choice>
              <mc:Fallback>
                <p:oleObj name="Bitmap Image" r:id="rId6" imgW="1211685" imgH="116596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3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Bitmap Image" r:id="rId7" imgW="1211685" imgH="1165961" progId="PBrush">
                  <p:embed/>
                </p:oleObj>
              </mc:Choice>
              <mc:Fallback>
                <p:oleObj name="Bitmap Image" r:id="rId7" imgW="1211685" imgH="116596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9514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Bitmap Image" r:id="rId8" imgW="1211685" imgH="1165961" progId="PBrush">
                  <p:embed/>
                </p:oleObj>
              </mc:Choice>
              <mc:Fallback>
                <p:oleObj name="Bitmap Image" r:id="rId8" imgW="1211685" imgH="116596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15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16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17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18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19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9520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9521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9522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9523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7302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49524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1" name="Bitmap Image" r:id="rId9" imgW="4389500" imgH="746667" progId="PBrush">
                  <p:embed/>
                </p:oleObj>
              </mc:Choice>
              <mc:Fallback>
                <p:oleObj name="Bitmap Image" r:id="rId9" imgW="4389500" imgH="74666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9525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9526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9527" name="Line 23"/>
          <p:cNvSpPr>
            <a:spLocks noChangeShapeType="1"/>
          </p:cNvSpPr>
          <p:nvPr/>
        </p:nvSpPr>
        <p:spPr bwMode="auto">
          <a:xfrm flipV="1"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28" name="Line 24"/>
          <p:cNvSpPr>
            <a:spLocks noChangeShapeType="1"/>
          </p:cNvSpPr>
          <p:nvPr/>
        </p:nvSpPr>
        <p:spPr bwMode="auto">
          <a:xfrm>
            <a:off x="17526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29" name="Line 25"/>
          <p:cNvSpPr>
            <a:spLocks noChangeShapeType="1"/>
          </p:cNvSpPr>
          <p:nvPr/>
        </p:nvSpPr>
        <p:spPr bwMode="auto">
          <a:xfrm>
            <a:off x="26670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30" name="Line 26"/>
          <p:cNvSpPr>
            <a:spLocks noChangeShapeType="1"/>
          </p:cNvSpPr>
          <p:nvPr/>
        </p:nvSpPr>
        <p:spPr bwMode="auto">
          <a:xfrm>
            <a:off x="35814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9531" name="Text Box 27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rtl="0"/>
            <a:r>
              <a:rPr lang="en-US" sz="2400"/>
              <a:t>Destination Address in table, Filter</a:t>
            </a:r>
          </a:p>
        </p:txBody>
      </p:sp>
      <p:pic>
        <p:nvPicPr>
          <p:cNvPr id="15053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0532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057400"/>
            <a:ext cx="4114800" cy="4800600"/>
          </a:xfrm>
          <a:solidFill>
            <a:schemeClr val="bg1"/>
          </a:solidFill>
          <a:ln/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Most communications involve some sort of client-server relationship or exchange of information.  (You will understand this more as you learn about TCP/IP.)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Now 3333 sends data back to 1111.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The switch sees if it has the SA stored.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It does NOT so it adds it.  (This will help next time 1111 sends to 3333.)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Next, it checks the DA and in our case it can </a:t>
            </a:r>
            <a:r>
              <a:rPr lang="en-US" sz="2000" b="1" dirty="0">
                <a:solidFill>
                  <a:schemeClr val="hlink"/>
                </a:solidFill>
              </a:rPr>
              <a:t>filter</a:t>
            </a:r>
            <a:r>
              <a:rPr lang="en-US" sz="2000" dirty="0"/>
              <a:t> the frame, by sending it only out port 1.</a:t>
            </a:r>
          </a:p>
        </p:txBody>
      </p:sp>
      <p:sp>
        <p:nvSpPr>
          <p:cNvPr id="150534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0535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Bitmap Image" r:id="rId4" imgW="1211685" imgH="1165961" progId="PBrush">
                  <p:embed/>
                </p:oleObj>
              </mc:Choice>
              <mc:Fallback>
                <p:oleObj name="Bitmap Image" r:id="rId4" imgW="1211685" imgH="11659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6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" name="Bitmap Image" r:id="rId6" imgW="1211685" imgH="1165961" progId="PBrush">
                  <p:embed/>
                </p:oleObj>
              </mc:Choice>
              <mc:Fallback>
                <p:oleObj name="Bitmap Image" r:id="rId6" imgW="1211685" imgH="116596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7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3" name="Bitmap Image" r:id="rId7" imgW="1211685" imgH="1165961" progId="PBrush">
                  <p:embed/>
                </p:oleObj>
              </mc:Choice>
              <mc:Fallback>
                <p:oleObj name="Bitmap Image" r:id="rId7" imgW="1211685" imgH="116596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0538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Bitmap Image" r:id="rId8" imgW="1211685" imgH="1165961" progId="PBrush">
                  <p:embed/>
                </p:oleObj>
              </mc:Choice>
              <mc:Fallback>
                <p:oleObj name="Bitmap Image" r:id="rId8" imgW="1211685" imgH="116596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39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40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41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42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43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0544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0545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0546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0547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0548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" name="Bitmap Image" r:id="rId9" imgW="4389500" imgH="746667" progId="PBrush">
                  <p:embed/>
                </p:oleObj>
              </mc:Choice>
              <mc:Fallback>
                <p:oleObj name="Bitmap Image" r:id="rId9" imgW="4389500" imgH="74666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0549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0550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0551" name="Line 23"/>
          <p:cNvSpPr>
            <a:spLocks noChangeShapeType="1"/>
          </p:cNvSpPr>
          <p:nvPr/>
        </p:nvSpPr>
        <p:spPr bwMode="auto">
          <a:xfrm flipV="1">
            <a:off x="26670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52" name="Line 24"/>
          <p:cNvSpPr>
            <a:spLocks noChangeShapeType="1"/>
          </p:cNvSpPr>
          <p:nvPr/>
        </p:nvSpPr>
        <p:spPr bwMode="auto">
          <a:xfrm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0553" name="Oval 25"/>
          <p:cNvSpPr>
            <a:spLocks noChangeArrowheads="1"/>
          </p:cNvSpPr>
          <p:nvPr/>
        </p:nvSpPr>
        <p:spPr bwMode="auto">
          <a:xfrm>
            <a:off x="5410200" y="1600200"/>
            <a:ext cx="1752600" cy="457200"/>
          </a:xfrm>
          <a:prstGeom prst="ellips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0554" name="Text Box 26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52400"/>
            <a:ext cx="8839200" cy="685800"/>
          </a:xfrm>
        </p:spPr>
        <p:txBody>
          <a:bodyPr/>
          <a:lstStyle/>
          <a:p>
            <a:pPr rtl="0"/>
            <a:r>
              <a:rPr lang="en-US" sz="2400"/>
              <a:t>Destination Address in table, Filter</a:t>
            </a:r>
          </a:p>
        </p:txBody>
      </p:sp>
      <p:pic>
        <p:nvPicPr>
          <p:cNvPr id="151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1556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743200"/>
            <a:ext cx="4114800" cy="4114800"/>
          </a:xfrm>
          <a:solidFill>
            <a:schemeClr val="bg1"/>
          </a:solidFill>
          <a:ln/>
        </p:spPr>
        <p:txBody>
          <a:bodyPr/>
          <a:lstStyle/>
          <a:p>
            <a:pPr algn="l" rtl="0">
              <a:lnSpc>
                <a:spcPct val="90000"/>
              </a:lnSpc>
            </a:pPr>
            <a:endParaRPr lang="en-US" sz="1800"/>
          </a:p>
          <a:p>
            <a:pPr algn="l" rtl="0">
              <a:lnSpc>
                <a:spcPct val="90000"/>
              </a:lnSpc>
            </a:pPr>
            <a:endParaRPr lang="en-US" sz="1800"/>
          </a:p>
          <a:p>
            <a:pPr algn="l" rtl="0">
              <a:lnSpc>
                <a:spcPct val="90000"/>
              </a:lnSpc>
            </a:pPr>
            <a:r>
              <a:rPr lang="en-US" sz="1800"/>
              <a:t>Now, because both MAC addresses are in the switch’s table, any information exchanged between 1111 and 3333 can be sent (filtered) out the appropriate port.</a:t>
            </a:r>
          </a:p>
          <a:p>
            <a:pPr algn="l" rtl="0">
              <a:lnSpc>
                <a:spcPct val="90000"/>
              </a:lnSpc>
            </a:pPr>
            <a:endParaRPr lang="en-US" sz="1800"/>
          </a:p>
          <a:p>
            <a:pPr algn="l" rtl="0">
              <a:lnSpc>
                <a:spcPct val="90000"/>
              </a:lnSpc>
            </a:pPr>
            <a:r>
              <a:rPr lang="en-US" sz="1800" b="1"/>
              <a:t>What happens when two devices send to same destination?  </a:t>
            </a:r>
          </a:p>
          <a:p>
            <a:pPr algn="l" rtl="0">
              <a:lnSpc>
                <a:spcPct val="90000"/>
              </a:lnSpc>
            </a:pPr>
            <a:r>
              <a:rPr lang="en-US" sz="1800" b="1"/>
              <a:t>What if this was a hub?  </a:t>
            </a:r>
          </a:p>
          <a:p>
            <a:pPr algn="l" rtl="0">
              <a:lnSpc>
                <a:spcPct val="90000"/>
              </a:lnSpc>
            </a:pPr>
            <a:r>
              <a:rPr lang="en-US" sz="1800" b="1"/>
              <a:t>Where is (are) the collision domain(s) in this example?</a:t>
            </a:r>
          </a:p>
        </p:txBody>
      </p:sp>
      <p:sp>
        <p:nvSpPr>
          <p:cNvPr id="151558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1559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6" name="Bitmap Image" r:id="rId4" imgW="1211685" imgH="1165961" progId="PBrush">
                  <p:embed/>
                </p:oleObj>
              </mc:Choice>
              <mc:Fallback>
                <p:oleObj name="Bitmap Image" r:id="rId4" imgW="1211685" imgH="11659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0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Bitmap Image" r:id="rId6" imgW="1211685" imgH="1165961" progId="PBrush">
                  <p:embed/>
                </p:oleObj>
              </mc:Choice>
              <mc:Fallback>
                <p:oleObj name="Bitmap Image" r:id="rId6" imgW="1211685" imgH="116596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1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8" name="Bitmap Image" r:id="rId7" imgW="1211685" imgH="1165961" progId="PBrush">
                  <p:embed/>
                </p:oleObj>
              </mc:Choice>
              <mc:Fallback>
                <p:oleObj name="Bitmap Image" r:id="rId7" imgW="1211685" imgH="116596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62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9" name="Bitmap Image" r:id="rId8" imgW="1211685" imgH="1165961" progId="PBrush">
                  <p:embed/>
                </p:oleObj>
              </mc:Choice>
              <mc:Fallback>
                <p:oleObj name="Bitmap Image" r:id="rId8" imgW="1211685" imgH="116596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63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64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65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66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67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1568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1569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1570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1571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1572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0" name="Bitmap Image" r:id="rId9" imgW="4389500" imgH="746667" progId="PBrush">
                  <p:embed/>
                </p:oleObj>
              </mc:Choice>
              <mc:Fallback>
                <p:oleObj name="Bitmap Image" r:id="rId9" imgW="4389500" imgH="74666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73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1574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1575" name="Line 23"/>
          <p:cNvSpPr>
            <a:spLocks noChangeShapeType="1"/>
          </p:cNvSpPr>
          <p:nvPr/>
        </p:nvSpPr>
        <p:spPr bwMode="auto">
          <a:xfrm flipV="1">
            <a:off x="26670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1576" name="Line 24"/>
          <p:cNvSpPr>
            <a:spLocks noChangeShapeType="1"/>
          </p:cNvSpPr>
          <p:nvPr/>
        </p:nvSpPr>
        <p:spPr bwMode="auto">
          <a:xfrm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graphicFrame>
        <p:nvGraphicFramePr>
          <p:cNvPr id="151577" name="Object 25"/>
          <p:cNvGraphicFramePr>
            <a:graphicFrameLocks noChangeAspect="1"/>
          </p:cNvGraphicFramePr>
          <p:nvPr/>
        </p:nvGraphicFramePr>
        <p:xfrm>
          <a:off x="4754563" y="202565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Bitmap Image" r:id="rId11" imgW="4389500" imgH="746667" progId="PBrush">
                  <p:embed/>
                </p:oleObj>
              </mc:Choice>
              <mc:Fallback>
                <p:oleObj name="Bitmap Image" r:id="rId11" imgW="4389500" imgH="746667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202565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1578" name="Text Box 26"/>
          <p:cNvSpPr txBox="1">
            <a:spLocks noChangeArrowheads="1"/>
          </p:cNvSpPr>
          <p:nvPr/>
        </p:nvSpPr>
        <p:spPr bwMode="auto">
          <a:xfrm>
            <a:off x="62785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1579" name="Text Box 27"/>
          <p:cNvSpPr txBox="1">
            <a:spLocks noChangeArrowheads="1"/>
          </p:cNvSpPr>
          <p:nvPr/>
        </p:nvSpPr>
        <p:spPr bwMode="auto">
          <a:xfrm>
            <a:off x="55927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1580" name="Text Box 28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rtl="0"/>
            <a:r>
              <a:rPr lang="en-US" sz="2800"/>
              <a:t>No Collisions in Switch, Buffering</a:t>
            </a:r>
          </a:p>
        </p:txBody>
      </p:sp>
      <p:pic>
        <p:nvPicPr>
          <p:cNvPr id="1525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2580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9       4444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258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743200"/>
            <a:ext cx="4114800" cy="4114800"/>
          </a:xfrm>
          <a:solidFill>
            <a:schemeClr val="bg1"/>
          </a:solidFill>
          <a:ln/>
        </p:spPr>
        <p:txBody>
          <a:bodyPr/>
          <a:lstStyle/>
          <a:p>
            <a:pPr algn="l" rtl="0"/>
            <a:endParaRPr lang="en-US" sz="2000"/>
          </a:p>
          <a:p>
            <a:pPr algn="l" rtl="0"/>
            <a:r>
              <a:rPr lang="en-US" sz="2000"/>
              <a:t>Unlike a hub, a collision does NOT occur, which would cause the two PCs to have to retransmit the frames.</a:t>
            </a:r>
          </a:p>
          <a:p>
            <a:pPr algn="l" rtl="0"/>
            <a:r>
              <a:rPr lang="en-US" sz="2000"/>
              <a:t>Instead the switch buffers the frames and sends them out port #6 one at a time.</a:t>
            </a:r>
          </a:p>
          <a:p>
            <a:pPr algn="l" rtl="0"/>
            <a:r>
              <a:rPr lang="en-US" sz="2000"/>
              <a:t>The sending PCs have no idea that their was another PC wanting to send to the same destination.</a:t>
            </a:r>
          </a:p>
        </p:txBody>
      </p:sp>
      <p:sp>
        <p:nvSpPr>
          <p:cNvPr id="152582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2583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0" name="Bitmap Image" r:id="rId4" imgW="1211685" imgH="1165961" progId="PBrush">
                  <p:embed/>
                </p:oleObj>
              </mc:Choice>
              <mc:Fallback>
                <p:oleObj name="Bitmap Image" r:id="rId4" imgW="1211685" imgH="11659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4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name="Bitmap Image" r:id="rId6" imgW="1211685" imgH="1165961" progId="PBrush">
                  <p:embed/>
                </p:oleObj>
              </mc:Choice>
              <mc:Fallback>
                <p:oleObj name="Bitmap Image" r:id="rId6" imgW="1211685" imgH="116596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5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Bitmap Image" r:id="rId7" imgW="1211685" imgH="1165961" progId="PBrush">
                  <p:embed/>
                </p:oleObj>
              </mc:Choice>
              <mc:Fallback>
                <p:oleObj name="Bitmap Image" r:id="rId7" imgW="1211685" imgH="116596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2586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Bitmap Image" r:id="rId8" imgW="1211685" imgH="1165961" progId="PBrush">
                  <p:embed/>
                </p:oleObj>
              </mc:Choice>
              <mc:Fallback>
                <p:oleObj name="Bitmap Image" r:id="rId8" imgW="1211685" imgH="116596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87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588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591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2592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2593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2594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2595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2596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Bitmap Image" r:id="rId9" imgW="4389500" imgH="746667" progId="PBrush">
                  <p:embed/>
                </p:oleObj>
              </mc:Choice>
              <mc:Fallback>
                <p:oleObj name="Bitmap Image" r:id="rId9" imgW="4389500" imgH="74666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597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1111</a:t>
            </a:r>
          </a:p>
        </p:txBody>
      </p:sp>
      <p:sp>
        <p:nvSpPr>
          <p:cNvPr id="152598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graphicFrame>
        <p:nvGraphicFramePr>
          <p:cNvPr id="152599" name="Object 23"/>
          <p:cNvGraphicFramePr>
            <a:graphicFrameLocks noChangeAspect="1"/>
          </p:cNvGraphicFramePr>
          <p:nvPr/>
        </p:nvGraphicFramePr>
        <p:xfrm>
          <a:off x="4754563" y="202565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Bitmap Image" r:id="rId11" imgW="4389500" imgH="746667" progId="PBrush">
                  <p:embed/>
                </p:oleObj>
              </mc:Choice>
              <mc:Fallback>
                <p:oleObj name="Bitmap Image" r:id="rId11" imgW="4389500" imgH="746667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202565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2600" name="Text Box 24"/>
          <p:cNvSpPr txBox="1">
            <a:spLocks noChangeArrowheads="1"/>
          </p:cNvSpPr>
          <p:nvPr/>
        </p:nvSpPr>
        <p:spPr bwMode="auto">
          <a:xfrm>
            <a:off x="62785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  <a:latin typeface="Tahoma" pitchFamily="34" charset="0"/>
              </a:rPr>
              <a:t>4444</a:t>
            </a:r>
          </a:p>
        </p:txBody>
      </p:sp>
      <p:sp>
        <p:nvSpPr>
          <p:cNvPr id="152601" name="Text Box 25"/>
          <p:cNvSpPr txBox="1">
            <a:spLocks noChangeArrowheads="1"/>
          </p:cNvSpPr>
          <p:nvPr/>
        </p:nvSpPr>
        <p:spPr bwMode="auto">
          <a:xfrm>
            <a:off x="55927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2602" name="Line 26"/>
          <p:cNvSpPr>
            <a:spLocks noChangeShapeType="1"/>
          </p:cNvSpPr>
          <p:nvPr/>
        </p:nvSpPr>
        <p:spPr bwMode="auto">
          <a:xfrm flipV="1">
            <a:off x="3581400" y="3200400"/>
            <a:ext cx="0" cy="609600"/>
          </a:xfrm>
          <a:prstGeom prst="line">
            <a:avLst/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3" name="Line 27"/>
          <p:cNvSpPr>
            <a:spLocks noChangeShapeType="1"/>
          </p:cNvSpPr>
          <p:nvPr/>
        </p:nvSpPr>
        <p:spPr bwMode="auto">
          <a:xfrm flipV="1">
            <a:off x="12192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4" name="Line 28"/>
          <p:cNvSpPr>
            <a:spLocks noChangeShapeType="1"/>
          </p:cNvSpPr>
          <p:nvPr/>
        </p:nvSpPr>
        <p:spPr bwMode="auto">
          <a:xfrm>
            <a:off x="2209800" y="27432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5" name="Line 29"/>
          <p:cNvSpPr>
            <a:spLocks noChangeShapeType="1"/>
          </p:cNvSpPr>
          <p:nvPr/>
        </p:nvSpPr>
        <p:spPr bwMode="auto">
          <a:xfrm flipH="1">
            <a:off x="2819400" y="2743200"/>
            <a:ext cx="457200" cy="0"/>
          </a:xfrm>
          <a:prstGeom prst="line">
            <a:avLst/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6" name="Line 30"/>
          <p:cNvSpPr>
            <a:spLocks noChangeShapeType="1"/>
          </p:cNvSpPr>
          <p:nvPr/>
        </p:nvSpPr>
        <p:spPr bwMode="auto">
          <a:xfrm>
            <a:off x="2667000" y="3505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7" name="Line 31"/>
          <p:cNvSpPr>
            <a:spLocks noChangeShapeType="1"/>
          </p:cNvSpPr>
          <p:nvPr/>
        </p:nvSpPr>
        <p:spPr bwMode="auto">
          <a:xfrm flipH="1">
            <a:off x="2667000" y="3124200"/>
            <a:ext cx="0" cy="304800"/>
          </a:xfrm>
          <a:prstGeom prst="line">
            <a:avLst/>
          </a:prstGeom>
          <a:noFill/>
          <a:ln w="25400">
            <a:solidFill>
              <a:srgbClr val="00FF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2608" name="Text Box 32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rtl="0"/>
            <a:r>
              <a:rPr lang="en-US" sz="2400"/>
              <a:t>Collision Domains</a:t>
            </a:r>
          </a:p>
        </p:txBody>
      </p:sp>
      <p:pic>
        <p:nvPicPr>
          <p:cNvPr id="153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3604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9       4444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2743200"/>
            <a:ext cx="4114800" cy="4114800"/>
          </a:xfrm>
          <a:solidFill>
            <a:schemeClr val="bg1"/>
          </a:solidFill>
          <a:ln/>
        </p:spPr>
        <p:txBody>
          <a:bodyPr/>
          <a:lstStyle/>
          <a:p>
            <a:pPr algn="l" rtl="0"/>
            <a:endParaRPr lang="en-US" sz="2000"/>
          </a:p>
          <a:p>
            <a:pPr algn="l" rtl="0"/>
            <a:r>
              <a:rPr lang="en-US" sz="2000"/>
              <a:t>When there is only one device on a switch port, the collision domain is only between the PC and the switch.  (Cisco curriculum is inaccurate on this point.)</a:t>
            </a:r>
          </a:p>
          <a:p>
            <a:pPr algn="l" rtl="0"/>
            <a:r>
              <a:rPr lang="en-US" sz="2000"/>
              <a:t>With a </a:t>
            </a:r>
            <a:r>
              <a:rPr lang="en-US" sz="2000" b="1">
                <a:solidFill>
                  <a:srgbClr val="FF0000"/>
                </a:solidFill>
              </a:rPr>
              <a:t>full-duplex</a:t>
            </a:r>
            <a:r>
              <a:rPr lang="en-US" sz="2000"/>
              <a:t> PC and switch port, there will be no collision, since the devices and the medium can send and receive at the same time.</a:t>
            </a:r>
          </a:p>
        </p:txBody>
      </p:sp>
      <p:sp>
        <p:nvSpPr>
          <p:cNvPr id="153606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3607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Bitmap Image" r:id="rId4" imgW="1211685" imgH="1165961" progId="PBrush">
                  <p:embed/>
                </p:oleObj>
              </mc:Choice>
              <mc:Fallback>
                <p:oleObj name="Bitmap Image" r:id="rId4" imgW="1211685" imgH="11659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8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Bitmap Image" r:id="rId6" imgW="1211685" imgH="1165961" progId="PBrush">
                  <p:embed/>
                </p:oleObj>
              </mc:Choice>
              <mc:Fallback>
                <p:oleObj name="Bitmap Image" r:id="rId6" imgW="1211685" imgH="116596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09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Bitmap Image" r:id="rId7" imgW="1211685" imgH="1165961" progId="PBrush">
                  <p:embed/>
                </p:oleObj>
              </mc:Choice>
              <mc:Fallback>
                <p:oleObj name="Bitmap Image" r:id="rId7" imgW="1211685" imgH="116596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10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Bitmap Image" r:id="rId8" imgW="1211685" imgH="1165961" progId="PBrush">
                  <p:embed/>
                </p:oleObj>
              </mc:Choice>
              <mc:Fallback>
                <p:oleObj name="Bitmap Image" r:id="rId8" imgW="1211685" imgH="116596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11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12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13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14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15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3616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3617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3618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3619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3620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8" name="Bitmap Image" r:id="rId9" imgW="4389500" imgH="746667" progId="PBrush">
                  <p:embed/>
                </p:oleObj>
              </mc:Choice>
              <mc:Fallback>
                <p:oleObj name="Bitmap Image" r:id="rId9" imgW="4389500" imgH="74666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1" name="Text Box 21"/>
          <p:cNvSpPr txBox="1">
            <a:spLocks noChangeArrowheads="1"/>
          </p:cNvSpPr>
          <p:nvPr/>
        </p:nvSpPr>
        <p:spPr bwMode="auto">
          <a:xfrm>
            <a:off x="62785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1111</a:t>
            </a:r>
          </a:p>
        </p:txBody>
      </p:sp>
      <p:sp>
        <p:nvSpPr>
          <p:cNvPr id="153622" name="Text Box 22"/>
          <p:cNvSpPr txBox="1">
            <a:spLocks noChangeArrowheads="1"/>
          </p:cNvSpPr>
          <p:nvPr/>
        </p:nvSpPr>
        <p:spPr bwMode="auto">
          <a:xfrm>
            <a:off x="5592763" y="16764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graphicFrame>
        <p:nvGraphicFramePr>
          <p:cNvPr id="153623" name="Object 23"/>
          <p:cNvGraphicFramePr>
            <a:graphicFrameLocks noChangeAspect="1"/>
          </p:cNvGraphicFramePr>
          <p:nvPr/>
        </p:nvGraphicFramePr>
        <p:xfrm>
          <a:off x="4754563" y="202565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Bitmap Image" r:id="rId11" imgW="4389500" imgH="746667" progId="PBrush">
                  <p:embed/>
                </p:oleObj>
              </mc:Choice>
              <mc:Fallback>
                <p:oleObj name="Bitmap Image" r:id="rId11" imgW="4389500" imgH="746667" progId="PBrush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202565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24" name="Text Box 24"/>
          <p:cNvSpPr txBox="1">
            <a:spLocks noChangeArrowheads="1"/>
          </p:cNvSpPr>
          <p:nvPr/>
        </p:nvSpPr>
        <p:spPr bwMode="auto">
          <a:xfrm>
            <a:off x="62785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00FF00"/>
                </a:solidFill>
                <a:latin typeface="Tahoma" pitchFamily="34" charset="0"/>
              </a:rPr>
              <a:t>4444</a:t>
            </a:r>
          </a:p>
        </p:txBody>
      </p:sp>
      <p:sp>
        <p:nvSpPr>
          <p:cNvPr id="153625" name="Text Box 25"/>
          <p:cNvSpPr txBox="1">
            <a:spLocks noChangeArrowheads="1"/>
          </p:cNvSpPr>
          <p:nvPr/>
        </p:nvSpPr>
        <p:spPr bwMode="auto">
          <a:xfrm>
            <a:off x="5592763" y="271145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3626" name="Oval 26"/>
          <p:cNvSpPr>
            <a:spLocks noChangeArrowheads="1"/>
          </p:cNvSpPr>
          <p:nvPr/>
        </p:nvSpPr>
        <p:spPr bwMode="auto">
          <a:xfrm>
            <a:off x="762000" y="2667000"/>
            <a:ext cx="685800" cy="12954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3627" name="Oval 27"/>
          <p:cNvSpPr>
            <a:spLocks noChangeArrowheads="1"/>
          </p:cNvSpPr>
          <p:nvPr/>
        </p:nvSpPr>
        <p:spPr bwMode="auto">
          <a:xfrm>
            <a:off x="2438400" y="2667000"/>
            <a:ext cx="685800" cy="12954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3628" name="Oval 28"/>
          <p:cNvSpPr>
            <a:spLocks noChangeArrowheads="1"/>
          </p:cNvSpPr>
          <p:nvPr/>
        </p:nvSpPr>
        <p:spPr bwMode="auto">
          <a:xfrm>
            <a:off x="1524000" y="2590800"/>
            <a:ext cx="685800" cy="25908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3629" name="Oval 29"/>
          <p:cNvSpPr>
            <a:spLocks noChangeArrowheads="1"/>
          </p:cNvSpPr>
          <p:nvPr/>
        </p:nvSpPr>
        <p:spPr bwMode="auto">
          <a:xfrm>
            <a:off x="3352800" y="2590800"/>
            <a:ext cx="685800" cy="25908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3630" name="Text Box 30"/>
          <p:cNvSpPr txBox="1">
            <a:spLocks noChangeArrowheads="1"/>
          </p:cNvSpPr>
          <p:nvPr/>
        </p:nvSpPr>
        <p:spPr bwMode="auto">
          <a:xfrm>
            <a:off x="1676400" y="1981200"/>
            <a:ext cx="2971800" cy="4247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Tahoma" pitchFamily="34" charset="0"/>
              </a:rPr>
              <a:t>Collision Domains</a:t>
            </a:r>
          </a:p>
        </p:txBody>
      </p:sp>
      <p:sp>
        <p:nvSpPr>
          <p:cNvPr id="153631" name="Line 31"/>
          <p:cNvSpPr>
            <a:spLocks noChangeShapeType="1"/>
          </p:cNvSpPr>
          <p:nvPr/>
        </p:nvSpPr>
        <p:spPr bwMode="auto">
          <a:xfrm flipV="1">
            <a:off x="2667000" y="32004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3632" name="Text Box 32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pPr rtl="0"/>
            <a:r>
              <a:rPr lang="en-US" sz="2400"/>
              <a:t>Other Information</a:t>
            </a:r>
          </a:p>
        </p:txBody>
      </p:sp>
      <p:pic>
        <p:nvPicPr>
          <p:cNvPr id="1546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460625"/>
            <a:ext cx="8915400" cy="89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4628" name="Rectangle 4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9       4444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029200" y="1828800"/>
            <a:ext cx="4114800" cy="5029200"/>
          </a:xfrm>
          <a:solidFill>
            <a:schemeClr val="bg1"/>
          </a:solidFill>
          <a:ln/>
        </p:spPr>
        <p:txBody>
          <a:bodyPr/>
          <a:lstStyle/>
          <a:p>
            <a:pPr algn="l" rtl="0"/>
            <a:r>
              <a:rPr lang="en-US" sz="1800"/>
              <a:t>How long are addresses kept in the Source Address Table?</a:t>
            </a:r>
          </a:p>
          <a:p>
            <a:pPr lvl="1" algn="l" rtl="0"/>
            <a:r>
              <a:rPr lang="en-US" sz="1800"/>
              <a:t>5 minutes is common on most vendor switches.</a:t>
            </a:r>
          </a:p>
          <a:p>
            <a:pPr algn="l" rtl="0"/>
            <a:r>
              <a:rPr lang="en-US" sz="1800"/>
              <a:t>How do computers know the Destination MAC address?</a:t>
            </a:r>
          </a:p>
          <a:p>
            <a:pPr lvl="2" algn="l" rtl="0"/>
            <a:r>
              <a:rPr lang="en-US" sz="1800"/>
              <a:t>ARP Caches and ARP Requests </a:t>
            </a:r>
          </a:p>
          <a:p>
            <a:pPr algn="l" rtl="0"/>
            <a:r>
              <a:rPr lang="en-US" sz="1800"/>
              <a:t>How many addresses can be kept in the table?</a:t>
            </a:r>
          </a:p>
          <a:p>
            <a:pPr lvl="1" algn="l" rtl="0"/>
            <a:r>
              <a:rPr lang="en-US" sz="1800"/>
              <a:t>Depends on the size of the cache, but 1,024 addresses is common.</a:t>
            </a:r>
          </a:p>
          <a:p>
            <a:pPr algn="l" rtl="0"/>
            <a:r>
              <a:rPr lang="en-US" sz="1800"/>
              <a:t>What about Layer 2 broadcasts?</a:t>
            </a:r>
          </a:p>
          <a:p>
            <a:pPr lvl="1" algn="l" rtl="0"/>
            <a:r>
              <a:rPr lang="en-US" sz="1800"/>
              <a:t>Layer 2 broadcasts (DA = all 1’s) is flooded out all ports.</a:t>
            </a:r>
          </a:p>
        </p:txBody>
      </p:sp>
      <p:sp>
        <p:nvSpPr>
          <p:cNvPr id="154630" name="Text Box 6"/>
          <p:cNvSpPr txBox="1">
            <a:spLocks noChangeArrowheads="1"/>
          </p:cNvSpPr>
          <p:nvPr/>
        </p:nvSpPr>
        <p:spPr bwMode="auto">
          <a:xfrm>
            <a:off x="76200" y="2362200"/>
            <a:ext cx="1143000" cy="3693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b="1">
                <a:solidFill>
                  <a:schemeClr val="bg1"/>
                </a:solidFill>
                <a:latin typeface="Tahoma" pitchFamily="34" charset="0"/>
              </a:rPr>
              <a:t>switch</a:t>
            </a:r>
          </a:p>
        </p:txBody>
      </p:sp>
      <p:graphicFrame>
        <p:nvGraphicFramePr>
          <p:cNvPr id="154631" name="Object 7"/>
          <p:cNvGraphicFramePr>
            <a:graphicFrameLocks noChangeAspect="1"/>
          </p:cNvGraphicFramePr>
          <p:nvPr/>
        </p:nvGraphicFramePr>
        <p:xfrm>
          <a:off x="1524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name="Bitmap Image" r:id="rId4" imgW="1211685" imgH="1165961" progId="PBrush">
                  <p:embed/>
                </p:oleObj>
              </mc:Choice>
              <mc:Fallback>
                <p:oleObj name="Bitmap Image" r:id="rId4" imgW="1211685" imgH="1165961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2" name="Object 8"/>
          <p:cNvGraphicFramePr>
            <a:graphicFrameLocks noChangeAspect="1"/>
          </p:cNvGraphicFramePr>
          <p:nvPr/>
        </p:nvGraphicFramePr>
        <p:xfrm>
          <a:off x="12192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Bitmap Image" r:id="rId6" imgW="1211685" imgH="1165961" progId="PBrush">
                  <p:embed/>
                </p:oleObj>
              </mc:Choice>
              <mc:Fallback>
                <p:oleObj name="Bitmap Image" r:id="rId6" imgW="1211685" imgH="1165961" progId="PBrush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3" name="Object 9"/>
          <p:cNvGraphicFramePr>
            <a:graphicFrameLocks noChangeAspect="1"/>
          </p:cNvGraphicFramePr>
          <p:nvPr/>
        </p:nvGraphicFramePr>
        <p:xfrm>
          <a:off x="2133600" y="38100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Bitmap Image" r:id="rId7" imgW="1211685" imgH="1165961" progId="PBrush">
                  <p:embed/>
                </p:oleObj>
              </mc:Choice>
              <mc:Fallback>
                <p:oleObj name="Bitmap Image" r:id="rId7" imgW="1211685" imgH="1165961" progId="PBrush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8100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4634" name="Object 10"/>
          <p:cNvGraphicFramePr>
            <a:graphicFrameLocks noChangeAspect="1"/>
          </p:cNvGraphicFramePr>
          <p:nvPr/>
        </p:nvGraphicFramePr>
        <p:xfrm>
          <a:off x="3048000" y="5105400"/>
          <a:ext cx="121126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Bitmap Image" r:id="rId8" imgW="1211685" imgH="1165961" progId="PBrush">
                  <p:embed/>
                </p:oleObj>
              </mc:Choice>
              <mc:Fallback>
                <p:oleObj name="Bitmap Image" r:id="rId8" imgW="1211685" imgH="1165961" progId="PBrush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5105400"/>
                        <a:ext cx="121126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31750">
                            <a:solidFill>
                              <a:schemeClr val="tx2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35" name="Line 11"/>
          <p:cNvSpPr>
            <a:spLocks noChangeShapeType="1"/>
          </p:cNvSpPr>
          <p:nvPr/>
        </p:nvSpPr>
        <p:spPr bwMode="auto">
          <a:xfrm>
            <a:off x="11430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4636" name="Line 12"/>
          <p:cNvSpPr>
            <a:spLocks noChangeShapeType="1"/>
          </p:cNvSpPr>
          <p:nvPr/>
        </p:nvSpPr>
        <p:spPr bwMode="auto">
          <a:xfrm>
            <a:off x="18288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4637" name="Line 13"/>
          <p:cNvSpPr>
            <a:spLocks noChangeShapeType="1"/>
          </p:cNvSpPr>
          <p:nvPr/>
        </p:nvSpPr>
        <p:spPr bwMode="auto">
          <a:xfrm>
            <a:off x="2743200" y="2971800"/>
            <a:ext cx="0" cy="8382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4638" name="Line 14"/>
          <p:cNvSpPr>
            <a:spLocks noChangeShapeType="1"/>
          </p:cNvSpPr>
          <p:nvPr/>
        </p:nvSpPr>
        <p:spPr bwMode="auto">
          <a:xfrm>
            <a:off x="3657600" y="3048000"/>
            <a:ext cx="0" cy="205740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4639" name="Text Box 15"/>
          <p:cNvSpPr txBox="1">
            <a:spLocks noChangeArrowheads="1"/>
          </p:cNvSpPr>
          <p:nvPr/>
        </p:nvSpPr>
        <p:spPr bwMode="auto">
          <a:xfrm>
            <a:off x="3810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4640" name="Text Box 16"/>
          <p:cNvSpPr txBox="1">
            <a:spLocks noChangeArrowheads="1"/>
          </p:cNvSpPr>
          <p:nvPr/>
        </p:nvSpPr>
        <p:spPr bwMode="auto">
          <a:xfrm>
            <a:off x="14478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4641" name="Text Box 17"/>
          <p:cNvSpPr txBox="1">
            <a:spLocks noChangeArrowheads="1"/>
          </p:cNvSpPr>
          <p:nvPr/>
        </p:nvSpPr>
        <p:spPr bwMode="auto">
          <a:xfrm>
            <a:off x="2362200" y="4953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54642" name="Text Box 18"/>
          <p:cNvSpPr txBox="1">
            <a:spLocks noChangeArrowheads="1"/>
          </p:cNvSpPr>
          <p:nvPr/>
        </p:nvSpPr>
        <p:spPr bwMode="auto">
          <a:xfrm>
            <a:off x="3276600" y="62484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54643" name="Text Box 19"/>
          <p:cNvSpPr txBox="1">
            <a:spLocks noChangeArrowheads="1"/>
          </p:cNvSpPr>
          <p:nvPr/>
        </p:nvSpPr>
        <p:spPr bwMode="auto">
          <a:xfrm>
            <a:off x="0" y="5486400"/>
            <a:ext cx="1219200" cy="674031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>
                <a:latin typeface="Tahoma" pitchFamily="34" charset="0"/>
              </a:rPr>
              <a:t>Abbreviated MAC addresses</a:t>
            </a:r>
          </a:p>
        </p:txBody>
      </p:sp>
      <p:graphicFrame>
        <p:nvGraphicFramePr>
          <p:cNvPr id="154644" name="Object 2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Bitmap Image" r:id="rId9" imgW="4389500" imgH="746667" progId="PBrush">
                  <p:embed/>
                </p:oleObj>
              </mc:Choice>
              <mc:Fallback>
                <p:oleObj name="Bitmap Image" r:id="rId9" imgW="4389500" imgH="746667" progId="PBrush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4645" name="Text Box 21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What happens here?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0600" y="2379663"/>
            <a:ext cx="2844800" cy="4173537"/>
          </a:xfrm>
        </p:spPr>
        <p:txBody>
          <a:bodyPr/>
          <a:lstStyle/>
          <a:p>
            <a:pPr algn="l" rtl="0"/>
            <a:r>
              <a:rPr lang="en-US" sz="2000"/>
              <a:t>Notice the Source Address Table has multiple entries for port #1.</a:t>
            </a:r>
          </a:p>
          <a:p>
            <a:pPr algn="l" rtl="0"/>
            <a:endParaRPr lang="en-US" sz="2000"/>
          </a:p>
        </p:txBody>
      </p:sp>
      <p:pic>
        <p:nvPicPr>
          <p:cNvPr id="157700" name="Picture 4" descr="tcp2_1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5749925" cy="3875088"/>
          </a:xfrm>
          <a:prstGeom prst="rect">
            <a:avLst/>
          </a:prstGeom>
          <a:noFill/>
        </p:spPr>
      </p:pic>
      <p:graphicFrame>
        <p:nvGraphicFramePr>
          <p:cNvPr id="157701" name="Object 5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Bitmap Image" r:id="rId4" imgW="4389500" imgH="746667" progId="PBrush">
                  <p:embed/>
                </p:oleObj>
              </mc:Choice>
              <mc:Fallback>
                <p:oleObj name="Bitmap Image" r:id="rId4" imgW="4389500" imgH="74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7702" name="Text Box 6"/>
          <p:cNvSpPr txBox="1">
            <a:spLocks noChangeArrowheads="1"/>
          </p:cNvSpPr>
          <p:nvPr/>
        </p:nvSpPr>
        <p:spPr bwMode="auto">
          <a:xfrm>
            <a:off x="6278563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7703" name="Text Box 7"/>
          <p:cNvSpPr txBox="1">
            <a:spLocks noChangeArrowheads="1"/>
          </p:cNvSpPr>
          <p:nvPr/>
        </p:nvSpPr>
        <p:spPr bwMode="auto">
          <a:xfrm>
            <a:off x="5562600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7704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7705" name="Text Box 9"/>
          <p:cNvSpPr txBox="1">
            <a:spLocks noChangeArrowheads="1"/>
          </p:cNvSpPr>
          <p:nvPr/>
        </p:nvSpPr>
        <p:spPr bwMode="auto">
          <a:xfrm>
            <a:off x="4572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7706" name="Line 10"/>
          <p:cNvSpPr>
            <a:spLocks noChangeShapeType="1"/>
          </p:cNvSpPr>
          <p:nvPr/>
        </p:nvSpPr>
        <p:spPr bwMode="auto">
          <a:xfrm flipV="1">
            <a:off x="5181600" y="3886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7707" name="Rectangle 11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</a:t>
            </a:r>
            <a:r>
              <a:rPr lang="en-US" sz="1600">
                <a:latin typeface="Tahoma" pitchFamily="34" charset="0"/>
              </a:rPr>
              <a:t>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1       2222                     1       3333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7708" name="Text Box 12"/>
          <p:cNvSpPr txBox="1">
            <a:spLocks noChangeArrowheads="1"/>
          </p:cNvSpPr>
          <p:nvPr/>
        </p:nvSpPr>
        <p:spPr bwMode="auto">
          <a:xfrm>
            <a:off x="11430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7709" name="Text Box 13"/>
          <p:cNvSpPr txBox="1">
            <a:spLocks noChangeArrowheads="1"/>
          </p:cNvSpPr>
          <p:nvPr/>
        </p:nvSpPr>
        <p:spPr bwMode="auto">
          <a:xfrm>
            <a:off x="18288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57710" name="Text Box 14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rtl="0"/>
            <a:r>
              <a:rPr lang="en-US" sz="3200" dirty="0"/>
              <a:t>Devices and the layers at which they operate</a:t>
            </a:r>
          </a:p>
        </p:txBody>
      </p:sp>
      <p:graphicFrame>
        <p:nvGraphicFramePr>
          <p:cNvPr id="347179" name="Group 43"/>
          <p:cNvGraphicFramePr>
            <a:graphicFrameLocks noGrp="1"/>
          </p:cNvGraphicFramePr>
          <p:nvPr>
            <p:ph idx="1"/>
          </p:nvPr>
        </p:nvGraphicFramePr>
        <p:xfrm>
          <a:off x="409904" y="1886607"/>
          <a:ext cx="8229600" cy="3875089"/>
        </p:xfrm>
        <a:graphic>
          <a:graphicData uri="http://schemas.openxmlformats.org/drawingml/2006/table">
            <a:tbl>
              <a:tblPr firstRow="1">
                <a:tableStyleId>{FABFCF23-3B69-468F-B69F-88F6DE6A72F2}</a:tableStyleId>
              </a:tblPr>
              <a:tblGrid>
                <a:gridCol w="2743200"/>
                <a:gridCol w="2743200"/>
                <a:gridCol w="2743200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Layer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Name of Layer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Device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Network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Routers, layer 3 switches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01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Data Link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Switches, bridges, NIC’s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  <a:tr h="1103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Physical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Hubs</a:t>
                      </a: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What happens here?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70600" y="2379663"/>
            <a:ext cx="2844800" cy="4173537"/>
          </a:xfrm>
        </p:spPr>
        <p:txBody>
          <a:bodyPr>
            <a:normAutofit fontScale="92500" lnSpcReduction="20000"/>
          </a:bodyPr>
          <a:lstStyle/>
          <a:p>
            <a:pPr algn="l" rtl="0"/>
            <a:r>
              <a:rPr lang="en-US" sz="2000" dirty="0"/>
              <a:t>The switch filters the frame out port #1.</a:t>
            </a:r>
          </a:p>
          <a:p>
            <a:pPr algn="l" rtl="0"/>
            <a:r>
              <a:rPr lang="en-US" sz="2000" dirty="0"/>
              <a:t>But the hub is only a layer 1 device, so it floods it out all ports.</a:t>
            </a:r>
          </a:p>
          <a:p>
            <a:pPr algn="l" rtl="0"/>
            <a:endParaRPr lang="en-US" sz="2000" dirty="0"/>
          </a:p>
          <a:p>
            <a:pPr algn="l" rtl="0"/>
            <a:r>
              <a:rPr lang="en-US" sz="2000" dirty="0"/>
              <a:t>Where is the collision domain</a:t>
            </a:r>
            <a:r>
              <a:rPr lang="en-US" sz="2000" dirty="0" smtClean="0"/>
              <a:t>?</a:t>
            </a:r>
          </a:p>
          <a:p>
            <a:pPr algn="l" rtl="0"/>
            <a:endParaRPr lang="en-US" sz="2000" dirty="0" smtClean="0"/>
          </a:p>
          <a:p>
            <a:pPr algn="l" rtl="0"/>
            <a:r>
              <a:rPr lang="en-US" sz="2000" dirty="0" smtClean="0"/>
              <a:t>Note: A CAM table may contain multiple entries per port, if a hub or a switch is attached to that port</a:t>
            </a:r>
            <a:endParaRPr lang="en-US" sz="2000" dirty="0"/>
          </a:p>
          <a:p>
            <a:pPr algn="l" rtl="0"/>
            <a:endParaRPr lang="en-US" sz="2000" dirty="0"/>
          </a:p>
        </p:txBody>
      </p:sp>
      <p:pic>
        <p:nvPicPr>
          <p:cNvPr id="158724" name="Picture 4" descr="tcp2_1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5749925" cy="3875088"/>
          </a:xfrm>
          <a:prstGeom prst="rect">
            <a:avLst/>
          </a:prstGeom>
          <a:noFill/>
        </p:spPr>
      </p:pic>
      <p:graphicFrame>
        <p:nvGraphicFramePr>
          <p:cNvPr id="181248" name="Object 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Bitmap Image" r:id="rId4" imgW="4389500" imgH="746667" progId="PBrush">
                  <p:embed/>
                </p:oleObj>
              </mc:Choice>
              <mc:Fallback>
                <p:oleObj name="Bitmap Image" r:id="rId4" imgW="4389500" imgH="74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8726" name="Text Box 6"/>
          <p:cNvSpPr txBox="1">
            <a:spLocks noChangeArrowheads="1"/>
          </p:cNvSpPr>
          <p:nvPr/>
        </p:nvSpPr>
        <p:spPr bwMode="auto">
          <a:xfrm>
            <a:off x="6278563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8727" name="Text Box 7"/>
          <p:cNvSpPr txBox="1">
            <a:spLocks noChangeArrowheads="1"/>
          </p:cNvSpPr>
          <p:nvPr/>
        </p:nvSpPr>
        <p:spPr bwMode="auto">
          <a:xfrm>
            <a:off x="5562600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8728" name="Text Box 8"/>
          <p:cNvSpPr txBox="1">
            <a:spLocks noChangeArrowheads="1"/>
          </p:cNvSpPr>
          <p:nvPr/>
        </p:nvSpPr>
        <p:spPr bwMode="auto">
          <a:xfrm>
            <a:off x="4876800" y="5715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8729" name="Text Box 9"/>
          <p:cNvSpPr txBox="1">
            <a:spLocks noChangeArrowheads="1"/>
          </p:cNvSpPr>
          <p:nvPr/>
        </p:nvSpPr>
        <p:spPr bwMode="auto">
          <a:xfrm>
            <a:off x="4572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8730" name="Line 10"/>
          <p:cNvSpPr>
            <a:spLocks noChangeShapeType="1"/>
          </p:cNvSpPr>
          <p:nvPr/>
        </p:nvSpPr>
        <p:spPr bwMode="auto">
          <a:xfrm flipV="1">
            <a:off x="5181600" y="3886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1" name="Rectangle 11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</a:t>
            </a:r>
            <a:r>
              <a:rPr lang="en-US" sz="1600">
                <a:latin typeface="Tahoma" pitchFamily="34" charset="0"/>
              </a:rPr>
              <a:t>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1       2222                     1       5555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8732" name="Text Box 12"/>
          <p:cNvSpPr txBox="1">
            <a:spLocks noChangeArrowheads="1"/>
          </p:cNvSpPr>
          <p:nvPr/>
        </p:nvSpPr>
        <p:spPr bwMode="auto">
          <a:xfrm>
            <a:off x="11430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8733" name="Text Box 13"/>
          <p:cNvSpPr txBox="1">
            <a:spLocks noChangeArrowheads="1"/>
          </p:cNvSpPr>
          <p:nvPr/>
        </p:nvSpPr>
        <p:spPr bwMode="auto">
          <a:xfrm>
            <a:off x="18288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58734" name="Line 14"/>
          <p:cNvSpPr>
            <a:spLocks noChangeShapeType="1"/>
          </p:cNvSpPr>
          <p:nvPr/>
        </p:nvSpPr>
        <p:spPr bwMode="auto">
          <a:xfrm flipH="1">
            <a:off x="2057400" y="3429000"/>
            <a:ext cx="22860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5" name="Line 15"/>
          <p:cNvSpPr>
            <a:spLocks noChangeShapeType="1"/>
          </p:cNvSpPr>
          <p:nvPr/>
        </p:nvSpPr>
        <p:spPr bwMode="auto">
          <a:xfrm flipH="1">
            <a:off x="838200" y="5029200"/>
            <a:ext cx="228600" cy="45720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6" name="Line 16"/>
          <p:cNvSpPr>
            <a:spLocks noChangeShapeType="1"/>
          </p:cNvSpPr>
          <p:nvPr/>
        </p:nvSpPr>
        <p:spPr bwMode="auto">
          <a:xfrm>
            <a:off x="1295400" y="5029200"/>
            <a:ext cx="76200" cy="45720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7" name="Line 17"/>
          <p:cNvSpPr>
            <a:spLocks noChangeShapeType="1"/>
          </p:cNvSpPr>
          <p:nvPr/>
        </p:nvSpPr>
        <p:spPr bwMode="auto">
          <a:xfrm>
            <a:off x="1524000" y="5029200"/>
            <a:ext cx="457200" cy="381000"/>
          </a:xfrm>
          <a:prstGeom prst="line">
            <a:avLst/>
          </a:prstGeom>
          <a:noFill/>
          <a:ln w="25400">
            <a:solidFill>
              <a:schemeClr val="hlink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8738" name="Text Box 18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What happens here?</a:t>
            </a:r>
          </a:p>
        </p:txBody>
      </p:sp>
      <p:pic>
        <p:nvPicPr>
          <p:cNvPr id="159747" name="Picture 3" descr="tcp2_11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0"/>
            <a:ext cx="5749925" cy="3875088"/>
          </a:xfrm>
          <a:prstGeom prst="rect">
            <a:avLst/>
          </a:prstGeom>
          <a:noFill/>
        </p:spPr>
      </p:pic>
      <p:graphicFrame>
        <p:nvGraphicFramePr>
          <p:cNvPr id="182272" name="Object 0"/>
          <p:cNvGraphicFramePr>
            <a:graphicFrameLocks noChangeAspect="1"/>
          </p:cNvGraphicFramePr>
          <p:nvPr/>
        </p:nvGraphicFramePr>
        <p:xfrm>
          <a:off x="4754563" y="990600"/>
          <a:ext cx="4389437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Bitmap Image" r:id="rId4" imgW="4389500" imgH="746667" progId="PBrush">
                  <p:embed/>
                </p:oleObj>
              </mc:Choice>
              <mc:Fallback>
                <p:oleObj name="Bitmap Image" r:id="rId4" imgW="4389500" imgH="74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4563" y="990600"/>
                        <a:ext cx="4389437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9749" name="Text Box 5"/>
          <p:cNvSpPr txBox="1">
            <a:spLocks noChangeArrowheads="1"/>
          </p:cNvSpPr>
          <p:nvPr/>
        </p:nvSpPr>
        <p:spPr bwMode="auto">
          <a:xfrm>
            <a:off x="6278563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9750" name="Text Box 6"/>
          <p:cNvSpPr txBox="1">
            <a:spLocks noChangeArrowheads="1"/>
          </p:cNvSpPr>
          <p:nvPr/>
        </p:nvSpPr>
        <p:spPr bwMode="auto">
          <a:xfrm>
            <a:off x="5562600" y="172085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9751" name="Text Box 7"/>
          <p:cNvSpPr txBox="1">
            <a:spLocks noChangeArrowheads="1"/>
          </p:cNvSpPr>
          <p:nvPr/>
        </p:nvSpPr>
        <p:spPr bwMode="auto">
          <a:xfrm>
            <a:off x="4876800" y="57150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solidFill>
                  <a:schemeClr val="hlink"/>
                </a:solidFill>
                <a:latin typeface="Tahoma" pitchFamily="34" charset="0"/>
              </a:rPr>
              <a:t>3333</a:t>
            </a:r>
          </a:p>
        </p:txBody>
      </p:sp>
      <p:sp>
        <p:nvSpPr>
          <p:cNvPr id="159752" name="Text Box 8"/>
          <p:cNvSpPr txBox="1">
            <a:spLocks noChangeArrowheads="1"/>
          </p:cNvSpPr>
          <p:nvPr/>
        </p:nvSpPr>
        <p:spPr bwMode="auto">
          <a:xfrm>
            <a:off x="4572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 flipV="1">
            <a:off x="5181600" y="3886200"/>
            <a:ext cx="0" cy="5334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54" name="Rectangle 10"/>
          <p:cNvSpPr>
            <a:spLocks noChangeArrowheads="1"/>
          </p:cNvSpPr>
          <p:nvPr/>
        </p:nvSpPr>
        <p:spPr bwMode="auto">
          <a:xfrm>
            <a:off x="152400" y="990600"/>
            <a:ext cx="4572000" cy="1371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Source Address Table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  <a:r>
              <a:rPr lang="en-US" sz="1600">
                <a:latin typeface="Tahoma" pitchFamily="34" charset="0"/>
              </a:rPr>
              <a:t>    </a:t>
            </a:r>
            <a:r>
              <a:rPr lang="en-US" sz="1600" u="sng">
                <a:latin typeface="Tahoma" pitchFamily="34" charset="0"/>
              </a:rPr>
              <a:t>Port</a:t>
            </a:r>
            <a:r>
              <a:rPr lang="en-US" sz="1600">
                <a:latin typeface="Tahoma" pitchFamily="34" charset="0"/>
              </a:rPr>
              <a:t>  </a:t>
            </a:r>
            <a:r>
              <a:rPr lang="en-US" sz="1600" u="sng">
                <a:latin typeface="Tahoma" pitchFamily="34" charset="0"/>
              </a:rPr>
              <a:t>Source MAC Add.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>
                <a:latin typeface="Tahoma" pitchFamily="34" charset="0"/>
              </a:rPr>
              <a:t> </a:t>
            </a:r>
            <a:r>
              <a:rPr lang="en-US" sz="1600" b="1">
                <a:latin typeface="Tahoma" pitchFamily="34" charset="0"/>
              </a:rPr>
              <a:t>1       1111                     </a:t>
            </a:r>
            <a:r>
              <a:rPr lang="en-US" sz="1600">
                <a:latin typeface="Tahoma" pitchFamily="34" charset="0"/>
              </a:rPr>
              <a:t>6       3333</a:t>
            </a:r>
          </a:p>
          <a:p>
            <a:pPr marL="342900" indent="-342900" algn="l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None/>
            </a:pPr>
            <a:r>
              <a:rPr lang="en-US" sz="1600" b="1">
                <a:latin typeface="Tahoma" pitchFamily="34" charset="0"/>
              </a:rPr>
              <a:t> 1       2222                     1       5555</a:t>
            </a:r>
            <a:endParaRPr lang="en-US" sz="1600">
              <a:latin typeface="Tahoma" pitchFamily="34" charset="0"/>
            </a:endParaRPr>
          </a:p>
        </p:txBody>
      </p:sp>
      <p:sp>
        <p:nvSpPr>
          <p:cNvPr id="159755" name="Text Box 11"/>
          <p:cNvSpPr txBox="1">
            <a:spLocks noChangeArrowheads="1"/>
          </p:cNvSpPr>
          <p:nvPr/>
        </p:nvSpPr>
        <p:spPr bwMode="auto">
          <a:xfrm>
            <a:off x="11430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59756" name="Text Box 12"/>
          <p:cNvSpPr txBox="1">
            <a:spLocks noChangeArrowheads="1"/>
          </p:cNvSpPr>
          <p:nvPr/>
        </p:nvSpPr>
        <p:spPr bwMode="auto">
          <a:xfrm>
            <a:off x="1828800" y="61722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59757" name="Line 13"/>
          <p:cNvSpPr>
            <a:spLocks noChangeShapeType="1"/>
          </p:cNvSpPr>
          <p:nvPr/>
        </p:nvSpPr>
        <p:spPr bwMode="auto">
          <a:xfrm flipH="1">
            <a:off x="2057400" y="3429000"/>
            <a:ext cx="22860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58" name="Line 14"/>
          <p:cNvSpPr>
            <a:spLocks noChangeShapeType="1"/>
          </p:cNvSpPr>
          <p:nvPr/>
        </p:nvSpPr>
        <p:spPr bwMode="auto">
          <a:xfrm flipH="1">
            <a:off x="838200" y="5029200"/>
            <a:ext cx="22860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59" name="Line 15"/>
          <p:cNvSpPr>
            <a:spLocks noChangeShapeType="1"/>
          </p:cNvSpPr>
          <p:nvPr/>
        </p:nvSpPr>
        <p:spPr bwMode="auto">
          <a:xfrm>
            <a:off x="1295400" y="5029200"/>
            <a:ext cx="7620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60" name="Line 16"/>
          <p:cNvSpPr>
            <a:spLocks noChangeShapeType="1"/>
          </p:cNvSpPr>
          <p:nvPr/>
        </p:nvSpPr>
        <p:spPr bwMode="auto">
          <a:xfrm>
            <a:off x="1524000" y="5029200"/>
            <a:ext cx="457200" cy="3810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pPr algn="l"/>
            <a:endParaRPr lang="ar-SA"/>
          </a:p>
        </p:txBody>
      </p:sp>
      <p:sp>
        <p:nvSpPr>
          <p:cNvPr id="159761" name="Oval 17"/>
          <p:cNvSpPr>
            <a:spLocks noChangeArrowheads="1"/>
          </p:cNvSpPr>
          <p:nvPr/>
        </p:nvSpPr>
        <p:spPr bwMode="auto">
          <a:xfrm>
            <a:off x="533400" y="2819400"/>
            <a:ext cx="2133600" cy="3429000"/>
          </a:xfrm>
          <a:prstGeom prst="ellipse">
            <a:avLst/>
          </a:prstGeom>
          <a:noFill/>
          <a:ln w="31750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/>
            <a:endParaRPr lang="ar-SA"/>
          </a:p>
        </p:txBody>
      </p:sp>
      <p:sp>
        <p:nvSpPr>
          <p:cNvPr id="159762" name="Text Box 18"/>
          <p:cNvSpPr txBox="1">
            <a:spLocks noChangeArrowheads="1"/>
          </p:cNvSpPr>
          <p:nvPr/>
        </p:nvSpPr>
        <p:spPr bwMode="auto">
          <a:xfrm>
            <a:off x="5943600" y="3657600"/>
            <a:ext cx="2971800" cy="424732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Tahoma" pitchFamily="34" charset="0"/>
              </a:rPr>
              <a:t>Collision Domain</a:t>
            </a:r>
          </a:p>
        </p:txBody>
      </p:sp>
      <p:sp>
        <p:nvSpPr>
          <p:cNvPr id="159763" name="Text Box 19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Filter or Flood (Switch)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0"/>
            <a:ext cx="8534400" cy="2743200"/>
          </a:xfrm>
        </p:spPr>
        <p:txBody>
          <a:bodyPr/>
          <a:lstStyle/>
          <a:p>
            <a:pPr algn="l" rtl="0"/>
            <a:r>
              <a:rPr lang="en-US"/>
              <a:t>Switches flood frames that are:</a:t>
            </a:r>
          </a:p>
          <a:p>
            <a:pPr lvl="1" algn="l" rtl="0"/>
            <a:r>
              <a:rPr lang="en-US"/>
              <a:t>Unknown unicasts</a:t>
            </a:r>
          </a:p>
          <a:p>
            <a:pPr lvl="1" algn="l" rtl="0"/>
            <a:r>
              <a:rPr lang="en-US"/>
              <a:t>Layer 2 broadcasts</a:t>
            </a:r>
          </a:p>
          <a:p>
            <a:pPr lvl="1" algn="l" rtl="0"/>
            <a:r>
              <a:rPr lang="en-US"/>
              <a:t>Multicasts (unless running multicast snooping or IGMP)</a:t>
            </a:r>
          </a:p>
          <a:p>
            <a:pPr lvl="2" algn="l" rtl="0"/>
            <a:r>
              <a:rPr lang="en-US"/>
              <a:t>Multicast are special layer 2 and layer 3 addresses that are sent to devices that belong to that “group”.</a:t>
            </a:r>
          </a:p>
        </p:txBody>
      </p:sp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1143000"/>
            <a:ext cx="4572000" cy="26368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en-US"/>
              <a:t>LAN segmentation with routers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3733800"/>
            <a:ext cx="8534400" cy="31242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b="1" dirty="0">
                <a:cs typeface="Arial" pitchFamily="34" charset="0"/>
              </a:rPr>
              <a:t>Routers provide segmentation of </a:t>
            </a:r>
            <a:r>
              <a:rPr lang="en-US" sz="2000" b="1" dirty="0" smtClean="0">
                <a:cs typeface="Arial" pitchFamily="34" charset="0"/>
              </a:rPr>
              <a:t>networks</a:t>
            </a:r>
            <a:endParaRPr lang="en-US" sz="2000" dirty="0">
              <a:cs typeface="Arial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000" dirty="0" smtClean="0">
                <a:cs typeface="Arial" pitchFamily="34" charset="0"/>
              </a:rPr>
              <a:t>operates </a:t>
            </a:r>
            <a:r>
              <a:rPr lang="en-US" sz="2000" dirty="0">
                <a:cs typeface="Arial" pitchFamily="34" charset="0"/>
              </a:rPr>
              <a:t>at the network layer and uses the </a:t>
            </a:r>
            <a:r>
              <a:rPr lang="en-US" sz="2000" b="1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IP address </a:t>
            </a:r>
            <a:r>
              <a:rPr lang="en-US" sz="2000" dirty="0">
                <a:cs typeface="Arial" pitchFamily="34" charset="0"/>
              </a:rPr>
              <a:t>to determine the best path to the destination node.</a:t>
            </a:r>
          </a:p>
          <a:p>
            <a:pPr algn="l" rtl="0">
              <a:lnSpc>
                <a:spcPct val="90000"/>
              </a:lnSpc>
            </a:pPr>
            <a:r>
              <a:rPr lang="en-US" sz="2000" dirty="0">
                <a:cs typeface="Arial" pitchFamily="34" charset="0"/>
              </a:rPr>
              <a:t>Bridges and switches provide segmentation </a:t>
            </a:r>
            <a:r>
              <a:rPr lang="en-US" sz="2000" b="1" u="sng" dirty="0">
                <a:cs typeface="Arial" pitchFamily="34" charset="0"/>
              </a:rPr>
              <a:t>within a single network or </a:t>
            </a:r>
            <a:r>
              <a:rPr lang="en-US" sz="2000" b="1" u="sng" dirty="0" err="1">
                <a:cs typeface="Arial" pitchFamily="34" charset="0"/>
              </a:rPr>
              <a:t>subnetwork</a:t>
            </a:r>
            <a:r>
              <a:rPr lang="en-US" sz="2000" b="1" u="sng" dirty="0">
                <a:cs typeface="Arial" pitchFamily="34" charset="0"/>
              </a:rPr>
              <a:t>. 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cs typeface="Arial" pitchFamily="34" charset="0"/>
              </a:rPr>
              <a:t>Routers provide </a:t>
            </a:r>
            <a:r>
              <a:rPr lang="en-US" sz="2000" b="1" dirty="0">
                <a:solidFill>
                  <a:schemeClr val="accent2"/>
                </a:solidFill>
                <a:cs typeface="Arial" pitchFamily="34" charset="0"/>
              </a:rPr>
              <a:t>connectivity between networks </a:t>
            </a:r>
            <a:r>
              <a:rPr lang="en-US" sz="2000" b="1" dirty="0">
                <a:cs typeface="Arial" pitchFamily="34" charset="0"/>
              </a:rPr>
              <a:t>and </a:t>
            </a:r>
            <a:r>
              <a:rPr lang="en-US" sz="2000" b="1" dirty="0" err="1">
                <a:cs typeface="Arial" pitchFamily="34" charset="0"/>
              </a:rPr>
              <a:t>subnetworks</a:t>
            </a:r>
            <a:r>
              <a:rPr lang="en-US" sz="2000" b="1" dirty="0">
                <a:cs typeface="Arial" pitchFamily="34" charset="0"/>
              </a:rPr>
              <a:t>.</a:t>
            </a:r>
          </a:p>
          <a:p>
            <a:pPr algn="l" rtl="0">
              <a:lnSpc>
                <a:spcPct val="90000"/>
              </a:lnSpc>
            </a:pPr>
            <a:r>
              <a:rPr lang="en-US" sz="2000" b="1" dirty="0">
                <a:cs typeface="Arial" pitchFamily="34" charset="0"/>
              </a:rPr>
              <a:t>Routers also </a:t>
            </a:r>
            <a:r>
              <a:rPr lang="en-US" sz="2000" b="1" u="sng" dirty="0">
                <a:cs typeface="Arial" pitchFamily="34" charset="0"/>
              </a:rPr>
              <a:t>do not forward broadcasts </a:t>
            </a:r>
            <a:r>
              <a:rPr lang="en-US" sz="2000" b="1" dirty="0">
                <a:cs typeface="Arial" pitchFamily="34" charset="0"/>
              </a:rPr>
              <a:t>while </a:t>
            </a:r>
            <a:r>
              <a:rPr lang="en-US" sz="2000" b="1" u="sng" dirty="0">
                <a:cs typeface="Arial" pitchFamily="34" charset="0"/>
              </a:rPr>
              <a:t>switches and bridges must forward broadcast frames.</a:t>
            </a:r>
          </a:p>
        </p:txBody>
      </p:sp>
      <p:pic>
        <p:nvPicPr>
          <p:cNvPr id="1689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3657600" cy="260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89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514600"/>
            <a:ext cx="41148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8966" name="Text Box 6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3391" y="2549676"/>
            <a:ext cx="4808509" cy="390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Operation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MAC Address: Ethernet Identity</a:t>
            </a:r>
            <a:endParaRPr lang="en-US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9090" y="1781503"/>
            <a:ext cx="8312681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sz="2000" dirty="0" smtClean="0"/>
              <a:t>Layer </a:t>
            </a:r>
            <a:r>
              <a:rPr lang="en-US" sz="2000" dirty="0"/>
              <a:t>2 </a:t>
            </a:r>
            <a:r>
              <a:rPr lang="en-US" sz="2000" dirty="0" smtClean="0"/>
              <a:t>Ethernet </a:t>
            </a:r>
            <a:r>
              <a:rPr lang="en-US" sz="2000" dirty="0"/>
              <a:t>MAC address is a 48-bit binary value expressed as 12 hexadecimal </a:t>
            </a:r>
            <a:r>
              <a:rPr lang="en-US" sz="2000" dirty="0" smtClean="0"/>
              <a:t>digits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37306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sz="1600" dirty="0">
                <a:latin typeface="Arial" charset="0"/>
              </a:rPr>
              <a:t/>
            </a:r>
            <a:br>
              <a:rPr lang="en-US" sz="1600" dirty="0">
                <a:latin typeface="Arial" charset="0"/>
              </a:rPr>
            </a:br>
            <a:r>
              <a:rPr lang="en-US" dirty="0" err="1" smtClean="0">
                <a:latin typeface="Arial" charset="0"/>
              </a:rPr>
              <a:t>MAC</a:t>
            </a:r>
            <a:r>
              <a:rPr lang="en-US" dirty="0" smtClean="0">
                <a:latin typeface="Arial" charset="0"/>
              </a:rPr>
              <a:t> Address Representations</a:t>
            </a:r>
            <a:endParaRPr lang="en-US" dirty="0"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018" y="3029719"/>
            <a:ext cx="7730696" cy="332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3" y="1483631"/>
            <a:ext cx="3290887" cy="1506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7755293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Unicast MAC Address</a:t>
            </a:r>
            <a:endParaRPr lang="en-US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96" y="1395413"/>
            <a:ext cx="7337090" cy="4864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dirty="0" smtClean="0">
                <a:latin typeface="Arial" charset="0"/>
              </a:rPr>
              <a:t>Broadcast MAC Address</a:t>
            </a:r>
            <a:endParaRPr lang="en-US" dirty="0">
              <a:latin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08" y="1581149"/>
            <a:ext cx="8096978" cy="487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sz="1800" dirty="0" smtClean="0">
                <a:latin typeface="Arial" charset="0"/>
              </a:rPr>
              <a:t/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Multicast MAC Address</a:t>
            </a:r>
            <a:endParaRPr lang="en-US" sz="2800" dirty="0">
              <a:latin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68" y="1348920"/>
            <a:ext cx="7782815" cy="4674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6875" y="5686412"/>
            <a:ext cx="2716954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/>
              <a:t>M</a:t>
            </a:r>
            <a:r>
              <a:rPr lang="en-US" sz="1400" b="1" dirty="0" smtClean="0"/>
              <a:t>ulticast </a:t>
            </a:r>
            <a:r>
              <a:rPr lang="en-US" sz="1400" b="1" dirty="0"/>
              <a:t>MAC address is a special value that begins with 01-00-5E in </a:t>
            </a:r>
            <a:r>
              <a:rPr lang="en-US" sz="1400" b="1" dirty="0" smtClean="0"/>
              <a:t>hexadecimal</a:t>
            </a:r>
            <a:endParaRPr lang="en-US" sz="1400" b="1" dirty="0"/>
          </a:p>
        </p:txBody>
      </p:sp>
      <p:sp>
        <p:nvSpPr>
          <p:cNvPr id="3" name="Rectangle 2"/>
          <p:cNvSpPr/>
          <p:nvPr/>
        </p:nvSpPr>
        <p:spPr>
          <a:xfrm>
            <a:off x="5303769" y="5783362"/>
            <a:ext cx="321491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dirty="0" smtClean="0"/>
              <a:t>Range of </a:t>
            </a:r>
            <a:r>
              <a:rPr lang="en-US" sz="1400" b="1" dirty="0"/>
              <a:t>IPV4 multicast addresses is 224.0.0.0 to 239.255.255.255</a:t>
            </a:r>
          </a:p>
        </p:txBody>
      </p:sp>
    </p:spTree>
    <p:extLst>
      <p:ext uri="{BB962C8B-B14F-4D97-AF65-F5344CB8AC3E}">
        <p14:creationId xmlns:p14="http://schemas.microsoft.com/office/powerpoint/2010/main" val="3124235014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1800" dirty="0" smtClean="0">
                <a:latin typeface="Arial" charset="0"/>
              </a:rPr>
              <a:t>MAC and IP</a:t>
            </a:r>
            <a:br>
              <a:rPr lang="en-US" sz="1800" dirty="0" smtClean="0">
                <a:latin typeface="Arial" charset="0"/>
              </a:rPr>
            </a:br>
            <a:r>
              <a:rPr lang="en-US" sz="2800" dirty="0" smtClean="0">
                <a:latin typeface="Arial" charset="0"/>
              </a:rPr>
              <a:t>MAC and IP</a:t>
            </a:r>
            <a:endParaRPr lang="en-US" sz="2800" dirty="0">
              <a:latin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6743" y="1494969"/>
            <a:ext cx="8665028" cy="50536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1" dirty="0" smtClean="0"/>
              <a:t>MAC address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This address does not change 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Similar to the name of a person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Known as physical address because physically assigned to the host NIC </a:t>
            </a:r>
          </a:p>
          <a:p>
            <a:pPr algn="l"/>
            <a:endParaRPr lang="en-US" dirty="0" smtClean="0"/>
          </a:p>
          <a:p>
            <a:pPr algn="l"/>
            <a:r>
              <a:rPr lang="en-US" b="1" dirty="0" smtClean="0"/>
              <a:t>IP address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Similar to the address of a person 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Based on where the host is actually located 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Known as a logical address because assigned logically</a:t>
            </a:r>
          </a:p>
          <a:p>
            <a:pPr marL="342900" indent="-342900" algn="l" defTabSz="814388">
              <a:lnSpc>
                <a:spcPct val="95000"/>
              </a:lnSpc>
              <a:spcBef>
                <a:spcPct val="35000"/>
              </a:spcBef>
              <a:buClr>
                <a:srgbClr val="708CA1"/>
              </a:buClr>
              <a:buFont typeface="Wingdings" pitchFamily="2" charset="2"/>
              <a:buChar char="§"/>
              <a:tabLst>
                <a:tab pos="3149600" algn="l"/>
              </a:tabLst>
            </a:pPr>
            <a:r>
              <a:rPr lang="en-US" sz="2000" dirty="0">
                <a:latin typeface="+mn-lt"/>
              </a:rPr>
              <a:t>Assigned to each host by a network administrator</a:t>
            </a:r>
          </a:p>
          <a:p>
            <a:pPr algn="l"/>
            <a:endParaRPr lang="en-US" dirty="0" smtClean="0"/>
          </a:p>
          <a:p>
            <a:pPr algn="l"/>
            <a:r>
              <a:rPr lang="en-US" sz="2000" dirty="0" smtClean="0"/>
              <a:t>Both </a:t>
            </a:r>
            <a:r>
              <a:rPr lang="en-US" sz="2000" dirty="0"/>
              <a:t>the physical MAC and logical IP addresses are required for a computer to communicate </a:t>
            </a:r>
            <a:r>
              <a:rPr lang="en-US" sz="2000" dirty="0" smtClean="0"/>
              <a:t>just </a:t>
            </a:r>
            <a:r>
              <a:rPr lang="en-US" sz="2000" dirty="0"/>
              <a:t>like both the name and address of a person are required to send a </a:t>
            </a:r>
            <a:r>
              <a:rPr lang="en-US" sz="2000" dirty="0" smtClean="0"/>
              <a:t>letter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20686650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32226" y="274200"/>
            <a:ext cx="8229600" cy="863600"/>
          </a:xfrm>
        </p:spPr>
        <p:txBody>
          <a:bodyPr/>
          <a:lstStyle/>
          <a:p>
            <a:r>
              <a:rPr lang="en-GB" dirty="0"/>
              <a:t>Hubs</a:t>
            </a: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GB" sz="2400" dirty="0"/>
              <a:t>Layer 1 devices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Regenerate, retime, amplify signals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1 collision/bandwidth domain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Broadcasts propagated out of every port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Only 1 device can transmit at a time</a:t>
            </a:r>
          </a:p>
          <a:p>
            <a:pPr algn="l" rtl="0">
              <a:lnSpc>
                <a:spcPct val="90000"/>
              </a:lnSpc>
            </a:pPr>
            <a:r>
              <a:rPr lang="en-GB" sz="2400" dirty="0"/>
              <a:t>Only 50-60% bandwidth available</a:t>
            </a:r>
          </a:p>
          <a:p>
            <a:pPr algn="l" rtl="0">
              <a:lnSpc>
                <a:spcPct val="90000"/>
              </a:lnSpc>
            </a:pPr>
            <a:endParaRPr lang="en-US" sz="2400" dirty="0"/>
          </a:p>
        </p:txBody>
      </p:sp>
      <p:pic>
        <p:nvPicPr>
          <p:cNvPr id="2150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133600"/>
            <a:ext cx="3276600" cy="3457575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1800" dirty="0">
                <a:latin typeface="Arial" charset="0"/>
              </a:rPr>
              <a:t>Ethernet MAC</a:t>
            </a:r>
            <a:r>
              <a:rPr lang="en-US" sz="1600" dirty="0" smtClean="0">
                <a:latin typeface="Arial" charset="0"/>
              </a:rPr>
              <a:t/>
            </a:r>
            <a:br>
              <a:rPr lang="en-US" sz="1600" dirty="0" smtClean="0">
                <a:latin typeface="Arial" charset="0"/>
              </a:rPr>
            </a:br>
            <a:r>
              <a:rPr lang="en-US" sz="4000" dirty="0" smtClean="0">
                <a:latin typeface="Arial" charset="0"/>
              </a:rPr>
              <a:t>End-to-End Connectivity, MAC, and </a:t>
            </a:r>
            <a:r>
              <a:rPr lang="en-US" dirty="0" smtClean="0">
                <a:latin typeface="Arial" charset="0"/>
              </a:rPr>
              <a:t>IP</a:t>
            </a:r>
            <a:endParaRPr lang="en-US" dirty="0">
              <a:latin typeface="Arial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71" y="1412305"/>
            <a:ext cx="7277178" cy="17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84" y="3113284"/>
            <a:ext cx="7103351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4771" y="5582004"/>
            <a:ext cx="7990655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5"/>
              </a:rPr>
              <a:t>http://cisco.edu.mn/CCNA_R&amp;S_(Introduction_to_Networking)/course/module5/index.html#5.1.4.1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52779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 rtl="0" eaLnBrk="1" hangingPunct="1"/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en-US" dirty="0" smtClean="0">
                <a:latin typeface="Arial" charset="0"/>
              </a:rPr>
              <a:t>ARP – Address Resolution protocol </a:t>
            </a:r>
            <a:endParaRPr lang="en-US" dirty="0"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l" rtl="0"/>
            <a:r>
              <a:rPr lang="en-US" dirty="0" smtClean="0"/>
              <a:t>ARP relies on certain types of Ethernet broadcast messages and Ethernet </a:t>
            </a:r>
            <a:r>
              <a:rPr lang="en-US" dirty="0" err="1" smtClean="0"/>
              <a:t>unicast</a:t>
            </a:r>
            <a:r>
              <a:rPr lang="en-US" dirty="0" smtClean="0"/>
              <a:t> messages, called ARP requests and ARP replies.</a:t>
            </a:r>
          </a:p>
          <a:p>
            <a:pPr algn="l" rtl="0"/>
            <a:r>
              <a:rPr lang="en-US" dirty="0" smtClean="0"/>
              <a:t>The ARP protocol provides two basic functions:</a:t>
            </a:r>
          </a:p>
          <a:p>
            <a:pPr lvl="1" algn="l" rtl="0"/>
            <a:r>
              <a:rPr lang="en-US" dirty="0" smtClean="0"/>
              <a:t>Resolving IPv4 addresses to MAC addresses</a:t>
            </a:r>
          </a:p>
          <a:p>
            <a:pPr lvl="1" algn="l" rtl="0"/>
            <a:r>
              <a:rPr lang="en-US" dirty="0" smtClean="0"/>
              <a:t>Maintaining a table of mappings</a:t>
            </a:r>
          </a:p>
          <a:p>
            <a:pPr algn="l" rtl="0"/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37203"/>
            <a:ext cx="3447935" cy="2321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438" y="744593"/>
            <a:ext cx="3892769" cy="2254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57600"/>
            <a:ext cx="4300073" cy="2665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3529" y="3308130"/>
            <a:ext cx="450516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1338" y="504845"/>
            <a:ext cx="7236371" cy="601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433513"/>
            <a:ext cx="54864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311" y="888726"/>
            <a:ext cx="6514607" cy="534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659" y="781154"/>
            <a:ext cx="7163895" cy="5335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31" y="405142"/>
            <a:ext cx="7953781" cy="575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524" y="702550"/>
            <a:ext cx="6779173" cy="544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792" y="480027"/>
            <a:ext cx="7598979" cy="609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86800" cy="685800"/>
          </a:xfrm>
        </p:spPr>
        <p:txBody>
          <a:bodyPr/>
          <a:lstStyle/>
          <a:p>
            <a:r>
              <a:rPr lang="en-US" sz="2800"/>
              <a:t>Sending and receiving Ethernet frames via a hub</a:t>
            </a:r>
          </a:p>
        </p:txBody>
      </p:sp>
      <p:sp>
        <p:nvSpPr>
          <p:cNvPr id="14336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22850" y="2225675"/>
            <a:ext cx="3892550" cy="4327525"/>
          </a:xfrm>
        </p:spPr>
        <p:txBody>
          <a:bodyPr/>
          <a:lstStyle/>
          <a:p>
            <a:pPr algn="l" rtl="0"/>
            <a:r>
              <a:rPr lang="en-US" dirty="0"/>
              <a:t>So, what does a hub do when it receives information?</a:t>
            </a:r>
          </a:p>
          <a:p>
            <a:pPr algn="l" rtl="0"/>
            <a:r>
              <a:rPr lang="en-US" dirty="0"/>
              <a:t>Remember, a hub is nothing more than a multiport repeater.</a:t>
            </a:r>
          </a:p>
        </p:txBody>
      </p:sp>
      <p:pic>
        <p:nvPicPr>
          <p:cNvPr id="143364" name="Picture 1028" descr="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503738" cy="5486400"/>
          </a:xfrm>
          <a:prstGeom prst="rect">
            <a:avLst/>
          </a:prstGeom>
          <a:noFill/>
        </p:spPr>
      </p:pic>
      <p:sp>
        <p:nvSpPr>
          <p:cNvPr id="143365" name="Text Box 1029"/>
          <p:cNvSpPr txBox="1">
            <a:spLocks noChangeArrowheads="1"/>
          </p:cNvSpPr>
          <p:nvPr/>
        </p:nvSpPr>
        <p:spPr bwMode="auto">
          <a:xfrm>
            <a:off x="685800" y="251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3366" name="Text Box 1030"/>
          <p:cNvSpPr txBox="1">
            <a:spLocks noChangeArrowheads="1"/>
          </p:cNvSpPr>
          <p:nvPr/>
        </p:nvSpPr>
        <p:spPr bwMode="auto">
          <a:xfrm>
            <a:off x="3352800" y="251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3367" name="Text Box 1031"/>
          <p:cNvSpPr txBox="1">
            <a:spLocks noChangeArrowheads="1"/>
          </p:cNvSpPr>
          <p:nvPr/>
        </p:nvSpPr>
        <p:spPr bwMode="auto">
          <a:xfrm>
            <a:off x="838200" y="632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3368" name="Text Box 1032"/>
          <p:cNvSpPr txBox="1">
            <a:spLocks noChangeArrowheads="1"/>
          </p:cNvSpPr>
          <p:nvPr/>
        </p:nvSpPr>
        <p:spPr bwMode="auto">
          <a:xfrm>
            <a:off x="3200400" y="632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3369" name="Text Box 1033"/>
          <p:cNvSpPr txBox="1">
            <a:spLocks noChangeArrowheads="1"/>
          </p:cNvSpPr>
          <p:nvPr/>
        </p:nvSpPr>
        <p:spPr bwMode="auto">
          <a:xfrm>
            <a:off x="3657600" y="4419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43370" name="Line 1034"/>
          <p:cNvSpPr>
            <a:spLocks noChangeShapeType="1"/>
          </p:cNvSpPr>
          <p:nvPr/>
        </p:nvSpPr>
        <p:spPr bwMode="auto">
          <a:xfrm>
            <a:off x="21336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3371" name="Line 1035"/>
          <p:cNvSpPr>
            <a:spLocks noChangeShapeType="1"/>
          </p:cNvSpPr>
          <p:nvPr/>
        </p:nvSpPr>
        <p:spPr bwMode="auto">
          <a:xfrm>
            <a:off x="1752600" y="22860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3372" name="Text Box 1036"/>
          <p:cNvSpPr txBox="1">
            <a:spLocks noChangeArrowheads="1"/>
          </p:cNvSpPr>
          <p:nvPr/>
        </p:nvSpPr>
        <p:spPr bwMode="auto">
          <a:xfrm>
            <a:off x="2209800" y="2514600"/>
            <a:ext cx="381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  <a:latin typeface="Tahoma" pitchFamily="34" charset="0"/>
              </a:rPr>
              <a:t>?</a:t>
            </a:r>
          </a:p>
        </p:txBody>
      </p:sp>
      <p:graphicFrame>
        <p:nvGraphicFramePr>
          <p:cNvPr id="143373" name="Object 1037"/>
          <p:cNvGraphicFramePr>
            <a:graphicFrameLocks noChangeAspect="1"/>
          </p:cNvGraphicFramePr>
          <p:nvPr/>
        </p:nvGraphicFramePr>
        <p:xfrm>
          <a:off x="4495800" y="1066800"/>
          <a:ext cx="43894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Bitmap Image" r:id="rId4" imgW="4389500" imgH="746667" progId="PBrush">
                  <p:embed/>
                </p:oleObj>
              </mc:Choice>
              <mc:Fallback>
                <p:oleObj name="Bitmap Image" r:id="rId4" imgW="4389500" imgH="74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66800"/>
                        <a:ext cx="438943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74" name="Text Box 1038"/>
          <p:cNvSpPr txBox="1">
            <a:spLocks noChangeArrowheads="1"/>
          </p:cNvSpPr>
          <p:nvPr/>
        </p:nvSpPr>
        <p:spPr bwMode="auto">
          <a:xfrm>
            <a:off x="6019800" y="175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3375" name="Text Box 1039"/>
          <p:cNvSpPr txBox="1">
            <a:spLocks noChangeArrowheads="1"/>
          </p:cNvSpPr>
          <p:nvPr/>
        </p:nvSpPr>
        <p:spPr bwMode="auto">
          <a:xfrm>
            <a:off x="5334000" y="175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3376" name="Text Box 1040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87820" y="516648"/>
            <a:ext cx="7031421" cy="5620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648" y="553763"/>
            <a:ext cx="6731876" cy="58127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5573" y="1125264"/>
            <a:ext cx="6438736" cy="5383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0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10323" y="4428064"/>
            <a:ext cx="8733677" cy="2429936"/>
          </a:xfrm>
        </p:spPr>
        <p:txBody>
          <a:bodyPr/>
          <a:lstStyle/>
          <a:p>
            <a:pPr algn="l" rtl="0"/>
            <a:r>
              <a:rPr lang="en-US" dirty="0" smtClean="0"/>
              <a:t>Entries in the ARP table are time stamped. </a:t>
            </a:r>
          </a:p>
          <a:p>
            <a:pPr algn="l" rtl="0"/>
            <a:r>
              <a:rPr lang="en-US" dirty="0" smtClean="0"/>
              <a:t>static map entries can be entered in an ARP table, but this is rarely done. Static ARP table entries do not expire over time and must be manually removed.</a:t>
            </a:r>
          </a:p>
          <a:p>
            <a:pPr algn="l" rtl="0"/>
            <a:endParaRPr lang="en-US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088" y="425668"/>
            <a:ext cx="5774548" cy="3817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4606" y="419266"/>
            <a:ext cx="4209393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8" name="AutoShape 2" descr="نتيجة بحث الصور عن ‪cisco devices symbols‬‏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 Symbols</a:t>
            </a:r>
            <a:endParaRPr lang="ar-SA" dirty="0"/>
          </a:p>
        </p:txBody>
      </p:sp>
      <p:pic>
        <p:nvPicPr>
          <p:cNvPr id="105476" name="Picture 4" descr="نتيجة بحث الصور عن ‪cisco devices symbols‬‏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17625" y="2247900"/>
            <a:ext cx="6189766" cy="331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763000" cy="685800"/>
          </a:xfrm>
        </p:spPr>
        <p:txBody>
          <a:bodyPr/>
          <a:lstStyle/>
          <a:p>
            <a:r>
              <a:rPr lang="en-US" sz="2800"/>
              <a:t>Sending and receiving Ethernet frames via a hub</a:t>
            </a:r>
          </a:p>
        </p:txBody>
      </p:sp>
      <p:pic>
        <p:nvPicPr>
          <p:cNvPr id="144387" name="Picture 1027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069013" cy="4914900"/>
          </a:xfrm>
          <a:prstGeom prst="rect">
            <a:avLst/>
          </a:prstGeom>
          <a:noFill/>
        </p:spPr>
      </p:pic>
      <p:sp>
        <p:nvSpPr>
          <p:cNvPr id="144388" name="Text Box 1028"/>
          <p:cNvSpPr txBox="1">
            <a:spLocks noChangeArrowheads="1"/>
          </p:cNvSpPr>
          <p:nvPr/>
        </p:nvSpPr>
        <p:spPr bwMode="auto">
          <a:xfrm>
            <a:off x="1543050" y="1752600"/>
            <a:ext cx="1752600" cy="64135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Tahoma" pitchFamily="34" charset="0"/>
              </a:rPr>
              <a:t> </a:t>
            </a:r>
            <a:r>
              <a:rPr lang="en-US" sz="3600" dirty="0"/>
              <a:t>Hub or</a:t>
            </a:r>
            <a:r>
              <a:rPr lang="en-US" dirty="0">
                <a:latin typeface="Tahoma" pitchFamily="34" charset="0"/>
              </a:rPr>
              <a:t> </a:t>
            </a:r>
          </a:p>
        </p:txBody>
      </p:sp>
      <p:sp>
        <p:nvSpPr>
          <p:cNvPr id="144389" name="Text Box 1029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86800" cy="685800"/>
          </a:xfrm>
        </p:spPr>
        <p:txBody>
          <a:bodyPr/>
          <a:lstStyle/>
          <a:p>
            <a:r>
              <a:rPr lang="en-US" sz="2800"/>
              <a:t>Sending and receiving Ethernet frames via a hub</a:t>
            </a:r>
          </a:p>
        </p:txBody>
      </p:sp>
      <p:sp>
        <p:nvSpPr>
          <p:cNvPr id="1454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29200" y="2209800"/>
            <a:ext cx="3962400" cy="44196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The hub will </a:t>
            </a:r>
            <a:r>
              <a:rPr lang="en-US" sz="2000" b="1" dirty="0"/>
              <a:t>flood</a:t>
            </a:r>
            <a:r>
              <a:rPr lang="en-US" sz="2000" dirty="0"/>
              <a:t> it out all ports except for the incoming port.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Hub is a layer 1 device.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A hub does NOT look at layer 2 addresses, so it is fast in transmitting data.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Disadvantage with hubs:  A hub or series of hubs is a single </a:t>
            </a:r>
            <a:r>
              <a:rPr lang="en-US" sz="2000" b="1" dirty="0"/>
              <a:t>collision domain</a:t>
            </a:r>
            <a:r>
              <a:rPr lang="en-US" sz="2000" dirty="0"/>
              <a:t>. 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A collision will occur if any two or more devices transmit at the same time within the collision domain.</a:t>
            </a:r>
          </a:p>
          <a:p>
            <a:pPr algn="l" rtl="0">
              <a:lnSpc>
                <a:spcPct val="90000"/>
              </a:lnSpc>
            </a:pPr>
            <a:r>
              <a:rPr lang="en-US" sz="2000" dirty="0"/>
              <a:t>More on this later.</a:t>
            </a:r>
          </a:p>
        </p:txBody>
      </p:sp>
      <p:pic>
        <p:nvPicPr>
          <p:cNvPr id="145412" name="Picture 1028" descr="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503738" cy="5486400"/>
          </a:xfrm>
          <a:prstGeom prst="rect">
            <a:avLst/>
          </a:prstGeom>
          <a:noFill/>
        </p:spPr>
      </p:pic>
      <p:sp>
        <p:nvSpPr>
          <p:cNvPr id="145413" name="Text Box 1029"/>
          <p:cNvSpPr txBox="1">
            <a:spLocks noChangeArrowheads="1"/>
          </p:cNvSpPr>
          <p:nvPr/>
        </p:nvSpPr>
        <p:spPr bwMode="auto">
          <a:xfrm>
            <a:off x="685800" y="251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5414" name="Text Box 1030"/>
          <p:cNvSpPr txBox="1">
            <a:spLocks noChangeArrowheads="1"/>
          </p:cNvSpPr>
          <p:nvPr/>
        </p:nvSpPr>
        <p:spPr bwMode="auto">
          <a:xfrm>
            <a:off x="3352800" y="251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5415" name="Text Box 1031"/>
          <p:cNvSpPr txBox="1">
            <a:spLocks noChangeArrowheads="1"/>
          </p:cNvSpPr>
          <p:nvPr/>
        </p:nvSpPr>
        <p:spPr bwMode="auto">
          <a:xfrm>
            <a:off x="838200" y="632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5416" name="Text Box 1032"/>
          <p:cNvSpPr txBox="1">
            <a:spLocks noChangeArrowheads="1"/>
          </p:cNvSpPr>
          <p:nvPr/>
        </p:nvSpPr>
        <p:spPr bwMode="auto">
          <a:xfrm>
            <a:off x="3200400" y="6324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5417" name="Text Box 1033"/>
          <p:cNvSpPr txBox="1">
            <a:spLocks noChangeArrowheads="1"/>
          </p:cNvSpPr>
          <p:nvPr/>
        </p:nvSpPr>
        <p:spPr bwMode="auto">
          <a:xfrm>
            <a:off x="3657600" y="4419600"/>
            <a:ext cx="762000" cy="336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45418" name="Line 1034"/>
          <p:cNvSpPr>
            <a:spLocks noChangeShapeType="1"/>
          </p:cNvSpPr>
          <p:nvPr/>
        </p:nvSpPr>
        <p:spPr bwMode="auto">
          <a:xfrm>
            <a:off x="21336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19" name="Line 1035"/>
          <p:cNvSpPr>
            <a:spLocks noChangeShapeType="1"/>
          </p:cNvSpPr>
          <p:nvPr/>
        </p:nvSpPr>
        <p:spPr bwMode="auto">
          <a:xfrm>
            <a:off x="1752600" y="22860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graphicFrame>
        <p:nvGraphicFramePr>
          <p:cNvPr id="145420" name="Object 1036"/>
          <p:cNvGraphicFramePr>
            <a:graphicFrameLocks noChangeAspect="1"/>
          </p:cNvGraphicFramePr>
          <p:nvPr/>
        </p:nvGraphicFramePr>
        <p:xfrm>
          <a:off x="4495800" y="1066800"/>
          <a:ext cx="43894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Bitmap Image" r:id="rId4" imgW="4389500" imgH="746667" progId="PBrush">
                  <p:embed/>
                </p:oleObj>
              </mc:Choice>
              <mc:Fallback>
                <p:oleObj name="Bitmap Image" r:id="rId4" imgW="4389500" imgH="74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66800"/>
                        <a:ext cx="438943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5421" name="Text Box 1037"/>
          <p:cNvSpPr txBox="1">
            <a:spLocks noChangeArrowheads="1"/>
          </p:cNvSpPr>
          <p:nvPr/>
        </p:nvSpPr>
        <p:spPr bwMode="auto">
          <a:xfrm>
            <a:off x="6019800" y="175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5422" name="Text Box 1038"/>
          <p:cNvSpPr txBox="1">
            <a:spLocks noChangeArrowheads="1"/>
          </p:cNvSpPr>
          <p:nvPr/>
        </p:nvSpPr>
        <p:spPr bwMode="auto">
          <a:xfrm>
            <a:off x="5334000" y="1752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5423" name="Line 1039"/>
          <p:cNvSpPr>
            <a:spLocks noChangeShapeType="1"/>
          </p:cNvSpPr>
          <p:nvPr/>
        </p:nvSpPr>
        <p:spPr bwMode="auto">
          <a:xfrm>
            <a:off x="2895600" y="3429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4" name="Line 1040"/>
          <p:cNvSpPr>
            <a:spLocks noChangeShapeType="1"/>
          </p:cNvSpPr>
          <p:nvPr/>
        </p:nvSpPr>
        <p:spPr bwMode="auto">
          <a:xfrm>
            <a:off x="1828800" y="3886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5" name="Line 1041"/>
          <p:cNvSpPr>
            <a:spLocks noChangeShapeType="1"/>
          </p:cNvSpPr>
          <p:nvPr/>
        </p:nvSpPr>
        <p:spPr bwMode="auto">
          <a:xfrm>
            <a:off x="2590800" y="4572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6" name="Line 1042"/>
          <p:cNvSpPr>
            <a:spLocks noChangeShapeType="1"/>
          </p:cNvSpPr>
          <p:nvPr/>
        </p:nvSpPr>
        <p:spPr bwMode="auto">
          <a:xfrm>
            <a:off x="2133600" y="4572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7" name="Line 1043"/>
          <p:cNvSpPr>
            <a:spLocks noChangeShapeType="1"/>
          </p:cNvSpPr>
          <p:nvPr/>
        </p:nvSpPr>
        <p:spPr bwMode="auto">
          <a:xfrm flipV="1">
            <a:off x="26670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8" name="Line 1044"/>
          <p:cNvSpPr>
            <a:spLocks noChangeShapeType="1"/>
          </p:cNvSpPr>
          <p:nvPr/>
        </p:nvSpPr>
        <p:spPr bwMode="auto">
          <a:xfrm>
            <a:off x="2895600" y="47244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5429" name="Text Box 1045"/>
          <p:cNvSpPr txBox="1">
            <a:spLocks noChangeArrowheads="1"/>
          </p:cNvSpPr>
          <p:nvPr/>
        </p:nvSpPr>
        <p:spPr bwMode="auto">
          <a:xfrm>
            <a:off x="3352800" y="2743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5430" name="Text Box 1046"/>
          <p:cNvSpPr txBox="1">
            <a:spLocks noChangeArrowheads="1"/>
          </p:cNvSpPr>
          <p:nvPr/>
        </p:nvSpPr>
        <p:spPr bwMode="auto">
          <a:xfrm>
            <a:off x="3886200" y="63246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5431" name="Text Box 1047"/>
          <p:cNvSpPr txBox="1">
            <a:spLocks noChangeArrowheads="1"/>
          </p:cNvSpPr>
          <p:nvPr/>
        </p:nvSpPr>
        <p:spPr bwMode="auto">
          <a:xfrm>
            <a:off x="3657600" y="4648200"/>
            <a:ext cx="762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5432" name="Text Box 1048"/>
          <p:cNvSpPr txBox="1">
            <a:spLocks noChangeArrowheads="1"/>
          </p:cNvSpPr>
          <p:nvPr/>
        </p:nvSpPr>
        <p:spPr bwMode="auto">
          <a:xfrm>
            <a:off x="1524000" y="6324600"/>
            <a:ext cx="9906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For me!</a:t>
            </a:r>
          </a:p>
        </p:txBody>
      </p:sp>
      <p:sp>
        <p:nvSpPr>
          <p:cNvPr id="145433" name="Text Box 1049"/>
          <p:cNvSpPr txBox="1">
            <a:spLocks noChangeArrowheads="1"/>
          </p:cNvSpPr>
          <p:nvPr/>
        </p:nvSpPr>
        <p:spPr bwMode="auto">
          <a:xfrm>
            <a:off x="0" y="0"/>
            <a:ext cx="38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686800" cy="685800"/>
          </a:xfrm>
        </p:spPr>
        <p:txBody>
          <a:bodyPr/>
          <a:lstStyle/>
          <a:p>
            <a:pPr algn="r" rtl="0"/>
            <a:r>
              <a:rPr lang="en-US" sz="2800"/>
              <a:t>Sending and receiving Ethernet frames via a hub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2850" y="2225675"/>
            <a:ext cx="3892550" cy="1158875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000" dirty="0"/>
              <a:t>Another disadvantage with hubs is that is take up unnecessary bandwidth on other links.</a:t>
            </a:r>
          </a:p>
        </p:txBody>
      </p:sp>
      <p:pic>
        <p:nvPicPr>
          <p:cNvPr id="146436" name="Picture 4" descr="hu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219200"/>
            <a:ext cx="4503738" cy="5486400"/>
          </a:xfrm>
          <a:prstGeom prst="rect">
            <a:avLst/>
          </a:prstGeom>
          <a:noFill/>
        </p:spPr>
      </p:pic>
      <p:sp>
        <p:nvSpPr>
          <p:cNvPr id="146437" name="Text Box 5"/>
          <p:cNvSpPr txBox="1">
            <a:spLocks noChangeArrowheads="1"/>
          </p:cNvSpPr>
          <p:nvPr/>
        </p:nvSpPr>
        <p:spPr bwMode="auto">
          <a:xfrm>
            <a:off x="685800" y="2514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6438" name="Text Box 6"/>
          <p:cNvSpPr txBox="1">
            <a:spLocks noChangeArrowheads="1"/>
          </p:cNvSpPr>
          <p:nvPr/>
        </p:nvSpPr>
        <p:spPr bwMode="auto">
          <a:xfrm>
            <a:off x="3352800" y="2514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6439" name="Text Box 7"/>
          <p:cNvSpPr txBox="1">
            <a:spLocks noChangeArrowheads="1"/>
          </p:cNvSpPr>
          <p:nvPr/>
        </p:nvSpPr>
        <p:spPr bwMode="auto">
          <a:xfrm>
            <a:off x="838200" y="6324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3333</a:t>
            </a:r>
          </a:p>
        </p:txBody>
      </p:sp>
      <p:sp>
        <p:nvSpPr>
          <p:cNvPr id="146440" name="Text Box 8"/>
          <p:cNvSpPr txBox="1">
            <a:spLocks noChangeArrowheads="1"/>
          </p:cNvSpPr>
          <p:nvPr/>
        </p:nvSpPr>
        <p:spPr bwMode="auto">
          <a:xfrm>
            <a:off x="3200400" y="6324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4444</a:t>
            </a:r>
          </a:p>
        </p:txBody>
      </p:sp>
      <p:sp>
        <p:nvSpPr>
          <p:cNvPr id="146441" name="Text Box 9"/>
          <p:cNvSpPr txBox="1">
            <a:spLocks noChangeArrowheads="1"/>
          </p:cNvSpPr>
          <p:nvPr/>
        </p:nvSpPr>
        <p:spPr bwMode="auto">
          <a:xfrm>
            <a:off x="3657600" y="4419600"/>
            <a:ext cx="762000" cy="3139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5555</a:t>
            </a:r>
          </a:p>
        </p:txBody>
      </p:sp>
      <p:sp>
        <p:nvSpPr>
          <p:cNvPr id="146442" name="Line 10"/>
          <p:cNvSpPr>
            <a:spLocks noChangeShapeType="1"/>
          </p:cNvSpPr>
          <p:nvPr/>
        </p:nvSpPr>
        <p:spPr bwMode="auto">
          <a:xfrm>
            <a:off x="21336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43" name="Line 11"/>
          <p:cNvSpPr>
            <a:spLocks noChangeShapeType="1"/>
          </p:cNvSpPr>
          <p:nvPr/>
        </p:nvSpPr>
        <p:spPr bwMode="auto">
          <a:xfrm>
            <a:off x="1752600" y="2286000"/>
            <a:ext cx="3048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graphicFrame>
        <p:nvGraphicFramePr>
          <p:cNvPr id="146444" name="Object 12"/>
          <p:cNvGraphicFramePr>
            <a:graphicFrameLocks noChangeAspect="1"/>
          </p:cNvGraphicFramePr>
          <p:nvPr/>
        </p:nvGraphicFramePr>
        <p:xfrm>
          <a:off x="4495800" y="1066800"/>
          <a:ext cx="4389438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4" imgW="4389500" imgH="746667" progId="PBrush">
                  <p:embed/>
                </p:oleObj>
              </mc:Choice>
              <mc:Fallback>
                <p:oleObj name="Bitmap Image" r:id="rId4" imgW="4389500" imgH="746667" progId="PBrush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1066800"/>
                        <a:ext cx="4389438" cy="746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6445" name="Text Box 13"/>
          <p:cNvSpPr txBox="1">
            <a:spLocks noChangeArrowheads="1"/>
          </p:cNvSpPr>
          <p:nvPr/>
        </p:nvSpPr>
        <p:spPr bwMode="auto">
          <a:xfrm>
            <a:off x="6019800" y="17526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1111</a:t>
            </a:r>
          </a:p>
        </p:txBody>
      </p:sp>
      <p:sp>
        <p:nvSpPr>
          <p:cNvPr id="146446" name="Text Box 14"/>
          <p:cNvSpPr txBox="1">
            <a:spLocks noChangeArrowheads="1"/>
          </p:cNvSpPr>
          <p:nvPr/>
        </p:nvSpPr>
        <p:spPr bwMode="auto">
          <a:xfrm>
            <a:off x="5334000" y="17526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latin typeface="Tahoma" pitchFamily="34" charset="0"/>
              </a:rPr>
              <a:t>2222</a:t>
            </a:r>
          </a:p>
        </p:txBody>
      </p:sp>
      <p:sp>
        <p:nvSpPr>
          <p:cNvPr id="146447" name="Line 15"/>
          <p:cNvSpPr>
            <a:spLocks noChangeShapeType="1"/>
          </p:cNvSpPr>
          <p:nvPr/>
        </p:nvSpPr>
        <p:spPr bwMode="auto">
          <a:xfrm>
            <a:off x="2895600" y="3429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48" name="Line 16"/>
          <p:cNvSpPr>
            <a:spLocks noChangeShapeType="1"/>
          </p:cNvSpPr>
          <p:nvPr/>
        </p:nvSpPr>
        <p:spPr bwMode="auto">
          <a:xfrm>
            <a:off x="1828800" y="3886200"/>
            <a:ext cx="0" cy="3048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49" name="Line 17"/>
          <p:cNvSpPr>
            <a:spLocks noChangeShapeType="1"/>
          </p:cNvSpPr>
          <p:nvPr/>
        </p:nvSpPr>
        <p:spPr bwMode="auto">
          <a:xfrm>
            <a:off x="2590800" y="4572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50" name="Line 18"/>
          <p:cNvSpPr>
            <a:spLocks noChangeShapeType="1"/>
          </p:cNvSpPr>
          <p:nvPr/>
        </p:nvSpPr>
        <p:spPr bwMode="auto">
          <a:xfrm>
            <a:off x="2133600" y="4572000"/>
            <a:ext cx="0" cy="4572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51" name="Line 19"/>
          <p:cNvSpPr>
            <a:spLocks noChangeShapeType="1"/>
          </p:cNvSpPr>
          <p:nvPr/>
        </p:nvSpPr>
        <p:spPr bwMode="auto">
          <a:xfrm flipV="1">
            <a:off x="2667000" y="2286000"/>
            <a:ext cx="0" cy="60960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52" name="Line 20"/>
          <p:cNvSpPr>
            <a:spLocks noChangeShapeType="1"/>
          </p:cNvSpPr>
          <p:nvPr/>
        </p:nvSpPr>
        <p:spPr bwMode="auto">
          <a:xfrm>
            <a:off x="2895600" y="4724400"/>
            <a:ext cx="457200" cy="0"/>
          </a:xfrm>
          <a:prstGeom prst="line">
            <a:avLst/>
          </a:prstGeom>
          <a:noFill/>
          <a:ln w="25400">
            <a:solidFill>
              <a:srgbClr val="FF0000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53" name="Text Box 21"/>
          <p:cNvSpPr txBox="1">
            <a:spLocks noChangeArrowheads="1"/>
          </p:cNvSpPr>
          <p:nvPr/>
        </p:nvSpPr>
        <p:spPr bwMode="auto">
          <a:xfrm>
            <a:off x="1524000" y="63246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6454" name="Text Box 22"/>
          <p:cNvSpPr txBox="1">
            <a:spLocks noChangeArrowheads="1"/>
          </p:cNvSpPr>
          <p:nvPr/>
        </p:nvSpPr>
        <p:spPr bwMode="auto">
          <a:xfrm>
            <a:off x="3886200" y="63246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6455" name="Text Box 23"/>
          <p:cNvSpPr txBox="1">
            <a:spLocks noChangeArrowheads="1"/>
          </p:cNvSpPr>
          <p:nvPr/>
        </p:nvSpPr>
        <p:spPr bwMode="auto">
          <a:xfrm>
            <a:off x="3657600" y="4648200"/>
            <a:ext cx="7620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Nope</a:t>
            </a:r>
          </a:p>
        </p:txBody>
      </p:sp>
      <p:sp>
        <p:nvSpPr>
          <p:cNvPr id="146456" name="Text Box 24"/>
          <p:cNvSpPr txBox="1">
            <a:spLocks noChangeArrowheads="1"/>
          </p:cNvSpPr>
          <p:nvPr/>
        </p:nvSpPr>
        <p:spPr bwMode="auto">
          <a:xfrm>
            <a:off x="3276600" y="2743200"/>
            <a:ext cx="990600" cy="313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rgbClr val="FF0000"/>
                </a:solidFill>
                <a:latin typeface="Tahoma" pitchFamily="34" charset="0"/>
              </a:rPr>
              <a:t>For me!</a:t>
            </a:r>
          </a:p>
        </p:txBody>
      </p:sp>
      <p:sp>
        <p:nvSpPr>
          <p:cNvPr id="146457" name="Oval 25"/>
          <p:cNvSpPr>
            <a:spLocks noChangeArrowheads="1"/>
          </p:cNvSpPr>
          <p:nvPr/>
        </p:nvSpPr>
        <p:spPr bwMode="auto">
          <a:xfrm>
            <a:off x="1143000" y="3198813"/>
            <a:ext cx="2584450" cy="3125787"/>
          </a:xfrm>
          <a:prstGeom prst="ellipse">
            <a:avLst/>
          </a:prstGeom>
          <a:noFill/>
          <a:ln w="31750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6458" name="Text Box 26"/>
          <p:cNvSpPr txBox="1">
            <a:spLocks noChangeArrowheads="1"/>
          </p:cNvSpPr>
          <p:nvPr/>
        </p:nvSpPr>
        <p:spPr bwMode="auto">
          <a:xfrm>
            <a:off x="4876800" y="4419600"/>
            <a:ext cx="2286000" cy="757130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tx2"/>
                </a:solidFill>
                <a:latin typeface="Tahoma" pitchFamily="34" charset="0"/>
              </a:rPr>
              <a:t>Wasted bandwidth</a:t>
            </a:r>
          </a:p>
        </p:txBody>
      </p:sp>
      <p:sp>
        <p:nvSpPr>
          <p:cNvPr id="146459" name="Line 27"/>
          <p:cNvSpPr>
            <a:spLocks noChangeShapeType="1"/>
          </p:cNvSpPr>
          <p:nvPr/>
        </p:nvSpPr>
        <p:spPr bwMode="auto">
          <a:xfrm flipH="1">
            <a:off x="3733800" y="5029200"/>
            <a:ext cx="1066800" cy="0"/>
          </a:xfrm>
          <a:prstGeom prst="line">
            <a:avLst/>
          </a:prstGeom>
          <a:noFill/>
          <a:ln w="31750">
            <a:solidFill>
              <a:schemeClr val="tx2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ar-SA"/>
          </a:p>
        </p:txBody>
      </p:sp>
      <p:sp>
        <p:nvSpPr>
          <p:cNvPr id="146460" name="Rectangle 28"/>
          <p:cNvSpPr>
            <a:spLocks noChangeArrowheads="1"/>
          </p:cNvSpPr>
          <p:nvPr/>
        </p:nvSpPr>
        <p:spPr bwMode="auto">
          <a:xfrm>
            <a:off x="5334000" y="1752600"/>
            <a:ext cx="762000" cy="381000"/>
          </a:xfrm>
          <a:prstGeom prst="rect">
            <a:avLst/>
          </a:prstGeom>
          <a:noFill/>
          <a:ln w="3175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SA"/>
          </a:p>
        </p:txBody>
      </p:sp>
      <p:sp>
        <p:nvSpPr>
          <p:cNvPr id="146461" name="Text Box 29"/>
          <p:cNvSpPr txBox="1">
            <a:spLocks noChangeArrowheads="1"/>
          </p:cNvSpPr>
          <p:nvPr/>
        </p:nvSpPr>
        <p:spPr bwMode="auto">
          <a:xfrm>
            <a:off x="0" y="0"/>
            <a:ext cx="381000" cy="424732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cs typeface="Times New Roman" pitchFamily="18" charset="0"/>
              </a:rPr>
              <a:t>•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332226" y="368793"/>
            <a:ext cx="8229600" cy="863600"/>
          </a:xfrm>
        </p:spPr>
        <p:txBody>
          <a:bodyPr/>
          <a:lstStyle/>
          <a:p>
            <a:r>
              <a:rPr lang="en-GB" dirty="0"/>
              <a:t>Bridges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algn="l" rtl="0"/>
            <a:r>
              <a:rPr lang="en-GB" sz="2400" dirty="0"/>
              <a:t>Layer 2 device</a:t>
            </a:r>
          </a:p>
          <a:p>
            <a:pPr algn="l" rtl="0"/>
            <a:r>
              <a:rPr lang="en-GB" sz="2400" dirty="0"/>
              <a:t>Splits network into 2 collision/bandwidth domains</a:t>
            </a:r>
          </a:p>
          <a:p>
            <a:pPr algn="l" rtl="0"/>
            <a:r>
              <a:rPr lang="en-GB" sz="2400" dirty="0"/>
              <a:t>Broadcasts are forwarded</a:t>
            </a:r>
          </a:p>
          <a:p>
            <a:pPr algn="l" rtl="0"/>
            <a:r>
              <a:rPr lang="en-GB" sz="2400" dirty="0"/>
              <a:t>Local traffic stays local</a:t>
            </a:r>
          </a:p>
          <a:p>
            <a:pPr algn="l" rtl="0"/>
            <a:r>
              <a:rPr lang="en-GB" sz="2400" dirty="0"/>
              <a:t>Checks Layer 2 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MAC addresses </a:t>
            </a:r>
            <a:r>
              <a:rPr lang="en-GB" sz="2400" dirty="0"/>
              <a:t>in 802.3 frame</a:t>
            </a:r>
            <a:endParaRPr lang="en-US" sz="2400" dirty="0"/>
          </a:p>
        </p:txBody>
      </p:sp>
      <p:pic>
        <p:nvPicPr>
          <p:cNvPr id="24580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b="2977"/>
          <a:stretch>
            <a:fillRect/>
          </a:stretch>
        </p:blipFill>
        <p:spPr>
          <a:xfrm>
            <a:off x="4586288" y="2981325"/>
            <a:ext cx="4038600" cy="2535238"/>
          </a:xfrm>
          <a:noFill/>
          <a:ln/>
        </p:spPr>
      </p:pic>
      <p:pic>
        <p:nvPicPr>
          <p:cNvPr id="5" name="Picture 4" descr="566 Bridge and router stack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7289" y="5304045"/>
            <a:ext cx="3014661" cy="11920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42669"/>
            <a:ext cx="8229600" cy="863600"/>
          </a:xfrm>
        </p:spPr>
        <p:txBody>
          <a:bodyPr/>
          <a:lstStyle/>
          <a:p>
            <a:r>
              <a:rPr lang="en-GB" dirty="0"/>
              <a:t>Switches</a:t>
            </a:r>
            <a:endParaRPr lang="en-U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2226" y="1581807"/>
            <a:ext cx="4038600" cy="4308475"/>
          </a:xfrm>
        </p:spPr>
        <p:txBody>
          <a:bodyPr/>
          <a:lstStyle/>
          <a:p>
            <a:pPr algn="l" rtl="0"/>
            <a:r>
              <a:rPr lang="en-GB" sz="2000" dirty="0"/>
              <a:t>Layer 2 device</a:t>
            </a:r>
          </a:p>
          <a:p>
            <a:pPr algn="l" rtl="0"/>
            <a:r>
              <a:rPr lang="en-GB" sz="2000" dirty="0"/>
              <a:t>Learns 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MAC addresses </a:t>
            </a:r>
            <a:r>
              <a:rPr lang="en-GB" sz="2000" dirty="0"/>
              <a:t>of devices attached to each port</a:t>
            </a:r>
          </a:p>
          <a:p>
            <a:pPr algn="l" rtl="0"/>
            <a:r>
              <a:rPr lang="en-GB" sz="2000" dirty="0"/>
              <a:t>Each </a:t>
            </a:r>
            <a:r>
              <a:rPr lang="en-GB" sz="2000" dirty="0" err="1"/>
              <a:t>switchport</a:t>
            </a:r>
            <a:r>
              <a:rPr lang="en-GB" sz="2000" dirty="0"/>
              <a:t> is a collision domain</a:t>
            </a:r>
          </a:p>
          <a:p>
            <a:pPr algn="l" rtl="0"/>
            <a:r>
              <a:rPr lang="en-GB" sz="2000" dirty="0"/>
              <a:t>More collision domains BUT smaller collision domains</a:t>
            </a:r>
          </a:p>
          <a:p>
            <a:pPr algn="l" rtl="0"/>
            <a:r>
              <a:rPr lang="en-GB" sz="2000" dirty="0"/>
              <a:t>Broadcasts still sent out of every port</a:t>
            </a:r>
          </a:p>
          <a:p>
            <a:pPr algn="l" rtl="0"/>
            <a:r>
              <a:rPr lang="en-GB" sz="2000" dirty="0"/>
              <a:t>Each </a:t>
            </a:r>
            <a:r>
              <a:rPr lang="en-GB" sz="2000" dirty="0" err="1"/>
              <a:t>switchport</a:t>
            </a:r>
            <a:r>
              <a:rPr lang="en-GB" sz="2000" dirty="0"/>
              <a:t> has dedicated bandwidth</a:t>
            </a:r>
          </a:p>
          <a:p>
            <a:pPr algn="l" rtl="0"/>
            <a:r>
              <a:rPr lang="en-GB" sz="2000" dirty="0"/>
              <a:t>100% bandwidth available</a:t>
            </a:r>
            <a:endParaRPr lang="en-US" sz="2000" dirty="0"/>
          </a:p>
        </p:txBody>
      </p:sp>
      <p:pic>
        <p:nvPicPr>
          <p:cNvPr id="27652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932363" y="2205038"/>
            <a:ext cx="3619500" cy="3695700"/>
          </a:xfrm>
          <a:noFill/>
          <a:ln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PPT-TMPLT-WHT_C">
  <a:themeElements>
    <a:clrScheme name="PPT-TMPLT-WHT_C 1">
      <a:dk1>
        <a:srgbClr val="000000"/>
      </a:dk1>
      <a:lt1>
        <a:srgbClr val="FFFFFF"/>
      </a:lt1>
      <a:dk2>
        <a:srgbClr val="0183B7"/>
      </a:dk2>
      <a:lt2>
        <a:srgbClr val="000000"/>
      </a:lt2>
      <a:accent1>
        <a:srgbClr val="0183B7"/>
      </a:accent1>
      <a:accent2>
        <a:srgbClr val="B21A1A"/>
      </a:accent2>
      <a:accent3>
        <a:srgbClr val="FFFFFF"/>
      </a:accent3>
      <a:accent4>
        <a:srgbClr val="000000"/>
      </a:accent4>
      <a:accent5>
        <a:srgbClr val="AAC1D8"/>
      </a:accent5>
      <a:accent6>
        <a:srgbClr val="A11616"/>
      </a:accent6>
      <a:hlink>
        <a:srgbClr val="83A2CF"/>
      </a:hlink>
      <a:folHlink>
        <a:srgbClr val="EFB525"/>
      </a:folHlink>
    </a:clrScheme>
    <a:fontScheme name="PPT-TMPLT-WHT_C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82124" tIns="41061" rIns="82124" bIns="41061" numCol="1" anchor="ctr" anchorCtr="0" compatLnSpc="1">
        <a:prstTxWarp prst="textNoShape">
          <a:avLst/>
        </a:prstTxWarp>
        <a:spAutoFit/>
      </a:bodyPr>
      <a:lstStyle>
        <a:defPPr marL="0" marR="0" indent="0" algn="ctr" defTabSz="814388" rtl="0" eaLnBrk="0" fontAlgn="base" latinLnBrk="0" hangingPunct="0">
          <a:lnSpc>
            <a:spcPct val="9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PT-TMPLT-WHT_C 1">
        <a:dk1>
          <a:srgbClr val="000000"/>
        </a:dk1>
        <a:lt1>
          <a:srgbClr val="FFFFFF"/>
        </a:lt1>
        <a:dk2>
          <a:srgbClr val="0183B7"/>
        </a:dk2>
        <a:lt2>
          <a:srgbClr val="000000"/>
        </a:lt2>
        <a:accent1>
          <a:srgbClr val="0183B7"/>
        </a:accent1>
        <a:accent2>
          <a:srgbClr val="B21A1A"/>
        </a:accent2>
        <a:accent3>
          <a:srgbClr val="FFFFFF"/>
        </a:accent3>
        <a:accent4>
          <a:srgbClr val="000000"/>
        </a:accent4>
        <a:accent5>
          <a:srgbClr val="AAC1D8"/>
        </a:accent5>
        <a:accent6>
          <a:srgbClr val="A11616"/>
        </a:accent6>
        <a:hlink>
          <a:srgbClr val="83A2CF"/>
        </a:hlink>
        <a:folHlink>
          <a:srgbClr val="EFB52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edia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edian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CDEA98B6EDE043B3E287EA145AD2A1" ma:contentTypeVersion="0" ma:contentTypeDescription="Create a new document." ma:contentTypeScope="" ma:versionID="e738dc5c10b6f251c3daf54c41d1146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E4CED2D-F1CC-44B1-A64E-01CA7B6B223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555F984-8247-4358-892D-28B66F6CF8A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2178BB-79E1-4B46-94F8-9C43DCF08A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12330</TotalTime>
  <Pages>28</Pages>
  <Words>1709</Words>
  <Application>Microsoft Office PowerPoint</Application>
  <PresentationFormat>عرض على الشاشة (3:4)‏</PresentationFormat>
  <Paragraphs>339</Paragraphs>
  <Slides>44</Slides>
  <Notes>9</Notes>
  <HiddenSlides>0</HiddenSlides>
  <MMClips>0</MMClips>
  <ScaleCrop>false</ScaleCrop>
  <HeadingPairs>
    <vt:vector size="6" baseType="variant">
      <vt:variant>
        <vt:lpstr>نسق</vt:lpstr>
      </vt:variant>
      <vt:variant>
        <vt:i4>3</vt:i4>
      </vt:variant>
      <vt:variant>
        <vt:lpstr>خوادم OLE مضمنة</vt:lpstr>
      </vt:variant>
      <vt:variant>
        <vt:i4>1</vt:i4>
      </vt:variant>
      <vt:variant>
        <vt:lpstr>عناوين الشرائح</vt:lpstr>
      </vt:variant>
      <vt:variant>
        <vt:i4>44</vt:i4>
      </vt:variant>
    </vt:vector>
  </HeadingPairs>
  <TitlesOfParts>
    <vt:vector size="48" baseType="lpstr">
      <vt:lpstr>PPT-TMPLT-WHT_C</vt:lpstr>
      <vt:lpstr>Median</vt:lpstr>
      <vt:lpstr>1_Median</vt:lpstr>
      <vt:lpstr>Bitmap Image</vt:lpstr>
      <vt:lpstr> Lecture#2:  Network Devices</vt:lpstr>
      <vt:lpstr>Devices and the layers at which they operate</vt:lpstr>
      <vt:lpstr>Hubs</vt:lpstr>
      <vt:lpstr>Sending and receiving Ethernet frames via a hub</vt:lpstr>
      <vt:lpstr>Sending and receiving Ethernet frames via a hub</vt:lpstr>
      <vt:lpstr>Sending and receiving Ethernet frames via a hub</vt:lpstr>
      <vt:lpstr>Sending and receiving Ethernet frames via a hub</vt:lpstr>
      <vt:lpstr>Bridges</vt:lpstr>
      <vt:lpstr>Switches</vt:lpstr>
      <vt:lpstr>Switch’s functions</vt:lpstr>
      <vt:lpstr>The Address Learning Function </vt:lpstr>
      <vt:lpstr>Sending and receiving Ethernet frames via a switch</vt:lpstr>
      <vt:lpstr>No Destination Address in table, Flood</vt:lpstr>
      <vt:lpstr>Destination Address in table, Filter</vt:lpstr>
      <vt:lpstr>Destination Address in table, Filter</vt:lpstr>
      <vt:lpstr>No Collisions in Switch, Buffering</vt:lpstr>
      <vt:lpstr>Collision Domains</vt:lpstr>
      <vt:lpstr>Other Information</vt:lpstr>
      <vt:lpstr>What happens here?</vt:lpstr>
      <vt:lpstr>What happens here?</vt:lpstr>
      <vt:lpstr>What happens here?</vt:lpstr>
      <vt:lpstr>Filter or Flood (Switch)</vt:lpstr>
      <vt:lpstr>LAN segmentation with routers</vt:lpstr>
      <vt:lpstr>Ethernet Operation MAC Address: Ethernet Identity</vt:lpstr>
      <vt:lpstr>Ethernet MAC MAC Address Representations</vt:lpstr>
      <vt:lpstr>Ethernet MAC Unicast MAC Address</vt:lpstr>
      <vt:lpstr>Ethernet MAC Broadcast MAC Address</vt:lpstr>
      <vt:lpstr>Ethernet MAC Multicast MAC Address</vt:lpstr>
      <vt:lpstr>MAC and IP MAC and IP</vt:lpstr>
      <vt:lpstr>Ethernet MAC End-to-End Connectivity, MAC, and IP</vt:lpstr>
      <vt:lpstr> ARP – Address Resolution protocol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CISCO Symbols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ITE PC v4.0 Chapter 1</dc:title>
  <dc:creator>Karen Alderson</dc:creator>
  <cp:lastModifiedBy>L</cp:lastModifiedBy>
  <cp:revision>865</cp:revision>
  <cp:lastPrinted>1999-01-27T00:54:54Z</cp:lastPrinted>
  <dcterms:created xsi:type="dcterms:W3CDTF">2006-10-23T15:07:30Z</dcterms:created>
  <dcterms:modified xsi:type="dcterms:W3CDTF">2018-09-16T21:36:56Z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0x0101006DCDEA98B6EDE043B3E287EA145AD2A1</vt:lpwstr>
  </property>
</Properties>
</file>