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4078" r:id="rId5"/>
    <p:sldMasterId id="2147484090" r:id="rId6"/>
  </p:sldMasterIdLst>
  <p:notesMasterIdLst>
    <p:notesMasterId r:id="rId56"/>
  </p:notesMasterIdLst>
  <p:handoutMasterIdLst>
    <p:handoutMasterId r:id="rId57"/>
  </p:handoutMasterIdLst>
  <p:sldIdLst>
    <p:sldId id="500" r:id="rId7"/>
    <p:sldId id="903" r:id="rId8"/>
    <p:sldId id="904" r:id="rId9"/>
    <p:sldId id="908" r:id="rId10"/>
    <p:sldId id="909" r:id="rId11"/>
    <p:sldId id="910" r:id="rId12"/>
    <p:sldId id="911" r:id="rId13"/>
    <p:sldId id="905" r:id="rId14"/>
    <p:sldId id="906" r:id="rId15"/>
    <p:sldId id="896" r:id="rId16"/>
    <p:sldId id="897" r:id="rId17"/>
    <p:sldId id="912" r:id="rId18"/>
    <p:sldId id="913" r:id="rId19"/>
    <p:sldId id="914" r:id="rId20"/>
    <p:sldId id="915" r:id="rId21"/>
    <p:sldId id="916" r:id="rId22"/>
    <p:sldId id="917" r:id="rId23"/>
    <p:sldId id="918" r:id="rId24"/>
    <p:sldId id="907" r:id="rId25"/>
    <p:sldId id="899" r:id="rId26"/>
    <p:sldId id="900" r:id="rId27"/>
    <p:sldId id="901" r:id="rId28"/>
    <p:sldId id="920" r:id="rId29"/>
    <p:sldId id="921" r:id="rId30"/>
    <p:sldId id="922" r:id="rId31"/>
    <p:sldId id="924" r:id="rId32"/>
    <p:sldId id="923" r:id="rId33"/>
    <p:sldId id="864" r:id="rId34"/>
    <p:sldId id="861" r:id="rId35"/>
    <p:sldId id="712" r:id="rId36"/>
    <p:sldId id="742" r:id="rId37"/>
    <p:sldId id="777" r:id="rId38"/>
    <p:sldId id="778" r:id="rId39"/>
    <p:sldId id="862" r:id="rId40"/>
    <p:sldId id="748" r:id="rId41"/>
    <p:sldId id="866" r:id="rId42"/>
    <p:sldId id="867" r:id="rId43"/>
    <p:sldId id="868" r:id="rId44"/>
    <p:sldId id="869" r:id="rId45"/>
    <p:sldId id="870" r:id="rId46"/>
    <p:sldId id="871" r:id="rId47"/>
    <p:sldId id="872" r:id="rId48"/>
    <p:sldId id="873" r:id="rId49"/>
    <p:sldId id="874" r:id="rId50"/>
    <p:sldId id="875" r:id="rId51"/>
    <p:sldId id="876" r:id="rId52"/>
    <p:sldId id="877" r:id="rId53"/>
    <p:sldId id="925" r:id="rId54"/>
    <p:sldId id="895" r:id="rId5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8" autoAdjust="0"/>
    <p:restoredTop sz="79673" autoAdjust="0"/>
  </p:normalViewPr>
  <p:slideViewPr>
    <p:cSldViewPr snapToGrid="0">
      <p:cViewPr>
        <p:scale>
          <a:sx n="50" d="100"/>
          <a:sy n="50" d="100"/>
        </p:scale>
        <p:origin x="-103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13" Type="http://schemas.openxmlformats.org/officeDocument/2006/relationships/slide" Target="slides/slide33.xml"/><Relationship Id="rId3" Type="http://schemas.openxmlformats.org/officeDocument/2006/relationships/slide" Target="slides/slide14.xml"/><Relationship Id="rId7" Type="http://schemas.openxmlformats.org/officeDocument/2006/relationships/slide" Target="slides/slide18.xml"/><Relationship Id="rId12" Type="http://schemas.openxmlformats.org/officeDocument/2006/relationships/slide" Target="slides/slide32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17.xml"/><Relationship Id="rId11" Type="http://schemas.openxmlformats.org/officeDocument/2006/relationships/slide" Target="slides/slide31.xml"/><Relationship Id="rId5" Type="http://schemas.openxmlformats.org/officeDocument/2006/relationships/slide" Target="slides/slide16.xml"/><Relationship Id="rId15" Type="http://schemas.openxmlformats.org/officeDocument/2006/relationships/slide" Target="slides/slide35.xml"/><Relationship Id="rId10" Type="http://schemas.openxmlformats.org/officeDocument/2006/relationships/slide" Target="slides/slide30.xml"/><Relationship Id="rId4" Type="http://schemas.openxmlformats.org/officeDocument/2006/relationships/slide" Target="slides/slide15.xml"/><Relationship Id="rId9" Type="http://schemas.openxmlformats.org/officeDocument/2006/relationships/slide" Target="slides/slide29.xml"/><Relationship Id="rId14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65948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</a:t>
            </a:r>
            <a:r>
              <a:rPr lang="en-US" smtClean="0"/>
              <a:t>5.1.1.4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87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6F4329-8DEA-444B-9229-A52CA4B7B899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5.1.3.2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D0A88C-0B63-DF4B-BFCD-075DA185B799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Section</a:t>
            </a:r>
            <a:r>
              <a:rPr lang="en-US" baseline="0" dirty="0" smtClean="0"/>
              <a:t> 5.1.3.3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33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5.1.3.4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Section 5.1.3.5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832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5.1.4.1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839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93268-E953-2F42-8C5E-336561899F89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5.1.4.2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311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6C4740-6176-6B42-AE8B-248565D05237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495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115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2ED7AC-BADC-4808-B8DF-38A5310D1F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2133600"/>
            <a:ext cx="4038600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2133600"/>
            <a:ext cx="4038600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9/27/2016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9/27/2016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isco.edu.mn/CCNA_R&amp;S_(Introduction_to_Networking)/course/module5/index.html" TargetMode="Externa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3821" y="4624668"/>
            <a:ext cx="5465379" cy="93345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Lecture#2: </a:t>
            </a:r>
            <a:br>
              <a:rPr lang="en-U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Arial" charset="0"/>
              </a:rPr>
              <a:t>Network Devices</a:t>
            </a:r>
            <a:endParaRPr lang="en-US" sz="3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ct1304   </a:t>
            </a:r>
            <a:r>
              <a:rPr lang="en-US" dirty="0" err="1" smtClean="0"/>
              <a:t>Asma</a:t>
            </a:r>
            <a:r>
              <a:rPr lang="en-US" dirty="0" smtClean="0"/>
              <a:t> </a:t>
            </a:r>
            <a:r>
              <a:rPr lang="en-US" dirty="0" err="1" smtClean="0"/>
              <a:t>AlOsaimi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Switch</a:t>
            </a:r>
            <a:r>
              <a:rPr lang="en-US" altLang="en-US" smtClean="0"/>
              <a:t>’</a:t>
            </a:r>
            <a:r>
              <a:rPr lang="en-US" smtClean="0"/>
              <a:t>s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627E48-346C-4DAA-BFEC-87403CC7AE5C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There are two functions :</a:t>
            </a:r>
          </a:p>
          <a:p>
            <a:pPr algn="l" rtl="0" eaLnBrk="1" hangingPunct="1"/>
            <a:r>
              <a:rPr lang="en-US" dirty="0" smtClean="0"/>
              <a:t>Address learning</a:t>
            </a:r>
          </a:p>
          <a:p>
            <a:pPr lvl="1" algn="l" rtl="0" eaLnBrk="1" hangingPunct="1"/>
            <a:r>
              <a:rPr lang="en-US" dirty="0" smtClean="0"/>
              <a:t>switches and bridges remember the source hardware address of each frame received on an interface and enter this information into a MAC database.</a:t>
            </a:r>
          </a:p>
          <a:p>
            <a:pPr algn="l" rtl="0" eaLnBrk="1" hangingPunct="1"/>
            <a:r>
              <a:rPr lang="en-US" dirty="0" smtClean="0"/>
              <a:t>Forward/filter decisions</a:t>
            </a:r>
          </a:p>
          <a:p>
            <a:pPr lvl="1" algn="l" rtl="0" eaLnBrk="1" hangingPunct="1"/>
            <a:r>
              <a:rPr lang="en-US" dirty="0" smtClean="0"/>
              <a:t> When a frame is received on an interface, the switch looks at the destination hardware address and finds the exit interface in the MAC database.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ＭＳ Ｐゴシック" charset="0"/>
              </a:rPr>
              <a:t>The Address Learning Function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Initially, the MAC address table of the switch is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empty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.</a:t>
            </a:r>
          </a:p>
          <a:p>
            <a:pPr algn="l" rtl="0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algn="l" rtl="0"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 When </a:t>
            </a:r>
            <a:r>
              <a:rPr lang="en-US" dirty="0" smtClean="0">
                <a:ea typeface="ＭＳ Ｐゴシック" charset="0"/>
              </a:rPr>
              <a:t>a device </a:t>
            </a:r>
            <a:r>
              <a:rPr lang="en-US" dirty="0">
                <a:ea typeface="ＭＳ Ｐゴシック" charset="0"/>
              </a:rPr>
              <a:t>transmits and an interface receives a frame, the switch places </a:t>
            </a:r>
            <a:r>
              <a:rPr lang="en-US" dirty="0" smtClean="0">
                <a:ea typeface="ＭＳ Ｐゴシック" charset="0"/>
              </a:rPr>
              <a:t>the source </a:t>
            </a:r>
            <a:r>
              <a:rPr lang="en-US" dirty="0">
                <a:ea typeface="ＭＳ Ｐゴシック" charset="0"/>
              </a:rPr>
              <a:t>address in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the MAC filtering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(it it is not already exist),  </a:t>
            </a:r>
            <a:r>
              <a:rPr lang="en-US" dirty="0">
                <a:ea typeface="ＭＳ Ｐゴシック" charset="0"/>
              </a:rPr>
              <a:t>remembering what interface </a:t>
            </a:r>
            <a:r>
              <a:rPr lang="en-US" dirty="0" smtClean="0">
                <a:ea typeface="ＭＳ Ｐゴシック" charset="0"/>
              </a:rPr>
              <a:t>the device </a:t>
            </a:r>
            <a:r>
              <a:rPr lang="en-US" dirty="0">
                <a:ea typeface="ＭＳ Ｐゴシック" charset="0"/>
              </a:rPr>
              <a:t>is located on.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algn="l" rtl="0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marL="114300" indent="0" algn="l" rtl="0" eaLnBrk="1" hangingPunct="1">
              <a:buFont typeface="Arial" charset="0"/>
              <a:buNone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</p:spPr>
        <p:txBody>
          <a:bodyPr/>
          <a:lstStyle/>
          <a:p>
            <a:r>
              <a:rPr lang="en-US" sz="2400"/>
              <a:t>Sending and receiving Ethernet frames via a switch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60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600">
              <a:latin typeface="Tahoma" pitchFamily="34" charset="0"/>
            </a:endParaRP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057400"/>
            <a:ext cx="4114800" cy="4800600"/>
          </a:xfrm>
          <a:solidFill>
            <a:schemeClr val="bg1"/>
          </a:solidFill>
          <a:ln/>
        </p:spPr>
        <p:txBody>
          <a:bodyPr>
            <a:normAutofit fontScale="92500"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Switches are also known as </a:t>
            </a:r>
            <a:r>
              <a:rPr lang="en-US" sz="2000" b="1" dirty="0"/>
              <a:t>learning bridges</a:t>
            </a:r>
            <a:r>
              <a:rPr lang="en-US" sz="2000" dirty="0"/>
              <a:t> or </a:t>
            </a:r>
            <a:r>
              <a:rPr lang="en-US" sz="2000" b="1" dirty="0"/>
              <a:t>learning switches</a:t>
            </a:r>
            <a:r>
              <a:rPr lang="en-US" sz="2000" dirty="0"/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A switch has a source address table in cache (RAM) where it stores source MAC address after it learns about them</a:t>
            </a:r>
            <a:r>
              <a:rPr lang="en-US" sz="2000" dirty="0" smtClean="0"/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sz="2000" dirty="0" smtClean="0"/>
              <a:t>A MAC address table, sometimes called a </a:t>
            </a:r>
            <a:r>
              <a:rPr lang="en-US" sz="2000" i="1" dirty="0" smtClean="0"/>
              <a:t>Content Addressable Memory</a:t>
            </a:r>
            <a:r>
              <a:rPr lang="en-US" sz="2000" dirty="0" smtClean="0"/>
              <a:t> (CAM) table,</a:t>
            </a:r>
            <a:endParaRPr lang="en-US" sz="2000" dirty="0"/>
          </a:p>
          <a:p>
            <a:pPr algn="l" rtl="0">
              <a:lnSpc>
                <a:spcPct val="90000"/>
              </a:lnSpc>
            </a:pPr>
            <a:r>
              <a:rPr lang="en-US" sz="2000" dirty="0"/>
              <a:t>A switch receives an </a:t>
            </a:r>
            <a:r>
              <a:rPr lang="en-US" sz="2000" dirty="0" smtClean="0"/>
              <a:t>Ethernet </a:t>
            </a:r>
            <a:r>
              <a:rPr lang="en-US" sz="2000" dirty="0"/>
              <a:t>frame it searches the source address table for the Destination MAC address.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If it finds a match, it </a:t>
            </a:r>
            <a:r>
              <a:rPr lang="en-US" sz="2000" b="1" dirty="0"/>
              <a:t>filters</a:t>
            </a:r>
            <a:r>
              <a:rPr lang="en-US" sz="2000" dirty="0"/>
              <a:t> the frame by only sending it out that port.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If there is not a match if </a:t>
            </a:r>
            <a:r>
              <a:rPr lang="en-US" sz="2000" b="1" dirty="0"/>
              <a:t>floods</a:t>
            </a:r>
            <a:r>
              <a:rPr lang="en-US" sz="2000" dirty="0"/>
              <a:t> it out all ports.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p:oleObj spid="_x0000_s4098" name="Bitmap Image" r:id="rId4" imgW="1211685" imgH="1165961" progId="PBrush">
              <p:embed/>
            </p:oleObj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p:oleObj spid="_x0000_s4099" name="Bitmap Image" r:id="rId5" imgW="1211685" imgH="1165961" progId="PBrush">
              <p:embed/>
            </p:oleObj>
          </a:graphicData>
        </a:graphic>
      </p:graphicFrame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p:oleObj spid="_x0000_s4100" name="Bitmap Image" r:id="rId6" imgW="1211685" imgH="1165961" progId="PBrush">
              <p:embed/>
            </p:oleObj>
          </a:graphicData>
        </a:graphic>
      </p:graphicFrame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p:oleObj spid="_x0000_s4101" name="Bitmap Image" r:id="rId7" imgW="1211685" imgH="1165961" progId="PBrush">
              <p:embed/>
            </p:oleObj>
          </a:graphicData>
        </a:graphic>
      </p:graphicFrame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7302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48500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4102" name="Bitmap Image" r:id="rId8" imgW="4389500" imgH="746667" progId="PBrush">
              <p:embed/>
            </p:oleObj>
          </a:graphicData>
        </a:graphic>
      </p:graphicFrame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 flipV="1"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r>
              <a:rPr lang="en-US" sz="2400"/>
              <a:t>No Destination Address in table, Flood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 dirty="0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 dirty="0">
                <a:latin typeface="Tahoma" pitchFamily="34" charset="0"/>
              </a:rPr>
              <a:t>Port</a:t>
            </a:r>
            <a:r>
              <a:rPr lang="en-US" sz="1600" dirty="0">
                <a:latin typeface="Tahoma" pitchFamily="34" charset="0"/>
              </a:rPr>
              <a:t>  </a:t>
            </a:r>
            <a:r>
              <a:rPr lang="en-US" sz="1600" u="sng" dirty="0">
                <a:latin typeface="Tahoma" pitchFamily="34" charset="0"/>
              </a:rPr>
              <a:t>Source MAC Add.</a:t>
            </a:r>
            <a:r>
              <a:rPr lang="en-US" sz="1600" dirty="0">
                <a:latin typeface="Tahoma" pitchFamily="34" charset="0"/>
              </a:rPr>
              <a:t>    </a:t>
            </a:r>
            <a:r>
              <a:rPr lang="en-US" sz="1600" u="sng" dirty="0">
                <a:latin typeface="Tahoma" pitchFamily="34" charset="0"/>
              </a:rPr>
              <a:t>Port</a:t>
            </a:r>
            <a:r>
              <a:rPr lang="en-US" sz="1600" dirty="0">
                <a:latin typeface="Tahoma" pitchFamily="34" charset="0"/>
              </a:rPr>
              <a:t>  </a:t>
            </a:r>
            <a:r>
              <a:rPr lang="en-US" sz="1600" u="sng" dirty="0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 </a:t>
            </a:r>
            <a:r>
              <a:rPr lang="en-US" sz="1600" b="1" dirty="0">
                <a:latin typeface="Tahoma" pitchFamily="34" charset="0"/>
              </a:rPr>
              <a:t>1       1111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600" dirty="0">
              <a:latin typeface="Tahoma" pitchFamily="34" charset="0"/>
            </a:endParaRP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057400"/>
            <a:ext cx="4114800" cy="4800600"/>
          </a:xfrm>
          <a:solidFill>
            <a:schemeClr val="bg1"/>
          </a:solidFill>
          <a:ln/>
        </p:spPr>
        <p:txBody>
          <a:bodyPr/>
          <a:lstStyle/>
          <a:p>
            <a:pPr algn="l" rtl="0"/>
            <a:r>
              <a:rPr lang="en-US" sz="2000" dirty="0"/>
              <a:t>How does it learn source MAC addresses?</a:t>
            </a:r>
          </a:p>
          <a:p>
            <a:pPr algn="l" rtl="0"/>
            <a:r>
              <a:rPr lang="en-US" sz="2000" dirty="0"/>
              <a:t>First, the switch will see if the SA (1111) is in it’s table.</a:t>
            </a:r>
          </a:p>
          <a:p>
            <a:pPr algn="l" rtl="0"/>
            <a:r>
              <a:rPr lang="en-US" sz="2000" dirty="0"/>
              <a:t>If it is, it resets the timer (more in a moment).</a:t>
            </a:r>
          </a:p>
          <a:p>
            <a:pPr algn="l" rtl="0"/>
            <a:r>
              <a:rPr lang="en-US" sz="2000" dirty="0"/>
              <a:t>If it is NOT in the table it adds it, with the port number.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Next, in our scenario, the switch will </a:t>
            </a:r>
            <a:r>
              <a:rPr lang="en-US" sz="2000" b="1" dirty="0">
                <a:solidFill>
                  <a:schemeClr val="hlink"/>
                </a:solidFill>
              </a:rPr>
              <a:t>flood</a:t>
            </a:r>
            <a:r>
              <a:rPr lang="en-US" sz="2000" dirty="0"/>
              <a:t> the frame out all other ports, because the DA is not in the source address table.</a:t>
            </a:r>
            <a:endParaRPr lang="en-US" dirty="0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p:oleObj spid="_x0000_s5122" name="Bitmap Image" r:id="rId4" imgW="1211685" imgH="1165961" progId="PBrush">
              <p:embed/>
            </p:oleObj>
          </a:graphicData>
        </a:graphic>
      </p:graphicFrame>
      <p:graphicFrame>
        <p:nvGraphicFramePr>
          <p:cNvPr id="149512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p:oleObj spid="_x0000_s5123" name="Bitmap Image" r:id="rId5" imgW="1211685" imgH="1165961" progId="PBrush">
              <p:embed/>
            </p:oleObj>
          </a:graphicData>
        </a:graphic>
      </p:graphicFrame>
      <p:graphicFrame>
        <p:nvGraphicFramePr>
          <p:cNvPr id="149513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p:oleObj spid="_x0000_s5124" name="Bitmap Image" r:id="rId6" imgW="1211685" imgH="1165961" progId="PBrush">
              <p:embed/>
            </p:oleObj>
          </a:graphicData>
        </a:graphic>
      </p:graphicFrame>
      <p:graphicFrame>
        <p:nvGraphicFramePr>
          <p:cNvPr id="149514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p:oleObj spid="_x0000_s5125" name="Bitmap Image" r:id="rId7" imgW="1211685" imgH="1165961" progId="PBrush">
              <p:embed/>
            </p:oleObj>
          </a:graphicData>
        </a:graphic>
      </p:graphicFrame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7302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49524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5126" name="Bitmap Image" r:id="rId8" imgW="4389500" imgH="746667" progId="PBrush">
              <p:embed/>
            </p:oleObj>
          </a:graphicData>
        </a:graphic>
      </p:graphicFrame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9527" name="Line 23"/>
          <p:cNvSpPr>
            <a:spLocks noChangeShapeType="1"/>
          </p:cNvSpPr>
          <p:nvPr/>
        </p:nvSpPr>
        <p:spPr bwMode="auto">
          <a:xfrm flipV="1"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>
            <a:off x="17526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26670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35814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rtl="0"/>
            <a:r>
              <a:rPr lang="en-US" sz="2400"/>
              <a:t>Destination Address in table, Filter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057400"/>
            <a:ext cx="4114800" cy="4800600"/>
          </a:xfrm>
          <a:solidFill>
            <a:schemeClr val="bg1"/>
          </a:solidFill>
          <a:ln/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Most communications involve some sort of client-server relationship or exchange of information.  (You will understand this more as you learn about TCP/IP.)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Now 3333 sends data back to 1111.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The switch sees if it has the SA stored.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It does NOT so it adds it.  (This will help next time 1111 sends to 3333.)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Next, it checks the DA and in our case it can </a:t>
            </a:r>
            <a:r>
              <a:rPr lang="en-US" sz="2000" b="1" dirty="0">
                <a:solidFill>
                  <a:schemeClr val="hlink"/>
                </a:solidFill>
              </a:rPr>
              <a:t>filter</a:t>
            </a:r>
            <a:r>
              <a:rPr lang="en-US" sz="2000" dirty="0"/>
              <a:t> the frame, by sending it only out port 1.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0535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p:oleObj spid="_x0000_s6146" name="Bitmap Image" r:id="rId4" imgW="1211685" imgH="1165961" progId="PBrush">
              <p:embed/>
            </p:oleObj>
          </a:graphicData>
        </a:graphic>
      </p:graphicFrame>
      <p:graphicFrame>
        <p:nvGraphicFramePr>
          <p:cNvPr id="150536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p:oleObj spid="_x0000_s6147" name="Bitmap Image" r:id="rId5" imgW="1211685" imgH="1165961" progId="PBrush">
              <p:embed/>
            </p:oleObj>
          </a:graphicData>
        </a:graphic>
      </p:graphicFrame>
      <p:graphicFrame>
        <p:nvGraphicFramePr>
          <p:cNvPr id="150537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p:oleObj spid="_x0000_s6148" name="Bitmap Image" r:id="rId6" imgW="1211685" imgH="1165961" progId="PBrush">
              <p:embed/>
            </p:oleObj>
          </a:graphicData>
        </a:graphic>
      </p:graphicFrame>
      <p:graphicFrame>
        <p:nvGraphicFramePr>
          <p:cNvPr id="150538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p:oleObj spid="_x0000_s6149" name="Bitmap Image" r:id="rId7" imgW="1211685" imgH="1165961" progId="PBrush">
              <p:embed/>
            </p:oleObj>
          </a:graphicData>
        </a:graphic>
      </p:graphicFrame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0548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6150" name="Bitmap Image" r:id="rId8" imgW="4389500" imgH="746667" progId="PBrush">
              <p:embed/>
            </p:oleObj>
          </a:graphicData>
        </a:graphic>
      </p:graphicFrame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 flipV="1">
            <a:off x="26670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410200" y="1600200"/>
            <a:ext cx="1752600" cy="457200"/>
          </a:xfrm>
          <a:prstGeom prst="ellips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</p:spPr>
        <p:txBody>
          <a:bodyPr/>
          <a:lstStyle/>
          <a:p>
            <a:pPr rtl="0"/>
            <a:r>
              <a:rPr lang="en-US" sz="2400"/>
              <a:t>Destination Address in table, Filter</a:t>
            </a: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743200"/>
            <a:ext cx="4114800" cy="4114800"/>
          </a:xfrm>
          <a:solidFill>
            <a:schemeClr val="bg1"/>
          </a:solidFill>
          <a:ln/>
        </p:spPr>
        <p:txBody>
          <a:bodyPr/>
          <a:lstStyle/>
          <a:p>
            <a:pPr algn="l" rtl="0">
              <a:lnSpc>
                <a:spcPct val="90000"/>
              </a:lnSpc>
            </a:pPr>
            <a:endParaRPr lang="en-US" sz="1800"/>
          </a:p>
          <a:p>
            <a:pPr algn="l" rtl="0">
              <a:lnSpc>
                <a:spcPct val="90000"/>
              </a:lnSpc>
            </a:pPr>
            <a:endParaRPr lang="en-US" sz="1800"/>
          </a:p>
          <a:p>
            <a:pPr algn="l" rtl="0">
              <a:lnSpc>
                <a:spcPct val="90000"/>
              </a:lnSpc>
            </a:pPr>
            <a:r>
              <a:rPr lang="en-US" sz="1800"/>
              <a:t>Now, because both MAC addresses are in the switch’s table, any information exchanged between 1111 and 3333 can be sent (filtered) out the appropriate port.</a:t>
            </a:r>
          </a:p>
          <a:p>
            <a:pPr algn="l" rtl="0">
              <a:lnSpc>
                <a:spcPct val="90000"/>
              </a:lnSpc>
            </a:pPr>
            <a:endParaRPr lang="en-US" sz="1800"/>
          </a:p>
          <a:p>
            <a:pPr algn="l" rtl="0">
              <a:lnSpc>
                <a:spcPct val="90000"/>
              </a:lnSpc>
            </a:pPr>
            <a:r>
              <a:rPr lang="en-US" sz="1800" b="1"/>
              <a:t>What happens when two devices send to same destination?  </a:t>
            </a:r>
          </a:p>
          <a:p>
            <a:pPr algn="l" rtl="0">
              <a:lnSpc>
                <a:spcPct val="90000"/>
              </a:lnSpc>
            </a:pPr>
            <a:r>
              <a:rPr lang="en-US" sz="1800" b="1"/>
              <a:t>What if this was a hub?  </a:t>
            </a:r>
          </a:p>
          <a:p>
            <a:pPr algn="l" rtl="0">
              <a:lnSpc>
                <a:spcPct val="90000"/>
              </a:lnSpc>
            </a:pPr>
            <a:r>
              <a:rPr lang="en-US" sz="1800" b="1"/>
              <a:t>Where is (are) the collision domain(s) in this example?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1559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p:oleObj spid="_x0000_s7170" name="Bitmap Image" r:id="rId4" imgW="1211685" imgH="1165961" progId="PBrush">
              <p:embed/>
            </p:oleObj>
          </a:graphicData>
        </a:graphic>
      </p:graphicFrame>
      <p:graphicFrame>
        <p:nvGraphicFramePr>
          <p:cNvPr id="151560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p:oleObj spid="_x0000_s7171" name="Bitmap Image" r:id="rId5" imgW="1211685" imgH="1165961" progId="PBrush">
              <p:embed/>
            </p:oleObj>
          </a:graphicData>
        </a:graphic>
      </p:graphicFrame>
      <p:graphicFrame>
        <p:nvGraphicFramePr>
          <p:cNvPr id="151561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p:oleObj spid="_x0000_s7172" name="Bitmap Image" r:id="rId6" imgW="1211685" imgH="1165961" progId="PBrush">
              <p:embed/>
            </p:oleObj>
          </a:graphicData>
        </a:graphic>
      </p:graphicFrame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p:oleObj spid="_x0000_s7173" name="Bitmap Image" r:id="rId7" imgW="1211685" imgH="1165961" progId="PBrush">
              <p:embed/>
            </p:oleObj>
          </a:graphicData>
        </a:graphic>
      </p:graphicFrame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1572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7174" name="Bitmap Image" r:id="rId8" imgW="4389500" imgH="746667" progId="PBrush">
              <p:embed/>
            </p:oleObj>
          </a:graphicData>
        </a:graphic>
      </p:graphicFrame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 flipV="1">
            <a:off x="26670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76" name="Line 24"/>
          <p:cNvSpPr>
            <a:spLocks noChangeShapeType="1"/>
          </p:cNvSpPr>
          <p:nvPr/>
        </p:nvSpPr>
        <p:spPr bwMode="auto">
          <a:xfrm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graphicFrame>
        <p:nvGraphicFramePr>
          <p:cNvPr id="151577" name="Object 25"/>
          <p:cNvGraphicFramePr>
            <a:graphicFrameLocks noChangeAspect="1"/>
          </p:cNvGraphicFramePr>
          <p:nvPr/>
        </p:nvGraphicFramePr>
        <p:xfrm>
          <a:off x="4754563" y="2025650"/>
          <a:ext cx="4389437" cy="746125"/>
        </p:xfrm>
        <a:graphic>
          <a:graphicData uri="http://schemas.openxmlformats.org/presentationml/2006/ole">
            <p:oleObj spid="_x0000_s7175" name="Bitmap Image" r:id="rId9" imgW="4389500" imgH="746667" progId="PBrush">
              <p:embed/>
            </p:oleObj>
          </a:graphicData>
        </a:graphic>
      </p:graphicFrame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62785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55927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rtl="0"/>
            <a:r>
              <a:rPr lang="en-US" sz="2800"/>
              <a:t>No Collisions in Switch, Buffering</a:t>
            </a: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9       4444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743200"/>
            <a:ext cx="4114800" cy="4114800"/>
          </a:xfrm>
          <a:solidFill>
            <a:schemeClr val="bg1"/>
          </a:solidFill>
          <a:ln/>
        </p:spPr>
        <p:txBody>
          <a:bodyPr/>
          <a:lstStyle/>
          <a:p>
            <a:pPr algn="l" rtl="0"/>
            <a:endParaRPr lang="en-US" sz="2000"/>
          </a:p>
          <a:p>
            <a:pPr algn="l" rtl="0"/>
            <a:r>
              <a:rPr lang="en-US" sz="2000"/>
              <a:t>Unlike a hub, a collision does NOT occur, which would cause the two PCs to have to retransmit the frames.</a:t>
            </a:r>
          </a:p>
          <a:p>
            <a:pPr algn="l" rtl="0"/>
            <a:r>
              <a:rPr lang="en-US" sz="2000"/>
              <a:t>Instead the switch buffers the frames and sends them out port #6 one at a time.</a:t>
            </a:r>
          </a:p>
          <a:p>
            <a:pPr algn="l" rtl="0"/>
            <a:r>
              <a:rPr lang="en-US" sz="2000"/>
              <a:t>The sending PCs have no idea that their was another PC wanting to send to the same destination.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p:oleObj spid="_x0000_s8194" name="Bitmap Image" r:id="rId4" imgW="1211685" imgH="1165961" progId="PBrush">
              <p:embed/>
            </p:oleObj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p:oleObj spid="_x0000_s8195" name="Bitmap Image" r:id="rId5" imgW="1211685" imgH="1165961" progId="PBrush">
              <p:embed/>
            </p:oleObj>
          </a:graphicData>
        </a:graphic>
      </p:graphicFrame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p:oleObj spid="_x0000_s8196" name="Bitmap Image" r:id="rId6" imgW="1211685" imgH="1165961" progId="PBrush">
              <p:embed/>
            </p:oleObj>
          </a:graphicData>
        </a:graphic>
      </p:graphicFrame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p:oleObj spid="_x0000_s8197" name="Bitmap Image" r:id="rId7" imgW="1211685" imgH="1165961" progId="PBrush">
              <p:embed/>
            </p:oleObj>
          </a:graphicData>
        </a:graphic>
      </p:graphicFrame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2596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8198" name="Bitmap Image" r:id="rId8" imgW="4389500" imgH="746667" progId="PBrush">
              <p:embed/>
            </p:oleObj>
          </a:graphicData>
        </a:graphic>
      </p:graphicFrame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1111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4754563" y="2025650"/>
          <a:ext cx="4389437" cy="746125"/>
        </p:xfrm>
        <a:graphic>
          <a:graphicData uri="http://schemas.openxmlformats.org/presentationml/2006/ole">
            <p:oleObj spid="_x0000_s8199" name="Bitmap Image" r:id="rId9" imgW="4389500" imgH="746667" progId="PBrush">
              <p:embed/>
            </p:oleObj>
          </a:graphicData>
        </a:graphic>
      </p:graphicFrame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62785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  <a:latin typeface="Tahoma" pitchFamily="34" charset="0"/>
              </a:rPr>
              <a:t>4444</a:t>
            </a: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55927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2602" name="Line 26"/>
          <p:cNvSpPr>
            <a:spLocks noChangeShapeType="1"/>
          </p:cNvSpPr>
          <p:nvPr/>
        </p:nvSpPr>
        <p:spPr bwMode="auto">
          <a:xfrm flipV="1">
            <a:off x="3581400" y="3200400"/>
            <a:ext cx="0" cy="609600"/>
          </a:xfrm>
          <a:prstGeom prst="line">
            <a:avLst/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3" name="Line 27"/>
          <p:cNvSpPr>
            <a:spLocks noChangeShapeType="1"/>
          </p:cNvSpPr>
          <p:nvPr/>
        </p:nvSpPr>
        <p:spPr bwMode="auto">
          <a:xfrm flipV="1"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4" name="Line 28"/>
          <p:cNvSpPr>
            <a:spLocks noChangeShapeType="1"/>
          </p:cNvSpPr>
          <p:nvPr/>
        </p:nvSpPr>
        <p:spPr bwMode="auto">
          <a:xfrm>
            <a:off x="2209800" y="27432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 flipH="1">
            <a:off x="2819400" y="2743200"/>
            <a:ext cx="457200" cy="0"/>
          </a:xfrm>
          <a:prstGeom prst="line">
            <a:avLst/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6" name="Line 30"/>
          <p:cNvSpPr>
            <a:spLocks noChangeShapeType="1"/>
          </p:cNvSpPr>
          <p:nvPr/>
        </p:nvSpPr>
        <p:spPr bwMode="auto">
          <a:xfrm>
            <a:off x="2667000" y="3505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7" name="Line 31"/>
          <p:cNvSpPr>
            <a:spLocks noChangeShapeType="1"/>
          </p:cNvSpPr>
          <p:nvPr/>
        </p:nvSpPr>
        <p:spPr bwMode="auto">
          <a:xfrm flipH="1">
            <a:off x="2667000" y="3124200"/>
            <a:ext cx="0" cy="304800"/>
          </a:xfrm>
          <a:prstGeom prst="line">
            <a:avLst/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rtl="0"/>
            <a:r>
              <a:rPr lang="en-US" sz="2400"/>
              <a:t>Collision Domains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9       4444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743200"/>
            <a:ext cx="4114800" cy="4114800"/>
          </a:xfrm>
          <a:solidFill>
            <a:schemeClr val="bg1"/>
          </a:solidFill>
          <a:ln/>
        </p:spPr>
        <p:txBody>
          <a:bodyPr/>
          <a:lstStyle/>
          <a:p>
            <a:pPr algn="l" rtl="0"/>
            <a:endParaRPr lang="en-US" sz="2000"/>
          </a:p>
          <a:p>
            <a:pPr algn="l" rtl="0"/>
            <a:r>
              <a:rPr lang="en-US" sz="2000"/>
              <a:t>When there is only one device on a switch port, the collision domain is only between the PC and the switch.  (Cisco curriculum is inaccurate on this point.)</a:t>
            </a:r>
          </a:p>
          <a:p>
            <a:pPr algn="l" rtl="0"/>
            <a:r>
              <a:rPr lang="en-US" sz="2000"/>
              <a:t>With a </a:t>
            </a:r>
            <a:r>
              <a:rPr lang="en-US" sz="2000" b="1">
                <a:solidFill>
                  <a:srgbClr val="FF0000"/>
                </a:solidFill>
              </a:rPr>
              <a:t>full-duplex</a:t>
            </a:r>
            <a:r>
              <a:rPr lang="en-US" sz="2000"/>
              <a:t> PC and switch port, there will be no collision, since the devices and the medium can send and receive at the same time.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p:oleObj spid="_x0000_s9218" name="Bitmap Image" r:id="rId4" imgW="1211685" imgH="1165961" progId="PBrush">
              <p:embed/>
            </p:oleObj>
          </a:graphicData>
        </a:graphic>
      </p:graphicFrame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p:oleObj spid="_x0000_s9219" name="Bitmap Image" r:id="rId5" imgW="1211685" imgH="1165961" progId="PBrush">
              <p:embed/>
            </p:oleObj>
          </a:graphicData>
        </a:graphic>
      </p:graphicFrame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p:oleObj spid="_x0000_s9220" name="Bitmap Image" r:id="rId6" imgW="1211685" imgH="1165961" progId="PBrush">
              <p:embed/>
            </p:oleObj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p:oleObj spid="_x0000_s9221" name="Bitmap Image" r:id="rId7" imgW="1211685" imgH="1165961" progId="PBrush">
              <p:embed/>
            </p:oleObj>
          </a:graphicData>
        </a:graphic>
      </p:graphicFrame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14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3620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9222" name="Bitmap Image" r:id="rId8" imgW="4389500" imgH="746667" progId="PBrush">
              <p:embed/>
            </p:oleObj>
          </a:graphicData>
        </a:graphic>
      </p:graphicFrame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1111</a:t>
            </a: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graphicFrame>
        <p:nvGraphicFramePr>
          <p:cNvPr id="153623" name="Object 23"/>
          <p:cNvGraphicFramePr>
            <a:graphicFrameLocks noChangeAspect="1"/>
          </p:cNvGraphicFramePr>
          <p:nvPr/>
        </p:nvGraphicFramePr>
        <p:xfrm>
          <a:off x="4754563" y="2025650"/>
          <a:ext cx="4389437" cy="746125"/>
        </p:xfrm>
        <a:graphic>
          <a:graphicData uri="http://schemas.openxmlformats.org/presentationml/2006/ole">
            <p:oleObj spid="_x0000_s9223" name="Bitmap Image" r:id="rId9" imgW="4389500" imgH="746667" progId="PBrush">
              <p:embed/>
            </p:oleObj>
          </a:graphicData>
        </a:graphic>
      </p:graphicFrame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62785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  <a:latin typeface="Tahoma" pitchFamily="34" charset="0"/>
              </a:rPr>
              <a:t>4444</a:t>
            </a:r>
          </a:p>
        </p:txBody>
      </p:sp>
      <p:sp>
        <p:nvSpPr>
          <p:cNvPr id="153625" name="Text Box 25"/>
          <p:cNvSpPr txBox="1">
            <a:spLocks noChangeArrowheads="1"/>
          </p:cNvSpPr>
          <p:nvPr/>
        </p:nvSpPr>
        <p:spPr bwMode="auto">
          <a:xfrm>
            <a:off x="55927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3626" name="Oval 26"/>
          <p:cNvSpPr>
            <a:spLocks noChangeArrowheads="1"/>
          </p:cNvSpPr>
          <p:nvPr/>
        </p:nvSpPr>
        <p:spPr bwMode="auto">
          <a:xfrm>
            <a:off x="762000" y="2667000"/>
            <a:ext cx="685800" cy="12954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3627" name="Oval 27"/>
          <p:cNvSpPr>
            <a:spLocks noChangeArrowheads="1"/>
          </p:cNvSpPr>
          <p:nvPr/>
        </p:nvSpPr>
        <p:spPr bwMode="auto">
          <a:xfrm>
            <a:off x="2438400" y="2667000"/>
            <a:ext cx="685800" cy="12954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3628" name="Oval 28"/>
          <p:cNvSpPr>
            <a:spLocks noChangeArrowheads="1"/>
          </p:cNvSpPr>
          <p:nvPr/>
        </p:nvSpPr>
        <p:spPr bwMode="auto">
          <a:xfrm>
            <a:off x="1524000" y="2590800"/>
            <a:ext cx="685800" cy="25908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3629" name="Oval 29"/>
          <p:cNvSpPr>
            <a:spLocks noChangeArrowheads="1"/>
          </p:cNvSpPr>
          <p:nvPr/>
        </p:nvSpPr>
        <p:spPr bwMode="auto">
          <a:xfrm>
            <a:off x="3352800" y="2590800"/>
            <a:ext cx="685800" cy="25908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3630" name="Text Box 30"/>
          <p:cNvSpPr txBox="1">
            <a:spLocks noChangeArrowheads="1"/>
          </p:cNvSpPr>
          <p:nvPr/>
        </p:nvSpPr>
        <p:spPr bwMode="auto">
          <a:xfrm>
            <a:off x="1676400" y="1981200"/>
            <a:ext cx="2971800" cy="4247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Tahoma" pitchFamily="34" charset="0"/>
              </a:rPr>
              <a:t>Collision Domains</a:t>
            </a:r>
          </a:p>
        </p:txBody>
      </p:sp>
      <p:sp>
        <p:nvSpPr>
          <p:cNvPr id="153631" name="Line 31"/>
          <p:cNvSpPr>
            <a:spLocks noChangeShapeType="1"/>
          </p:cNvSpPr>
          <p:nvPr/>
        </p:nvSpPr>
        <p:spPr bwMode="auto">
          <a:xfrm flipV="1">
            <a:off x="26670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rtl="0"/>
            <a:r>
              <a:rPr lang="en-US" sz="2400"/>
              <a:t>Other Information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9       4444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1828800"/>
            <a:ext cx="4114800" cy="5029200"/>
          </a:xfrm>
          <a:solidFill>
            <a:schemeClr val="bg1"/>
          </a:solidFill>
          <a:ln/>
        </p:spPr>
        <p:txBody>
          <a:bodyPr/>
          <a:lstStyle/>
          <a:p>
            <a:pPr algn="l" rtl="0"/>
            <a:r>
              <a:rPr lang="en-US" sz="1800"/>
              <a:t>How long are addresses kept in the Source Address Table?</a:t>
            </a:r>
          </a:p>
          <a:p>
            <a:pPr lvl="1" algn="l" rtl="0"/>
            <a:r>
              <a:rPr lang="en-US" sz="1800"/>
              <a:t>5 minutes is common on most vendor switches.</a:t>
            </a:r>
          </a:p>
          <a:p>
            <a:pPr algn="l" rtl="0"/>
            <a:r>
              <a:rPr lang="en-US" sz="1800"/>
              <a:t>How do computers know the Destination MAC address?</a:t>
            </a:r>
          </a:p>
          <a:p>
            <a:pPr lvl="2" algn="l" rtl="0"/>
            <a:r>
              <a:rPr lang="en-US" sz="1800"/>
              <a:t>ARP Caches and ARP Requests </a:t>
            </a:r>
          </a:p>
          <a:p>
            <a:pPr algn="l" rtl="0"/>
            <a:r>
              <a:rPr lang="en-US" sz="1800"/>
              <a:t>How many addresses can be kept in the table?</a:t>
            </a:r>
          </a:p>
          <a:p>
            <a:pPr lvl="1" algn="l" rtl="0"/>
            <a:r>
              <a:rPr lang="en-US" sz="1800"/>
              <a:t>Depends on the size of the cache, but 1,024 addresses is common.</a:t>
            </a:r>
          </a:p>
          <a:p>
            <a:pPr algn="l" rtl="0"/>
            <a:r>
              <a:rPr lang="en-US" sz="1800"/>
              <a:t>What about Layer 2 broadcasts?</a:t>
            </a:r>
          </a:p>
          <a:p>
            <a:pPr lvl="1" algn="l" rtl="0"/>
            <a:r>
              <a:rPr lang="en-US" sz="1800"/>
              <a:t>Layer 2 broadcasts (DA = all 1’s) is flooded out all ports.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p:oleObj spid="_x0000_s10242" name="Bitmap Image" r:id="rId4" imgW="1211685" imgH="1165961" progId="PBrush">
              <p:embed/>
            </p:oleObj>
          </a:graphicData>
        </a:graphic>
      </p:graphicFrame>
      <p:graphicFrame>
        <p:nvGraphicFramePr>
          <p:cNvPr id="154632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p:oleObj spid="_x0000_s10243" name="Bitmap Image" r:id="rId5" imgW="1211685" imgH="1165961" progId="PBrush">
              <p:embed/>
            </p:oleObj>
          </a:graphicData>
        </a:graphic>
      </p:graphicFrame>
      <p:graphicFrame>
        <p:nvGraphicFramePr>
          <p:cNvPr id="154633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p:oleObj spid="_x0000_s10244" name="Bitmap Image" r:id="rId6" imgW="1211685" imgH="1165961" progId="PBrush">
              <p:embed/>
            </p:oleObj>
          </a:graphicData>
        </a:graphic>
      </p:graphicFrame>
      <p:graphicFrame>
        <p:nvGraphicFramePr>
          <p:cNvPr id="154634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p:oleObj spid="_x0000_s10245" name="Bitmap Image" r:id="rId7" imgW="1211685" imgH="1165961" progId="PBrush">
              <p:embed/>
            </p:oleObj>
          </a:graphicData>
        </a:graphic>
      </p:graphicFrame>
      <p:sp>
        <p:nvSpPr>
          <p:cNvPr id="154635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4644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10246" name="Bitmap Image" r:id="rId8" imgW="4389500" imgH="746667" progId="PBrush">
              <p:embed/>
            </p:oleObj>
          </a:graphicData>
        </a:graphic>
      </p:graphicFrame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ＭＳ Ｐゴシック" charset="0"/>
              </a:rPr>
              <a:t>The Address Learning Function 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ＭＳ Ｐゴシック" charset="0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ＭＳ Ｐゴシック" charset="0"/>
              </a:rPr>
              <a:t>Example#2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37" y="2387665"/>
            <a:ext cx="7047186" cy="288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/>
              <a:t>Devices and the layers at which they operate</a:t>
            </a:r>
          </a:p>
        </p:txBody>
      </p:sp>
      <p:graphicFrame>
        <p:nvGraphicFramePr>
          <p:cNvPr id="347179" name="Group 43"/>
          <p:cNvGraphicFramePr>
            <a:graphicFrameLocks noGrp="1"/>
          </p:cNvGraphicFramePr>
          <p:nvPr>
            <p:ph idx="1"/>
          </p:nvPr>
        </p:nvGraphicFramePr>
        <p:xfrm>
          <a:off x="409904" y="1886607"/>
          <a:ext cx="8229600" cy="3875089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2743200"/>
                <a:gridCol w="2743200"/>
                <a:gridCol w="274320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Layer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 of Layer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Device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Network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Routers, layer 3 switches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Link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Switches, bridges, NIC’s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Physical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Hubs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33400"/>
            <a:ext cx="847883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83820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8372475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What happens here?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0600" y="2379663"/>
            <a:ext cx="2844800" cy="4173537"/>
          </a:xfrm>
        </p:spPr>
        <p:txBody>
          <a:bodyPr/>
          <a:lstStyle/>
          <a:p>
            <a:pPr algn="l" rtl="0"/>
            <a:r>
              <a:rPr lang="en-US" sz="2000"/>
              <a:t>Notice the Source Address Table has multiple entries for port #1.</a:t>
            </a:r>
          </a:p>
          <a:p>
            <a:pPr algn="l" rtl="0"/>
            <a:endParaRPr lang="en-US" sz="2000"/>
          </a:p>
        </p:txBody>
      </p:sp>
      <p:pic>
        <p:nvPicPr>
          <p:cNvPr id="157700" name="Picture 4" descr="tcp2_1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5749925" cy="3875088"/>
          </a:xfrm>
          <a:prstGeom prst="rect">
            <a:avLst/>
          </a:prstGeom>
          <a:noFill/>
        </p:spPr>
      </p:pic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11266" name="Bitmap Image" r:id="rId4" imgW="4389500" imgH="746667" progId="PBrush">
              <p:embed/>
            </p:oleObj>
          </a:graphicData>
        </a:graphic>
      </p:graphicFrame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6278563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562600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572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 flipV="1">
            <a:off x="5181600" y="3886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</a:t>
            </a:r>
            <a:r>
              <a:rPr lang="en-US" sz="1600">
                <a:latin typeface="Tahoma" pitchFamily="34" charset="0"/>
              </a:rPr>
              <a:t>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1       2222                     1       3333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11430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8288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What happens here?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0600" y="2379663"/>
            <a:ext cx="2844800" cy="417353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/>
              <a:t>The switch filters the frame out port #1.</a:t>
            </a:r>
          </a:p>
          <a:p>
            <a:pPr algn="l" rtl="0"/>
            <a:r>
              <a:rPr lang="en-US" sz="2000" dirty="0"/>
              <a:t>But the hub is only a layer 1 device, so it floods it out all ports.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Where is the collision domain</a:t>
            </a:r>
            <a:r>
              <a:rPr lang="en-US" sz="2000" dirty="0" smtClean="0"/>
              <a:t>?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Note: A CAM table may contain multiple entries per port, if a hub or a switch is attached to that port</a:t>
            </a:r>
            <a:endParaRPr lang="en-US" sz="2000" dirty="0"/>
          </a:p>
          <a:p>
            <a:pPr algn="l" rtl="0"/>
            <a:endParaRPr lang="en-US" sz="2000" dirty="0"/>
          </a:p>
        </p:txBody>
      </p:sp>
      <p:pic>
        <p:nvPicPr>
          <p:cNvPr id="158724" name="Picture 4" descr="tcp2_1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5749925" cy="3875088"/>
          </a:xfrm>
          <a:prstGeom prst="rect">
            <a:avLst/>
          </a:prstGeom>
          <a:noFill/>
        </p:spPr>
      </p:pic>
      <p:graphicFrame>
        <p:nvGraphicFramePr>
          <p:cNvPr id="181248" name="Object 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12290" name="Bitmap Image" r:id="rId4" imgW="4389500" imgH="746667" progId="PBrush">
              <p:embed/>
            </p:oleObj>
          </a:graphicData>
        </a:graphic>
      </p:graphicFrame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6278563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5562600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4572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 flipV="1">
            <a:off x="5181600" y="3886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</a:t>
            </a:r>
            <a:r>
              <a:rPr lang="en-US" sz="1600">
                <a:latin typeface="Tahoma" pitchFamily="34" charset="0"/>
              </a:rPr>
              <a:t>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1       2222                     1       5555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1430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18288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 flipH="1">
            <a:off x="2057400" y="3429000"/>
            <a:ext cx="22860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 flipH="1">
            <a:off x="838200" y="5029200"/>
            <a:ext cx="228600" cy="45720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>
            <a:off x="1295400" y="5029200"/>
            <a:ext cx="76200" cy="45720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1524000" y="5029200"/>
            <a:ext cx="457200" cy="38100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What happens here?</a:t>
            </a:r>
          </a:p>
        </p:txBody>
      </p:sp>
      <p:pic>
        <p:nvPicPr>
          <p:cNvPr id="159747" name="Picture 3" descr="tcp2_1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5749925" cy="3875088"/>
          </a:xfrm>
          <a:prstGeom prst="rect">
            <a:avLst/>
          </a:prstGeom>
          <a:noFill/>
        </p:spPr>
      </p:pic>
      <p:graphicFrame>
        <p:nvGraphicFramePr>
          <p:cNvPr id="182272" name="Object 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p:oleObj spid="_x0000_s13314" name="Bitmap Image" r:id="rId4" imgW="4389500" imgH="746667" progId="PBrush">
              <p:embed/>
            </p:oleObj>
          </a:graphicData>
        </a:graphic>
      </p:graphicFrame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6278563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562600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876800" y="5715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4572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V="1">
            <a:off x="5181600" y="3886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</a:t>
            </a:r>
            <a:r>
              <a:rPr lang="en-US" sz="1600">
                <a:latin typeface="Tahoma" pitchFamily="34" charset="0"/>
              </a:rPr>
              <a:t>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1       2222                     1       5555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11430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18288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 flipH="1">
            <a:off x="2057400" y="3429000"/>
            <a:ext cx="22860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 flipH="1">
            <a:off x="838200" y="5029200"/>
            <a:ext cx="22860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>
            <a:off x="1295400" y="5029200"/>
            <a:ext cx="7620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1524000" y="5029200"/>
            <a:ext cx="457200" cy="3810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61" name="Oval 17"/>
          <p:cNvSpPr>
            <a:spLocks noChangeArrowheads="1"/>
          </p:cNvSpPr>
          <p:nvPr/>
        </p:nvSpPr>
        <p:spPr bwMode="auto">
          <a:xfrm>
            <a:off x="533400" y="2819400"/>
            <a:ext cx="2133600" cy="34290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5943600" y="3657600"/>
            <a:ext cx="2971800" cy="4247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Tahoma" pitchFamily="34" charset="0"/>
              </a:rPr>
              <a:t>Collision Domain</a:t>
            </a:r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Filter or Flood (Switch)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534400" cy="2743200"/>
          </a:xfrm>
        </p:spPr>
        <p:txBody>
          <a:bodyPr/>
          <a:lstStyle/>
          <a:p>
            <a:pPr algn="l" rtl="0"/>
            <a:r>
              <a:rPr lang="en-US"/>
              <a:t>Switches flood frames that are:</a:t>
            </a:r>
          </a:p>
          <a:p>
            <a:pPr lvl="1" algn="l" rtl="0"/>
            <a:r>
              <a:rPr lang="en-US"/>
              <a:t>Unknown unicasts</a:t>
            </a:r>
          </a:p>
          <a:p>
            <a:pPr lvl="1" algn="l" rtl="0"/>
            <a:r>
              <a:rPr lang="en-US"/>
              <a:t>Layer 2 broadcasts</a:t>
            </a:r>
          </a:p>
          <a:p>
            <a:pPr lvl="1" algn="l" rtl="0"/>
            <a:r>
              <a:rPr lang="en-US"/>
              <a:t>Multicasts (unless running multicast snooping or IGMP)</a:t>
            </a:r>
          </a:p>
          <a:p>
            <a:pPr lvl="2" algn="l" rtl="0"/>
            <a:r>
              <a:rPr lang="en-US"/>
              <a:t>Multicast are special layer 2 and layer 3 addresses that are sent to devices that belong to that “group”.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4572000" cy="26368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LAN segmentation with routers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733800"/>
            <a:ext cx="8534400" cy="31242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b="1" dirty="0">
                <a:cs typeface="Arial" pitchFamily="34" charset="0"/>
              </a:rPr>
              <a:t>Routers provide segmentation of </a:t>
            </a:r>
            <a:r>
              <a:rPr lang="en-US" sz="2000" b="1" dirty="0" smtClean="0">
                <a:cs typeface="Arial" pitchFamily="34" charset="0"/>
              </a:rPr>
              <a:t>networks</a:t>
            </a:r>
            <a:endParaRPr lang="en-US" sz="2000" dirty="0"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 smtClean="0">
                <a:cs typeface="Arial" pitchFamily="34" charset="0"/>
              </a:rPr>
              <a:t>operates </a:t>
            </a:r>
            <a:r>
              <a:rPr lang="en-US" sz="2000" dirty="0">
                <a:cs typeface="Arial" pitchFamily="34" charset="0"/>
              </a:rPr>
              <a:t>at the network layer and uses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IP address </a:t>
            </a:r>
            <a:r>
              <a:rPr lang="en-US" sz="2000" dirty="0">
                <a:cs typeface="Arial" pitchFamily="34" charset="0"/>
              </a:rPr>
              <a:t>to determine the best path to the destination node.</a:t>
            </a:r>
          </a:p>
          <a:p>
            <a:pPr algn="l" rtl="0">
              <a:lnSpc>
                <a:spcPct val="90000"/>
              </a:lnSpc>
            </a:pPr>
            <a:r>
              <a:rPr lang="en-US" sz="2000" dirty="0">
                <a:cs typeface="Arial" pitchFamily="34" charset="0"/>
              </a:rPr>
              <a:t>Bridges and switches provide segmentation </a:t>
            </a:r>
            <a:r>
              <a:rPr lang="en-US" sz="2000" b="1" u="sng" dirty="0">
                <a:cs typeface="Arial" pitchFamily="34" charset="0"/>
              </a:rPr>
              <a:t>within a single network or </a:t>
            </a:r>
            <a:r>
              <a:rPr lang="en-US" sz="2000" b="1" u="sng" dirty="0" err="1">
                <a:cs typeface="Arial" pitchFamily="34" charset="0"/>
              </a:rPr>
              <a:t>subnetwork</a:t>
            </a:r>
            <a:r>
              <a:rPr lang="en-US" sz="2000" b="1" u="sng" dirty="0">
                <a:cs typeface="Arial" pitchFamily="34" charset="0"/>
              </a:rPr>
              <a:t>.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cs typeface="Arial" pitchFamily="34" charset="0"/>
              </a:rPr>
              <a:t>Routers provide </a:t>
            </a:r>
            <a:r>
              <a:rPr lang="en-US" sz="2000" b="1" dirty="0">
                <a:solidFill>
                  <a:schemeClr val="accent2"/>
                </a:solidFill>
                <a:cs typeface="Arial" pitchFamily="34" charset="0"/>
              </a:rPr>
              <a:t>connectivity between networks </a:t>
            </a:r>
            <a:r>
              <a:rPr lang="en-US" sz="2000" b="1" dirty="0">
                <a:cs typeface="Arial" pitchFamily="34" charset="0"/>
              </a:rPr>
              <a:t>and </a:t>
            </a:r>
            <a:r>
              <a:rPr lang="en-US" sz="2000" b="1" dirty="0" err="1">
                <a:cs typeface="Arial" pitchFamily="34" charset="0"/>
              </a:rPr>
              <a:t>subnetworks</a:t>
            </a:r>
            <a:r>
              <a:rPr lang="en-US" sz="2000" b="1" dirty="0">
                <a:cs typeface="Arial" pitchFamily="34" charset="0"/>
              </a:rPr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cs typeface="Arial" pitchFamily="34" charset="0"/>
              </a:rPr>
              <a:t>Routers also </a:t>
            </a:r>
            <a:r>
              <a:rPr lang="en-US" sz="2000" b="1" u="sng" dirty="0">
                <a:cs typeface="Arial" pitchFamily="34" charset="0"/>
              </a:rPr>
              <a:t>do not forward broadcasts </a:t>
            </a:r>
            <a:r>
              <a:rPr lang="en-US" sz="2000" b="1" dirty="0">
                <a:cs typeface="Arial" pitchFamily="34" charset="0"/>
              </a:rPr>
              <a:t>while </a:t>
            </a:r>
            <a:r>
              <a:rPr lang="en-US" sz="2000" b="1" u="sng" dirty="0">
                <a:cs typeface="Arial" pitchFamily="34" charset="0"/>
              </a:rPr>
              <a:t>switches and bridges must forward broadcast frames.</a:t>
            </a: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657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114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391" y="2549676"/>
            <a:ext cx="4808509" cy="39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Operation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MAC Address: Ethernet Identity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090" y="1781503"/>
            <a:ext cx="831268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Layer </a:t>
            </a:r>
            <a:r>
              <a:rPr lang="en-US" sz="2000" dirty="0"/>
              <a:t>2 </a:t>
            </a:r>
            <a:r>
              <a:rPr lang="en-US" sz="2000" dirty="0" smtClean="0"/>
              <a:t>Ethernet </a:t>
            </a:r>
            <a:r>
              <a:rPr lang="en-US" sz="2000" dirty="0"/>
              <a:t>MAC address is a 48-bit binary value expressed as 12 hexadecimal </a:t>
            </a:r>
            <a:r>
              <a:rPr lang="en-US" sz="2000" dirty="0" smtClean="0"/>
              <a:t>digits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73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MAC</a:t>
            </a:r>
            <a:r>
              <a:rPr lang="en-US" dirty="0" smtClean="0">
                <a:latin typeface="Arial" charset="0"/>
              </a:rPr>
              <a:t> Address Representations</a:t>
            </a:r>
            <a:endParaRPr lang="en-US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18" y="3029719"/>
            <a:ext cx="7730696" cy="332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83631"/>
            <a:ext cx="3290887" cy="150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77552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2226" y="274200"/>
            <a:ext cx="8229600" cy="863600"/>
          </a:xfrm>
        </p:spPr>
        <p:txBody>
          <a:bodyPr/>
          <a:lstStyle/>
          <a:p>
            <a:r>
              <a:rPr lang="en-GB" dirty="0"/>
              <a:t>Hubs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GB" sz="2400" dirty="0"/>
              <a:t>Layer 1 devices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Regenerate, retime, amplify signals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 collision/bandwidth domain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Broadcasts propagated out of every port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Only 1 device can transmit at a time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Only 50-60% bandwidth available</a:t>
            </a:r>
          </a:p>
          <a:p>
            <a:pPr algn="l" rtl="0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133600"/>
            <a:ext cx="3276600" cy="3457575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Unicast MAC Address</a:t>
            </a:r>
            <a:endParaRPr lang="en-US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996" y="1395413"/>
            <a:ext cx="7337090" cy="486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Broadcast MAC Address</a:t>
            </a:r>
            <a:endParaRPr lang="en-US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08" y="1581149"/>
            <a:ext cx="8096978" cy="487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Multicast MAC Address</a:t>
            </a:r>
            <a:endParaRPr lang="en-US" sz="28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68" y="1348920"/>
            <a:ext cx="7782815" cy="467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875" y="5686412"/>
            <a:ext cx="271695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dirty="0" smtClean="0"/>
              <a:t>ulticast </a:t>
            </a:r>
            <a:r>
              <a:rPr lang="en-US" sz="1400" b="1" dirty="0"/>
              <a:t>MAC address is a special value that begins with 01-00-5E in </a:t>
            </a:r>
            <a:r>
              <a:rPr lang="en-US" sz="1400" b="1" dirty="0" smtClean="0"/>
              <a:t>hexadecimal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5303769" y="5783362"/>
            <a:ext cx="321491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Range of </a:t>
            </a:r>
            <a:r>
              <a:rPr lang="en-US" sz="1400" b="1" dirty="0"/>
              <a:t>IPV4 multicast addresses is 224.0.0.0 to 239.255.255.255</a:t>
            </a:r>
          </a:p>
        </p:txBody>
      </p:sp>
    </p:spTree>
    <p:extLst>
      <p:ext uri="{BB962C8B-B14F-4D97-AF65-F5344CB8AC3E}">
        <p14:creationId xmlns:p14="http://schemas.microsoft.com/office/powerpoint/2010/main" xmlns="" val="3124235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MAC and IP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MAC and IP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743" y="1494969"/>
            <a:ext cx="8665028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MAC address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This address does not change 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Similar to the name of a person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Known as physical address because physically assigned to the host NIC 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IP address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Similar to the address of a person 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Based on where the host is actually located 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Known as a logical address because assigned logically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Assigned to each host by a network administrator</a:t>
            </a:r>
          </a:p>
          <a:p>
            <a:pPr algn="l"/>
            <a:endParaRPr lang="en-US" dirty="0" smtClean="0"/>
          </a:p>
          <a:p>
            <a:pPr algn="l"/>
            <a:r>
              <a:rPr lang="en-US" sz="2000" dirty="0" smtClean="0"/>
              <a:t>Both </a:t>
            </a:r>
            <a:r>
              <a:rPr lang="en-US" sz="2000" dirty="0"/>
              <a:t>the physical MAC and logical IP addresses are required for a computer to communicate </a:t>
            </a:r>
            <a:r>
              <a:rPr lang="en-US" sz="2000" dirty="0" smtClean="0"/>
              <a:t>just </a:t>
            </a:r>
            <a:r>
              <a:rPr lang="en-US" sz="2000" dirty="0"/>
              <a:t>like both the name and address of a person are required to send a </a:t>
            </a:r>
            <a:r>
              <a:rPr lang="en-US" sz="2000" dirty="0" smtClean="0"/>
              <a:t>letter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20686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sz="1600" dirty="0" smtClean="0">
                <a:latin typeface="Arial" charset="0"/>
              </a:rPr>
              <a:t/>
            </a:r>
            <a:br>
              <a:rPr lang="en-US" sz="16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End-to-End Connectivity, MAC, and </a:t>
            </a:r>
            <a:r>
              <a:rPr lang="en-US" dirty="0" smtClean="0">
                <a:latin typeface="Arial" charset="0"/>
              </a:rPr>
              <a:t>IP</a:t>
            </a:r>
            <a:endParaRPr lang="en-US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71" y="1412305"/>
            <a:ext cx="7277178" cy="17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84" y="3113284"/>
            <a:ext cx="7103351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771" y="5582004"/>
            <a:ext cx="79906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http://cisco.edu.mn/CCNA_R&amp;S_(Introduction_to_Networking)/course/module5/index.html#5.1.4.1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527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0" eaLnBrk="1" hangingPunct="1"/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ARP – Address Resolution protocol 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ARP relies on certain types of Ethernet broadcast messages and Ethernet </a:t>
            </a:r>
            <a:r>
              <a:rPr lang="en-US" dirty="0" err="1" smtClean="0"/>
              <a:t>unicast</a:t>
            </a:r>
            <a:r>
              <a:rPr lang="en-US" dirty="0" smtClean="0"/>
              <a:t> messages, called ARP requests and ARP replies.</a:t>
            </a:r>
          </a:p>
          <a:p>
            <a:pPr algn="l" rtl="0"/>
            <a:r>
              <a:rPr lang="en-US" dirty="0" smtClean="0"/>
              <a:t>The ARP protocol provides two basic functions:</a:t>
            </a:r>
          </a:p>
          <a:p>
            <a:pPr lvl="1" algn="l" rtl="0"/>
            <a:r>
              <a:rPr lang="en-US" dirty="0" smtClean="0"/>
              <a:t>Resolving IPv4 addresses to MAC addresses</a:t>
            </a:r>
          </a:p>
          <a:p>
            <a:pPr lvl="1" algn="l" rtl="0"/>
            <a:r>
              <a:rPr lang="en-US" dirty="0" smtClean="0"/>
              <a:t>Maintaining a table of mappings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203"/>
            <a:ext cx="3447935" cy="232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438" y="744593"/>
            <a:ext cx="3892769" cy="225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300073" cy="26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3529" y="3308130"/>
            <a:ext cx="45051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38" y="504845"/>
            <a:ext cx="7236371" cy="601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33513"/>
            <a:ext cx="5486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311" y="888726"/>
            <a:ext cx="6514607" cy="53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86800" cy="685800"/>
          </a:xfrm>
        </p:spPr>
        <p:txBody>
          <a:bodyPr/>
          <a:lstStyle/>
          <a:p>
            <a:r>
              <a:rPr lang="en-US" sz="2800"/>
              <a:t>Sending and receiving Ethernet frames via a hub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22850" y="2225675"/>
            <a:ext cx="3892550" cy="4327525"/>
          </a:xfrm>
        </p:spPr>
        <p:txBody>
          <a:bodyPr/>
          <a:lstStyle/>
          <a:p>
            <a:pPr algn="l" rtl="0"/>
            <a:r>
              <a:rPr lang="en-US" dirty="0"/>
              <a:t>So, what does a hub do when it receives information?</a:t>
            </a:r>
          </a:p>
          <a:p>
            <a:pPr algn="l" rtl="0"/>
            <a:r>
              <a:rPr lang="en-US" dirty="0"/>
              <a:t>Remember, a hub is nothing more than a multiport repeater.</a:t>
            </a:r>
          </a:p>
        </p:txBody>
      </p:sp>
      <p:pic>
        <p:nvPicPr>
          <p:cNvPr id="143364" name="Picture 1028" descr="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503738" cy="5486400"/>
          </a:xfrm>
          <a:prstGeom prst="rect">
            <a:avLst/>
          </a:prstGeom>
          <a:noFill/>
        </p:spPr>
      </p:pic>
      <p:sp>
        <p:nvSpPr>
          <p:cNvPr id="143365" name="Text Box 1029"/>
          <p:cNvSpPr txBox="1">
            <a:spLocks noChangeArrowheads="1"/>
          </p:cNvSpPr>
          <p:nvPr/>
        </p:nvSpPr>
        <p:spPr bwMode="auto">
          <a:xfrm>
            <a:off x="685800" y="251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3366" name="Text Box 1030"/>
          <p:cNvSpPr txBox="1">
            <a:spLocks noChangeArrowheads="1"/>
          </p:cNvSpPr>
          <p:nvPr/>
        </p:nvSpPr>
        <p:spPr bwMode="auto">
          <a:xfrm>
            <a:off x="3352800" y="251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3367" name="Text Box 1031"/>
          <p:cNvSpPr txBox="1">
            <a:spLocks noChangeArrowheads="1"/>
          </p:cNvSpPr>
          <p:nvPr/>
        </p:nvSpPr>
        <p:spPr bwMode="auto">
          <a:xfrm>
            <a:off x="838200" y="632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3368" name="Text Box 1032"/>
          <p:cNvSpPr txBox="1">
            <a:spLocks noChangeArrowheads="1"/>
          </p:cNvSpPr>
          <p:nvPr/>
        </p:nvSpPr>
        <p:spPr bwMode="auto">
          <a:xfrm>
            <a:off x="3200400" y="632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3369" name="Text Box 1033"/>
          <p:cNvSpPr txBox="1">
            <a:spLocks noChangeArrowheads="1"/>
          </p:cNvSpPr>
          <p:nvPr/>
        </p:nvSpPr>
        <p:spPr bwMode="auto">
          <a:xfrm>
            <a:off x="3657600" y="4419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43370" name="Line 1034"/>
          <p:cNvSpPr>
            <a:spLocks noChangeShapeType="1"/>
          </p:cNvSpPr>
          <p:nvPr/>
        </p:nvSpPr>
        <p:spPr bwMode="auto">
          <a:xfrm>
            <a:off x="21336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3371" name="Line 1035"/>
          <p:cNvSpPr>
            <a:spLocks noChangeShapeType="1"/>
          </p:cNvSpPr>
          <p:nvPr/>
        </p:nvSpPr>
        <p:spPr bwMode="auto">
          <a:xfrm>
            <a:off x="1752600" y="22860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3372" name="Text Box 1036"/>
          <p:cNvSpPr txBox="1">
            <a:spLocks noChangeArrowheads="1"/>
          </p:cNvSpPr>
          <p:nvPr/>
        </p:nvSpPr>
        <p:spPr bwMode="auto">
          <a:xfrm>
            <a:off x="2209800" y="2514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?</a:t>
            </a:r>
          </a:p>
        </p:txBody>
      </p:sp>
      <p:graphicFrame>
        <p:nvGraphicFramePr>
          <p:cNvPr id="143373" name="Object 1037"/>
          <p:cNvGraphicFramePr>
            <a:graphicFrameLocks noChangeAspect="1"/>
          </p:cNvGraphicFramePr>
          <p:nvPr/>
        </p:nvGraphicFramePr>
        <p:xfrm>
          <a:off x="4495800" y="1066800"/>
          <a:ext cx="4389438" cy="746125"/>
        </p:xfrm>
        <a:graphic>
          <a:graphicData uri="http://schemas.openxmlformats.org/presentationml/2006/ole">
            <p:oleObj spid="_x0000_s1026" name="Bitmap Image" r:id="rId4" imgW="4389500" imgH="746667" progId="PBrush">
              <p:embed/>
            </p:oleObj>
          </a:graphicData>
        </a:graphic>
      </p:graphicFrame>
      <p:sp>
        <p:nvSpPr>
          <p:cNvPr id="143374" name="Text Box 1038"/>
          <p:cNvSpPr txBox="1">
            <a:spLocks noChangeArrowheads="1"/>
          </p:cNvSpPr>
          <p:nvPr/>
        </p:nvSpPr>
        <p:spPr bwMode="auto">
          <a:xfrm>
            <a:off x="6019800" y="175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3375" name="Text Box 1039"/>
          <p:cNvSpPr txBox="1">
            <a:spLocks noChangeArrowheads="1"/>
          </p:cNvSpPr>
          <p:nvPr/>
        </p:nvSpPr>
        <p:spPr bwMode="auto">
          <a:xfrm>
            <a:off x="5334000" y="175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3376" name="Text Box 1040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659" y="781154"/>
            <a:ext cx="7163895" cy="533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31" y="405142"/>
            <a:ext cx="7953781" cy="57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24" y="702550"/>
            <a:ext cx="6779173" cy="544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92" y="480027"/>
            <a:ext cx="7598979" cy="609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820" y="516648"/>
            <a:ext cx="7031421" cy="562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648" y="553763"/>
            <a:ext cx="6731876" cy="58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73" y="1125264"/>
            <a:ext cx="6438736" cy="538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323" y="4428064"/>
            <a:ext cx="8733677" cy="2429936"/>
          </a:xfrm>
        </p:spPr>
        <p:txBody>
          <a:bodyPr/>
          <a:lstStyle/>
          <a:p>
            <a:pPr algn="l" rtl="0"/>
            <a:r>
              <a:rPr lang="en-US" dirty="0" smtClean="0"/>
              <a:t>Entries in the ARP table are time stamped. </a:t>
            </a:r>
          </a:p>
          <a:p>
            <a:pPr algn="l" rtl="0"/>
            <a:r>
              <a:rPr lang="en-US" dirty="0" smtClean="0"/>
              <a:t>static map entries can be entered in an ARP table, but this is rarely done. Static ARP table entries do not expire over time and must be manually removed.</a:t>
            </a:r>
          </a:p>
          <a:p>
            <a:pPr algn="l" rtl="0"/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88" y="425668"/>
            <a:ext cx="5774548" cy="381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606" y="419266"/>
            <a:ext cx="420939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AutoShape 2" descr="نتيجة بحث الصور عن ‪cisco devices symbol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Symbols</a:t>
            </a:r>
            <a:endParaRPr lang="ar-SA" dirty="0"/>
          </a:p>
        </p:txBody>
      </p:sp>
      <p:pic>
        <p:nvPicPr>
          <p:cNvPr id="105476" name="Picture 4" descr="نتيجة بحث الصور عن ‪cisco devices symbol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2247900"/>
            <a:ext cx="6189766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Recourses: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3A629C0-DDE7-4347-BDD0-E452DE62B51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Cisco slides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r>
              <a:rPr lang="en-US" sz="2800"/>
              <a:t>Sending and receiving Ethernet frames via a hub</a:t>
            </a:r>
          </a:p>
        </p:txBody>
      </p:sp>
      <p:pic>
        <p:nvPicPr>
          <p:cNvPr id="144387" name="Picture 1027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069013" cy="4914900"/>
          </a:xfrm>
          <a:prstGeom prst="rect">
            <a:avLst/>
          </a:prstGeom>
          <a:noFill/>
        </p:spPr>
      </p:pic>
      <p:sp>
        <p:nvSpPr>
          <p:cNvPr id="144388" name="Text Box 1028"/>
          <p:cNvSpPr txBox="1">
            <a:spLocks noChangeArrowheads="1"/>
          </p:cNvSpPr>
          <p:nvPr/>
        </p:nvSpPr>
        <p:spPr bwMode="auto">
          <a:xfrm>
            <a:off x="1543050" y="1752600"/>
            <a:ext cx="175260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sz="3600" dirty="0"/>
              <a:t>Hub or</a:t>
            </a:r>
            <a:r>
              <a:rPr lang="en-US" dirty="0">
                <a:latin typeface="Tahoma" pitchFamily="34" charset="0"/>
              </a:rPr>
              <a:t> </a:t>
            </a:r>
          </a:p>
        </p:txBody>
      </p:sp>
      <p:sp>
        <p:nvSpPr>
          <p:cNvPr id="144389" name="Text Box 1029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86800" cy="685800"/>
          </a:xfrm>
        </p:spPr>
        <p:txBody>
          <a:bodyPr/>
          <a:lstStyle/>
          <a:p>
            <a:r>
              <a:rPr lang="en-US" sz="2800"/>
              <a:t>Sending and receiving Ethernet frames via a hub</a:t>
            </a:r>
          </a:p>
        </p:txBody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29200" y="2209800"/>
            <a:ext cx="3962400" cy="44196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The hub will </a:t>
            </a:r>
            <a:r>
              <a:rPr lang="en-US" sz="2000" b="1" dirty="0"/>
              <a:t>flood</a:t>
            </a:r>
            <a:r>
              <a:rPr lang="en-US" sz="2000" dirty="0"/>
              <a:t> it out all ports except for the incoming port.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Hub is a layer 1 device.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A hub does NOT look at layer 2 addresses, so it is fast in transmitting data.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Disadvantage with hubs:  A hub or series of hubs is a single </a:t>
            </a:r>
            <a:r>
              <a:rPr lang="en-US" sz="2000" b="1" dirty="0"/>
              <a:t>collision domain</a:t>
            </a:r>
            <a:r>
              <a:rPr lang="en-US" sz="2000" dirty="0"/>
              <a:t>. 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A collision will occur if any two or more devices transmit at the same time within the collision domain.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More on this later.</a:t>
            </a:r>
          </a:p>
        </p:txBody>
      </p:sp>
      <p:pic>
        <p:nvPicPr>
          <p:cNvPr id="145412" name="Picture 1028" descr="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503738" cy="5486400"/>
          </a:xfrm>
          <a:prstGeom prst="rect">
            <a:avLst/>
          </a:prstGeom>
          <a:noFill/>
        </p:spPr>
      </p:pic>
      <p:sp>
        <p:nvSpPr>
          <p:cNvPr id="145413" name="Text Box 1029"/>
          <p:cNvSpPr txBox="1">
            <a:spLocks noChangeArrowheads="1"/>
          </p:cNvSpPr>
          <p:nvPr/>
        </p:nvSpPr>
        <p:spPr bwMode="auto">
          <a:xfrm>
            <a:off x="685800" y="251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5414" name="Text Box 1030"/>
          <p:cNvSpPr txBox="1">
            <a:spLocks noChangeArrowheads="1"/>
          </p:cNvSpPr>
          <p:nvPr/>
        </p:nvSpPr>
        <p:spPr bwMode="auto">
          <a:xfrm>
            <a:off x="3352800" y="251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5415" name="Text Box 1031"/>
          <p:cNvSpPr txBox="1">
            <a:spLocks noChangeArrowheads="1"/>
          </p:cNvSpPr>
          <p:nvPr/>
        </p:nvSpPr>
        <p:spPr bwMode="auto">
          <a:xfrm>
            <a:off x="838200" y="632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5416" name="Text Box 1032"/>
          <p:cNvSpPr txBox="1">
            <a:spLocks noChangeArrowheads="1"/>
          </p:cNvSpPr>
          <p:nvPr/>
        </p:nvSpPr>
        <p:spPr bwMode="auto">
          <a:xfrm>
            <a:off x="3200400" y="632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5417" name="Text Box 1033"/>
          <p:cNvSpPr txBox="1">
            <a:spLocks noChangeArrowheads="1"/>
          </p:cNvSpPr>
          <p:nvPr/>
        </p:nvSpPr>
        <p:spPr bwMode="auto">
          <a:xfrm>
            <a:off x="3657600" y="4419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45418" name="Line 1034"/>
          <p:cNvSpPr>
            <a:spLocks noChangeShapeType="1"/>
          </p:cNvSpPr>
          <p:nvPr/>
        </p:nvSpPr>
        <p:spPr bwMode="auto">
          <a:xfrm>
            <a:off x="21336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19" name="Line 1035"/>
          <p:cNvSpPr>
            <a:spLocks noChangeShapeType="1"/>
          </p:cNvSpPr>
          <p:nvPr/>
        </p:nvSpPr>
        <p:spPr bwMode="auto">
          <a:xfrm>
            <a:off x="1752600" y="22860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graphicFrame>
        <p:nvGraphicFramePr>
          <p:cNvPr id="145420" name="Object 1036"/>
          <p:cNvGraphicFramePr>
            <a:graphicFrameLocks noChangeAspect="1"/>
          </p:cNvGraphicFramePr>
          <p:nvPr/>
        </p:nvGraphicFramePr>
        <p:xfrm>
          <a:off x="4495800" y="1066800"/>
          <a:ext cx="4389438" cy="746125"/>
        </p:xfrm>
        <a:graphic>
          <a:graphicData uri="http://schemas.openxmlformats.org/presentationml/2006/ole">
            <p:oleObj spid="_x0000_s2050" name="Bitmap Image" r:id="rId4" imgW="4389500" imgH="746667" progId="PBrush">
              <p:embed/>
            </p:oleObj>
          </a:graphicData>
        </a:graphic>
      </p:graphicFrame>
      <p:sp>
        <p:nvSpPr>
          <p:cNvPr id="145421" name="Text Box 1037"/>
          <p:cNvSpPr txBox="1">
            <a:spLocks noChangeArrowheads="1"/>
          </p:cNvSpPr>
          <p:nvPr/>
        </p:nvSpPr>
        <p:spPr bwMode="auto">
          <a:xfrm>
            <a:off x="6019800" y="175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5422" name="Text Box 1038"/>
          <p:cNvSpPr txBox="1">
            <a:spLocks noChangeArrowheads="1"/>
          </p:cNvSpPr>
          <p:nvPr/>
        </p:nvSpPr>
        <p:spPr bwMode="auto">
          <a:xfrm>
            <a:off x="5334000" y="175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5423" name="Line 1039"/>
          <p:cNvSpPr>
            <a:spLocks noChangeShapeType="1"/>
          </p:cNvSpPr>
          <p:nvPr/>
        </p:nvSpPr>
        <p:spPr bwMode="auto">
          <a:xfrm>
            <a:off x="2895600" y="3429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4" name="Line 1040"/>
          <p:cNvSpPr>
            <a:spLocks noChangeShapeType="1"/>
          </p:cNvSpPr>
          <p:nvPr/>
        </p:nvSpPr>
        <p:spPr bwMode="auto">
          <a:xfrm>
            <a:off x="1828800" y="3886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5" name="Line 1041"/>
          <p:cNvSpPr>
            <a:spLocks noChangeShapeType="1"/>
          </p:cNvSpPr>
          <p:nvPr/>
        </p:nvSpPr>
        <p:spPr bwMode="auto">
          <a:xfrm>
            <a:off x="2590800" y="4572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6" name="Line 1042"/>
          <p:cNvSpPr>
            <a:spLocks noChangeShapeType="1"/>
          </p:cNvSpPr>
          <p:nvPr/>
        </p:nvSpPr>
        <p:spPr bwMode="auto">
          <a:xfrm>
            <a:off x="2133600" y="4572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7" name="Line 1043"/>
          <p:cNvSpPr>
            <a:spLocks noChangeShapeType="1"/>
          </p:cNvSpPr>
          <p:nvPr/>
        </p:nvSpPr>
        <p:spPr bwMode="auto">
          <a:xfrm flipV="1">
            <a:off x="26670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8" name="Line 1044"/>
          <p:cNvSpPr>
            <a:spLocks noChangeShapeType="1"/>
          </p:cNvSpPr>
          <p:nvPr/>
        </p:nvSpPr>
        <p:spPr bwMode="auto">
          <a:xfrm>
            <a:off x="2895600" y="47244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9" name="Text Box 1045"/>
          <p:cNvSpPr txBox="1">
            <a:spLocks noChangeArrowheads="1"/>
          </p:cNvSpPr>
          <p:nvPr/>
        </p:nvSpPr>
        <p:spPr bwMode="auto">
          <a:xfrm>
            <a:off x="3352800" y="2743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5430" name="Text Box 1046"/>
          <p:cNvSpPr txBox="1">
            <a:spLocks noChangeArrowheads="1"/>
          </p:cNvSpPr>
          <p:nvPr/>
        </p:nvSpPr>
        <p:spPr bwMode="auto">
          <a:xfrm>
            <a:off x="3886200" y="6324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5431" name="Text Box 1047"/>
          <p:cNvSpPr txBox="1">
            <a:spLocks noChangeArrowheads="1"/>
          </p:cNvSpPr>
          <p:nvPr/>
        </p:nvSpPr>
        <p:spPr bwMode="auto">
          <a:xfrm>
            <a:off x="3657600" y="4648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5432" name="Text Box 1048"/>
          <p:cNvSpPr txBox="1">
            <a:spLocks noChangeArrowheads="1"/>
          </p:cNvSpPr>
          <p:nvPr/>
        </p:nvSpPr>
        <p:spPr bwMode="auto">
          <a:xfrm>
            <a:off x="1524000" y="6324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For me!</a:t>
            </a:r>
          </a:p>
        </p:txBody>
      </p:sp>
      <p:sp>
        <p:nvSpPr>
          <p:cNvPr id="145433" name="Text Box 1049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86800" cy="685800"/>
          </a:xfrm>
        </p:spPr>
        <p:txBody>
          <a:bodyPr/>
          <a:lstStyle/>
          <a:p>
            <a:pPr algn="r" rtl="0"/>
            <a:r>
              <a:rPr lang="en-US" sz="2800"/>
              <a:t>Sending and receiving Ethernet frames via a hub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2850" y="2225675"/>
            <a:ext cx="3892550" cy="115887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Another disadvantage with hubs is that is take up unnecessary bandwidth on other links.</a:t>
            </a:r>
          </a:p>
        </p:txBody>
      </p:sp>
      <p:pic>
        <p:nvPicPr>
          <p:cNvPr id="146436" name="Picture 4" descr="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503738" cy="5486400"/>
          </a:xfrm>
          <a:prstGeom prst="rect">
            <a:avLst/>
          </a:prstGeom>
          <a:noFill/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685800" y="2514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352800" y="2514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838200" y="6324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3200400" y="6324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657600" y="4419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21336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1752600" y="22860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graphicFrame>
        <p:nvGraphicFramePr>
          <p:cNvPr id="146444" name="Object 12"/>
          <p:cNvGraphicFramePr>
            <a:graphicFrameLocks noChangeAspect="1"/>
          </p:cNvGraphicFramePr>
          <p:nvPr/>
        </p:nvGraphicFramePr>
        <p:xfrm>
          <a:off x="4495800" y="1066800"/>
          <a:ext cx="4389438" cy="746125"/>
        </p:xfrm>
        <a:graphic>
          <a:graphicData uri="http://schemas.openxmlformats.org/presentationml/2006/ole">
            <p:oleObj spid="_x0000_s3074" name="Bitmap Image" r:id="rId4" imgW="4389500" imgH="746667" progId="PBrush">
              <p:embed/>
            </p:oleObj>
          </a:graphicData>
        </a:graphic>
      </p:graphicFrame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6019800" y="17526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5334000" y="17526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>
            <a:off x="2895600" y="3429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1828800" y="3886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2590800" y="4572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2133600" y="4572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 flipV="1">
            <a:off x="26670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2895600" y="47244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1524000" y="63246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3886200" y="63246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3657600" y="46482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3276600" y="2743200"/>
            <a:ext cx="990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For me!</a:t>
            </a:r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1143000" y="3198813"/>
            <a:ext cx="2584450" cy="3125787"/>
          </a:xfrm>
          <a:prstGeom prst="ellips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4876800" y="4419600"/>
            <a:ext cx="2286000" cy="7571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ahoma" pitchFamily="34" charset="0"/>
              </a:rPr>
              <a:t>Wasted bandwidth</a:t>
            </a:r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 flipH="1">
            <a:off x="3733800" y="5029200"/>
            <a:ext cx="1066800" cy="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60" name="Rectangle 28"/>
          <p:cNvSpPr>
            <a:spLocks noChangeArrowheads="1"/>
          </p:cNvSpPr>
          <p:nvPr/>
        </p:nvSpPr>
        <p:spPr bwMode="auto">
          <a:xfrm>
            <a:off x="5334000" y="1752600"/>
            <a:ext cx="762000" cy="381000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6461" name="Text Box 29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226" y="368793"/>
            <a:ext cx="8229600" cy="863600"/>
          </a:xfrm>
        </p:spPr>
        <p:txBody>
          <a:bodyPr/>
          <a:lstStyle/>
          <a:p>
            <a:r>
              <a:rPr lang="en-GB" dirty="0"/>
              <a:t>Bridges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en-GB" sz="2400" dirty="0"/>
              <a:t>Layer 2 device</a:t>
            </a:r>
          </a:p>
          <a:p>
            <a:pPr algn="l" rtl="0"/>
            <a:r>
              <a:rPr lang="en-GB" sz="2400" dirty="0"/>
              <a:t>Splits network into 2 collision/bandwidth domains</a:t>
            </a:r>
          </a:p>
          <a:p>
            <a:pPr algn="l" rtl="0"/>
            <a:r>
              <a:rPr lang="en-GB" sz="2400" dirty="0"/>
              <a:t>Broadcasts are forwarded</a:t>
            </a:r>
          </a:p>
          <a:p>
            <a:pPr algn="l" rtl="0"/>
            <a:r>
              <a:rPr lang="en-GB" sz="2400" dirty="0"/>
              <a:t>Local traffic stays local</a:t>
            </a:r>
          </a:p>
          <a:p>
            <a:pPr algn="l" rtl="0"/>
            <a:r>
              <a:rPr lang="en-GB" sz="2400" dirty="0"/>
              <a:t>Checks Layer 2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MAC addresses </a:t>
            </a:r>
            <a:r>
              <a:rPr lang="en-GB" sz="2400" dirty="0"/>
              <a:t>in 802.3 frame</a:t>
            </a:r>
            <a:endParaRPr lang="en-US" sz="2400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2977"/>
          <a:stretch>
            <a:fillRect/>
          </a:stretch>
        </p:blipFill>
        <p:spPr>
          <a:xfrm>
            <a:off x="4586288" y="2981325"/>
            <a:ext cx="4038600" cy="2535238"/>
          </a:xfrm>
          <a:noFill/>
          <a:ln/>
        </p:spPr>
      </p:pic>
      <p:pic>
        <p:nvPicPr>
          <p:cNvPr id="5" name="Picture 4" descr="566 Bridge and router 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9" y="5304045"/>
            <a:ext cx="3014661" cy="11920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42669"/>
            <a:ext cx="8229600" cy="863600"/>
          </a:xfrm>
        </p:spPr>
        <p:txBody>
          <a:bodyPr/>
          <a:lstStyle/>
          <a:p>
            <a:r>
              <a:rPr lang="en-GB" dirty="0"/>
              <a:t>Switches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2226" y="1581807"/>
            <a:ext cx="4038600" cy="4308475"/>
          </a:xfrm>
        </p:spPr>
        <p:txBody>
          <a:bodyPr/>
          <a:lstStyle/>
          <a:p>
            <a:pPr algn="l" rtl="0"/>
            <a:r>
              <a:rPr lang="en-GB" sz="2000" dirty="0"/>
              <a:t>Layer 2 device</a:t>
            </a:r>
          </a:p>
          <a:p>
            <a:pPr algn="l" rtl="0"/>
            <a:r>
              <a:rPr lang="en-GB" sz="2000" dirty="0"/>
              <a:t>Learns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MAC addresses </a:t>
            </a:r>
            <a:r>
              <a:rPr lang="en-GB" sz="2000" dirty="0"/>
              <a:t>of devices attached to each port</a:t>
            </a:r>
          </a:p>
          <a:p>
            <a:pPr algn="l" rtl="0"/>
            <a:r>
              <a:rPr lang="en-GB" sz="2000" dirty="0"/>
              <a:t>Each </a:t>
            </a:r>
            <a:r>
              <a:rPr lang="en-GB" sz="2000" dirty="0" err="1"/>
              <a:t>switchport</a:t>
            </a:r>
            <a:r>
              <a:rPr lang="en-GB" sz="2000" dirty="0"/>
              <a:t> is a collision domain</a:t>
            </a:r>
          </a:p>
          <a:p>
            <a:pPr algn="l" rtl="0"/>
            <a:r>
              <a:rPr lang="en-GB" sz="2000" dirty="0"/>
              <a:t>More collision domains BUT smaller collision domains</a:t>
            </a:r>
          </a:p>
          <a:p>
            <a:pPr algn="l" rtl="0"/>
            <a:r>
              <a:rPr lang="en-GB" sz="2000" dirty="0"/>
              <a:t>Broadcasts still sent out of every port</a:t>
            </a:r>
          </a:p>
          <a:p>
            <a:pPr algn="l" rtl="0"/>
            <a:r>
              <a:rPr lang="en-GB" sz="2000" dirty="0"/>
              <a:t>Each </a:t>
            </a:r>
            <a:r>
              <a:rPr lang="en-GB" sz="2000" dirty="0" err="1"/>
              <a:t>switchport</a:t>
            </a:r>
            <a:r>
              <a:rPr lang="en-GB" sz="2000" dirty="0"/>
              <a:t> has dedicated bandwidth</a:t>
            </a:r>
          </a:p>
          <a:p>
            <a:pPr algn="l" rtl="0"/>
            <a:r>
              <a:rPr lang="en-GB" sz="2000" dirty="0"/>
              <a:t>100% bandwidth available</a:t>
            </a:r>
            <a:endParaRPr lang="en-US" sz="2000" dirty="0"/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205038"/>
            <a:ext cx="3619500" cy="36957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DEA98B6EDE043B3E287EA145AD2A1" ma:contentTypeVersion="0" ma:contentTypeDescription="Create a new document." ma:contentTypeScope="" ma:versionID="e738dc5c10b6f251c3daf54c41d114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2178BB-79E1-4B46-94F8-9C43DCF08AB0}"/>
</file>

<file path=customXml/itemProps2.xml><?xml version="1.0" encoding="utf-8"?>
<ds:datastoreItem xmlns:ds="http://schemas.openxmlformats.org/officeDocument/2006/customXml" ds:itemID="{FE4CED2D-F1CC-44B1-A64E-01CA7B6B2238}"/>
</file>

<file path=customXml/itemProps3.xml><?xml version="1.0" encoding="utf-8"?>
<ds:datastoreItem xmlns:ds="http://schemas.openxmlformats.org/officeDocument/2006/customXml" ds:itemID="{3555F984-8247-4358-892D-28B66F6CF8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12315</TotalTime>
  <Pages>28</Pages>
  <Words>1718</Words>
  <Application>Microsoft Office PowerPoint</Application>
  <PresentationFormat>On-screen Show (4:3)</PresentationFormat>
  <Paragraphs>343</Paragraphs>
  <Slides>49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PPT-TMPLT-WHT_C</vt:lpstr>
      <vt:lpstr>Median</vt:lpstr>
      <vt:lpstr>1_Median</vt:lpstr>
      <vt:lpstr>Bitmap Image</vt:lpstr>
      <vt:lpstr> Lecture#2:  Network Devices</vt:lpstr>
      <vt:lpstr>Devices and the layers at which they operate</vt:lpstr>
      <vt:lpstr>Hubs</vt:lpstr>
      <vt:lpstr>Sending and receiving Ethernet frames via a hub</vt:lpstr>
      <vt:lpstr>Sending and receiving Ethernet frames via a hub</vt:lpstr>
      <vt:lpstr>Sending and receiving Ethernet frames via a hub</vt:lpstr>
      <vt:lpstr>Sending and receiving Ethernet frames via a hub</vt:lpstr>
      <vt:lpstr>Bridges</vt:lpstr>
      <vt:lpstr>Switches</vt:lpstr>
      <vt:lpstr>Switch’s functions</vt:lpstr>
      <vt:lpstr>The Address Learning Function </vt:lpstr>
      <vt:lpstr>Sending and receiving Ethernet frames via a switch</vt:lpstr>
      <vt:lpstr>No Destination Address in table, Flood</vt:lpstr>
      <vt:lpstr>Destination Address in table, Filter</vt:lpstr>
      <vt:lpstr>Destination Address in table, Filter</vt:lpstr>
      <vt:lpstr>No Collisions in Switch, Buffering</vt:lpstr>
      <vt:lpstr>Collision Domains</vt:lpstr>
      <vt:lpstr>Other Information</vt:lpstr>
      <vt:lpstr>The Address Learning Function  Example#2</vt:lpstr>
      <vt:lpstr>Slide 20</vt:lpstr>
      <vt:lpstr>Slide 21</vt:lpstr>
      <vt:lpstr>Slide 22</vt:lpstr>
      <vt:lpstr>What happens here?</vt:lpstr>
      <vt:lpstr>What happens here?</vt:lpstr>
      <vt:lpstr>What happens here?</vt:lpstr>
      <vt:lpstr>Filter or Flood (Switch)</vt:lpstr>
      <vt:lpstr>LAN segmentation with routers</vt:lpstr>
      <vt:lpstr>Ethernet Operation MAC Address: Ethernet Identity</vt:lpstr>
      <vt:lpstr>Ethernet MAC MAC Address Representations</vt:lpstr>
      <vt:lpstr>Ethernet MAC Unicast MAC Address</vt:lpstr>
      <vt:lpstr>Ethernet MAC Broadcast MAC Address</vt:lpstr>
      <vt:lpstr>Ethernet MAC Multicast MAC Address</vt:lpstr>
      <vt:lpstr>MAC and IP MAC and IP</vt:lpstr>
      <vt:lpstr>Ethernet MAC End-to-End Connectivity, MAC, and IP</vt:lpstr>
      <vt:lpstr> ARP – Address Resolution protocol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CISCO Symbols</vt:lpstr>
      <vt:lpstr>Recourses: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Asma</cp:lastModifiedBy>
  <cp:revision>864</cp:revision>
  <cp:lastPrinted>1999-01-27T00:54:54Z</cp:lastPrinted>
  <dcterms:created xsi:type="dcterms:W3CDTF">2006-10-23T15:07:30Z</dcterms:created>
  <dcterms:modified xsi:type="dcterms:W3CDTF">2016-09-27T04:41:46Z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0x0101006DCDEA98B6EDE043B3E287EA145AD2A1</vt:lpwstr>
  </property>
</Properties>
</file>