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20" r:id="rId7"/>
    <p:sldMasterId id="2147483735" r:id="rId8"/>
    <p:sldMasterId id="2147483748" r:id="rId9"/>
  </p:sldMasterIdLst>
  <p:notesMasterIdLst>
    <p:notesMasterId r:id="rId40"/>
  </p:notesMasterIdLst>
  <p:sldIdLst>
    <p:sldId id="257" r:id="rId10"/>
    <p:sldId id="299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9" r:id="rId21"/>
    <p:sldId id="270" r:id="rId22"/>
    <p:sldId id="302" r:id="rId23"/>
    <p:sldId id="300" r:id="rId24"/>
    <p:sldId id="271" r:id="rId25"/>
    <p:sldId id="274" r:id="rId26"/>
    <p:sldId id="273" r:id="rId27"/>
    <p:sldId id="275" r:id="rId28"/>
    <p:sldId id="303" r:id="rId29"/>
    <p:sldId id="304" r:id="rId30"/>
    <p:sldId id="279" r:id="rId31"/>
    <p:sldId id="280" r:id="rId32"/>
    <p:sldId id="281" r:id="rId33"/>
    <p:sldId id="285" r:id="rId34"/>
    <p:sldId id="286" r:id="rId35"/>
    <p:sldId id="288" r:id="rId36"/>
    <p:sldId id="289" r:id="rId37"/>
    <p:sldId id="297" r:id="rId38"/>
    <p:sldId id="30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FAFBC-2749-4A30-80D8-825BC2C753BC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1F77-5B13-45D1-B10F-2EDFDB47BE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2F5CD-01F3-4FAE-AC16-81D7A6E0280D}" type="slidenum">
              <a:rPr lang="en-US" altLang="en-US">
                <a:cs typeface="Arial" pitchFamily="34" charset="0"/>
              </a:rPr>
              <a:pPr/>
              <a:t>1</a:t>
            </a:fld>
            <a:endParaRPr lang="en-US" altLang="en-US">
              <a:cs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5E930A9F-DAD5-47A5-8D54-D295D09B067D}" type="slidenum">
              <a:rPr lang="en-US" altLang="en-US" sz="800">
                <a:cs typeface="Arial" pitchFamily="34" charset="0"/>
              </a:rPr>
              <a:pPr defTabSz="885825"/>
              <a:t>13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4.1.3.3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15C9D381-14A4-483A-98A7-27B96D0519F7}" type="slidenum">
              <a:rPr lang="en-US" altLang="en-US" sz="800">
                <a:cs typeface="Arial" pitchFamily="34" charset="0"/>
              </a:rPr>
              <a:pPr defTabSz="885825"/>
              <a:t>16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4.1.3.4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A4396E2C-5280-4531-91ED-8124B5BBBA6D}" type="slidenum">
              <a:rPr lang="en-US" altLang="en-US" sz="800">
                <a:cs typeface="Arial" pitchFamily="34" charset="0"/>
              </a:rPr>
              <a:pPr defTabSz="885825"/>
              <a:t>17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4.2.1.2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F86A80C1-FC53-470F-8D9E-1855CE915581}" type="slidenum">
              <a:rPr lang="en-US" altLang="en-US" sz="800">
                <a:cs typeface="Arial" pitchFamily="34" charset="0"/>
              </a:rPr>
              <a:pPr defTabSz="885825"/>
              <a:t>18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4.2.1.1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7930975B-F345-4943-B36B-7FCF32F065FF}" type="slidenum">
              <a:rPr lang="en-US" altLang="en-US" sz="800">
                <a:cs typeface="Arial" pitchFamily="34" charset="0"/>
              </a:rPr>
              <a:pPr defTabSz="885825"/>
              <a:t>19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4.2.1.3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7FDC4FBD-4C6E-404C-8293-B2A1265BA95A}" type="slidenum">
              <a:rPr lang="en-US" altLang="en-US" sz="800">
                <a:cs typeface="Arial" pitchFamily="34" charset="0"/>
              </a:rPr>
              <a:pPr defTabSz="885825"/>
              <a:t>28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4.2.1.4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EEEED317-D8B8-4D80-B1A5-C56A587386F2}" type="slidenum">
              <a:rPr lang="en-US" altLang="en-US" sz="800">
                <a:cs typeface="Arial" pitchFamily="34" charset="0"/>
              </a:rPr>
              <a:pPr defTabSz="885825"/>
              <a:t>29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4.2.4.2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F6E825C0-F5CA-4F44-94E9-2676BDFCF41C}" type="slidenum">
              <a:rPr lang="en-US" altLang="en-US" sz="800">
                <a:cs typeface="Arial" pitchFamily="34" charset="0"/>
              </a:rPr>
              <a:pPr defTabSz="885825"/>
              <a:t>3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1DBF2D9D-A534-4F55-9460-5720404F6427}" type="slidenum">
              <a:rPr lang="en-US" altLang="en-US" sz="800">
                <a:cs typeface="Arial" pitchFamily="34" charset="0"/>
              </a:rPr>
              <a:pPr defTabSz="885825"/>
              <a:t>6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4.1.1.1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2C0E1C2E-379C-4622-9C68-CCE45EC17B9D}" type="slidenum">
              <a:rPr lang="en-US" altLang="en-US" sz="800">
                <a:cs typeface="Arial" pitchFamily="34" charset="0"/>
              </a:rPr>
              <a:pPr defTabSz="885825"/>
              <a:t>7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4.1.1.1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79C30517-35DA-482D-827B-CF08193359DD}" type="slidenum">
              <a:rPr lang="en-US" altLang="en-US" sz="800">
                <a:cs typeface="Arial" pitchFamily="34" charset="0"/>
              </a:rPr>
              <a:pPr defTabSz="885825"/>
              <a:t>8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4.1.1.2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FF986C38-04E4-46AA-9F55-1A6569D9A92A}" type="slidenum">
              <a:rPr lang="en-US" altLang="en-US" sz="800">
                <a:cs typeface="Arial" pitchFamily="34" charset="0"/>
              </a:rPr>
              <a:pPr defTabSz="885825"/>
              <a:t>9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4.1.1.2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1F923D64-3449-4AE9-A3EA-9E1EDA260DB7}" type="slidenum">
              <a:rPr lang="en-US" altLang="en-US" sz="800">
                <a:cs typeface="Arial" pitchFamily="34" charset="0"/>
              </a:rPr>
              <a:pPr defTabSz="885825"/>
              <a:t>10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4.1.2.1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D8C9E419-3073-4D22-9C93-AC63C83D9406}" type="slidenum">
              <a:rPr lang="en-US" altLang="en-US" sz="800">
                <a:cs typeface="Arial" pitchFamily="34" charset="0"/>
              </a:rPr>
              <a:pPr defTabSz="885825"/>
              <a:t>11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4.1.2.2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5825"/>
            <a:fld id="{B70C028C-86A9-4726-A685-5A2B02778629}" type="slidenum">
              <a:rPr lang="en-US" altLang="en-US" sz="800">
                <a:cs typeface="Arial" pitchFamily="34" charset="0"/>
              </a:rPr>
              <a:pPr defTabSz="885825"/>
              <a:t>12</a:t>
            </a:fld>
            <a:endParaRPr lang="en-US" altLang="en-US" sz="800"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Section 4.1.3.2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8FB9-55AD-4C46-8DFC-9248BF959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7AA3-3685-427F-80F7-FA4C74B95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CABC-9D99-4EA8-8AF8-BD931D73D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F965-C627-4B1A-B5F6-EB46DBD98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4554-9128-4A9B-8562-7FCDDFC0E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891A-D90F-494E-9D74-AEB55E169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E325-872E-47F3-8C27-606C7426F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AC57-E388-4CA7-B24E-3F0D0A197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9912-45AA-4CB4-B694-4294E8741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6BA7-4758-4F46-997F-928D811F2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5F7A-B2A9-4274-8178-EC580992C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1C6E-9FF5-43A6-8C88-47E56B826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0F2D-6136-43F5-8048-B4BDEA4B1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F02E-D1B3-480B-8D3B-DB5F7D32F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9BA1-33F0-49D2-8A10-79F84A03E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0400-7482-4126-A619-F8490CB85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6459-6F28-4A64-A647-DA2ECF48B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1CC9-6BFD-444D-9A9F-E2604BF75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01FA-3FF5-4795-81A0-888EA700E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8F8C-33BA-49F7-9381-604ED009D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34C2-D730-43F6-98A3-932A4B28B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540D-4737-48AD-AAC1-7C67FAAF2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rgbClr val="808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219" b="9677"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19800"/>
            <a:ext cx="2616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8674B-6A7A-48CA-B5E3-6A0A7BEEE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8184AE-3BAF-49F3-A763-DFAA52E6E1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DD70C3-BACC-4882-B1FE-2B1347A844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B07A611-8CB5-4A01-9DEE-E215DE9BC8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28800"/>
            <a:ext cx="9144000" cy="5029200"/>
          </a:xfrm>
          <a:prstGeom prst="rect">
            <a:avLst/>
          </a:prstGeom>
          <a:solidFill>
            <a:srgbClr val="808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7219" b="9677"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19800"/>
            <a:ext cx="2616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10772-0E04-4B31-B486-DE3ADA551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DCC7-16C4-45D9-BA8E-EE2B7798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466CF-7F56-4971-AC3B-DDABFD7BF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7A61-6E02-4825-B8E3-036F8E1035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919D-7589-4736-8AFA-D52C6B4A5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D3766-D8F6-435A-8E1D-C63CF3BE7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1701C-1031-4927-99B6-85DCEF4581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8FAAA-1FA4-4436-9469-98C859BFED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32789-D572-4EDB-B181-C7F8093FA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7E2F-725E-4AF8-BA56-FB81CAE40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Classes and Objects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>
          <a:xfrm>
            <a:off x="685800" y="6172200"/>
            <a:ext cx="1828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CS-2303, C-Term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42921-306F-4B0B-8497-6F8C8B7D4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9/27/2016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B8674B-6A7A-48CA-B5E3-6A0A7BEEEC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78184AE-3BAF-49F3-A763-DFAA52E6E1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DD70C3-BACC-4882-B1FE-2B1347A844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37E2A-A3DF-4C15-8E85-327FE6E71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CFD74DD3-B49C-4897-AC1C-7EEFB94A9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808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08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808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808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408B0678-57FA-4A17-ADDA-1F06F648A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C++ Programming: From Problem Analysis to Program Design, Sixth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9/27/2016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A629C0-DDE7-4347-BDD0-E452DE62B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test.ne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ipv6-test.com/speedtes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Lecture #01</a:t>
            </a:r>
            <a:r>
              <a:rPr lang="en-US" altLang="en-US" dirty="0" smtClean="0">
                <a:solidFill>
                  <a:schemeClr val="bg1"/>
                </a:solidFill>
              </a:rPr>
              <a:t/>
            </a:r>
            <a:br>
              <a:rPr lang="en-US" altLang="en-US" dirty="0" smtClean="0">
                <a:solidFill>
                  <a:schemeClr val="bg1"/>
                </a:solidFill>
              </a:rPr>
            </a:br>
            <a:r>
              <a:rPr lang="en-US" altLang="en-US" dirty="0" smtClean="0">
                <a:solidFill>
                  <a:schemeClr val="bg1"/>
                </a:solidFill>
              </a:rPr>
              <a:t>Transmission Media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solidFill>
                  <a:schemeClr val="bg1"/>
                </a:solidFill>
              </a:rPr>
              <a:t> ct1304- </a:t>
            </a:r>
            <a:r>
              <a:rPr lang="en-US" altLang="en-US" dirty="0" err="1" smtClean="0">
                <a:solidFill>
                  <a:schemeClr val="bg1"/>
                </a:solidFill>
              </a:rPr>
              <a:t>Asma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err="1" smtClean="0">
                <a:solidFill>
                  <a:schemeClr val="bg1"/>
                </a:solidFill>
              </a:rPr>
              <a:t>Alosaimi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03A629C0-DDE7-4347-BDD0-E452DE62B5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175"/>
            <a:ext cx="6400800" cy="51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88840"/>
            <a:ext cx="1981200" cy="2133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Physical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1748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5334000"/>
            <a:ext cx="8686800" cy="685800"/>
          </a:xfrm>
        </p:spPr>
        <p:txBody>
          <a:bodyPr>
            <a:noAutofit/>
          </a:bodyPr>
          <a:lstStyle/>
          <a:p>
            <a:pPr algn="l" rtl="0"/>
            <a:r>
              <a:rPr lang="en-US" altLang="en-US" sz="1400" b="1" dirty="0" smtClean="0"/>
              <a:t>Encoding or line encoding </a:t>
            </a:r>
            <a:r>
              <a:rPr lang="en-US" altLang="en-US" sz="1400" dirty="0" smtClean="0"/>
              <a:t>- Method of converting a stream of data bits into a predefined "codes”.</a:t>
            </a:r>
          </a:p>
          <a:p>
            <a:pPr algn="l" rtl="0"/>
            <a:r>
              <a:rPr lang="en-US" altLang="en-US" sz="1400" b="1" dirty="0" smtClean="0"/>
              <a:t>Signaling</a:t>
            </a:r>
            <a:r>
              <a:rPr lang="en-US" altLang="en-US" sz="1400" dirty="0" smtClean="0"/>
              <a:t> - The physical layer must generate the electrical, optical, or wireless signals that represent the "1" and "0" on the media. </a:t>
            </a:r>
          </a:p>
          <a:p>
            <a:pPr algn="l" rtl="0"/>
            <a:endParaRPr lang="en-US" altLang="en-US" sz="1400" dirty="0" smtClean="0"/>
          </a:p>
          <a:p>
            <a:pPr algn="l" rtl="0"/>
            <a:endParaRPr lang="en-US" alt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743200" y="3886200"/>
            <a:ext cx="6400800" cy="1295400"/>
          </a:xfrm>
          <a:prstGeom prst="rect">
            <a:avLst/>
          </a:prstGeom>
          <a:solidFill>
            <a:schemeClr val="accent6">
              <a:lumMod val="75000"/>
              <a:alpha val="24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477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smtClean="0"/>
              <a:t>Purpose of the Physical Layer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Physical Layer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5299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029200"/>
            <a:ext cx="8229600" cy="1676400"/>
          </a:xfrm>
        </p:spPr>
        <p:txBody>
          <a:bodyPr>
            <a:normAutofit fontScale="55000" lnSpcReduction="20000"/>
          </a:bodyPr>
          <a:lstStyle/>
          <a:p>
            <a:pPr algn="l" rtl="0"/>
            <a:r>
              <a:rPr lang="en-US" altLang="en-US" dirty="0" smtClean="0"/>
              <a:t>The physical layer produces the representation and groupings of bits for each type of media as:</a:t>
            </a:r>
          </a:p>
          <a:p>
            <a:pPr algn="l" rtl="0"/>
            <a:r>
              <a:rPr lang="en-US" altLang="en-US" b="1" dirty="0" smtClean="0"/>
              <a:t>Copper cable</a:t>
            </a:r>
            <a:r>
              <a:rPr lang="en-US" altLang="en-US" dirty="0" smtClean="0"/>
              <a:t>: The signals are patterns of electrical pulses.  ( Focus on  STP &amp; UTP) </a:t>
            </a:r>
          </a:p>
          <a:p>
            <a:pPr algn="l" rtl="0"/>
            <a:r>
              <a:rPr lang="en-US" altLang="en-US" b="1" dirty="0" smtClean="0"/>
              <a:t>Fiber-optic cable</a:t>
            </a:r>
            <a:r>
              <a:rPr lang="en-US" altLang="en-US" dirty="0" smtClean="0"/>
              <a:t>: The signals are patterns of light. ( details in NET301)</a:t>
            </a:r>
          </a:p>
          <a:p>
            <a:pPr algn="l" rtl="0"/>
            <a:r>
              <a:rPr lang="en-US" altLang="en-US" b="1" dirty="0" smtClean="0"/>
              <a:t>Wireless</a:t>
            </a:r>
            <a:r>
              <a:rPr lang="en-US" altLang="en-US" dirty="0" smtClean="0"/>
              <a:t>: The signals are patterns of microwave transmissions. ( brief description only  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smtClean="0"/>
              <a:t>Fundamental Principles of Layer 1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Bandwidth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0419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4797152"/>
            <a:ext cx="8229600" cy="190844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en-US" dirty="0" smtClean="0">
                <a:cs typeface="+mj-cs"/>
              </a:rPr>
              <a:t>Bandwidth is the capacity of a medium to carry data. </a:t>
            </a:r>
          </a:p>
          <a:p>
            <a:pPr algn="l" rtl="0"/>
            <a:r>
              <a:rPr lang="en-US" altLang="en-US" dirty="0" smtClean="0">
                <a:cs typeface="+mj-cs"/>
              </a:rPr>
              <a:t>Typically measured in kilobits per second (kb/s) or megabits per second (Mb/s). 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9439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smtClean="0"/>
              <a:t>Fundamental Principles of Layer 1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144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4800600"/>
            <a:ext cx="8229600" cy="20574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altLang="en-US" b="1" dirty="0" smtClean="0"/>
              <a:t>Throughput</a:t>
            </a:r>
            <a:r>
              <a:rPr lang="en-US" altLang="en-US" dirty="0" smtClean="0"/>
              <a:t> is the measure of the transfer of bits across the media over a given period of time. </a:t>
            </a:r>
          </a:p>
          <a:p>
            <a:pPr algn="l" rtl="0"/>
            <a:r>
              <a:rPr lang="en-US" altLang="en-US" dirty="0" smtClean="0"/>
              <a:t>Due to a number of factors, throughput usually does not match the specified bandwidth in physical layer implementations. </a:t>
            </a:r>
            <a:endParaRPr lang="en-US" altLang="en-US" dirty="0" smtClean="0">
              <a:hlinkClick r:id="rId3"/>
            </a:endParaRPr>
          </a:p>
          <a:p>
            <a:pPr algn="l" rtl="0"/>
            <a:r>
              <a:rPr lang="en-US" altLang="en-US" dirty="0" smtClean="0">
                <a:hlinkClick r:id="rId3"/>
              </a:rPr>
              <a:t>http://www.speedtest.net/</a:t>
            </a:r>
            <a:endParaRPr lang="en-US" altLang="en-US" dirty="0" smtClean="0"/>
          </a:p>
          <a:p>
            <a:pPr algn="l" rtl="0"/>
            <a:r>
              <a:rPr lang="en-US" altLang="en-US" dirty="0" smtClean="0">
                <a:hlinkClick r:id="rId4"/>
              </a:rPr>
              <a:t>http://ipv6-test.com/speedtest/</a:t>
            </a:r>
            <a:endParaRPr lang="en-US" altLang="en-US" dirty="0" smtClean="0"/>
          </a:p>
        </p:txBody>
      </p:sp>
      <p:pic>
        <p:nvPicPr>
          <p:cNvPr id="48132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5864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295400"/>
            <a:ext cx="42211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045" t="28229" r="40923" b="23648"/>
          <a:stretch>
            <a:fillRect/>
          </a:stretch>
        </p:blipFill>
        <p:spPr bwMode="auto">
          <a:xfrm>
            <a:off x="2051720" y="1772816"/>
            <a:ext cx="48965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Media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DCE18FB9-55AD-4C46-8DFC-9248BF95930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7"/>
            <a:ext cx="696191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dirty="0" smtClean="0"/>
              <a:t>Fundamental Principles of Layer 1</a:t>
            </a:r>
            <a:br>
              <a:rPr lang="en-US" altLang="en-US" sz="1800" dirty="0" smtClean="0"/>
            </a:br>
            <a:r>
              <a:rPr lang="en-US" altLang="en-US" dirty="0" smtClean="0"/>
              <a:t>Types of Physical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0180" name="Content Placeholder 1"/>
          <p:cNvSpPr>
            <a:spLocks noGrp="1"/>
          </p:cNvSpPr>
          <p:nvPr>
            <p:ph sz="quarter" idx="1"/>
          </p:nvPr>
        </p:nvSpPr>
        <p:spPr>
          <a:xfrm>
            <a:off x="395536" y="5661248"/>
            <a:ext cx="8229600" cy="5334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altLang="en-US" dirty="0" smtClean="0"/>
              <a:t>Different types of interfaces and ports available on a 1941 router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060848"/>
            <a:ext cx="2376264" cy="316835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dirty="0" smtClean="0"/>
              <a:t>Copper Cabling</a:t>
            </a:r>
            <a:br>
              <a:rPr lang="en-US" altLang="en-US" sz="1800" dirty="0" smtClean="0"/>
            </a:br>
            <a:r>
              <a:rPr lang="en-US" altLang="en-US" dirty="0" smtClean="0"/>
              <a:t>Copper Media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6324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96752"/>
            <a:ext cx="6764338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dirty="0" smtClean="0"/>
              <a:t>Copper Cabling</a:t>
            </a:r>
            <a:br>
              <a:rPr lang="en-US" altLang="en-US" sz="1800" dirty="0" smtClean="0"/>
            </a:br>
            <a:r>
              <a:rPr lang="en-US" altLang="en-US" dirty="0" smtClean="0"/>
              <a:t>Characteristics of Copper Media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4515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486400"/>
            <a:ext cx="8229600" cy="13716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en-US" sz="2000" b="1" dirty="0" smtClean="0"/>
              <a:t>Signal attenuation </a:t>
            </a:r>
            <a:r>
              <a:rPr lang="en-US" altLang="en-US" sz="2000" dirty="0" smtClean="0"/>
              <a:t>- the longer the signal travels, the more it deteriorates - susceptible to interference</a:t>
            </a:r>
          </a:p>
          <a:p>
            <a:pPr algn="l" rtl="0"/>
            <a:r>
              <a:rPr lang="en-US" altLang="en-US" sz="2000" b="1" dirty="0" smtClean="0"/>
              <a:t>Crosstalk</a:t>
            </a:r>
            <a:r>
              <a:rPr lang="en-US" altLang="en-US" sz="2000" dirty="0" smtClean="0"/>
              <a:t> - a disturbance caused by the electric or magnetic fields of a signal on one wire to the signal in an adjacent wire.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 b="14098"/>
          <a:stretch>
            <a:fillRect/>
          </a:stretch>
        </p:blipFill>
        <p:spPr bwMode="auto">
          <a:xfrm>
            <a:off x="1115616" y="1988840"/>
            <a:ext cx="6096000" cy="34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TextBox 1"/>
          <p:cNvSpPr txBox="1">
            <a:spLocks noChangeArrowheads="1"/>
          </p:cNvSpPr>
          <p:nvPr/>
        </p:nvSpPr>
        <p:spPr bwMode="auto">
          <a:xfrm>
            <a:off x="1295400" y="1905000"/>
            <a:ext cx="3127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54278" name="TextBox 5"/>
          <p:cNvSpPr txBox="1">
            <a:spLocks noChangeArrowheads="1"/>
          </p:cNvSpPr>
          <p:nvPr/>
        </p:nvSpPr>
        <p:spPr bwMode="auto">
          <a:xfrm>
            <a:off x="4183063" y="1828800"/>
            <a:ext cx="31273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54279" name="TextBox 6"/>
          <p:cNvSpPr txBox="1">
            <a:spLocks noChangeArrowheads="1"/>
          </p:cNvSpPr>
          <p:nvPr/>
        </p:nvSpPr>
        <p:spPr bwMode="auto">
          <a:xfrm>
            <a:off x="1295400" y="3657600"/>
            <a:ext cx="31273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54280" name="TextBox 7"/>
          <p:cNvSpPr txBox="1">
            <a:spLocks noChangeArrowheads="1"/>
          </p:cNvSpPr>
          <p:nvPr/>
        </p:nvSpPr>
        <p:spPr bwMode="auto">
          <a:xfrm>
            <a:off x="4038600" y="3363913"/>
            <a:ext cx="31273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/>
              <a:t>4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800" dirty="0" smtClean="0"/>
              <a:t>Copper Cabling</a:t>
            </a:r>
            <a:br>
              <a:rPr lang="en-US" altLang="en-US" sz="1800" dirty="0" smtClean="0"/>
            </a:br>
            <a:r>
              <a:rPr lang="en-US" altLang="en-US" dirty="0" smtClean="0"/>
              <a:t>Unshielded Twisted-Pair (UTP) Cable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8372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410200"/>
            <a:ext cx="8229600" cy="12954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5976664" cy="333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en-US" dirty="0" smtClean="0"/>
              <a:t>Topics: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Review</a:t>
            </a:r>
          </a:p>
          <a:p>
            <a:pPr algn="l" rtl="0"/>
            <a:r>
              <a:rPr lang="en-US" dirty="0" smtClean="0"/>
              <a:t>Transmission media types</a:t>
            </a:r>
          </a:p>
          <a:p>
            <a:pPr algn="l" rtl="0"/>
            <a:r>
              <a:rPr lang="en-US" dirty="0" smtClean="0"/>
              <a:t>UTP</a:t>
            </a:r>
          </a:p>
          <a:p>
            <a:pPr algn="l" rtl="0"/>
            <a:r>
              <a:rPr lang="en-US" dirty="0" smtClean="0"/>
              <a:t>STP</a:t>
            </a:r>
          </a:p>
          <a:p>
            <a:pPr algn="l" rtl="0"/>
            <a:r>
              <a:rPr lang="en-US" dirty="0" smtClean="0"/>
              <a:t>Wireless Media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UTP Categories</a:t>
            </a:r>
            <a:endParaRPr lang="en-US" dirty="0"/>
          </a:p>
        </p:txBody>
      </p:sp>
      <p:graphicFrame>
        <p:nvGraphicFramePr>
          <p:cNvPr id="33822" name="Group 30"/>
          <p:cNvGraphicFramePr>
            <a:graphicFrameLocks noGrp="1"/>
          </p:cNvGraphicFramePr>
          <p:nvPr>
            <p:ph type="tbl" idx="1"/>
          </p:nvPr>
        </p:nvGraphicFramePr>
        <p:xfrm>
          <a:off x="457200" y="1719263"/>
          <a:ext cx="8229600" cy="4639820"/>
        </p:xfrm>
        <a:graphic>
          <a:graphicData uri="http://schemas.openxmlformats.org/drawingml/2006/table">
            <a:tbl>
              <a:tblPr/>
              <a:tblGrid>
                <a:gridCol w="2362200"/>
                <a:gridCol w="5867400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Category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Voice only (Telephone)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Category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Data to 4 Mbps (Localtalk)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Category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to 10Mbps (Ethernet)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Category 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Data to 20Mbps (Token ring)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Category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Category 5e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itchFamily="34" charset="0"/>
                        </a:rPr>
                        <a:t>Data to 100Mbps (Fast Ethernet)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to 1000Mbps (Gigabit Ethernet)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Category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Data to 2500Mbps (Gigabit Ethernet)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UTP</a:t>
            </a:r>
            <a:r>
              <a:rPr lang="en-US" dirty="0" smtClean="0"/>
              <a:t>RJ45 </a:t>
            </a:r>
            <a:r>
              <a:rPr lang="en-US" dirty="0"/>
              <a:t>connector</a:t>
            </a:r>
          </a:p>
        </p:txBody>
      </p:sp>
      <p:pic>
        <p:nvPicPr>
          <p:cNvPr id="43012" name="Picture 4" descr="rj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447800"/>
            <a:ext cx="7010400" cy="5241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UTP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76400"/>
            <a:ext cx="8763000" cy="4114800"/>
          </a:xfrm>
        </p:spPr>
        <p:txBody>
          <a:bodyPr/>
          <a:lstStyle/>
          <a:p>
            <a:pPr algn="l" rtl="0"/>
            <a:r>
              <a:rPr lang="en-US" b="1" dirty="0" smtClean="0">
                <a:latin typeface="Calibri" pitchFamily="34" charset="0"/>
              </a:rPr>
              <a:t>EIA/TIA-568A/B</a:t>
            </a:r>
            <a:r>
              <a:rPr lang="en-US" dirty="0" smtClean="0">
                <a:latin typeface="Calibri" pitchFamily="34" charset="0"/>
              </a:rPr>
              <a:t> compliant refers to which of the four pairs in the UTP cable are designated as </a:t>
            </a:r>
            <a:r>
              <a:rPr lang="en-US" b="1" dirty="0" smtClean="0">
                <a:latin typeface="Calibri" pitchFamily="34" charset="0"/>
              </a:rPr>
              <a:t>transmit</a:t>
            </a:r>
            <a:r>
              <a:rPr lang="en-US" dirty="0" smtClean="0">
                <a:latin typeface="Calibri" pitchFamily="34" charset="0"/>
              </a:rPr>
              <a:t>, and which are designated as </a:t>
            </a:r>
            <a:r>
              <a:rPr lang="en-US" b="1" dirty="0" smtClean="0">
                <a:latin typeface="Calibri" pitchFamily="34" charset="0"/>
              </a:rPr>
              <a:t>receive</a:t>
            </a:r>
            <a:r>
              <a:rPr lang="en-US" dirty="0" smtClean="0">
                <a:latin typeface="Calibri" pitchFamily="34" charset="0"/>
              </a:rPr>
              <a:t>. Use the following as a guide: </a:t>
            </a:r>
          </a:p>
          <a:p>
            <a:pPr lvl="1" algn="l" rtl="0"/>
            <a:r>
              <a:rPr lang="en-US" sz="2000" b="1" dirty="0" smtClean="0">
                <a:latin typeface="Calibri" pitchFamily="34" charset="0"/>
              </a:rPr>
              <a:t>EIA/TIA-568A:</a:t>
            </a:r>
            <a:r>
              <a:rPr lang="en-US" sz="2000" dirty="0" smtClean="0">
                <a:latin typeface="Calibri" pitchFamily="34" charset="0"/>
              </a:rPr>
              <a:t> Devices transmit over </a:t>
            </a:r>
            <a:r>
              <a:rPr lang="en-US" sz="2000" i="1" dirty="0" smtClean="0">
                <a:latin typeface="Calibri" pitchFamily="34" charset="0"/>
              </a:rPr>
              <a:t>pair 3</a:t>
            </a:r>
            <a:r>
              <a:rPr lang="en-US" sz="2000" dirty="0" smtClean="0">
                <a:latin typeface="Calibri" pitchFamily="34" charset="0"/>
              </a:rPr>
              <a:t>, and receive over </a:t>
            </a:r>
            <a:r>
              <a:rPr lang="en-US" sz="2000" i="1" dirty="0" smtClean="0">
                <a:latin typeface="Calibri" pitchFamily="34" charset="0"/>
              </a:rPr>
              <a:t>pair 2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lvl="1" algn="l" rtl="0"/>
            <a:r>
              <a:rPr lang="en-US" sz="2000" b="1" dirty="0" smtClean="0">
                <a:latin typeface="Calibri" pitchFamily="34" charset="0"/>
              </a:rPr>
              <a:t>EIA/TIA-568B:</a:t>
            </a:r>
            <a:r>
              <a:rPr lang="en-US" sz="2000" dirty="0" smtClean="0">
                <a:latin typeface="Calibri" pitchFamily="34" charset="0"/>
              </a:rPr>
              <a:t> Devices transmit over </a:t>
            </a:r>
            <a:r>
              <a:rPr lang="en-US" sz="2000" i="1" dirty="0" smtClean="0">
                <a:latin typeface="Calibri" pitchFamily="34" charset="0"/>
              </a:rPr>
              <a:t>pair 2</a:t>
            </a:r>
            <a:r>
              <a:rPr lang="en-US" sz="2000" dirty="0" smtClean="0">
                <a:latin typeface="Calibri" pitchFamily="34" charset="0"/>
              </a:rPr>
              <a:t>, and receive over </a:t>
            </a:r>
            <a:r>
              <a:rPr lang="en-US" sz="2000" i="1" dirty="0" smtClean="0">
                <a:latin typeface="Calibri" pitchFamily="34" charset="0"/>
              </a:rPr>
              <a:t>pair 3</a:t>
            </a:r>
            <a:r>
              <a:rPr lang="en-US" sz="2000" dirty="0" smtClean="0">
                <a:latin typeface="Calibri" pitchFamily="34" charset="0"/>
              </a:rPr>
              <a:t>. </a:t>
            </a:r>
            <a:endParaRPr lang="en-US" dirty="0" smtClean="0">
              <a:latin typeface="Calibri" pitchFamily="34" charset="0"/>
            </a:endParaRPr>
          </a:p>
          <a:p>
            <a:pPr algn="l" rtl="0"/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224296"/>
            <a:ext cx="6324600" cy="2633704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Termination — EIA/TIA-568A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327" t="31968" r="11224" b="12016"/>
          <a:stretch>
            <a:fillRect/>
          </a:stretch>
        </p:blipFill>
        <p:spPr bwMode="auto">
          <a:xfrm>
            <a:off x="685800" y="2362200"/>
            <a:ext cx="750447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1" descr="rj45.jpg"/>
          <p:cNvPicPr>
            <a:picLocks noChangeAspect="1"/>
          </p:cNvPicPr>
          <p:nvPr/>
        </p:nvPicPr>
        <p:blipFill>
          <a:blip r:embed="rId3" cstate="print"/>
          <a:srcRect l="-19333" r="-19333"/>
          <a:stretch>
            <a:fillRect/>
          </a:stretch>
        </p:blipFill>
        <p:spPr bwMode="auto">
          <a:xfrm>
            <a:off x="5562600" y="5105400"/>
            <a:ext cx="2667000" cy="155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Termination — EIA/TIA-568B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367" t="42810" r="14286" b="6595"/>
          <a:stretch>
            <a:fillRect/>
          </a:stretch>
        </p:blipFill>
        <p:spPr bwMode="auto">
          <a:xfrm>
            <a:off x="484414" y="2438400"/>
            <a:ext cx="73641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UTP  Implementation: Straight-Through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47909" cy="415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UTP  Implementation: </a:t>
            </a:r>
            <a:r>
              <a:rPr lang="en-US" altLang="en-US" dirty="0" err="1" smtClean="0"/>
              <a:t>CrossOver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1657350"/>
            <a:ext cx="63150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altLang="en-US" sz="2000" dirty="0" smtClean="0"/>
              <a:t>Copper Cabling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Straight-Through Vs. Crossover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Use </a:t>
            </a:r>
            <a:r>
              <a:rPr lang="en-US" sz="2400" i="1" dirty="0" smtClean="0">
                <a:solidFill>
                  <a:srgbClr val="C00000"/>
                </a:solidFill>
              </a:rPr>
              <a:t>straight-through cables</a:t>
            </a:r>
            <a:r>
              <a:rPr lang="en-US" sz="2400" dirty="0" smtClean="0">
                <a:solidFill>
                  <a:srgbClr val="C00000"/>
                </a:solidFill>
              </a:rPr>
              <a:t> for the following cabling: </a:t>
            </a:r>
          </a:p>
          <a:p>
            <a:pPr lvl="1" algn="l" rtl="0"/>
            <a:r>
              <a:rPr lang="en-US" sz="1800" dirty="0" smtClean="0"/>
              <a:t>Switch to Router. </a:t>
            </a:r>
            <a:endParaRPr lang="en-US" sz="2000" dirty="0" smtClean="0"/>
          </a:p>
          <a:p>
            <a:pPr lvl="1" algn="l" rtl="0"/>
            <a:r>
              <a:rPr lang="en-US" sz="1800" dirty="0" smtClean="0"/>
              <a:t>Switch to Server (PC). </a:t>
            </a:r>
            <a:endParaRPr lang="en-US" sz="2000" dirty="0" smtClean="0"/>
          </a:p>
          <a:p>
            <a:pPr lvl="1" algn="l" rtl="0"/>
            <a:r>
              <a:rPr lang="en-US" sz="1800" dirty="0" smtClean="0"/>
              <a:t>Hub to Server (PC). </a:t>
            </a:r>
            <a:endParaRPr lang="en-US" sz="20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</a:rPr>
              <a:t>Use </a:t>
            </a:r>
            <a:r>
              <a:rPr lang="en-US" sz="2400" i="1" dirty="0" smtClean="0">
                <a:solidFill>
                  <a:srgbClr val="C00000"/>
                </a:solidFill>
              </a:rPr>
              <a:t>crossover cables</a:t>
            </a:r>
            <a:r>
              <a:rPr lang="en-US" sz="2400" dirty="0" smtClean="0">
                <a:solidFill>
                  <a:srgbClr val="C00000"/>
                </a:solidFill>
              </a:rPr>
              <a:t> for the following cabling: </a:t>
            </a:r>
          </a:p>
          <a:p>
            <a:pPr lvl="1" algn="l" rtl="0"/>
            <a:r>
              <a:rPr lang="en-US" sz="2000" dirty="0" smtClean="0"/>
              <a:t>Switch to Switch. </a:t>
            </a:r>
          </a:p>
          <a:p>
            <a:pPr lvl="1" algn="l" rtl="0"/>
            <a:r>
              <a:rPr lang="en-US" sz="1800" dirty="0" smtClean="0"/>
              <a:t>Switch to Hub. </a:t>
            </a:r>
            <a:endParaRPr lang="en-US" sz="2000" dirty="0" smtClean="0"/>
          </a:p>
          <a:p>
            <a:pPr lvl="1" algn="l" rtl="0"/>
            <a:r>
              <a:rPr lang="en-US" sz="1800" dirty="0" smtClean="0"/>
              <a:t>Hub to Hub. </a:t>
            </a:r>
            <a:endParaRPr lang="en-US" sz="2000" dirty="0" smtClean="0"/>
          </a:p>
          <a:p>
            <a:pPr lvl="1" algn="l" rtl="0"/>
            <a:r>
              <a:rPr lang="en-US" sz="2000" dirty="0" smtClean="0"/>
              <a:t>Router to Router. </a:t>
            </a:r>
          </a:p>
          <a:p>
            <a:pPr lvl="1" algn="l" rtl="0"/>
            <a:r>
              <a:rPr lang="en-US" sz="1800" dirty="0" smtClean="0"/>
              <a:t>PC to PC </a:t>
            </a:r>
            <a:endParaRPr lang="en-US" sz="20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pPr algn="l"/>
            <a:fld id="{03A629C0-DDE7-4347-BDD0-E452DE62B516}" type="slidenum">
              <a:rPr lang="en-US" smtClean="0"/>
              <a:pPr algn="l"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4365104"/>
            <a:ext cx="814803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/>
            <a:r>
              <a:rPr lang="en-US" altLang="en-US" sz="1800" dirty="0" smtClean="0"/>
              <a:t>Copper Cabling</a:t>
            </a:r>
            <a:br>
              <a:rPr lang="en-US" altLang="en-US" sz="1800" dirty="0" smtClean="0"/>
            </a:br>
            <a:r>
              <a:rPr lang="en-US" altLang="en-US" dirty="0" smtClean="0"/>
              <a:t>Shielded Twisted-Pair (STP) Cable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l"/>
            <a:fld id="{03A629C0-DDE7-4347-BDD0-E452DE62B516}" type="slidenum">
              <a:rPr lang="en-US" smtClean="0"/>
              <a:pPr algn="l"/>
              <a:t>28</a:t>
            </a:fld>
            <a:endParaRPr lang="en-US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132856"/>
            <a:ext cx="3141712" cy="277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0" name="TextBox 4"/>
          <p:cNvSpPr txBox="1">
            <a:spLocks noChangeArrowheads="1"/>
          </p:cNvSpPr>
          <p:nvPr/>
        </p:nvSpPr>
        <p:spPr bwMode="auto">
          <a:xfrm>
            <a:off x="4448175" y="2292350"/>
            <a:ext cx="9142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1200" b="1"/>
              <a:t>Foil Shields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38713" y="2568575"/>
            <a:ext cx="0" cy="109061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3079750" y="1897063"/>
            <a:ext cx="1552156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altLang="en-US" sz="1200" b="1"/>
              <a:t>Braided or Foil Shield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149841"/>
            <a:ext cx="8077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179388">
              <a:buFont typeface="Arial" pitchFamily="34" charset="0"/>
              <a:buChar char="•"/>
            </a:pPr>
            <a:r>
              <a:rPr lang="en-US" dirty="0" smtClean="0"/>
              <a:t>UTP cable does not use shielding to counter the effects of EMI and RFI.  Instead, cable designers have discovered that they can limit the negative effect of crosstalk</a:t>
            </a:r>
          </a:p>
          <a:p>
            <a:pPr marL="539750" indent="-179388">
              <a:buFont typeface="Arial" pitchFamily="34" charset="0"/>
              <a:buChar char="•"/>
            </a:pPr>
            <a:r>
              <a:rPr lang="en-US" dirty="0" smtClean="0"/>
              <a:t>STP cable combines the techniques of shielding to counter EMI and RFI and wire twisting to counter crosstalk.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550" y="1293813"/>
          <a:ext cx="7272338" cy="53498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3101"/>
                <a:gridCol w="4279237"/>
              </a:tblGrid>
              <a:tr h="2042154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IEEE 802.11 standards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Commonly referred to as Wi-Fi.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CSMA/CA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Variations include:</a:t>
                      </a:r>
                    </a:p>
                    <a:p>
                      <a:pPr marL="355600" lvl="2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802.11a: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54 Mbps, 5 GHz</a:t>
                      </a:r>
                    </a:p>
                    <a:p>
                      <a:pPr marL="355600" lvl="2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802.11b: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11 Mbps, 2.4 GHz</a:t>
                      </a:r>
                    </a:p>
                    <a:p>
                      <a:pPr marL="355600" lvl="2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802.11g: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54 Mbps, 2.4 GHz</a:t>
                      </a:r>
                    </a:p>
                    <a:p>
                      <a:pPr marL="355600" lvl="2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802.11n: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600 Mbps, 2.4 and 5 GHz</a:t>
                      </a:r>
                    </a:p>
                    <a:p>
                      <a:pPr marL="355600" lvl="2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802.11ac: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 Gbps, 5 GHz</a:t>
                      </a:r>
                    </a:p>
                    <a:p>
                      <a:pPr marL="355600" lvl="2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802.11ad:</a:t>
                      </a:r>
                      <a:r>
                        <a:rPr lang="en-CA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7 Gbps, 2.4 GHz, 5 GHz, and 60 GHz</a:t>
                      </a:r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6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IEEE 802.15 standard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Supports speeds up</a:t>
                      </a:r>
                      <a:r>
                        <a:rPr lang="en-CA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3 Mbps</a:t>
                      </a:r>
                      <a:endParaRPr lang="en-CA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device pairing over distances from 1 to 100 meters.</a:t>
                      </a:r>
                      <a:endParaRPr lang="en-C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861">
                <a:tc>
                  <a:txBody>
                    <a:bodyPr/>
                    <a:lstStyle/>
                    <a:p>
                      <a:endParaRPr lang="en-CA" sz="1800" dirty="0"/>
                    </a:p>
                  </a:txBody>
                  <a:tcPr marL="91434" marR="91434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IEEE 802.16 standard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Provides speeds up to 1 Gbps</a:t>
                      </a:r>
                    </a:p>
                    <a:p>
                      <a:pPr marL="177800" indent="-17780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CA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Uses a point-to-multipoint topology to provide wireless broadband access.</a:t>
                      </a:r>
                      <a:endParaRPr lang="en-CA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4" marR="91434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20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 eaLnBrk="1" hangingPunct="1"/>
            <a:r>
              <a:rPr lang="en-US" altLang="en-US" sz="1800" dirty="0" smtClean="0"/>
              <a:t>Wireless Media</a:t>
            </a:r>
            <a:br>
              <a:rPr lang="en-US" altLang="en-US" sz="1800" dirty="0" smtClean="0"/>
            </a:br>
            <a:r>
              <a:rPr lang="en-US" altLang="en-US" dirty="0" smtClean="0"/>
              <a:t>3) Wireless Media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l"/>
            <a:fld id="{03A629C0-DDE7-4347-BDD0-E452DE62B516}" type="slidenum">
              <a:rPr lang="en-US" smtClean="0"/>
              <a:pPr algn="l"/>
              <a:t>29</a:t>
            </a:fld>
            <a:endParaRPr lang="en-US"/>
          </a:p>
        </p:txBody>
      </p:sp>
      <p:pic>
        <p:nvPicPr>
          <p:cNvPr id="93201" name="Picture 10" descr="http://www.takenatech.com/Portals/0/Bluetooth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67138"/>
            <a:ext cx="2520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2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525" y="1452563"/>
            <a:ext cx="2870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588" y="5041900"/>
            <a:ext cx="26654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938"/>
            <a:ext cx="8145463" cy="83820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dirty="0" smtClean="0">
                <a:ea typeface="ＭＳ Ｐゴシック" charset="0"/>
              </a:rPr>
              <a:t/>
            </a:r>
            <a:br>
              <a:rPr lang="en-US" sz="1800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The two models</a:t>
            </a:r>
            <a:endParaRPr lang="en-US" dirty="0">
              <a:ea typeface="ＭＳ Ｐゴシック" charset="0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381750"/>
            <a:ext cx="762000" cy="476250"/>
          </a:xfrm>
          <a:noFill/>
        </p:spPr>
        <p:txBody>
          <a:bodyPr/>
          <a:lstStyle/>
          <a:p>
            <a:fld id="{1506E490-5332-49AC-ADDD-E77700F568A0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19461" name="Content Placeholder 4"/>
          <p:cNvPicPr>
            <a:picLocks noChangeAspect="1"/>
          </p:cNvPicPr>
          <p:nvPr/>
        </p:nvPicPr>
        <p:blipFill>
          <a:blip r:embed="rId3" cstate="print"/>
          <a:srcRect l="-22461" r="-22461"/>
          <a:stretch>
            <a:fillRect/>
          </a:stretch>
        </p:blipFill>
        <p:spPr bwMode="auto">
          <a:xfrm>
            <a:off x="1219200" y="914400"/>
            <a:ext cx="666115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24400" y="5334000"/>
            <a:ext cx="16002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724400" y="5410200"/>
            <a:ext cx="1066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/>
              <a:t>Data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486400"/>
            <a:ext cx="914400" cy="3000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733800" y="53340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733800" y="5334000"/>
            <a:ext cx="10668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HTTP Header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743200" y="53340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43200" y="5334000"/>
            <a:ext cx="10668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TCP Header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752600" y="5334000"/>
            <a:ext cx="990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52600" y="5334000"/>
            <a:ext cx="10668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IP Header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33400" y="5334000"/>
            <a:ext cx="12192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33400" y="5334000"/>
            <a:ext cx="11430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Data Link Header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324600" y="5334000"/>
            <a:ext cx="1143000" cy="5334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324600" y="5286375"/>
            <a:ext cx="1371600" cy="58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/>
              <a:t>Data Link Trailer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Recourses: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Rehab </a:t>
            </a:r>
            <a:r>
              <a:rPr lang="en-US" dirty="0" err="1" smtClean="0"/>
              <a:t>AlFallaj</a:t>
            </a:r>
            <a:r>
              <a:rPr lang="en-US" dirty="0" smtClean="0"/>
              <a:t> , lecture  notes</a:t>
            </a:r>
          </a:p>
          <a:p>
            <a:pPr algn="l" rtl="0"/>
            <a:r>
              <a:rPr lang="en-US" dirty="0" smtClean="0"/>
              <a:t>Cisco slides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Protocol Suites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TCP/IP Protocol Suite and Communication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4F0DD3-7D4F-4A7D-8D43-48CA27217A32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91575" cy="444817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Data Encapsulation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Protocol Data Units (PDUs)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A4F0DD3-7D4F-4A7D-8D43-48CA27217A32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571625"/>
            <a:ext cx="8753475" cy="528637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4988016" cy="40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smtClean="0"/>
              <a:t>Getting it Connected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Connecting to the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6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63880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A physical connection can be a wired connection using a cable or a wireless connection using radio waves.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32988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209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5654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05" name="Straight Connector 6"/>
          <p:cNvCxnSpPr>
            <a:cxnSpLocks noChangeShapeType="1"/>
          </p:cNvCxnSpPr>
          <p:nvPr/>
        </p:nvCxnSpPr>
        <p:spPr bwMode="auto">
          <a:xfrm>
            <a:off x="1676400" y="3581400"/>
            <a:ext cx="28194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606" name="Straight Connector 9"/>
          <p:cNvCxnSpPr>
            <a:cxnSpLocks noChangeShapeType="1"/>
          </p:cNvCxnSpPr>
          <p:nvPr/>
        </p:nvCxnSpPr>
        <p:spPr bwMode="auto">
          <a:xfrm flipV="1">
            <a:off x="5943600" y="2971800"/>
            <a:ext cx="990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3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4587635" cy="30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dirty="0" smtClean="0"/>
              <a:t>Getting it Connected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Connecting to the Network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609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715000"/>
            <a:ext cx="8229600" cy="990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mtClean="0"/>
              <a:t>Switches and wireless access points are often two separate dedicated devices, connected to a router. </a:t>
            </a:r>
          </a:p>
          <a:p>
            <a:r>
              <a:rPr lang="en-US" altLang="en-US" smtClean="0"/>
              <a:t>Many homes use integrated service routers (ISRs),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smtClean="0"/>
              <a:t>Getting it Connected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Network Interface Cards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651" name="Content Placeholder 1"/>
          <p:cNvSpPr>
            <a:spLocks noGrp="1"/>
          </p:cNvSpPr>
          <p:nvPr>
            <p:ph sz="quarter" idx="1"/>
          </p:nvPr>
        </p:nvSpPr>
        <p:spPr>
          <a:xfrm>
            <a:off x="381000" y="5410200"/>
            <a:ext cx="8229600" cy="12954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altLang="en-US" dirty="0" smtClean="0"/>
              <a:t>Network Interface Cards (NICs) connect a device to the network. </a:t>
            </a:r>
          </a:p>
          <a:p>
            <a:pPr algn="l" rtl="0"/>
            <a:r>
              <a:rPr lang="en-US" altLang="en-US" dirty="0" smtClean="0"/>
              <a:t>Ethernet NICs are used for a wired connection whereas WLAN (Wireless Local Area Network) NICs are used for wireless. 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3" y="0"/>
            <a:ext cx="36909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1940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752600"/>
            <a:ext cx="411003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5766792" cy="279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1800" smtClean="0"/>
              <a:t>Getting it Connected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Network Interface Cards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3A629C0-DDE7-4347-BDD0-E452DE62B51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325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4800600"/>
            <a:ext cx="8229600" cy="205740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altLang="en-US" dirty="0" smtClean="0"/>
              <a:t>Wireless devices must share access to the airwaves connecting to the wireless access point. </a:t>
            </a:r>
          </a:p>
          <a:p>
            <a:pPr lvl="1" algn="l" rtl="0"/>
            <a:r>
              <a:rPr lang="en-US" altLang="en-US" dirty="0" smtClean="0"/>
              <a:t>Slower network performance may occur</a:t>
            </a:r>
          </a:p>
          <a:p>
            <a:pPr algn="l" rtl="0"/>
            <a:r>
              <a:rPr lang="en-US" altLang="en-US" dirty="0" smtClean="0"/>
              <a:t>A wired device does not need to share its access </a:t>
            </a:r>
          </a:p>
          <a:p>
            <a:pPr lvl="1" algn="l" rtl="0"/>
            <a:r>
              <a:rPr lang="en-US" altLang="en-US" dirty="0" smtClean="0"/>
              <a:t>Each wired device has a separate communications channel over its own Ethernet cable. </a:t>
            </a: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81000" y="1295400"/>
            <a:ext cx="623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/>
              <a:t>Connecting to the Wireless LAN with a Range Extender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b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lik_CS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DEA98B6EDE043B3E287EA145AD2A1" ma:contentTypeVersion="0" ma:contentTypeDescription="Create a new document." ma:contentTypeScope="" ma:versionID="e738dc5c10b6f251c3daf54c41d114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20958C-67F1-4FB6-A501-65AF35C20D3D}"/>
</file>

<file path=customXml/itemProps2.xml><?xml version="1.0" encoding="utf-8"?>
<ds:datastoreItem xmlns:ds="http://schemas.openxmlformats.org/officeDocument/2006/customXml" ds:itemID="{A5A722BE-7148-4800-B450-6FBC7DD40930}"/>
</file>

<file path=customXml/itemProps3.xml><?xml version="1.0" encoding="utf-8"?>
<ds:datastoreItem xmlns:ds="http://schemas.openxmlformats.org/officeDocument/2006/customXml" ds:itemID="{87E6AA11-8124-4EBC-BC0F-E5DA64CC996D}"/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133</TotalTime>
  <Words>842</Words>
  <Application>Microsoft Office PowerPoint</Application>
  <PresentationFormat>On-screen Show (4:3)</PresentationFormat>
  <Paragraphs>178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db</vt:lpstr>
      <vt:lpstr>1_introdbs</vt:lpstr>
      <vt:lpstr>5_introdbs</vt:lpstr>
      <vt:lpstr>Theme1</vt:lpstr>
      <vt:lpstr>1_Malik_CS1</vt:lpstr>
      <vt:lpstr>Median</vt:lpstr>
      <vt:lpstr>Lecture #01 Transmission Media</vt:lpstr>
      <vt:lpstr>Topics:</vt:lpstr>
      <vt:lpstr> The two models</vt:lpstr>
      <vt:lpstr>Protocol Suites TCP/IP Protocol Suite and Communication</vt:lpstr>
      <vt:lpstr>Data Encapsulation Protocol Data Units (PDUs)</vt:lpstr>
      <vt:lpstr>Getting it Connected Connecting to the Network</vt:lpstr>
      <vt:lpstr>Getting it Connected Connecting to the Network</vt:lpstr>
      <vt:lpstr>Getting it Connected Network Interface Cards</vt:lpstr>
      <vt:lpstr>Getting it Connected Network Interface Cards</vt:lpstr>
      <vt:lpstr>The Physical Layer</vt:lpstr>
      <vt:lpstr>Purpose of the Physical Layer Physical Layer Media</vt:lpstr>
      <vt:lpstr>Fundamental Principles of Layer 1 Bandwidth</vt:lpstr>
      <vt:lpstr>Fundamental Principles of Layer 1 Throughput</vt:lpstr>
      <vt:lpstr>Network Symbols</vt:lpstr>
      <vt:lpstr>Physical Media</vt:lpstr>
      <vt:lpstr> Fundamental Principles of Layer 1 Types of Physical Media</vt:lpstr>
      <vt:lpstr> Copper Cabling Copper Media</vt:lpstr>
      <vt:lpstr> Copper Cabling Characteristics of Copper Media</vt:lpstr>
      <vt:lpstr> Copper Cabling Unshielded Twisted-Pair (UTP) Cable</vt:lpstr>
      <vt:lpstr>Copper Cabling   UTP Categories</vt:lpstr>
      <vt:lpstr>Copper Cabling   UTPRJ45 connector</vt:lpstr>
      <vt:lpstr>Copper Cabling   UTP</vt:lpstr>
      <vt:lpstr>Copper Cabling   Termination — EIA/TIA-568A</vt:lpstr>
      <vt:lpstr>Copper Cabling   Termination — EIA/TIA-568B</vt:lpstr>
      <vt:lpstr>Copper Cabling  UTP  Implementation: Straight-Through</vt:lpstr>
      <vt:lpstr>Copper Cabling  UTP  Implementation: CrossOver</vt:lpstr>
      <vt:lpstr>Copper Cabling  Straight-Through Vs. Crossover</vt:lpstr>
      <vt:lpstr>Copper Cabling Shielded Twisted-Pair (STP) Cable</vt:lpstr>
      <vt:lpstr>Wireless Media 3) Wireless Media</vt:lpstr>
      <vt:lpstr>Recourses: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Network Media</dc:title>
  <dc:creator>user</dc:creator>
  <cp:lastModifiedBy>Asma</cp:lastModifiedBy>
  <cp:revision>15</cp:revision>
  <dcterms:created xsi:type="dcterms:W3CDTF">2016-01-26T02:44:31Z</dcterms:created>
  <dcterms:modified xsi:type="dcterms:W3CDTF">2016-09-27T04:41:28Z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0x0101006DCDEA98B6EDE043B3E287EA145AD2A1</vt:lpwstr>
  </property>
</Properties>
</file>