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34"/>
  </p:notesMasterIdLst>
  <p:handoutMasterIdLst>
    <p:handoutMasterId r:id="rId35"/>
  </p:handoutMasterIdLst>
  <p:sldIdLst>
    <p:sldId id="353" r:id="rId3"/>
    <p:sldId id="357" r:id="rId4"/>
    <p:sldId id="359" r:id="rId5"/>
    <p:sldId id="360" r:id="rId6"/>
    <p:sldId id="361" r:id="rId7"/>
    <p:sldId id="362" r:id="rId8"/>
    <p:sldId id="363" r:id="rId9"/>
    <p:sldId id="364" r:id="rId10"/>
    <p:sldId id="365" r:id="rId11"/>
    <p:sldId id="366" r:id="rId12"/>
    <p:sldId id="367" r:id="rId13"/>
    <p:sldId id="387" r:id="rId14"/>
    <p:sldId id="368" r:id="rId15"/>
    <p:sldId id="424" r:id="rId16"/>
    <p:sldId id="370" r:id="rId17"/>
    <p:sldId id="371" r:id="rId18"/>
    <p:sldId id="372" r:id="rId19"/>
    <p:sldId id="373" r:id="rId20"/>
    <p:sldId id="374" r:id="rId21"/>
    <p:sldId id="375" r:id="rId22"/>
    <p:sldId id="376" r:id="rId23"/>
    <p:sldId id="377" r:id="rId24"/>
    <p:sldId id="378" r:id="rId25"/>
    <p:sldId id="425" r:id="rId26"/>
    <p:sldId id="379" r:id="rId27"/>
    <p:sldId id="381" r:id="rId28"/>
    <p:sldId id="382" r:id="rId29"/>
    <p:sldId id="383" r:id="rId30"/>
    <p:sldId id="384" r:id="rId31"/>
    <p:sldId id="385" r:id="rId32"/>
    <p:sldId id="351" r:id="rId3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4156" userDrawn="1">
          <p15:clr>
            <a:srgbClr val="A4A3A4"/>
          </p15:clr>
        </p15:guide>
        <p15:guide id="2" pos="2449" userDrawn="1">
          <p15:clr>
            <a:srgbClr val="A4A3A4"/>
          </p15:clr>
        </p15:guide>
        <p15:guide id="3" orient="horz" pos="397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33" autoAdjust="0"/>
    <p:restoredTop sz="96395" autoAdjust="0"/>
  </p:normalViewPr>
  <p:slideViewPr>
    <p:cSldViewPr snapToGrid="0" snapToObjects="1">
      <p:cViewPr varScale="1">
        <p:scale>
          <a:sx n="131" d="100"/>
          <a:sy n="131" d="100"/>
        </p:scale>
        <p:origin x="1808" y="184"/>
      </p:cViewPr>
      <p:guideLst>
        <p:guide orient="horz" pos="4156"/>
        <p:guide pos="2449"/>
        <p:guide orient="horz" pos="397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5" d="100"/>
          <a:sy n="85" d="100"/>
        </p:scale>
        <p:origin x="3054"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8/18/24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dirty="0">
                <a:solidFill>
                  <a:schemeClr val="dk1"/>
                </a:solidFill>
                <a:latin typeface="Arial"/>
                <a:ea typeface="Arial"/>
                <a:cs typeface="Arial"/>
                <a:sym typeface="Arial"/>
              </a:rPr>
              <a:t>3)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1</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812653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31</a:t>
            </a:fld>
            <a:endParaRPr lang="en-US"/>
          </a:p>
        </p:txBody>
      </p:sp>
    </p:spTree>
    <p:extLst>
      <p:ext uri="{BB962C8B-B14F-4D97-AF65-F5344CB8AC3E}">
        <p14:creationId xmlns:p14="http://schemas.microsoft.com/office/powerpoint/2010/main" val="1372981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lIns="0" tIns="0" rIns="0" bIns="0"/>
          <a:lstStyle>
            <a:lvl1pPr>
              <a:defRPr sz="3600">
                <a:solidFill>
                  <a:schemeClr val="tx2"/>
                </a:solidFill>
                <a:latin typeface="+mj-lt"/>
              </a:defRPr>
            </a:lvl1pPr>
          </a:lstStyle>
          <a:p>
            <a:r>
              <a:rPr lang="en-US" dirty="0"/>
              <a:t>Click to edit Master title style</a:t>
            </a:r>
          </a:p>
        </p:txBody>
      </p:sp>
      <p:sp>
        <p:nvSpPr>
          <p:cNvPr id="3" name="Content Placeholder 2"/>
          <p:cNvSpPr>
            <a:spLocks noGrp="1"/>
          </p:cNvSpPr>
          <p:nvPr>
            <p:ph idx="1"/>
          </p:nvPr>
        </p:nvSpPr>
        <p:spPr>
          <a:xfrm>
            <a:off x="457200" y="1557470"/>
            <a:ext cx="8229600" cy="4525963"/>
          </a:xfrm>
        </p:spPr>
        <p:txBody>
          <a:bodyPr lIns="0" tIns="0" rIns="0"/>
          <a:lstStyle>
            <a:lvl1pPr marL="255600" indent="-255600">
              <a:buClr>
                <a:srgbClr val="007FA3"/>
              </a:buClr>
              <a:buSzPct val="100000"/>
              <a:buFont typeface="Arial" panose="020B0604020202020204" pitchFamily="34" charset="0"/>
              <a:buChar char="•"/>
              <a:defRPr sz="2400">
                <a:latin typeface="+mn-lt"/>
              </a:defRPr>
            </a:lvl1pPr>
            <a:lvl2pPr marL="741600" indent="-284400">
              <a:buClr>
                <a:srgbClr val="007FA3"/>
              </a:buClr>
              <a:defRPr sz="2400">
                <a:latin typeface="+mn-lt"/>
              </a:defRPr>
            </a:lvl2pPr>
            <a:lvl3pPr indent="-230400">
              <a:buClr>
                <a:srgbClr val="007FA3"/>
              </a:buClr>
              <a:defRPr sz="2400">
                <a:latin typeface="+mn-lt"/>
              </a:defRPr>
            </a:lvl3pPr>
            <a:lvl4pPr indent="-230400">
              <a:buClr>
                <a:srgbClr val="007FA3"/>
              </a:buClr>
              <a:defRPr sz="2400">
                <a:latin typeface="+mn-lt"/>
              </a:defRPr>
            </a:lvl4pPr>
            <a:lvl5pPr indent="-230400">
              <a:buClr>
                <a:srgbClr val="007FA3"/>
              </a:buClr>
              <a:defRPr sz="2400">
                <a:latin typeface="+mn-lt"/>
              </a:defRPr>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567289351"/>
      </p:ext>
    </p:extLst>
  </p:cSld>
  <p:clrMapOvr>
    <a:masterClrMapping/>
  </p:clrMapOvr>
  <p:extLst>
    <p:ext uri="{DCECCB84-F9BA-43D5-87BE-67443E8EF086}">
      <p15:sldGuideLst xmlns:p15="http://schemas.microsoft.com/office/powerpoint/2012/main">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0" tIns="0" rIns="0" bIns="0"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0" tIns="0" rIns="0" bIns="0"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mn-lt"/>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1" i="0" u="none" strike="noStrike" cap="none">
                <a:solidFill>
                  <a:schemeClr val="dk1"/>
                </a:solidFill>
                <a:latin typeface="+mn-lt"/>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dirty="0"/>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mn-lt"/>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endParaRP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4" name="TextBox 13"/>
          <p:cNvSpPr txBox="1"/>
          <p:nvPr userDrawn="1"/>
        </p:nvSpPr>
        <p:spPr>
          <a:xfrm>
            <a:off x="1600200" y="6429345"/>
            <a:ext cx="7162800" cy="276999"/>
          </a:xfrm>
          <a:prstGeom prst="rect">
            <a:avLst/>
          </a:prstGeom>
          <a:noFill/>
        </p:spPr>
        <p:txBody>
          <a:bodyPr wrap="square" rtlCol="0">
            <a:spAutoFit/>
          </a:bodyPr>
          <a:lstStyle/>
          <a:p>
            <a:pPr algn="r">
              <a:buClrTx/>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2016, 2013, 2010 Pearson Education, Inc. All Rights Reserved</a:t>
            </a:r>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13501979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8/18/24</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
        <p:nvSpPr>
          <p:cNvPr id="20" name="Text Placeholder 17"/>
          <p:cNvSpPr>
            <a:spLocks noGrp="1"/>
          </p:cNvSpPr>
          <p:nvPr>
            <p:ph type="body" sz="quarter" idx="16" hasCustomPrompt="1"/>
          </p:nvPr>
        </p:nvSpPr>
        <p:spPr>
          <a:xfrm>
            <a:off x="3048000" y="6529254"/>
            <a:ext cx="5867400" cy="187537"/>
          </a:xfrm>
        </p:spPr>
        <p:txBody>
          <a:bodyPr/>
          <a:lstStyle>
            <a:lvl1pPr marL="0" indent="0" algn="r">
              <a:buNone/>
              <a:defRPr sz="800" baseline="0"/>
            </a:lvl1pPr>
          </a:lstStyle>
          <a:p>
            <a:pPr lvl="0"/>
            <a:r>
              <a:rPr lang="en-US" dirty="0"/>
              <a:t>Click to add copyright line</a:t>
            </a:r>
            <a:endParaRPr lang="en-IN"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14627876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baseline="0">
                <a:solidFill>
                  <a:schemeClr val="accent1"/>
                </a:solidFill>
                <a:latin typeface="+mj-lt"/>
              </a:defRPr>
            </a:lvl1pPr>
          </a:lstStyle>
          <a:p>
            <a:r>
              <a:rPr lang="en-US" dirty="0"/>
              <a:t>Click to edit Master title style</a:t>
            </a:r>
          </a:p>
        </p:txBody>
      </p:sp>
      <p:sp>
        <p:nvSpPr>
          <p:cNvPr id="3" name="Content Placeholder 2"/>
          <p:cNvSpPr>
            <a:spLocks noGrp="1"/>
          </p:cNvSpPr>
          <p:nvPr>
            <p:ph idx="1"/>
          </p:nvPr>
        </p:nvSpPr>
        <p:spPr/>
        <p:txBody>
          <a:bodyPr/>
          <a:lstStyle>
            <a:lvl1pPr>
              <a:buClr>
                <a:schemeClr val="accent1"/>
              </a:buClr>
              <a:buSzPct val="100000"/>
              <a:defRPr/>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9" name="Date Placeholder 3"/>
          <p:cNvSpPr>
            <a:spLocks noGrp="1"/>
          </p:cNvSpPr>
          <p:nvPr>
            <p:ph type="dt" sz="half" idx="10"/>
          </p:nvPr>
        </p:nvSpPr>
        <p:spPr>
          <a:xfrm>
            <a:off x="6335713" y="113072"/>
            <a:ext cx="2133600" cy="182880"/>
          </a:xfrm>
        </p:spPr>
        <p:txBody>
          <a:bodyPr/>
          <a:lstStyle/>
          <a:p>
            <a:fld id="{891838CE-430E-45DE-B6AA-42DD655BB05E}" type="datetime1">
              <a:rPr lang="en-US" smtClean="0"/>
              <a:t>8/18/24</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5636225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akthi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baseline="0">
                <a:solidFill>
                  <a:schemeClr val="accent1"/>
                </a:solidFill>
                <a:latin typeface="+mj-lt"/>
              </a:defRPr>
            </a:lvl1pPr>
          </a:lstStyle>
          <a:p>
            <a:r>
              <a:rPr lang="en-US" dirty="0"/>
              <a:t>Click to edit Master title style</a:t>
            </a:r>
          </a:p>
        </p:txBody>
      </p:sp>
      <p:sp>
        <p:nvSpPr>
          <p:cNvPr id="9" name="Date Placeholder 3"/>
          <p:cNvSpPr>
            <a:spLocks noGrp="1"/>
          </p:cNvSpPr>
          <p:nvPr>
            <p:ph type="dt" sz="half" idx="10"/>
          </p:nvPr>
        </p:nvSpPr>
        <p:spPr>
          <a:xfrm>
            <a:off x="6335713" y="113072"/>
            <a:ext cx="2133600" cy="182880"/>
          </a:xfrm>
        </p:spPr>
        <p:txBody>
          <a:bodyPr/>
          <a:lstStyle/>
          <a:p>
            <a:fld id="{891838CE-430E-45DE-B6AA-42DD655BB05E}" type="datetime1">
              <a:rPr lang="en-US" smtClean="0"/>
              <a:t>8/18/24</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6" name="Text Placeholder 8"/>
          <p:cNvSpPr>
            <a:spLocks noGrp="1"/>
          </p:cNvSpPr>
          <p:nvPr>
            <p:ph type="body" sz="quarter" idx="15"/>
          </p:nvPr>
        </p:nvSpPr>
        <p:spPr>
          <a:xfrm>
            <a:off x="5029200" y="5517232"/>
            <a:ext cx="3657600" cy="608931"/>
          </a:xfrm>
        </p:spPr>
        <p:txBody>
          <a:bodyPr>
            <a:noAutofit/>
          </a:bodyPr>
          <a:lstStyle>
            <a:lvl1pPr marL="0" indent="0">
              <a:spcBef>
                <a:spcPts val="0"/>
              </a:spcBef>
              <a:buNone/>
              <a:defRPr sz="2400">
                <a:latin typeface="Arial (Body)"/>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endParaRPr lang="en-US" dirty="0"/>
          </a:p>
        </p:txBody>
      </p:sp>
    </p:spTree>
    <p:extLst>
      <p:ext uri="{BB962C8B-B14F-4D97-AF65-F5344CB8AC3E}">
        <p14:creationId xmlns:p14="http://schemas.microsoft.com/office/powerpoint/2010/main" val="2663507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One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6"/>
            <a:ext cx="8229600" cy="4434275"/>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Tree>
    <p:extLst>
      <p:ext uri="{BB962C8B-B14F-4D97-AF65-F5344CB8AC3E}">
        <p14:creationId xmlns:p14="http://schemas.microsoft.com/office/powerpoint/2010/main" val="3678147491"/>
      </p:ext>
    </p:extLst>
  </p:cSld>
  <p:clrMapOvr>
    <a:masterClrMapping/>
  </p:clrMapOvr>
  <p:extLst>
    <p:ext uri="{DCECCB84-F9BA-43D5-87BE-67443E8EF086}">
      <p15:sldGuideLst xmlns:p15="http://schemas.microsoft.com/office/powerpoint/2012/main">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a:solidFill>
                  <a:srgbClr val="3399B5"/>
                </a:solidFill>
              </a:defRPr>
            </a:lvl1pPr>
          </a:lstStyle>
          <a:p>
            <a:r>
              <a:rPr lang="en-US" dirty="0"/>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5940678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8/18/24</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9" name="Picture 8"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4" name="TextBox 13"/>
          <p:cNvSpPr txBox="1"/>
          <p:nvPr userDrawn="1"/>
        </p:nvSpPr>
        <p:spPr>
          <a:xfrm>
            <a:off x="1600200" y="6429345"/>
            <a:ext cx="7162800" cy="276999"/>
          </a:xfrm>
          <a:prstGeom prst="rect">
            <a:avLst/>
          </a:prstGeom>
          <a:noFill/>
        </p:spPr>
        <p:txBody>
          <a:bodyPr wrap="square" rtlCol="0">
            <a:spAutoFit/>
          </a:bodyPr>
          <a:lstStyle/>
          <a:p>
            <a:pPr algn="r">
              <a:buClrTx/>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2016, 2013, 2010 Pearson Education, Inc. All Rights Reserved</a:t>
            </a:r>
          </a:p>
        </p:txBody>
      </p:sp>
    </p:spTree>
    <p:extLst>
      <p:ext uri="{BB962C8B-B14F-4D97-AF65-F5344CB8AC3E}">
        <p14:creationId xmlns:p14="http://schemas.microsoft.com/office/powerpoint/2010/main" val="9273082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832AD23-A511-424E-9DD2-B8CE2D237B20}" type="datetime1">
              <a:rPr lang="en-US" smtClean="0"/>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0429734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1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8/18/24</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041234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57200" y="1600200"/>
            <a:ext cx="8229600" cy="1752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Content Placeholder 2"/>
          <p:cNvSpPr>
            <a:spLocks noGrp="1"/>
          </p:cNvSpPr>
          <p:nvPr>
            <p:ph idx="13"/>
          </p:nvPr>
        </p:nvSpPr>
        <p:spPr>
          <a:xfrm>
            <a:off x="457200" y="3733800"/>
            <a:ext cx="8229600" cy="1752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037942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3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hasCustomPrompt="1"/>
          </p:nvPr>
        </p:nvSpPr>
        <p:spPr>
          <a:xfrm>
            <a:off x="5029200" y="5524500"/>
            <a:ext cx="3657600" cy="609600"/>
          </a:xfrm>
        </p:spPr>
        <p:txBody>
          <a:bodyPr/>
          <a:lstStyle>
            <a:lvl1pPr marL="101600" marR="0" indent="0" algn="l" rtl="0">
              <a:lnSpc>
                <a:spcPct val="100000"/>
              </a:lnSpc>
              <a:spcAft>
                <a:spcPts val="0"/>
              </a:spcAft>
              <a:buClr>
                <a:srgbClr val="007FA3"/>
              </a:buClr>
              <a:buSzPct val="100000"/>
              <a:buNone/>
              <a:defRPr sz="1600"/>
            </a:lvl1pPr>
            <a:lvl2pPr marL="558800" marR="0" indent="0" algn="l" rtl="0">
              <a:lnSpc>
                <a:spcPct val="100000"/>
              </a:lnSpc>
              <a:spcAft>
                <a:spcPts val="0"/>
              </a:spcAft>
              <a:buClr>
                <a:srgbClr val="007FA3"/>
              </a:buClr>
              <a:buSzPct val="100000"/>
              <a:buNone/>
              <a:defRPr sz="1600"/>
            </a:lvl2pPr>
            <a:lvl3pPr marL="1016000" marR="0" indent="0" algn="l" rtl="0">
              <a:lnSpc>
                <a:spcPct val="100000"/>
              </a:lnSpc>
              <a:spcAft>
                <a:spcPts val="0"/>
              </a:spcAft>
              <a:buClr>
                <a:srgbClr val="007FA3"/>
              </a:buClr>
              <a:buSzPct val="100000"/>
              <a:buNone/>
              <a:defRPr sz="1600"/>
            </a:lvl3pPr>
            <a:lvl4pPr marL="1473200" marR="0" indent="0" algn="l" rtl="0">
              <a:lnSpc>
                <a:spcPct val="100000"/>
              </a:lnSpc>
              <a:spcAft>
                <a:spcPts val="0"/>
              </a:spcAft>
              <a:buClr>
                <a:srgbClr val="007FA3"/>
              </a:buClr>
              <a:buSzPct val="100000"/>
              <a:buNone/>
              <a:defRPr sz="1600"/>
            </a:lvl4pPr>
            <a:lvl5pPr marL="1930400" marR="0" indent="0" algn="l" rtl="0">
              <a:lnSpc>
                <a:spcPct val="100000"/>
              </a:lnSpc>
              <a:spcAft>
                <a:spcPts val="0"/>
              </a:spcAft>
              <a:buClr>
                <a:srgbClr val="007FA3"/>
              </a:buClr>
              <a:buSzPct val="100000"/>
              <a:buNone/>
              <a:defRPr sz="1600"/>
            </a:lvl5pPr>
            <a:lvl6pPr>
              <a:defRPr sz="1400"/>
            </a:lvl6pPr>
            <a:lvl7pPr>
              <a:defRPr sz="1400"/>
            </a:lvl7pPr>
            <a:lvl8pPr>
              <a:defRPr sz="1400"/>
            </a:lvl8pPr>
            <a:lvl9pPr>
              <a:defRPr sz="1400"/>
            </a:lvl9pPr>
          </a:lstStyle>
          <a:p>
            <a:pPr marL="101600" marR="0" lvl="0" indent="0" algn="l" rtl="0">
              <a:lnSpc>
                <a:spcPct val="100000"/>
              </a:lnSpc>
              <a:spcBef>
                <a:spcPts val="1500"/>
              </a:spcBef>
              <a:spcAft>
                <a:spcPts val="0"/>
              </a:spcAft>
              <a:buClr>
                <a:srgbClr val="007FA3"/>
              </a:buClr>
              <a:buSzPct val="100000"/>
              <a:buFont typeface="Arial"/>
              <a:buNone/>
            </a:pPr>
            <a:r>
              <a:rPr lang="en-US"/>
              <a:t>Click to add text</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Content Placeholder 2"/>
          <p:cNvSpPr>
            <a:spLocks noGrp="1"/>
          </p:cNvSpPr>
          <p:nvPr>
            <p:ph idx="13" hasCustomPrompt="1"/>
          </p:nvPr>
        </p:nvSpPr>
        <p:spPr>
          <a:xfrm>
            <a:off x="5029200" y="5524500"/>
            <a:ext cx="3657600" cy="609600"/>
          </a:xfrm>
        </p:spPr>
        <p:txBody>
          <a:bodyPr/>
          <a:lstStyle>
            <a:lvl1pPr marL="101600" marR="0" indent="0" algn="l" rtl="0">
              <a:lnSpc>
                <a:spcPct val="100000"/>
              </a:lnSpc>
              <a:spcAft>
                <a:spcPts val="0"/>
              </a:spcAft>
              <a:buClr>
                <a:srgbClr val="007FA3"/>
              </a:buClr>
              <a:buSzPct val="100000"/>
              <a:buNone/>
              <a:defRPr sz="1600"/>
            </a:lvl1pPr>
            <a:lvl2pPr marL="558800" marR="0" indent="0" algn="l" rtl="0">
              <a:lnSpc>
                <a:spcPct val="100000"/>
              </a:lnSpc>
              <a:spcAft>
                <a:spcPts val="0"/>
              </a:spcAft>
              <a:buClr>
                <a:srgbClr val="007FA3"/>
              </a:buClr>
              <a:buSzPct val="100000"/>
              <a:buNone/>
              <a:defRPr sz="1600"/>
            </a:lvl2pPr>
            <a:lvl3pPr marL="1016000" marR="0" indent="0" algn="l" rtl="0">
              <a:lnSpc>
                <a:spcPct val="100000"/>
              </a:lnSpc>
              <a:spcAft>
                <a:spcPts val="0"/>
              </a:spcAft>
              <a:buClr>
                <a:srgbClr val="007FA3"/>
              </a:buClr>
              <a:buSzPct val="100000"/>
              <a:buNone/>
              <a:defRPr sz="1600"/>
            </a:lvl3pPr>
            <a:lvl4pPr marL="1473200" marR="0" indent="0" algn="l" rtl="0">
              <a:lnSpc>
                <a:spcPct val="100000"/>
              </a:lnSpc>
              <a:spcAft>
                <a:spcPts val="0"/>
              </a:spcAft>
              <a:buClr>
                <a:srgbClr val="007FA3"/>
              </a:buClr>
              <a:buSzPct val="100000"/>
              <a:buNone/>
              <a:defRPr sz="1600"/>
            </a:lvl4pPr>
            <a:lvl5pPr marL="1930400" marR="0" indent="0" algn="l" rtl="0">
              <a:lnSpc>
                <a:spcPct val="100000"/>
              </a:lnSpc>
              <a:spcAft>
                <a:spcPts val="0"/>
              </a:spcAft>
              <a:buClr>
                <a:srgbClr val="007FA3"/>
              </a:buClr>
              <a:buSzPct val="100000"/>
              <a:buNone/>
              <a:defRPr sz="1600"/>
            </a:lvl5pPr>
            <a:lvl6pPr>
              <a:defRPr sz="1400"/>
            </a:lvl6pPr>
            <a:lvl7pPr>
              <a:defRPr sz="1400"/>
            </a:lvl7pPr>
            <a:lvl8pPr>
              <a:defRPr sz="1400"/>
            </a:lvl8pPr>
            <a:lvl9pPr>
              <a:defRPr sz="1400"/>
            </a:lvl9pPr>
          </a:lstStyle>
          <a:p>
            <a:pPr marL="101600" marR="0" lvl="0" indent="0" algn="l" rtl="0">
              <a:lnSpc>
                <a:spcPct val="100000"/>
              </a:lnSpc>
              <a:spcBef>
                <a:spcPts val="1500"/>
              </a:spcBef>
              <a:spcAft>
                <a:spcPts val="0"/>
              </a:spcAft>
              <a:buClr>
                <a:srgbClr val="007FA3"/>
              </a:buClr>
              <a:buSzPct val="100000"/>
              <a:buFont typeface="Arial"/>
              <a:buNone/>
            </a:pPr>
            <a:r>
              <a:rPr lang="en-US"/>
              <a:t>Click to add text</a:t>
            </a:r>
            <a:endParaRPr lang="en-US" dirty="0"/>
          </a:p>
        </p:txBody>
      </p:sp>
      <p:sp>
        <p:nvSpPr>
          <p:cNvPr id="9" name="Content Placeholder 2"/>
          <p:cNvSpPr>
            <a:spLocks noGrp="1"/>
          </p:cNvSpPr>
          <p:nvPr>
            <p:ph idx="14" hasCustomPrompt="1"/>
          </p:nvPr>
        </p:nvSpPr>
        <p:spPr>
          <a:xfrm>
            <a:off x="5029200" y="5524500"/>
            <a:ext cx="3657600" cy="609600"/>
          </a:xfrm>
        </p:spPr>
        <p:txBody>
          <a:bodyPr/>
          <a:lstStyle>
            <a:lvl1pPr marL="101600" marR="0" indent="0" algn="l" rtl="0">
              <a:lnSpc>
                <a:spcPct val="100000"/>
              </a:lnSpc>
              <a:spcAft>
                <a:spcPts val="0"/>
              </a:spcAft>
              <a:buClr>
                <a:srgbClr val="007FA3"/>
              </a:buClr>
              <a:buSzPct val="100000"/>
              <a:buNone/>
              <a:defRPr sz="1600"/>
            </a:lvl1pPr>
            <a:lvl2pPr marL="558800" marR="0" indent="0" algn="l" rtl="0">
              <a:lnSpc>
                <a:spcPct val="100000"/>
              </a:lnSpc>
              <a:spcAft>
                <a:spcPts val="0"/>
              </a:spcAft>
              <a:buClr>
                <a:srgbClr val="007FA3"/>
              </a:buClr>
              <a:buSzPct val="100000"/>
              <a:buNone/>
              <a:defRPr sz="1600"/>
            </a:lvl2pPr>
            <a:lvl3pPr marL="1016000" marR="0" indent="0" algn="l" rtl="0">
              <a:lnSpc>
                <a:spcPct val="100000"/>
              </a:lnSpc>
              <a:spcAft>
                <a:spcPts val="0"/>
              </a:spcAft>
              <a:buClr>
                <a:srgbClr val="007FA3"/>
              </a:buClr>
              <a:buSzPct val="100000"/>
              <a:buNone/>
              <a:defRPr sz="1600"/>
            </a:lvl3pPr>
            <a:lvl4pPr marL="1473200" marR="0" indent="0" algn="l" rtl="0">
              <a:lnSpc>
                <a:spcPct val="100000"/>
              </a:lnSpc>
              <a:spcAft>
                <a:spcPts val="0"/>
              </a:spcAft>
              <a:buClr>
                <a:srgbClr val="007FA3"/>
              </a:buClr>
              <a:buSzPct val="100000"/>
              <a:buNone/>
              <a:defRPr sz="1600"/>
            </a:lvl4pPr>
            <a:lvl5pPr marL="1930400" marR="0" indent="0" algn="l" rtl="0">
              <a:lnSpc>
                <a:spcPct val="100000"/>
              </a:lnSpc>
              <a:spcAft>
                <a:spcPts val="0"/>
              </a:spcAft>
              <a:buClr>
                <a:srgbClr val="007FA3"/>
              </a:buClr>
              <a:buSzPct val="100000"/>
              <a:buNone/>
              <a:defRPr sz="1600"/>
            </a:lvl5pPr>
            <a:lvl6pPr>
              <a:defRPr sz="1400"/>
            </a:lvl6pPr>
            <a:lvl7pPr>
              <a:defRPr sz="1400"/>
            </a:lvl7pPr>
            <a:lvl8pPr>
              <a:defRPr sz="1400"/>
            </a:lvl8pPr>
            <a:lvl9pPr>
              <a:defRPr sz="1400"/>
            </a:lvl9pPr>
          </a:lstStyle>
          <a:p>
            <a:pPr marL="101600" marR="0" lvl="0" indent="0" algn="l" rtl="0">
              <a:lnSpc>
                <a:spcPct val="100000"/>
              </a:lnSpc>
              <a:spcBef>
                <a:spcPts val="1500"/>
              </a:spcBef>
              <a:spcAft>
                <a:spcPts val="0"/>
              </a:spcAft>
              <a:buClr>
                <a:srgbClr val="007FA3"/>
              </a:buClr>
              <a:buSzPct val="100000"/>
              <a:buFont typeface="Arial"/>
              <a:buNone/>
            </a:pPr>
            <a:r>
              <a:rPr lang="en-US"/>
              <a:t>Click to add text</a:t>
            </a:r>
            <a:endParaRPr lang="en-US" dirty="0"/>
          </a:p>
        </p:txBody>
      </p:sp>
    </p:spTree>
    <p:extLst>
      <p:ext uri="{BB962C8B-B14F-4D97-AF65-F5344CB8AC3E}">
        <p14:creationId xmlns:p14="http://schemas.microsoft.com/office/powerpoint/2010/main" val="36759683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57200" y="1600200"/>
            <a:ext cx="8229600" cy="71117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Content Placeholder 2"/>
          <p:cNvSpPr>
            <a:spLocks noGrp="1"/>
          </p:cNvSpPr>
          <p:nvPr>
            <p:ph idx="13"/>
          </p:nvPr>
        </p:nvSpPr>
        <p:spPr>
          <a:xfrm>
            <a:off x="473720" y="2641680"/>
            <a:ext cx="8229600" cy="71117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4"/>
          </p:nvPr>
        </p:nvSpPr>
        <p:spPr>
          <a:xfrm>
            <a:off x="457200" y="3683160"/>
            <a:ext cx="8229600" cy="71117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5"/>
          </p:nvPr>
        </p:nvSpPr>
        <p:spPr>
          <a:xfrm>
            <a:off x="457200" y="4724640"/>
            <a:ext cx="8229600" cy="71117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188818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5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57200" y="14478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3"/>
          <p:cNvSpPr>
            <a:spLocks noGrp="1"/>
          </p:cNvSpPr>
          <p:nvPr>
            <p:ph idx="13"/>
          </p:nvPr>
        </p:nvSpPr>
        <p:spPr>
          <a:xfrm>
            <a:off x="457200" y="2286000"/>
            <a:ext cx="82296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8229600" cy="5705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5"/>
          </p:nvPr>
        </p:nvSpPr>
        <p:spPr>
          <a:xfrm>
            <a:off x="457200" y="3733800"/>
            <a:ext cx="35052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p:cNvSpPr>
            <a:spLocks noGrp="1"/>
          </p:cNvSpPr>
          <p:nvPr>
            <p:ph sz="quarter" idx="17"/>
          </p:nvPr>
        </p:nvSpPr>
        <p:spPr>
          <a:xfrm>
            <a:off x="457200" y="4876800"/>
            <a:ext cx="3505200" cy="99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479533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6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57200" y="14478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3"/>
          <p:cNvSpPr>
            <a:spLocks noGrp="1"/>
          </p:cNvSpPr>
          <p:nvPr>
            <p:ph idx="13"/>
          </p:nvPr>
        </p:nvSpPr>
        <p:spPr>
          <a:xfrm>
            <a:off x="457200" y="2286000"/>
            <a:ext cx="82296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8229600" cy="5705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5"/>
          </p:nvPr>
        </p:nvSpPr>
        <p:spPr>
          <a:xfrm>
            <a:off x="457200" y="3733800"/>
            <a:ext cx="35052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16"/>
          </p:nvPr>
        </p:nvSpPr>
        <p:spPr>
          <a:xfrm>
            <a:off x="4343400" y="3733800"/>
            <a:ext cx="3886200" cy="99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p:cNvSpPr>
            <a:spLocks noGrp="1"/>
          </p:cNvSpPr>
          <p:nvPr>
            <p:ph sz="quarter" idx="17"/>
          </p:nvPr>
        </p:nvSpPr>
        <p:spPr>
          <a:xfrm>
            <a:off x="457200" y="4876800"/>
            <a:ext cx="3505200" cy="99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014084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7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57200" y="14478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3"/>
          <p:cNvSpPr>
            <a:spLocks noGrp="1"/>
          </p:cNvSpPr>
          <p:nvPr>
            <p:ph idx="13"/>
          </p:nvPr>
        </p:nvSpPr>
        <p:spPr>
          <a:xfrm>
            <a:off x="457200" y="2286000"/>
            <a:ext cx="82296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8229600" cy="5705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5"/>
          </p:nvPr>
        </p:nvSpPr>
        <p:spPr>
          <a:xfrm>
            <a:off x="457200" y="3733800"/>
            <a:ext cx="35052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16"/>
          </p:nvPr>
        </p:nvSpPr>
        <p:spPr>
          <a:xfrm>
            <a:off x="4343400" y="3733800"/>
            <a:ext cx="3886200" cy="99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p:cNvSpPr>
            <a:spLocks noGrp="1"/>
          </p:cNvSpPr>
          <p:nvPr>
            <p:ph sz="quarter" idx="17"/>
          </p:nvPr>
        </p:nvSpPr>
        <p:spPr>
          <a:xfrm>
            <a:off x="457200" y="4876800"/>
            <a:ext cx="3505200" cy="99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3"/>
          <p:cNvSpPr>
            <a:spLocks noGrp="1"/>
          </p:cNvSpPr>
          <p:nvPr>
            <p:ph sz="quarter" idx="18"/>
          </p:nvPr>
        </p:nvSpPr>
        <p:spPr>
          <a:xfrm>
            <a:off x="4343400" y="4874552"/>
            <a:ext cx="3886200" cy="99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79378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7"/>
            <a:ext cx="8229600" cy="1836354"/>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3632200"/>
            <a:ext cx="8229600" cy="1793875"/>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748656664"/>
      </p:ext>
    </p:extLst>
  </p:cSld>
  <p:clrMapOvr>
    <a:masterClrMapping/>
  </p:clrMapOvr>
  <p:extLst>
    <p:ext uri="{DCECCB84-F9BA-43D5-87BE-67443E8EF086}">
      <p15:sldGuideLst xmlns:p15="http://schemas.microsoft.com/office/powerpoint/2012/main">
        <p15:guide id="2" pos="288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8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57200" y="1447801"/>
            <a:ext cx="3505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3"/>
          <p:cNvSpPr>
            <a:spLocks noGrp="1"/>
          </p:cNvSpPr>
          <p:nvPr>
            <p:ph idx="13"/>
          </p:nvPr>
        </p:nvSpPr>
        <p:spPr>
          <a:xfrm>
            <a:off x="457200" y="2286000"/>
            <a:ext cx="35052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3505200" cy="5705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5"/>
          </p:nvPr>
        </p:nvSpPr>
        <p:spPr>
          <a:xfrm>
            <a:off x="457200" y="3733800"/>
            <a:ext cx="35052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16"/>
          </p:nvPr>
        </p:nvSpPr>
        <p:spPr>
          <a:xfrm>
            <a:off x="4343400" y="3733800"/>
            <a:ext cx="3886200" cy="99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p:cNvSpPr>
            <a:spLocks noGrp="1"/>
          </p:cNvSpPr>
          <p:nvPr>
            <p:ph sz="quarter" idx="17"/>
          </p:nvPr>
        </p:nvSpPr>
        <p:spPr>
          <a:xfrm>
            <a:off x="457200" y="4876800"/>
            <a:ext cx="3505200" cy="99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3"/>
          <p:cNvSpPr>
            <a:spLocks noGrp="1"/>
          </p:cNvSpPr>
          <p:nvPr>
            <p:ph sz="quarter" idx="18"/>
          </p:nvPr>
        </p:nvSpPr>
        <p:spPr>
          <a:xfrm>
            <a:off x="4343400" y="4874552"/>
            <a:ext cx="3886200" cy="990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9"/>
          </p:nvPr>
        </p:nvSpPr>
        <p:spPr>
          <a:xfrm>
            <a:off x="4343400" y="1494526"/>
            <a:ext cx="3886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475037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9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57200" y="1447801"/>
            <a:ext cx="3505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3"/>
          <p:cNvSpPr>
            <a:spLocks noGrp="1"/>
          </p:cNvSpPr>
          <p:nvPr>
            <p:ph idx="13"/>
          </p:nvPr>
        </p:nvSpPr>
        <p:spPr>
          <a:xfrm>
            <a:off x="457200" y="2286000"/>
            <a:ext cx="35052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3505200" cy="5705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5"/>
          </p:nvPr>
        </p:nvSpPr>
        <p:spPr>
          <a:xfrm>
            <a:off x="457200" y="3733800"/>
            <a:ext cx="35052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16"/>
          </p:nvPr>
        </p:nvSpPr>
        <p:spPr>
          <a:xfrm>
            <a:off x="4343400" y="3733800"/>
            <a:ext cx="3886200" cy="99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p:cNvSpPr>
            <a:spLocks noGrp="1"/>
          </p:cNvSpPr>
          <p:nvPr>
            <p:ph sz="quarter" idx="17"/>
          </p:nvPr>
        </p:nvSpPr>
        <p:spPr>
          <a:xfrm>
            <a:off x="457200" y="4876800"/>
            <a:ext cx="3505200" cy="99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3"/>
          <p:cNvSpPr>
            <a:spLocks noGrp="1"/>
          </p:cNvSpPr>
          <p:nvPr>
            <p:ph sz="quarter" idx="18"/>
          </p:nvPr>
        </p:nvSpPr>
        <p:spPr>
          <a:xfrm>
            <a:off x="4343400" y="4874552"/>
            <a:ext cx="3886200" cy="990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9"/>
          </p:nvPr>
        </p:nvSpPr>
        <p:spPr>
          <a:xfrm>
            <a:off x="4343400" y="1494526"/>
            <a:ext cx="3886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2"/>
          <p:cNvSpPr>
            <a:spLocks noGrp="1"/>
          </p:cNvSpPr>
          <p:nvPr>
            <p:ph idx="20"/>
          </p:nvPr>
        </p:nvSpPr>
        <p:spPr>
          <a:xfrm>
            <a:off x="4343399" y="2286000"/>
            <a:ext cx="3865157"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558127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10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57200" y="1447801"/>
            <a:ext cx="3505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3"/>
          <p:cNvSpPr>
            <a:spLocks noGrp="1"/>
          </p:cNvSpPr>
          <p:nvPr>
            <p:ph idx="13"/>
          </p:nvPr>
        </p:nvSpPr>
        <p:spPr>
          <a:xfrm>
            <a:off x="457200" y="2286000"/>
            <a:ext cx="35052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3505200" cy="5705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5"/>
          </p:nvPr>
        </p:nvSpPr>
        <p:spPr>
          <a:xfrm>
            <a:off x="457200" y="3733800"/>
            <a:ext cx="35052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16"/>
          </p:nvPr>
        </p:nvSpPr>
        <p:spPr>
          <a:xfrm>
            <a:off x="4343400" y="3733800"/>
            <a:ext cx="3886200" cy="99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p:cNvSpPr>
            <a:spLocks noGrp="1"/>
          </p:cNvSpPr>
          <p:nvPr>
            <p:ph sz="quarter" idx="17"/>
          </p:nvPr>
        </p:nvSpPr>
        <p:spPr>
          <a:xfrm>
            <a:off x="457200" y="4876800"/>
            <a:ext cx="3505200" cy="99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3"/>
          <p:cNvSpPr>
            <a:spLocks noGrp="1"/>
          </p:cNvSpPr>
          <p:nvPr>
            <p:ph sz="quarter" idx="18"/>
          </p:nvPr>
        </p:nvSpPr>
        <p:spPr>
          <a:xfrm>
            <a:off x="4343400" y="4874552"/>
            <a:ext cx="3886200" cy="990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9"/>
          </p:nvPr>
        </p:nvSpPr>
        <p:spPr>
          <a:xfrm>
            <a:off x="4343400" y="1494526"/>
            <a:ext cx="3886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2"/>
          <p:cNvSpPr>
            <a:spLocks noGrp="1"/>
          </p:cNvSpPr>
          <p:nvPr>
            <p:ph idx="20"/>
          </p:nvPr>
        </p:nvSpPr>
        <p:spPr>
          <a:xfrm>
            <a:off x="4343399" y="2286000"/>
            <a:ext cx="3865157"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21"/>
          </p:nvPr>
        </p:nvSpPr>
        <p:spPr>
          <a:xfrm>
            <a:off x="4343400" y="3045349"/>
            <a:ext cx="3886200" cy="58277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685094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11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57200" y="1447801"/>
            <a:ext cx="3505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3"/>
          <p:cNvSpPr>
            <a:spLocks noGrp="1"/>
          </p:cNvSpPr>
          <p:nvPr>
            <p:ph idx="13"/>
          </p:nvPr>
        </p:nvSpPr>
        <p:spPr>
          <a:xfrm>
            <a:off x="457200" y="2286000"/>
            <a:ext cx="35052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3505200" cy="5705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5"/>
          </p:nvPr>
        </p:nvSpPr>
        <p:spPr>
          <a:xfrm>
            <a:off x="457200" y="3733800"/>
            <a:ext cx="35052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16"/>
          </p:nvPr>
        </p:nvSpPr>
        <p:spPr>
          <a:xfrm>
            <a:off x="4343400" y="3733800"/>
            <a:ext cx="3886200" cy="5592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13"/>
          <p:cNvSpPr>
            <a:spLocks noGrp="1"/>
          </p:cNvSpPr>
          <p:nvPr>
            <p:ph sz="quarter" idx="17"/>
          </p:nvPr>
        </p:nvSpPr>
        <p:spPr>
          <a:xfrm>
            <a:off x="457200" y="4876800"/>
            <a:ext cx="3505200" cy="99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3"/>
          <p:cNvSpPr>
            <a:spLocks noGrp="1"/>
          </p:cNvSpPr>
          <p:nvPr>
            <p:ph sz="quarter" idx="18"/>
          </p:nvPr>
        </p:nvSpPr>
        <p:spPr>
          <a:xfrm>
            <a:off x="4376204" y="4473387"/>
            <a:ext cx="3886200" cy="50617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9"/>
          </p:nvPr>
        </p:nvSpPr>
        <p:spPr>
          <a:xfrm>
            <a:off x="4343400" y="1494526"/>
            <a:ext cx="3886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2"/>
          <p:cNvSpPr>
            <a:spLocks noGrp="1"/>
          </p:cNvSpPr>
          <p:nvPr>
            <p:ph idx="20"/>
          </p:nvPr>
        </p:nvSpPr>
        <p:spPr>
          <a:xfrm>
            <a:off x="4343399" y="2286000"/>
            <a:ext cx="3865157"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21"/>
          </p:nvPr>
        </p:nvSpPr>
        <p:spPr>
          <a:xfrm>
            <a:off x="4343400" y="3045349"/>
            <a:ext cx="3886200" cy="58277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2"/>
          </p:nvPr>
        </p:nvSpPr>
        <p:spPr>
          <a:xfrm>
            <a:off x="4392613" y="5159852"/>
            <a:ext cx="3886200" cy="50617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8903514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12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57200" y="1447801"/>
            <a:ext cx="3505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3"/>
          <p:cNvSpPr>
            <a:spLocks noGrp="1"/>
          </p:cNvSpPr>
          <p:nvPr>
            <p:ph idx="13"/>
          </p:nvPr>
        </p:nvSpPr>
        <p:spPr>
          <a:xfrm>
            <a:off x="457200" y="2286000"/>
            <a:ext cx="35052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3505200" cy="5705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16"/>
          </p:nvPr>
        </p:nvSpPr>
        <p:spPr>
          <a:xfrm>
            <a:off x="4343400" y="3733800"/>
            <a:ext cx="3886200" cy="5592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18"/>
          </p:nvPr>
        </p:nvSpPr>
        <p:spPr>
          <a:xfrm>
            <a:off x="4376204" y="4473387"/>
            <a:ext cx="3886200" cy="50617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9"/>
          </p:nvPr>
        </p:nvSpPr>
        <p:spPr>
          <a:xfrm>
            <a:off x="4343400" y="1494526"/>
            <a:ext cx="3886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2"/>
          <p:cNvSpPr>
            <a:spLocks noGrp="1"/>
          </p:cNvSpPr>
          <p:nvPr>
            <p:ph idx="20"/>
          </p:nvPr>
        </p:nvSpPr>
        <p:spPr>
          <a:xfrm>
            <a:off x="4343399" y="2286000"/>
            <a:ext cx="3865157"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21"/>
          </p:nvPr>
        </p:nvSpPr>
        <p:spPr>
          <a:xfrm>
            <a:off x="4343400" y="3045349"/>
            <a:ext cx="3886200" cy="58277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2"/>
          </p:nvPr>
        </p:nvSpPr>
        <p:spPr>
          <a:xfrm>
            <a:off x="4392613" y="5159852"/>
            <a:ext cx="3886200" cy="50617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1"/>
          <p:cNvSpPr>
            <a:spLocks noGrp="1"/>
          </p:cNvSpPr>
          <p:nvPr>
            <p:ph sz="quarter" idx="23"/>
          </p:nvPr>
        </p:nvSpPr>
        <p:spPr>
          <a:xfrm>
            <a:off x="457200" y="3830925"/>
            <a:ext cx="3472396" cy="5592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3"/>
          <p:cNvSpPr>
            <a:spLocks noGrp="1"/>
          </p:cNvSpPr>
          <p:nvPr>
            <p:ph sz="quarter" idx="24"/>
          </p:nvPr>
        </p:nvSpPr>
        <p:spPr>
          <a:xfrm>
            <a:off x="490004" y="4570512"/>
            <a:ext cx="3472396" cy="50617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13"/>
          <p:cNvSpPr>
            <a:spLocks noGrp="1"/>
          </p:cNvSpPr>
          <p:nvPr>
            <p:ph sz="quarter" idx="25"/>
          </p:nvPr>
        </p:nvSpPr>
        <p:spPr>
          <a:xfrm>
            <a:off x="506413" y="5256977"/>
            <a:ext cx="3472396" cy="50617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559814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13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57200" y="1447801"/>
            <a:ext cx="3505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3"/>
          <p:cNvSpPr>
            <a:spLocks noGrp="1"/>
          </p:cNvSpPr>
          <p:nvPr>
            <p:ph idx="13"/>
          </p:nvPr>
        </p:nvSpPr>
        <p:spPr>
          <a:xfrm>
            <a:off x="457200" y="2286000"/>
            <a:ext cx="35052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3505200" cy="5705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16"/>
          </p:nvPr>
        </p:nvSpPr>
        <p:spPr>
          <a:xfrm>
            <a:off x="4343400" y="3081267"/>
            <a:ext cx="3886200" cy="2781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18"/>
          </p:nvPr>
        </p:nvSpPr>
        <p:spPr>
          <a:xfrm>
            <a:off x="4332878" y="3626139"/>
            <a:ext cx="3886200" cy="25175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9"/>
          </p:nvPr>
        </p:nvSpPr>
        <p:spPr>
          <a:xfrm>
            <a:off x="4343400" y="1494526"/>
            <a:ext cx="3886200" cy="303198"/>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2"/>
          <p:cNvSpPr>
            <a:spLocks noGrp="1"/>
          </p:cNvSpPr>
          <p:nvPr>
            <p:ph idx="20"/>
          </p:nvPr>
        </p:nvSpPr>
        <p:spPr>
          <a:xfrm>
            <a:off x="4353921" y="1979598"/>
            <a:ext cx="3865157" cy="303198"/>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21"/>
          </p:nvPr>
        </p:nvSpPr>
        <p:spPr>
          <a:xfrm>
            <a:off x="4343400" y="2537829"/>
            <a:ext cx="3886200" cy="28985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2"/>
          </p:nvPr>
        </p:nvSpPr>
        <p:spPr>
          <a:xfrm>
            <a:off x="4332878" y="4065083"/>
            <a:ext cx="3886200" cy="26634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1"/>
          <p:cNvSpPr>
            <a:spLocks noGrp="1"/>
          </p:cNvSpPr>
          <p:nvPr>
            <p:ph sz="quarter" idx="23"/>
          </p:nvPr>
        </p:nvSpPr>
        <p:spPr>
          <a:xfrm>
            <a:off x="457200" y="3830925"/>
            <a:ext cx="3472396" cy="5592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3"/>
          <p:cNvSpPr>
            <a:spLocks noGrp="1"/>
          </p:cNvSpPr>
          <p:nvPr>
            <p:ph sz="quarter" idx="24"/>
          </p:nvPr>
        </p:nvSpPr>
        <p:spPr>
          <a:xfrm>
            <a:off x="490004" y="4570512"/>
            <a:ext cx="3472396" cy="50617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13"/>
          <p:cNvSpPr>
            <a:spLocks noGrp="1"/>
          </p:cNvSpPr>
          <p:nvPr>
            <p:ph sz="quarter" idx="25"/>
          </p:nvPr>
        </p:nvSpPr>
        <p:spPr>
          <a:xfrm>
            <a:off x="506413" y="5256977"/>
            <a:ext cx="3472396" cy="50617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Content Placeholder 11"/>
          <p:cNvSpPr>
            <a:spLocks noGrp="1"/>
          </p:cNvSpPr>
          <p:nvPr>
            <p:ph sz="quarter" idx="26"/>
          </p:nvPr>
        </p:nvSpPr>
        <p:spPr>
          <a:xfrm>
            <a:off x="4336752" y="4520930"/>
            <a:ext cx="3886200" cy="2781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902204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1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57200" y="1447801"/>
            <a:ext cx="3505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3"/>
          <p:cNvSpPr>
            <a:spLocks noGrp="1"/>
          </p:cNvSpPr>
          <p:nvPr>
            <p:ph idx="13"/>
          </p:nvPr>
        </p:nvSpPr>
        <p:spPr>
          <a:xfrm>
            <a:off x="457200" y="2286000"/>
            <a:ext cx="35052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3505200" cy="5705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16"/>
          </p:nvPr>
        </p:nvSpPr>
        <p:spPr>
          <a:xfrm>
            <a:off x="4343400" y="3081267"/>
            <a:ext cx="3886200" cy="2781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18"/>
          </p:nvPr>
        </p:nvSpPr>
        <p:spPr>
          <a:xfrm>
            <a:off x="4332878" y="3626139"/>
            <a:ext cx="3886200" cy="25175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9"/>
          </p:nvPr>
        </p:nvSpPr>
        <p:spPr>
          <a:xfrm>
            <a:off x="4343400" y="1494526"/>
            <a:ext cx="3886200" cy="303198"/>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2"/>
          <p:cNvSpPr>
            <a:spLocks noGrp="1"/>
          </p:cNvSpPr>
          <p:nvPr>
            <p:ph idx="20"/>
          </p:nvPr>
        </p:nvSpPr>
        <p:spPr>
          <a:xfrm>
            <a:off x="4353921" y="1979598"/>
            <a:ext cx="3865157" cy="303198"/>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21"/>
          </p:nvPr>
        </p:nvSpPr>
        <p:spPr>
          <a:xfrm>
            <a:off x="4343400" y="2537829"/>
            <a:ext cx="3886200" cy="28985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2"/>
          </p:nvPr>
        </p:nvSpPr>
        <p:spPr>
          <a:xfrm>
            <a:off x="4332878" y="4065083"/>
            <a:ext cx="3886200" cy="26634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1"/>
          <p:cNvSpPr>
            <a:spLocks noGrp="1"/>
          </p:cNvSpPr>
          <p:nvPr>
            <p:ph sz="quarter" idx="23"/>
          </p:nvPr>
        </p:nvSpPr>
        <p:spPr>
          <a:xfrm>
            <a:off x="457200" y="3830925"/>
            <a:ext cx="3472396" cy="5592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3"/>
          <p:cNvSpPr>
            <a:spLocks noGrp="1"/>
          </p:cNvSpPr>
          <p:nvPr>
            <p:ph sz="quarter" idx="24"/>
          </p:nvPr>
        </p:nvSpPr>
        <p:spPr>
          <a:xfrm>
            <a:off x="490004" y="4570512"/>
            <a:ext cx="3472396" cy="50617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13"/>
          <p:cNvSpPr>
            <a:spLocks noGrp="1"/>
          </p:cNvSpPr>
          <p:nvPr>
            <p:ph sz="quarter" idx="25"/>
          </p:nvPr>
        </p:nvSpPr>
        <p:spPr>
          <a:xfrm>
            <a:off x="506413" y="5256977"/>
            <a:ext cx="3472396" cy="50617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Content Placeholder 11"/>
          <p:cNvSpPr>
            <a:spLocks noGrp="1"/>
          </p:cNvSpPr>
          <p:nvPr>
            <p:ph sz="quarter" idx="26"/>
          </p:nvPr>
        </p:nvSpPr>
        <p:spPr>
          <a:xfrm>
            <a:off x="4336752" y="4520930"/>
            <a:ext cx="3886200" cy="2781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Content Placeholder 13"/>
          <p:cNvSpPr>
            <a:spLocks noGrp="1"/>
          </p:cNvSpPr>
          <p:nvPr>
            <p:ph sz="quarter" idx="27"/>
          </p:nvPr>
        </p:nvSpPr>
        <p:spPr>
          <a:xfrm>
            <a:off x="4326230" y="5065802"/>
            <a:ext cx="3886200" cy="25175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6472468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nd 15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57200" y="1447801"/>
            <a:ext cx="3505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3"/>
          <p:cNvSpPr>
            <a:spLocks noGrp="1"/>
          </p:cNvSpPr>
          <p:nvPr>
            <p:ph idx="13"/>
          </p:nvPr>
        </p:nvSpPr>
        <p:spPr>
          <a:xfrm>
            <a:off x="457200" y="2286000"/>
            <a:ext cx="35052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3505200" cy="5705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16"/>
          </p:nvPr>
        </p:nvSpPr>
        <p:spPr>
          <a:xfrm>
            <a:off x="4343400" y="3081267"/>
            <a:ext cx="3886200" cy="2781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18"/>
          </p:nvPr>
        </p:nvSpPr>
        <p:spPr>
          <a:xfrm>
            <a:off x="4332878" y="3626139"/>
            <a:ext cx="3886200" cy="25175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9"/>
          </p:nvPr>
        </p:nvSpPr>
        <p:spPr>
          <a:xfrm>
            <a:off x="4343400" y="1494526"/>
            <a:ext cx="3886200" cy="303198"/>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2"/>
          <p:cNvSpPr>
            <a:spLocks noGrp="1"/>
          </p:cNvSpPr>
          <p:nvPr>
            <p:ph idx="20"/>
          </p:nvPr>
        </p:nvSpPr>
        <p:spPr>
          <a:xfrm>
            <a:off x="4353921" y="1979598"/>
            <a:ext cx="3865157" cy="303198"/>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21"/>
          </p:nvPr>
        </p:nvSpPr>
        <p:spPr>
          <a:xfrm>
            <a:off x="4343400" y="2537829"/>
            <a:ext cx="3886200" cy="28985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2"/>
          </p:nvPr>
        </p:nvSpPr>
        <p:spPr>
          <a:xfrm>
            <a:off x="4332878" y="4065083"/>
            <a:ext cx="3886200" cy="26634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1"/>
          <p:cNvSpPr>
            <a:spLocks noGrp="1"/>
          </p:cNvSpPr>
          <p:nvPr>
            <p:ph sz="quarter" idx="23"/>
          </p:nvPr>
        </p:nvSpPr>
        <p:spPr>
          <a:xfrm>
            <a:off x="457200" y="3830925"/>
            <a:ext cx="3472396" cy="5592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3"/>
          <p:cNvSpPr>
            <a:spLocks noGrp="1"/>
          </p:cNvSpPr>
          <p:nvPr>
            <p:ph sz="quarter" idx="24"/>
          </p:nvPr>
        </p:nvSpPr>
        <p:spPr>
          <a:xfrm>
            <a:off x="490004" y="4570512"/>
            <a:ext cx="3472396" cy="50617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13"/>
          <p:cNvSpPr>
            <a:spLocks noGrp="1"/>
          </p:cNvSpPr>
          <p:nvPr>
            <p:ph sz="quarter" idx="25"/>
          </p:nvPr>
        </p:nvSpPr>
        <p:spPr>
          <a:xfrm>
            <a:off x="506413" y="5256977"/>
            <a:ext cx="3472396" cy="50617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Content Placeholder 11"/>
          <p:cNvSpPr>
            <a:spLocks noGrp="1"/>
          </p:cNvSpPr>
          <p:nvPr>
            <p:ph sz="quarter" idx="26"/>
          </p:nvPr>
        </p:nvSpPr>
        <p:spPr>
          <a:xfrm>
            <a:off x="4336752" y="4520930"/>
            <a:ext cx="3886200" cy="2781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Content Placeholder 13"/>
          <p:cNvSpPr>
            <a:spLocks noGrp="1"/>
          </p:cNvSpPr>
          <p:nvPr>
            <p:ph sz="quarter" idx="27"/>
          </p:nvPr>
        </p:nvSpPr>
        <p:spPr>
          <a:xfrm>
            <a:off x="4326230" y="5065802"/>
            <a:ext cx="3886200" cy="25175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Content Placeholder 13"/>
          <p:cNvSpPr>
            <a:spLocks noGrp="1"/>
          </p:cNvSpPr>
          <p:nvPr>
            <p:ph sz="quarter" idx="28"/>
          </p:nvPr>
        </p:nvSpPr>
        <p:spPr>
          <a:xfrm>
            <a:off x="4326230" y="5504746"/>
            <a:ext cx="3886200" cy="26634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2792912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20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5" name="Content Placeholder 2"/>
          <p:cNvSpPr>
            <a:spLocks noGrp="1"/>
          </p:cNvSpPr>
          <p:nvPr>
            <p:ph idx="19"/>
          </p:nvPr>
        </p:nvSpPr>
        <p:spPr>
          <a:xfrm>
            <a:off x="4790255" y="1494526"/>
            <a:ext cx="3886200" cy="26203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2"/>
          <p:cNvSpPr>
            <a:spLocks noGrp="1"/>
          </p:cNvSpPr>
          <p:nvPr>
            <p:ph idx="20"/>
          </p:nvPr>
        </p:nvSpPr>
        <p:spPr>
          <a:xfrm>
            <a:off x="4790256" y="1861415"/>
            <a:ext cx="3886200" cy="32227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21"/>
          </p:nvPr>
        </p:nvSpPr>
        <p:spPr>
          <a:xfrm>
            <a:off x="4790255" y="2283032"/>
            <a:ext cx="3886199" cy="30809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Content Placeholder 2"/>
          <p:cNvSpPr>
            <a:spLocks noGrp="1"/>
          </p:cNvSpPr>
          <p:nvPr>
            <p:ph idx="26"/>
          </p:nvPr>
        </p:nvSpPr>
        <p:spPr>
          <a:xfrm>
            <a:off x="4790255" y="2705545"/>
            <a:ext cx="3886200" cy="26203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Content Placeholder 2"/>
          <p:cNvSpPr>
            <a:spLocks noGrp="1"/>
          </p:cNvSpPr>
          <p:nvPr>
            <p:ph idx="27"/>
          </p:nvPr>
        </p:nvSpPr>
        <p:spPr>
          <a:xfrm>
            <a:off x="4790256" y="3072434"/>
            <a:ext cx="3886200" cy="32227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Content Placeholder 2"/>
          <p:cNvSpPr>
            <a:spLocks noGrp="1"/>
          </p:cNvSpPr>
          <p:nvPr>
            <p:ph idx="28"/>
          </p:nvPr>
        </p:nvSpPr>
        <p:spPr>
          <a:xfrm>
            <a:off x="4790255" y="3494051"/>
            <a:ext cx="3886199" cy="30809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5" name="Content Placeholder 2"/>
          <p:cNvSpPr>
            <a:spLocks noGrp="1"/>
          </p:cNvSpPr>
          <p:nvPr>
            <p:ph idx="29"/>
          </p:nvPr>
        </p:nvSpPr>
        <p:spPr>
          <a:xfrm>
            <a:off x="4790255" y="3908712"/>
            <a:ext cx="3886200" cy="26203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 name="Content Placeholder 2"/>
          <p:cNvSpPr>
            <a:spLocks noGrp="1"/>
          </p:cNvSpPr>
          <p:nvPr>
            <p:ph idx="30"/>
          </p:nvPr>
        </p:nvSpPr>
        <p:spPr>
          <a:xfrm>
            <a:off x="4790256" y="4275601"/>
            <a:ext cx="3886200" cy="32227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7" name="Content Placeholder 2"/>
          <p:cNvSpPr>
            <a:spLocks noGrp="1"/>
          </p:cNvSpPr>
          <p:nvPr>
            <p:ph idx="31"/>
          </p:nvPr>
        </p:nvSpPr>
        <p:spPr>
          <a:xfrm>
            <a:off x="4790255" y="4697218"/>
            <a:ext cx="3886199" cy="30809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8" name="Content Placeholder 2"/>
          <p:cNvSpPr>
            <a:spLocks noGrp="1"/>
          </p:cNvSpPr>
          <p:nvPr>
            <p:ph idx="32"/>
          </p:nvPr>
        </p:nvSpPr>
        <p:spPr>
          <a:xfrm>
            <a:off x="4790255" y="5105555"/>
            <a:ext cx="3886200" cy="26203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1" name="Content Placeholder 2"/>
          <p:cNvSpPr>
            <a:spLocks noGrp="1"/>
          </p:cNvSpPr>
          <p:nvPr>
            <p:ph idx="33"/>
          </p:nvPr>
        </p:nvSpPr>
        <p:spPr>
          <a:xfrm>
            <a:off x="457200" y="1494526"/>
            <a:ext cx="3886200" cy="26203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2" name="Content Placeholder 2"/>
          <p:cNvSpPr>
            <a:spLocks noGrp="1"/>
          </p:cNvSpPr>
          <p:nvPr>
            <p:ph idx="34"/>
          </p:nvPr>
        </p:nvSpPr>
        <p:spPr>
          <a:xfrm>
            <a:off x="457201" y="1861415"/>
            <a:ext cx="3886200" cy="32227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3" name="Content Placeholder 2"/>
          <p:cNvSpPr>
            <a:spLocks noGrp="1"/>
          </p:cNvSpPr>
          <p:nvPr>
            <p:ph idx="35"/>
          </p:nvPr>
        </p:nvSpPr>
        <p:spPr>
          <a:xfrm>
            <a:off x="457200" y="2283032"/>
            <a:ext cx="3886199" cy="30809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Content Placeholder 2"/>
          <p:cNvSpPr>
            <a:spLocks noGrp="1"/>
          </p:cNvSpPr>
          <p:nvPr>
            <p:ph idx="36"/>
          </p:nvPr>
        </p:nvSpPr>
        <p:spPr>
          <a:xfrm>
            <a:off x="457200" y="2705545"/>
            <a:ext cx="3886200" cy="26203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5" name="Content Placeholder 2"/>
          <p:cNvSpPr>
            <a:spLocks noGrp="1"/>
          </p:cNvSpPr>
          <p:nvPr>
            <p:ph idx="37"/>
          </p:nvPr>
        </p:nvSpPr>
        <p:spPr>
          <a:xfrm>
            <a:off x="457201" y="3072434"/>
            <a:ext cx="3886200" cy="32227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6" name="Content Placeholder 2"/>
          <p:cNvSpPr>
            <a:spLocks noGrp="1"/>
          </p:cNvSpPr>
          <p:nvPr>
            <p:ph idx="38"/>
          </p:nvPr>
        </p:nvSpPr>
        <p:spPr>
          <a:xfrm>
            <a:off x="457200" y="3494051"/>
            <a:ext cx="3886199" cy="30809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Content Placeholder 2"/>
          <p:cNvSpPr>
            <a:spLocks noGrp="1"/>
          </p:cNvSpPr>
          <p:nvPr>
            <p:ph idx="39"/>
          </p:nvPr>
        </p:nvSpPr>
        <p:spPr>
          <a:xfrm>
            <a:off x="457200" y="3908712"/>
            <a:ext cx="3886200" cy="26203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8" name="Content Placeholder 2"/>
          <p:cNvSpPr>
            <a:spLocks noGrp="1"/>
          </p:cNvSpPr>
          <p:nvPr>
            <p:ph idx="40"/>
          </p:nvPr>
        </p:nvSpPr>
        <p:spPr>
          <a:xfrm>
            <a:off x="457201" y="4275601"/>
            <a:ext cx="3886200" cy="32227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9" name="Content Placeholder 2"/>
          <p:cNvSpPr>
            <a:spLocks noGrp="1"/>
          </p:cNvSpPr>
          <p:nvPr>
            <p:ph idx="41"/>
          </p:nvPr>
        </p:nvSpPr>
        <p:spPr>
          <a:xfrm>
            <a:off x="457200" y="4697218"/>
            <a:ext cx="3886199" cy="30809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0" name="Content Placeholder 2"/>
          <p:cNvSpPr>
            <a:spLocks noGrp="1"/>
          </p:cNvSpPr>
          <p:nvPr>
            <p:ph idx="42"/>
          </p:nvPr>
        </p:nvSpPr>
        <p:spPr>
          <a:xfrm>
            <a:off x="457200" y="5105555"/>
            <a:ext cx="3886200" cy="26203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3496400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8/18/24</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9" name="Picture 8"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0" name="TextBox 9"/>
          <p:cNvSpPr txBox="1"/>
          <p:nvPr userDrawn="1"/>
        </p:nvSpPr>
        <p:spPr>
          <a:xfrm>
            <a:off x="1600200" y="6429345"/>
            <a:ext cx="7162800" cy="276999"/>
          </a:xfrm>
          <a:prstGeom prst="rect">
            <a:avLst/>
          </a:prstGeom>
          <a:noFill/>
        </p:spPr>
        <p:txBody>
          <a:bodyPr wrap="square" rtlCol="0">
            <a:spAutoFit/>
          </a:bodyPr>
          <a:lstStyle/>
          <a:p>
            <a:pPr algn="r">
              <a:buClrTx/>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2016, 2013, 2010 Pearson Education, Inc. All Rights Reserved</a:t>
            </a:r>
          </a:p>
        </p:txBody>
      </p:sp>
    </p:spTree>
    <p:extLst>
      <p:ext uri="{BB962C8B-B14F-4D97-AF65-F5344CB8AC3E}">
        <p14:creationId xmlns:p14="http://schemas.microsoft.com/office/powerpoint/2010/main" val="3322262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hree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7"/>
            <a:ext cx="8229600" cy="1263785"/>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3063790"/>
            <a:ext cx="8229600" cy="1183470"/>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5"/>
          </p:nvPr>
        </p:nvSpPr>
        <p:spPr>
          <a:xfrm>
            <a:off x="457200" y="4490938"/>
            <a:ext cx="8229600" cy="1260575"/>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3266143735"/>
      </p:ext>
    </p:extLst>
  </p:cSld>
  <p:clrMapOvr>
    <a:masterClrMapping/>
  </p:clrMapOvr>
  <p:extLst>
    <p:ext uri="{DCECCB84-F9BA-43D5-87BE-67443E8EF086}">
      <p15:sldGuideLst xmlns:p15="http://schemas.microsoft.com/office/powerpoint/2012/main">
        <p15:guide id="2" pos="2880">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endParaRPr lang="en-IN"/>
          </a:p>
        </p:txBody>
      </p:sp>
      <p:sp>
        <p:nvSpPr>
          <p:cNvPr id="3" name="Date Placeholder 2"/>
          <p:cNvSpPr>
            <a:spLocks noGrp="1"/>
          </p:cNvSpPr>
          <p:nvPr>
            <p:ph type="dt" idx="11"/>
          </p:nvPr>
        </p:nvSpPr>
        <p:spPr/>
        <p:txBody>
          <a:bodyPr/>
          <a:lstStyle/>
          <a:p>
            <a:endParaRPr lang="en-IN"/>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41143927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dirty="0"/>
          </a:p>
        </p:txBody>
      </p:sp>
      <p:sp>
        <p:nvSpPr>
          <p:cNvPr id="41" name="Shape 41"/>
          <p:cNvSpPr txBox="1">
            <a:spLocks noGrp="1"/>
          </p:cNvSpPr>
          <p:nvPr>
            <p:ph type="body" idx="3"/>
          </p:nvPr>
        </p:nvSpPr>
        <p:spPr>
          <a:xfrm>
            <a:off x="5029200" y="3200401"/>
            <a:ext cx="3657600" cy="602738"/>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3" name="Content Placeholder 2"/>
          <p:cNvSpPr>
            <a:spLocks noGrp="1"/>
          </p:cNvSpPr>
          <p:nvPr>
            <p:ph sz="quarter" idx="14"/>
          </p:nvPr>
        </p:nvSpPr>
        <p:spPr>
          <a:xfrm>
            <a:off x="5029200" y="4640263"/>
            <a:ext cx="3675063" cy="1050925"/>
          </a:xfrm>
        </p:spPr>
        <p:txBody>
          <a:bodyPr/>
          <a:lstStyle>
            <a:lvl1pPr marL="101600" indent="0">
              <a:buNone/>
              <a:defRPr/>
            </a:lvl1pPr>
          </a:lstStyle>
          <a:p>
            <a:pPr lvl="0"/>
            <a:endParaRPr lang="en-US" dirty="0"/>
          </a:p>
        </p:txBody>
      </p:sp>
    </p:spTree>
    <p:extLst>
      <p:ext uri="{BB962C8B-B14F-4D97-AF65-F5344CB8AC3E}">
        <p14:creationId xmlns:p14="http://schemas.microsoft.com/office/powerpoint/2010/main" val="306885795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endParaRPr lang="en-US"/>
          </a:p>
        </p:txBody>
      </p:sp>
      <p:sp>
        <p:nvSpPr>
          <p:cNvPr id="3" name="Date Placeholder 2"/>
          <p:cNvSpPr>
            <a:spLocks noGrp="1"/>
          </p:cNvSpPr>
          <p:nvPr>
            <p:ph type="dt" idx="1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141176862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1_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dirty="0"/>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Tree>
    <p:extLst>
      <p:ext uri="{BB962C8B-B14F-4D97-AF65-F5344CB8AC3E}">
        <p14:creationId xmlns:p14="http://schemas.microsoft.com/office/powerpoint/2010/main" val="2121271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Four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8"/>
            <a:ext cx="8229600" cy="895050"/>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2760292"/>
            <a:ext cx="8229600" cy="1076770"/>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5"/>
          </p:nvPr>
        </p:nvSpPr>
        <p:spPr>
          <a:xfrm>
            <a:off x="457200" y="4016772"/>
            <a:ext cx="8229600" cy="1016701"/>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6"/>
          </p:nvPr>
        </p:nvSpPr>
        <p:spPr>
          <a:xfrm>
            <a:off x="457200" y="5155500"/>
            <a:ext cx="8232775" cy="911925"/>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176294165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Five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8"/>
            <a:ext cx="8229600" cy="708308"/>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2451377"/>
            <a:ext cx="8229600" cy="735437"/>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5"/>
          </p:nvPr>
        </p:nvSpPr>
        <p:spPr>
          <a:xfrm>
            <a:off x="457200" y="3486685"/>
            <a:ext cx="8229600" cy="716830"/>
          </a:xfrm>
        </p:spPr>
        <p:txBody>
          <a:bodyPr lIns="0" tIns="0" rIns="0" bIns="0"/>
          <a:lstStyle>
            <a:lvl1pPr indent="-255600">
              <a:defRPr sz="2400">
                <a:latin typeface="+mn-lt"/>
              </a:defRPr>
            </a:lvl1pPr>
            <a:lvl2pPr indent="-2556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6"/>
          </p:nvPr>
        </p:nvSpPr>
        <p:spPr>
          <a:xfrm>
            <a:off x="457200" y="4503386"/>
            <a:ext cx="8232775" cy="716828"/>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Content Placeholder 6"/>
          <p:cNvSpPr>
            <a:spLocks noGrp="1"/>
          </p:cNvSpPr>
          <p:nvPr>
            <p:ph sz="quarter" idx="17"/>
          </p:nvPr>
        </p:nvSpPr>
        <p:spPr>
          <a:xfrm>
            <a:off x="457200" y="5494338"/>
            <a:ext cx="8229600" cy="555625"/>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3415060848"/>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Six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8"/>
            <a:ext cx="8229600" cy="595178"/>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2273743"/>
            <a:ext cx="8229600" cy="554915"/>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5"/>
          </p:nvPr>
        </p:nvSpPr>
        <p:spPr>
          <a:xfrm>
            <a:off x="457200" y="2950895"/>
            <a:ext cx="8229600" cy="535791"/>
          </a:xfrm>
        </p:spPr>
        <p:txBody>
          <a:bodyPr lIns="0" tIns="0" rIns="0" bIns="0"/>
          <a:lstStyle>
            <a:lvl1pPr indent="-255600">
              <a:defRPr sz="2400">
                <a:latin typeface="+mn-lt"/>
              </a:defRPr>
            </a:lvl1pPr>
            <a:lvl2pPr indent="-2556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6"/>
          </p:nvPr>
        </p:nvSpPr>
        <p:spPr>
          <a:xfrm>
            <a:off x="457200" y="3639492"/>
            <a:ext cx="8232775" cy="677152"/>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Content Placeholder 6"/>
          <p:cNvSpPr>
            <a:spLocks noGrp="1"/>
          </p:cNvSpPr>
          <p:nvPr>
            <p:ph sz="quarter" idx="17"/>
          </p:nvPr>
        </p:nvSpPr>
        <p:spPr>
          <a:xfrm>
            <a:off x="457200" y="4469451"/>
            <a:ext cx="8229600" cy="598206"/>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8" name="Content Placeholder 7"/>
          <p:cNvSpPr>
            <a:spLocks noGrp="1"/>
          </p:cNvSpPr>
          <p:nvPr>
            <p:ph sz="quarter" idx="18"/>
          </p:nvPr>
        </p:nvSpPr>
        <p:spPr>
          <a:xfrm>
            <a:off x="457200" y="5221288"/>
            <a:ext cx="8232775" cy="641350"/>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74427139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Seven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8"/>
            <a:ext cx="8229600" cy="407853"/>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2116988"/>
            <a:ext cx="8229600" cy="412568"/>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5"/>
          </p:nvPr>
        </p:nvSpPr>
        <p:spPr>
          <a:xfrm>
            <a:off x="457200" y="2734849"/>
            <a:ext cx="8229600" cy="433357"/>
          </a:xfrm>
        </p:spPr>
        <p:txBody>
          <a:bodyPr lIns="0" tIns="0" rIns="0" bIns="0"/>
          <a:lstStyle>
            <a:lvl1pPr indent="-255600">
              <a:defRPr sz="2400">
                <a:latin typeface="+mn-lt"/>
              </a:defRPr>
            </a:lvl1pPr>
            <a:lvl2pPr indent="-2556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6"/>
          </p:nvPr>
        </p:nvSpPr>
        <p:spPr>
          <a:xfrm>
            <a:off x="457200" y="3365732"/>
            <a:ext cx="8232775" cy="465069"/>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Content Placeholder 6"/>
          <p:cNvSpPr>
            <a:spLocks noGrp="1"/>
          </p:cNvSpPr>
          <p:nvPr>
            <p:ph sz="quarter" idx="17"/>
          </p:nvPr>
        </p:nvSpPr>
        <p:spPr>
          <a:xfrm>
            <a:off x="457200" y="3938594"/>
            <a:ext cx="8229600" cy="443837"/>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8" name="Content Placeholder 7"/>
          <p:cNvSpPr>
            <a:spLocks noGrp="1"/>
          </p:cNvSpPr>
          <p:nvPr>
            <p:ph sz="quarter" idx="18"/>
          </p:nvPr>
        </p:nvSpPr>
        <p:spPr>
          <a:xfrm>
            <a:off x="457200" y="4569758"/>
            <a:ext cx="8232775" cy="464206"/>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9" name="Content Placeholder 8"/>
          <p:cNvSpPr>
            <a:spLocks noGrp="1"/>
          </p:cNvSpPr>
          <p:nvPr>
            <p:ph sz="quarter" idx="19"/>
          </p:nvPr>
        </p:nvSpPr>
        <p:spPr>
          <a:xfrm>
            <a:off x="457200" y="5221288"/>
            <a:ext cx="8229600" cy="551633"/>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237797773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Eight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8"/>
            <a:ext cx="8229600" cy="407853"/>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2116988"/>
            <a:ext cx="8229600" cy="412568"/>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5"/>
          </p:nvPr>
        </p:nvSpPr>
        <p:spPr>
          <a:xfrm>
            <a:off x="457200" y="2734849"/>
            <a:ext cx="8229600" cy="433357"/>
          </a:xfrm>
        </p:spPr>
        <p:txBody>
          <a:bodyPr lIns="0" tIns="0" rIns="0" bIns="0"/>
          <a:lstStyle>
            <a:lvl1pPr indent="-255600">
              <a:defRPr sz="2400">
                <a:latin typeface="+mn-lt"/>
              </a:defRPr>
            </a:lvl1pPr>
            <a:lvl2pPr indent="-2556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6"/>
          </p:nvPr>
        </p:nvSpPr>
        <p:spPr>
          <a:xfrm>
            <a:off x="457200" y="3365732"/>
            <a:ext cx="8232775" cy="385535"/>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Content Placeholder 6"/>
          <p:cNvSpPr>
            <a:spLocks noGrp="1"/>
          </p:cNvSpPr>
          <p:nvPr>
            <p:ph sz="quarter" idx="17"/>
          </p:nvPr>
        </p:nvSpPr>
        <p:spPr>
          <a:xfrm>
            <a:off x="457200" y="3938595"/>
            <a:ext cx="8229600" cy="378050"/>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8" name="Content Placeholder 7"/>
          <p:cNvSpPr>
            <a:spLocks noGrp="1"/>
          </p:cNvSpPr>
          <p:nvPr>
            <p:ph sz="quarter" idx="18"/>
          </p:nvPr>
        </p:nvSpPr>
        <p:spPr>
          <a:xfrm>
            <a:off x="457200" y="4503969"/>
            <a:ext cx="8232775" cy="384225"/>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9" name="Content Placeholder 8"/>
          <p:cNvSpPr>
            <a:spLocks noGrp="1"/>
          </p:cNvSpPr>
          <p:nvPr>
            <p:ph sz="quarter" idx="19"/>
          </p:nvPr>
        </p:nvSpPr>
        <p:spPr>
          <a:xfrm>
            <a:off x="457200" y="5069348"/>
            <a:ext cx="8229600" cy="451321"/>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0" name="Content Placeholder 9"/>
          <p:cNvSpPr>
            <a:spLocks noGrp="1"/>
          </p:cNvSpPr>
          <p:nvPr>
            <p:ph sz="quarter" idx="20"/>
          </p:nvPr>
        </p:nvSpPr>
        <p:spPr>
          <a:xfrm>
            <a:off x="457200" y="5614988"/>
            <a:ext cx="8232775" cy="444500"/>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622864151"/>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image" Target="../media/image1.png"/><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3.xml"/><Relationship Id="rId2" Type="http://schemas.openxmlformats.org/officeDocument/2006/relationships/slideLayout" Target="../slideLayouts/slideLayout42.xml"/><Relationship Id="rId1" Type="http://schemas.openxmlformats.org/officeDocument/2006/relationships/slideLayout" Target="../slideLayouts/slideLayout41.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pic>
        <p:nvPicPr>
          <p:cNvPr id="15" name="Shape 15" descr="Pearson Logo"/>
          <p:cNvPicPr preferRelativeResize="0"/>
          <p:nvPr/>
        </p:nvPicPr>
        <p:blipFill rotWithShape="1">
          <a:blip r:embed="rId42">
            <a:alphaModFix/>
          </a:blip>
          <a:srcRect/>
          <a:stretch/>
        </p:blipFill>
        <p:spPr>
          <a:xfrm>
            <a:off x="443972" y="6429709"/>
            <a:ext cx="917999" cy="279914"/>
          </a:xfrm>
          <a:prstGeom prst="rect">
            <a:avLst/>
          </a:prstGeom>
          <a:noFill/>
          <a:ln>
            <a:noFill/>
          </a:ln>
        </p:spPr>
      </p:pic>
      <p:sp>
        <p:nvSpPr>
          <p:cNvPr id="9" name="Text Placeholder 5"/>
          <p:cNvSpPr txBox="1">
            <a:spLocks/>
          </p:cNvSpPr>
          <p:nvPr userDrawn="1"/>
        </p:nvSpPr>
        <p:spPr>
          <a:xfrm>
            <a:off x="2703443" y="6490310"/>
            <a:ext cx="6051986" cy="368298"/>
          </a:xfrm>
          <a:prstGeom prst="rect">
            <a:avLst/>
          </a:prstGeom>
        </p:spPr>
        <p:txBody>
          <a:bodyPr anchor="ctr"/>
          <a:lst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2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r"/>
            <a:r>
              <a:rPr lang="en-US" altLang="en-US" sz="1200" dirty="0">
                <a:solidFill>
                  <a:schemeClr val="tx1"/>
                </a:solidFill>
                <a:latin typeface="Verdana"/>
                <a:ea typeface="Verdana" panose="020B0604030504040204" pitchFamily="34" charset="0"/>
                <a:cs typeface="Verdana" panose="020B0604030504040204" pitchFamily="34" charset="0"/>
              </a:rPr>
              <a:t>Copyright © 2020, 2017, 2014 Pearson Education, Inc. All Rights Reserved</a:t>
            </a:r>
          </a:p>
        </p:txBody>
      </p:sp>
    </p:spTree>
  </p:cSld>
  <p:clrMap bg1="lt1" tx1="dk1" bg2="dk2" tx2="lt2" accent1="accent1" accent2="accent2" accent3="accent3" accent4="accent4" accent5="accent5" accent6="accent6" hlink="hlink" folHlink="folHlink"/>
  <p:sldLayoutIdLst>
    <p:sldLayoutId id="214748367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666" r:id="rId10"/>
    <p:sldLayoutId id="2147483665" r:id="rId11"/>
    <p:sldLayoutId id="2147483651" r:id="rId12"/>
    <p:sldLayoutId id="2147483654" r:id="rId13"/>
    <p:sldLayoutId id="2147483655" r:id="rId14"/>
    <p:sldLayoutId id="2147483656" r:id="rId15"/>
    <p:sldLayoutId id="2147483703" r:id="rId16"/>
    <p:sldLayoutId id="2147483704" r:id="rId17"/>
    <p:sldLayoutId id="2147483705" r:id="rId18"/>
    <p:sldLayoutId id="2147483706" r:id="rId19"/>
    <p:sldLayoutId id="2147483707" r:id="rId20"/>
    <p:sldLayoutId id="2147483708" r:id="rId21"/>
    <p:sldLayoutId id="2147483709" r:id="rId22"/>
    <p:sldLayoutId id="2147483710" r:id="rId23"/>
    <p:sldLayoutId id="2147483711" r:id="rId24"/>
    <p:sldLayoutId id="2147483712" r:id="rId25"/>
    <p:sldLayoutId id="2147483713" r:id="rId26"/>
    <p:sldLayoutId id="2147483714" r:id="rId27"/>
    <p:sldLayoutId id="2147483715" r:id="rId28"/>
    <p:sldLayoutId id="2147483716" r:id="rId29"/>
    <p:sldLayoutId id="2147483717" r:id="rId30"/>
    <p:sldLayoutId id="2147483718" r:id="rId31"/>
    <p:sldLayoutId id="2147483719" r:id="rId32"/>
    <p:sldLayoutId id="2147483720" r:id="rId33"/>
    <p:sldLayoutId id="2147483721" r:id="rId34"/>
    <p:sldLayoutId id="2147483722" r:id="rId35"/>
    <p:sldLayoutId id="2147483723" r:id="rId36"/>
    <p:sldLayoutId id="2147483724" r:id="rId37"/>
    <p:sldLayoutId id="2147483725" r:id="rId38"/>
    <p:sldLayoutId id="2147483726" r:id="rId39"/>
    <p:sldLayoutId id="2147483727" r:id="rId4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000000"/>
          </a:solidFill>
          <a:latin typeface="+mj-lt"/>
          <a:ea typeface="Arial"/>
          <a:cs typeface="Arial"/>
          <a:sym typeface="Arial"/>
        </a:defRPr>
      </a:lvl1pPr>
    </p:titleStyle>
    <p:body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2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pic>
        <p:nvPicPr>
          <p:cNvPr id="15" name="Shape 15" descr="Pearson Logo"/>
          <p:cNvPicPr preferRelativeResize="0"/>
          <p:nvPr/>
        </p:nvPicPr>
        <p:blipFill rotWithShape="1">
          <a:blip r:embed="rId5">
            <a:alphaModFix/>
          </a:blip>
          <a:srcRect/>
          <a:stretch/>
        </p:blipFill>
        <p:spPr>
          <a:xfrm>
            <a:off x="443972" y="6429709"/>
            <a:ext cx="917999" cy="279914"/>
          </a:xfrm>
          <a:prstGeom prst="rect">
            <a:avLst/>
          </a:prstGeom>
          <a:noFill/>
          <a:ln>
            <a:noFill/>
          </a:ln>
        </p:spPr>
      </p:pic>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93" r:id="rId2"/>
    <p:sldLayoutId id="214748370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000000"/>
          </a:solidFill>
          <a:latin typeface="+mj-lt"/>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4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oleObject" Target="../embeddings/oleObject1.bin"/><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www.mc.uky.edu/pharmacology/instruction/decor/mp/antag.swf" TargetMode="Externa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0"/>
            <a:ext cx="8063346" cy="1003547"/>
          </a:xfrm>
        </p:spPr>
        <p:txBody>
          <a:bodyPr anchor="ctr"/>
          <a:lstStyle/>
          <a:p>
            <a:r>
              <a:rPr lang="en-US" sz="3200" dirty="0">
                <a:latin typeface="+mj-lt"/>
              </a:rPr>
              <a:t>Pharmacology for Nurses: A Pathophysiologic Approach</a:t>
            </a:r>
            <a:endParaRPr lang="en-US" altLang="en-US" sz="3200" dirty="0">
              <a:solidFill>
                <a:schemeClr val="tx2"/>
              </a:solidFill>
              <a:latin typeface="+mj-lt"/>
              <a:cs typeface="Times New Roman" panose="02020603050405020304" pitchFamily="18" charset="0"/>
            </a:endParaRPr>
          </a:p>
        </p:txBody>
      </p:sp>
      <p:sp>
        <p:nvSpPr>
          <p:cNvPr id="3" name="Text Placeholder 2"/>
          <p:cNvSpPr>
            <a:spLocks noGrp="1"/>
          </p:cNvSpPr>
          <p:nvPr>
            <p:ph type="body" idx="1"/>
          </p:nvPr>
        </p:nvSpPr>
        <p:spPr>
          <a:xfrm>
            <a:off x="457200" y="1278416"/>
            <a:ext cx="8063346" cy="377925"/>
          </a:xfrm>
        </p:spPr>
        <p:txBody>
          <a:bodyPr anchor="ctr"/>
          <a:lstStyle/>
          <a:p>
            <a:pPr eaLnBrk="1" hangingPunct="1">
              <a:defRPr/>
            </a:pPr>
            <a:r>
              <a:rPr lang="en-US" dirty="0">
                <a:latin typeface="+mn-lt"/>
              </a:rPr>
              <a:t>Sixth</a:t>
            </a:r>
            <a:r>
              <a:rPr lang="en-US" altLang="en-US" dirty="0">
                <a:solidFill>
                  <a:schemeClr val="tx2"/>
                </a:solidFill>
                <a:latin typeface="+mn-lt"/>
              </a:rPr>
              <a:t> Edition</a:t>
            </a:r>
          </a:p>
        </p:txBody>
      </p:sp>
      <p:sp>
        <p:nvSpPr>
          <p:cNvPr id="4" name="Text Placeholder 3"/>
          <p:cNvSpPr>
            <a:spLocks noGrp="1"/>
          </p:cNvSpPr>
          <p:nvPr>
            <p:ph type="body" idx="2"/>
          </p:nvPr>
        </p:nvSpPr>
        <p:spPr>
          <a:xfrm>
            <a:off x="5195455" y="2047461"/>
            <a:ext cx="3325091" cy="799256"/>
          </a:xfrm>
        </p:spPr>
        <p:txBody>
          <a:bodyPr/>
          <a:lstStyle/>
          <a:p>
            <a:pPr algn="ctr"/>
            <a:r>
              <a:rPr lang="en-US" altLang="en-US" b="1" dirty="0">
                <a:latin typeface="+mn-lt"/>
                <a:ea typeface="Segoe UI Symbol" panose="020B0502040204020203" pitchFamily="34" charset="0"/>
              </a:rPr>
              <a:t>Chapter 5</a:t>
            </a:r>
          </a:p>
        </p:txBody>
      </p:sp>
      <p:sp>
        <p:nvSpPr>
          <p:cNvPr id="5" name="Text Placeholder 4"/>
          <p:cNvSpPr>
            <a:spLocks noGrp="1"/>
          </p:cNvSpPr>
          <p:nvPr>
            <p:ph type="body" idx="3"/>
          </p:nvPr>
        </p:nvSpPr>
        <p:spPr>
          <a:xfrm>
            <a:off x="5195455" y="3254244"/>
            <a:ext cx="3325091" cy="1076875"/>
          </a:xfrm>
        </p:spPr>
        <p:txBody>
          <a:bodyPr/>
          <a:lstStyle/>
          <a:p>
            <a:pPr algn="ctr"/>
            <a:r>
              <a:rPr lang="en-US" dirty="0">
                <a:latin typeface="+mn-lt"/>
              </a:rPr>
              <a:t>Pharmacodynamics</a:t>
            </a:r>
          </a:p>
        </p:txBody>
      </p:sp>
      <p:pic>
        <p:nvPicPr>
          <p:cNvPr id="9" name="Picture 8" descr="Front Cover: Pharmacology for Nurses: A Pathophysiologic Approach Sixth Edition by Adams, Holland and Urban."/>
          <p:cNvPicPr>
            <a:picLocks noChangeAspect="1"/>
          </p:cNvPicPr>
          <p:nvPr/>
        </p:nvPicPr>
        <p:blipFill rotWithShape="1">
          <a:blip r:embed="rId3">
            <a:extLst>
              <a:ext uri="{28A0092B-C50C-407E-A947-70E740481C1C}">
                <a14:useLocalDpi xmlns:a14="http://schemas.microsoft.com/office/drawing/2010/main" val="0"/>
              </a:ext>
            </a:extLst>
          </a:blip>
          <a:srcRect l="541" t="778" r="823" b="371"/>
          <a:stretch/>
        </p:blipFill>
        <p:spPr>
          <a:xfrm>
            <a:off x="578237" y="1733897"/>
            <a:ext cx="3629420" cy="4658131"/>
          </a:xfrm>
          <a:prstGeom prst="rect">
            <a:avLst/>
          </a:prstGeom>
          <a:ln w="9525">
            <a:solidFill>
              <a:schemeClr val="tx1"/>
            </a:solidFill>
          </a:ln>
        </p:spPr>
      </p:pic>
      <p:sp>
        <p:nvSpPr>
          <p:cNvPr id="6" name="Text Placeholder 5"/>
          <p:cNvSpPr>
            <a:spLocks noGrp="1"/>
          </p:cNvSpPr>
          <p:nvPr>
            <p:ph type="body" idx="13"/>
          </p:nvPr>
        </p:nvSpPr>
        <p:spPr>
          <a:xfrm>
            <a:off x="2703443" y="6490310"/>
            <a:ext cx="6051986" cy="368298"/>
          </a:xfrm>
        </p:spPr>
        <p:txBody>
          <a:bodyPr anchor="ctr"/>
          <a:lstStyle/>
          <a:p>
            <a:pPr algn="r"/>
            <a:r>
              <a:rPr lang="en-US" altLang="en-US" sz="1200" dirty="0">
                <a:solidFill>
                  <a:schemeClr val="tx1"/>
                </a:solidFill>
                <a:latin typeface="Verdana"/>
                <a:ea typeface="Verdana" panose="020B0604030504040204" pitchFamily="34" charset="0"/>
                <a:cs typeface="Verdana" panose="020B0604030504040204" pitchFamily="34" charset="0"/>
              </a:rPr>
              <a:t>Copyright © 2020, 2017, 2014 Pearson Education, Inc. All Rights Reserved</a:t>
            </a:r>
          </a:p>
        </p:txBody>
      </p:sp>
    </p:spTree>
    <p:extLst>
      <p:ext uri="{BB962C8B-B14F-4D97-AF65-F5344CB8AC3E}">
        <p14:creationId xmlns:p14="http://schemas.microsoft.com/office/powerpoint/2010/main" val="1212819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dirty="0">
                <a:solidFill>
                  <a:srgbClr val="007FA3"/>
                </a:solidFill>
                <a:latin typeface="Arial (Heading)"/>
                <a:cs typeface="Times New Roman" panose="02020603050405020304" pitchFamily="18" charset="0"/>
              </a:rPr>
              <a:t>Therapeutic Index</a:t>
            </a:r>
            <a:endParaRPr lang="en-IN" sz="3600" dirty="0">
              <a:solidFill>
                <a:srgbClr val="007FA3"/>
              </a:solidFill>
              <a:latin typeface="Arial (Heading)"/>
              <a:cs typeface="Times New Roman" panose="02020603050405020304" pitchFamily="18" charset="0"/>
            </a:endParaRPr>
          </a:p>
        </p:txBody>
      </p:sp>
      <p:sp>
        <p:nvSpPr>
          <p:cNvPr id="3" name="Content Placeholder 2"/>
          <p:cNvSpPr>
            <a:spLocks noGrp="1"/>
          </p:cNvSpPr>
          <p:nvPr>
            <p:ph idx="1"/>
          </p:nvPr>
        </p:nvSpPr>
        <p:spPr>
          <a:xfrm>
            <a:off x="457200" y="1600200"/>
            <a:ext cx="8229600" cy="1115660"/>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2400" dirty="0">
                <a:solidFill>
                  <a:srgbClr val="000000"/>
                </a:solidFill>
                <a:latin typeface="Arial (Body)"/>
              </a:rPr>
              <a:t>Measure of a drug</a:t>
            </a:r>
            <a:r>
              <a:rPr lang="en-US" altLang="ja-JP" sz="2400" dirty="0">
                <a:solidFill>
                  <a:srgbClr val="000000"/>
                </a:solidFill>
                <a:latin typeface="Arial (Body)"/>
              </a:rPr>
              <a:t>’s safety margin</a:t>
            </a:r>
          </a:p>
          <a:p>
            <a:pPr marL="255651" lvl="0" indent="-255651">
              <a:spcAft>
                <a:spcPct val="0"/>
              </a:spcAft>
              <a:buClr>
                <a:srgbClr val="007FA3"/>
              </a:buClr>
              <a:buSzPts val="2400"/>
              <a:tabLst>
                <a:tab pos="176213" algn="l"/>
              </a:tabLst>
            </a:pPr>
            <a:r>
              <a:rPr lang="en-US" sz="2400" dirty="0">
                <a:solidFill>
                  <a:srgbClr val="000000"/>
                </a:solidFill>
                <a:latin typeface="Arial (Body)"/>
              </a:rPr>
              <a:t>The higher the value, the safer the drug</a:t>
            </a:r>
          </a:p>
        </p:txBody>
      </p:sp>
    </p:spTree>
    <p:extLst>
      <p:ext uri="{BB962C8B-B14F-4D97-AF65-F5344CB8AC3E}">
        <p14:creationId xmlns:p14="http://schemas.microsoft.com/office/powerpoint/2010/main" val="3455668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dirty="0">
                <a:solidFill>
                  <a:srgbClr val="007FA3"/>
                </a:solidFill>
                <a:latin typeface="Arial (Heading)"/>
                <a:cs typeface="Times New Roman" panose="02020603050405020304" pitchFamily="18" charset="0"/>
              </a:rPr>
              <a:t>Calculating Therapeutic Index</a:t>
            </a:r>
            <a:endParaRPr lang="en-IN" sz="3600" dirty="0">
              <a:solidFill>
                <a:srgbClr val="007FA3"/>
              </a:solidFill>
              <a:latin typeface="Arial (Heading)"/>
              <a:cs typeface="Times New Roman" panose="02020603050405020304" pitchFamily="18" charset="0"/>
            </a:endParaRPr>
          </a:p>
        </p:txBody>
      </p:sp>
      <p:graphicFrame>
        <p:nvGraphicFramePr>
          <p:cNvPr id="4" name="Object 3" descr="The equation reads as. Therapeutic index equals median lethal dose, LD sub 50. Divided by, median effective dose, ED sub 50."/>
          <p:cNvGraphicFramePr>
            <a:graphicFrameLocks noChangeAspect="1"/>
          </p:cNvGraphicFramePr>
          <p:nvPr>
            <p:extLst>
              <p:ext uri="{D42A27DB-BD31-4B8C-83A1-F6EECF244321}">
                <p14:modId xmlns:p14="http://schemas.microsoft.com/office/powerpoint/2010/main" val="3809666553"/>
              </p:ext>
            </p:extLst>
          </p:nvPr>
        </p:nvGraphicFramePr>
        <p:xfrm>
          <a:off x="1150826" y="2368031"/>
          <a:ext cx="6842348" cy="901704"/>
        </p:xfrm>
        <a:graphic>
          <a:graphicData uri="http://schemas.openxmlformats.org/presentationml/2006/ole">
            <mc:AlternateContent xmlns:mc="http://schemas.openxmlformats.org/markup-compatibility/2006">
              <mc:Choice xmlns:v="urn:schemas-microsoft-com:vml" Requires="v">
                <p:oleObj name="Equation" r:id="rId2" imgW="3276360" imgH="431640" progId="Equation.DSMT4">
                  <p:embed/>
                </p:oleObj>
              </mc:Choice>
              <mc:Fallback>
                <p:oleObj name="Equation" r:id="rId2" imgW="3276360" imgH="431640" progId="Equation.DSMT4">
                  <p:embed/>
                  <p:pic>
                    <p:nvPicPr>
                      <p:cNvPr id="3" name="Object 2" descr="therapeutic index = median lethal does L D sub 50, over median effective dose E D sub 50"/>
                      <p:cNvPicPr/>
                      <p:nvPr/>
                    </p:nvPicPr>
                    <p:blipFill>
                      <a:blip r:embed="rId3"/>
                      <a:stretch>
                        <a:fillRect/>
                      </a:stretch>
                    </p:blipFill>
                    <p:spPr>
                      <a:xfrm>
                        <a:off x="1150826" y="2368031"/>
                        <a:ext cx="6842348" cy="901704"/>
                      </a:xfrm>
                      <a:prstGeom prst="rect">
                        <a:avLst/>
                      </a:prstGeom>
                    </p:spPr>
                  </p:pic>
                </p:oleObj>
              </mc:Fallback>
            </mc:AlternateContent>
          </a:graphicData>
        </a:graphic>
      </p:graphicFrame>
    </p:spTree>
    <p:extLst>
      <p:ext uri="{BB962C8B-B14F-4D97-AF65-F5344CB8AC3E}">
        <p14:creationId xmlns:p14="http://schemas.microsoft.com/office/powerpoint/2010/main" val="1409131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3053751" cy="716282"/>
          </a:xfrm>
          <a:solidFill>
            <a:schemeClr val="accent5">
              <a:lumMod val="20000"/>
              <a:lumOff val="80000"/>
            </a:schemeClr>
          </a:solidFill>
        </p:spPr>
        <p:txBody>
          <a:bodyPr lIns="90000" tIns="91425" rIns="90000" bIns="90000">
            <a:noAutofit/>
          </a:bodyPr>
          <a:lstStyle/>
          <a:p>
            <a:pPr lvl="0"/>
            <a:r>
              <a:rPr lang="en-US" sz="3600" dirty="0">
                <a:latin typeface="Arial (Heading)"/>
                <a:cs typeface="Times New Roman" panose="02020603050405020304" pitchFamily="18" charset="0"/>
              </a:rPr>
              <a:t>Example </a:t>
            </a:r>
            <a:endParaRPr lang="en-IN" sz="2000" b="0" dirty="0">
              <a:latin typeface="Arial (Heading)"/>
              <a:cs typeface="Times New Roman" panose="02020603050405020304" pitchFamily="18" charset="0"/>
            </a:endParaRPr>
          </a:p>
        </p:txBody>
      </p:sp>
      <p:sp>
        <p:nvSpPr>
          <p:cNvPr id="3" name="Content Placeholder 2"/>
          <p:cNvSpPr>
            <a:spLocks noGrp="1"/>
          </p:cNvSpPr>
          <p:nvPr>
            <p:ph sz="quarter" idx="13"/>
          </p:nvPr>
        </p:nvSpPr>
        <p:spPr>
          <a:xfrm>
            <a:off x="251012" y="1120247"/>
            <a:ext cx="4625788" cy="1376655"/>
          </a:xfrm>
        </p:spPr>
        <p:txBody>
          <a:bodyPr lIns="90000" tIns="90000" rIns="90000" bIns="90000"/>
          <a:lstStyle/>
          <a:p>
            <a:r>
              <a:rPr lang="en-US" sz="2000" b="1" dirty="0">
                <a:cs typeface="Times New Roman" panose="02020603050405020304" pitchFamily="18" charset="0"/>
              </a:rPr>
              <a:t>Therapeutic index: (a) Drug X has a therapeutic index </a:t>
            </a:r>
            <a:r>
              <a:rPr lang="en-US" sz="2000" b="1" dirty="0">
                <a:solidFill>
                  <a:srgbClr val="0070C0"/>
                </a:solidFill>
                <a:cs typeface="Times New Roman" panose="02020603050405020304" pitchFamily="18" charset="0"/>
              </a:rPr>
              <a:t>of 4;</a:t>
            </a:r>
            <a:r>
              <a:rPr lang="en-US" sz="2000" b="1" dirty="0">
                <a:cs typeface="Times New Roman" panose="02020603050405020304" pitchFamily="18" charset="0"/>
              </a:rPr>
              <a:t> </a:t>
            </a:r>
          </a:p>
          <a:p>
            <a:pPr marL="432" indent="0">
              <a:buNone/>
            </a:pPr>
            <a:endParaRPr lang="en-US" sz="2000" b="1" dirty="0">
              <a:cs typeface="Times New Roman" panose="02020603050405020304" pitchFamily="18" charset="0"/>
            </a:endParaRPr>
          </a:p>
          <a:p>
            <a:pPr marL="432" indent="0">
              <a:buNone/>
            </a:pPr>
            <a:endParaRPr lang="en-US" sz="2000" b="1" dirty="0">
              <a:cs typeface="Times New Roman" panose="02020603050405020304" pitchFamily="18" charset="0"/>
            </a:endParaRPr>
          </a:p>
          <a:p>
            <a:pPr marL="432" indent="0">
              <a:buNone/>
            </a:pPr>
            <a:endParaRPr lang="en-US" sz="2000" b="1" dirty="0">
              <a:cs typeface="Times New Roman" panose="02020603050405020304" pitchFamily="18" charset="0"/>
            </a:endParaRPr>
          </a:p>
          <a:p>
            <a:pPr marL="432" indent="0">
              <a:buNone/>
            </a:pPr>
            <a:endParaRPr lang="en-US" sz="2000" b="1" dirty="0">
              <a:cs typeface="Times New Roman" panose="02020603050405020304" pitchFamily="18" charset="0"/>
            </a:endParaRPr>
          </a:p>
          <a:p>
            <a:r>
              <a:rPr lang="en-US" sz="2000" b="1" dirty="0">
                <a:cs typeface="Times New Roman" panose="02020603050405020304" pitchFamily="18" charset="0"/>
              </a:rPr>
              <a:t>Drug Z has a therapeutic index of </a:t>
            </a:r>
            <a:r>
              <a:rPr lang="en-US" sz="2000" b="1" dirty="0">
                <a:solidFill>
                  <a:srgbClr val="0070C0"/>
                </a:solidFill>
                <a:cs typeface="Times New Roman" panose="02020603050405020304" pitchFamily="18" charset="0"/>
              </a:rPr>
              <a:t>2. </a:t>
            </a:r>
            <a:r>
              <a:rPr lang="en-US" sz="2000" b="1" dirty="0">
                <a:cs typeface="Times New Roman" panose="02020603050405020304" pitchFamily="18" charset="0"/>
              </a:rPr>
              <a:t>In a human clinical study, L</a:t>
            </a:r>
            <a:r>
              <a:rPr lang="en-US" sz="100" b="1" dirty="0">
                <a:cs typeface="Times New Roman" panose="02020603050405020304" pitchFamily="18" charset="0"/>
              </a:rPr>
              <a:t> </a:t>
            </a:r>
            <a:r>
              <a:rPr lang="en-US" sz="2000" b="1" dirty="0">
                <a:cs typeface="Times New Roman" panose="02020603050405020304" pitchFamily="18" charset="0"/>
              </a:rPr>
              <a:t>D</a:t>
            </a:r>
            <a:r>
              <a:rPr lang="en-US" sz="2000" b="1" baseline="-25000" dirty="0">
                <a:cs typeface="Times New Roman" panose="02020603050405020304" pitchFamily="18" charset="0"/>
              </a:rPr>
              <a:t>50</a:t>
            </a:r>
            <a:r>
              <a:rPr lang="en-US" sz="2000" b="1" dirty="0">
                <a:cs typeface="Times New Roman" panose="02020603050405020304" pitchFamily="18" charset="0"/>
              </a:rPr>
              <a:t> is labeled as T</a:t>
            </a:r>
            <a:r>
              <a:rPr lang="en-US" sz="100" b="1" dirty="0">
                <a:cs typeface="Times New Roman" panose="02020603050405020304" pitchFamily="18" charset="0"/>
              </a:rPr>
              <a:t> </a:t>
            </a:r>
            <a:r>
              <a:rPr lang="en-US" sz="2000" b="1" dirty="0">
                <a:cs typeface="Times New Roman" panose="02020603050405020304" pitchFamily="18" charset="0"/>
              </a:rPr>
              <a:t>D</a:t>
            </a:r>
            <a:r>
              <a:rPr lang="en-US" sz="2000" b="1" baseline="-25000" dirty="0">
                <a:cs typeface="Times New Roman" panose="02020603050405020304" pitchFamily="18" charset="0"/>
              </a:rPr>
              <a:t>50</a:t>
            </a:r>
            <a:endParaRPr lang="en-US" sz="2000" b="1" dirty="0">
              <a:cs typeface="Times New Roman" panose="02020603050405020304" pitchFamily="18" charset="0"/>
            </a:endParaRPr>
          </a:p>
        </p:txBody>
      </p:sp>
      <p:pic>
        <p:nvPicPr>
          <p:cNvPr id="4" name="Picture 3" descr="The curves of drug X are separated, while the curves of drug Z overlap. Both contain bell curves. The graphs for the therapeutic index of drugs X and Z read as follows. &#10;Graph A, Drug X. &#10;• The ED curve begins at 0 milligrams for 0 patients and peaks at 10 milligrams for 200 patients before descending to end at 20 milligrams for 0 patients. &#10;• The LD curve begins at 30 milligrams for 0 patients. It peaks at 40 milligrams for 200 patients before descending to end at 50 milligrams for 0 patients.&#10;• The formula for determining the therapeutic index is TI equals LD sub 50 over ED sub 50 equals 40 over 10 equals 4.&#10;Graph B, Drug Z.&#10;• The ED curve begins at 0 milligrams for 0 patients. It peaks at 10 milligrams for 200 patients before descending to end at 20 milligrams for 0 patients. &#10;• The LD curve begins at 10 milligrams for 0 patients. It peaks at 20 milligrams for 200 patients before descending to end at 30 milligrams for 0 patients.&#10;• The formula for determining therapeutic index is TI equals LD sub 50 over ED sub 50 equals 20 over 10 equals 2."/>
          <p:cNvPicPr>
            <a:picLocks noChangeAspect="1"/>
          </p:cNvPicPr>
          <p:nvPr/>
        </p:nvPicPr>
        <p:blipFill>
          <a:blip r:embed="rId2"/>
          <a:stretch>
            <a:fillRect/>
          </a:stretch>
        </p:blipFill>
        <p:spPr>
          <a:xfrm>
            <a:off x="4796118" y="113071"/>
            <a:ext cx="3983815" cy="6253193"/>
          </a:xfrm>
          <a:prstGeom prst="rect">
            <a:avLst/>
          </a:prstGeom>
        </p:spPr>
      </p:pic>
      <p:sp>
        <p:nvSpPr>
          <p:cNvPr id="5" name="Slide Number Placeholder 4">
            <a:extLst>
              <a:ext uri="{FF2B5EF4-FFF2-40B4-BE49-F238E27FC236}">
                <a16:creationId xmlns:a16="http://schemas.microsoft.com/office/drawing/2014/main" id="{06BF98C2-6AA9-450E-9455-AF4DABF1325E}"/>
              </a:ext>
            </a:extLst>
          </p:cNvPr>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12</a:t>
            </a:fld>
            <a:endParaRPr lang="en-US" sz="9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207632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dirty="0">
                <a:solidFill>
                  <a:srgbClr val="007FA3"/>
                </a:solidFill>
                <a:latin typeface="Arial (Heading)"/>
                <a:cs typeface="Times New Roman" panose="02020603050405020304" pitchFamily="18" charset="0"/>
              </a:rPr>
              <a:t>Example of Therapeutic Index</a:t>
            </a:r>
            <a:endParaRPr lang="en-IN" sz="3600" dirty="0">
              <a:solidFill>
                <a:srgbClr val="007FA3"/>
              </a:solidFill>
              <a:latin typeface="Arial (Heading)"/>
              <a:cs typeface="Times New Roman" panose="02020603050405020304" pitchFamily="18" charset="0"/>
            </a:endParaRPr>
          </a:p>
        </p:txBody>
      </p:sp>
      <p:sp>
        <p:nvSpPr>
          <p:cNvPr id="3" name="Content Placeholder 2"/>
          <p:cNvSpPr>
            <a:spLocks noGrp="1"/>
          </p:cNvSpPr>
          <p:nvPr>
            <p:ph idx="1"/>
          </p:nvPr>
        </p:nvSpPr>
        <p:spPr>
          <a:xfrm>
            <a:off x="457200" y="1600200"/>
            <a:ext cx="8229600" cy="923299"/>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2400" dirty="0">
                <a:solidFill>
                  <a:srgbClr val="000000"/>
                </a:solidFill>
                <a:latin typeface="Arial (Body)"/>
              </a:rPr>
              <a:t>Therapeutic index of 4: need error four times dose to be lethal</a:t>
            </a:r>
          </a:p>
        </p:txBody>
      </p:sp>
    </p:spTree>
    <p:extLst>
      <p:ext uri="{BB962C8B-B14F-4D97-AF65-F5344CB8AC3E}">
        <p14:creationId xmlns:p14="http://schemas.microsoft.com/office/powerpoint/2010/main" val="3860347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EA48E-C692-4A6E-951F-AB3B4EA8537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0300C2E-660B-4B58-8B04-680BF23268D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32393FF-F6E3-465A-B07C-AA8BC3588C3C}"/>
              </a:ext>
            </a:extLst>
          </p:cNvPr>
          <p:cNvSpPr>
            <a:spLocks noGrp="1"/>
          </p:cNvSpPr>
          <p:nvPr>
            <p:ph type="sldNum" sz="quarter" idx="12"/>
          </p:nvPr>
        </p:nvSpPr>
        <p:spPr/>
        <p:txBody>
          <a:bodyPr/>
          <a:lstStyle/>
          <a:p>
            <a:fld id="{200B2350-5261-4F5C-9DF5-EF0D264FC8D2}" type="slidenum">
              <a:rPr lang="en-US" smtClean="0"/>
              <a:pPr/>
              <a:t>14</a:t>
            </a:fld>
            <a:endParaRPr lang="en-US" dirty="0"/>
          </a:p>
        </p:txBody>
      </p:sp>
      <p:pic>
        <p:nvPicPr>
          <p:cNvPr id="3074" name="Picture 2" descr="FADIC Calender">
            <a:extLst>
              <a:ext uri="{FF2B5EF4-FFF2-40B4-BE49-F238E27FC236}">
                <a16:creationId xmlns:a16="http://schemas.microsoft.com/office/drawing/2014/main" id="{3E40147E-3F1E-422C-AF42-B7757C6554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42950"/>
            <a:ext cx="9144000" cy="53705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041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200" dirty="0">
                <a:solidFill>
                  <a:srgbClr val="007FA3"/>
                </a:solidFill>
                <a:latin typeface="Arial (Heading)"/>
                <a:cs typeface="Times New Roman" panose="02020603050405020304" pitchFamily="18" charset="0"/>
              </a:rPr>
              <a:t>The Graded Dose—Response Relationship and Therapeutic Response</a:t>
            </a:r>
            <a:endParaRPr lang="en-IN" sz="3200" dirty="0">
              <a:solidFill>
                <a:srgbClr val="007FA3"/>
              </a:solidFill>
              <a:latin typeface="Arial (Heading)"/>
              <a:cs typeface="Times New Roman" panose="02020603050405020304" pitchFamily="18" charset="0"/>
            </a:endParaRPr>
          </a:p>
        </p:txBody>
      </p:sp>
      <p:sp>
        <p:nvSpPr>
          <p:cNvPr id="3" name="Content Placeholder 2"/>
          <p:cNvSpPr>
            <a:spLocks noGrp="1"/>
          </p:cNvSpPr>
          <p:nvPr>
            <p:ph idx="1"/>
          </p:nvPr>
        </p:nvSpPr>
        <p:spPr>
          <a:xfrm>
            <a:off x="457200" y="1600200"/>
            <a:ext cx="8229600" cy="1854323"/>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2400" dirty="0">
                <a:solidFill>
                  <a:srgbClr val="000000"/>
                </a:solidFill>
                <a:latin typeface="Arial (Body)"/>
              </a:rPr>
              <a:t>Graphically visualizes differences in responses to medications in a single patient</a:t>
            </a:r>
          </a:p>
          <a:p>
            <a:pPr marL="255651" lvl="0" indent="-255651">
              <a:spcAft>
                <a:spcPct val="0"/>
              </a:spcAft>
              <a:buClr>
                <a:srgbClr val="007FA3"/>
              </a:buClr>
              <a:buSzPts val="2400"/>
              <a:tabLst>
                <a:tab pos="176213" algn="l"/>
              </a:tabLst>
            </a:pPr>
            <a:r>
              <a:rPr lang="en-US" sz="2400" dirty="0">
                <a:solidFill>
                  <a:srgbClr val="000000"/>
                </a:solidFill>
                <a:latin typeface="Arial (Body)"/>
              </a:rPr>
              <a:t>Obtained by observing and measuring patient</a:t>
            </a:r>
            <a:r>
              <a:rPr lang="en-US" altLang="ja-JP" sz="2400" dirty="0">
                <a:solidFill>
                  <a:srgbClr val="000000"/>
                </a:solidFill>
                <a:latin typeface="Arial (Body)"/>
              </a:rPr>
              <a:t>'s response at different doses of the drug</a:t>
            </a:r>
            <a:endParaRPr lang="en-US" sz="2400" dirty="0">
              <a:solidFill>
                <a:srgbClr val="000000"/>
              </a:solidFill>
              <a:latin typeface="Arial (Body)"/>
            </a:endParaRPr>
          </a:p>
        </p:txBody>
      </p:sp>
    </p:spTree>
    <p:extLst>
      <p:ext uri="{BB962C8B-B14F-4D97-AF65-F5344CB8AC3E}">
        <p14:creationId xmlns:p14="http://schemas.microsoft.com/office/powerpoint/2010/main" val="3365157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200" dirty="0">
                <a:solidFill>
                  <a:srgbClr val="007FA3"/>
                </a:solidFill>
                <a:latin typeface="Arial (Heading)"/>
                <a:cs typeface="Times New Roman" panose="02020603050405020304" pitchFamily="18" charset="0"/>
              </a:rPr>
              <a:t>Three Phases of Graded Dose—Response Curve </a:t>
            </a:r>
            <a:r>
              <a:rPr lang="en-US" sz="2000" b="0" dirty="0">
                <a:solidFill>
                  <a:srgbClr val="007FA3"/>
                </a:solidFill>
                <a:latin typeface="Arial (Heading)"/>
                <a:cs typeface="Times New Roman" panose="02020603050405020304" pitchFamily="18" charset="0"/>
              </a:rPr>
              <a:t>(1 of 2)</a:t>
            </a:r>
            <a:endParaRPr lang="en-IN" sz="2000" b="0" dirty="0">
              <a:solidFill>
                <a:srgbClr val="007FA3"/>
              </a:solidFill>
              <a:latin typeface="Arial (Heading)"/>
              <a:cs typeface="Times New Roman" panose="02020603050405020304" pitchFamily="18" charset="0"/>
            </a:endParaRPr>
          </a:p>
        </p:txBody>
      </p:sp>
      <p:sp>
        <p:nvSpPr>
          <p:cNvPr id="3" name="Content Placeholder 2"/>
          <p:cNvSpPr>
            <a:spLocks noGrp="1"/>
          </p:cNvSpPr>
          <p:nvPr>
            <p:ph idx="1"/>
          </p:nvPr>
        </p:nvSpPr>
        <p:spPr>
          <a:xfrm>
            <a:off x="457200" y="1600200"/>
            <a:ext cx="8229600" cy="2823820"/>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3200" b="1" dirty="0">
                <a:solidFill>
                  <a:srgbClr val="007FA3"/>
                </a:solidFill>
                <a:latin typeface="Arial (Heading)"/>
                <a:cs typeface="Times New Roman" panose="02020603050405020304" pitchFamily="18" charset="0"/>
                <a:sym typeface="Times New Roman"/>
              </a:rPr>
              <a:t>Phase</a:t>
            </a:r>
            <a:r>
              <a:rPr lang="en-US" sz="2400" dirty="0">
                <a:solidFill>
                  <a:schemeClr val="tx2">
                    <a:lumMod val="75000"/>
                  </a:schemeClr>
                </a:solidFill>
                <a:latin typeface="Arial (Body)"/>
              </a:rPr>
              <a:t> </a:t>
            </a:r>
            <a:r>
              <a:rPr lang="en-US" sz="3200" b="1" dirty="0">
                <a:solidFill>
                  <a:srgbClr val="007FA3"/>
                </a:solidFill>
                <a:latin typeface="Arial (Heading)"/>
                <a:cs typeface="Times New Roman" panose="02020603050405020304" pitchFamily="18" charset="0"/>
                <a:sym typeface="Times New Roman"/>
              </a:rPr>
              <a:t>1</a:t>
            </a:r>
            <a:r>
              <a:rPr lang="en-US" sz="2400" dirty="0">
                <a:solidFill>
                  <a:srgbClr val="000000"/>
                </a:solidFill>
                <a:latin typeface="Arial (Body)"/>
              </a:rPr>
              <a:t>: occurs at lowest dose</a:t>
            </a:r>
          </a:p>
          <a:p>
            <a:pPr marL="741553" lvl="1" indent="-284353">
              <a:spcAft>
                <a:spcPct val="0"/>
              </a:spcAft>
              <a:buClr>
                <a:srgbClr val="007FA3"/>
              </a:buClr>
              <a:buSzPts val="2400"/>
            </a:pPr>
            <a:r>
              <a:rPr lang="en-US" sz="2400" dirty="0">
                <a:solidFill>
                  <a:srgbClr val="000000"/>
                </a:solidFill>
                <a:latin typeface="Arial (Body)"/>
              </a:rPr>
              <a:t>Few target cells affected by drug</a:t>
            </a:r>
          </a:p>
          <a:p>
            <a:pPr marL="255651" lvl="0" indent="-255651">
              <a:spcAft>
                <a:spcPct val="0"/>
              </a:spcAft>
              <a:buClr>
                <a:srgbClr val="007FA3"/>
              </a:buClr>
              <a:buSzPts val="2400"/>
              <a:tabLst>
                <a:tab pos="176213" algn="l"/>
              </a:tabLst>
            </a:pPr>
            <a:r>
              <a:rPr lang="en-US" sz="3200" b="1" dirty="0">
                <a:solidFill>
                  <a:srgbClr val="007FA3"/>
                </a:solidFill>
                <a:latin typeface="Arial (Heading)"/>
                <a:cs typeface="Times New Roman" panose="02020603050405020304" pitchFamily="18" charset="0"/>
              </a:rPr>
              <a:t>Phase 2</a:t>
            </a:r>
            <a:r>
              <a:rPr lang="en-US" sz="2400" dirty="0">
                <a:solidFill>
                  <a:srgbClr val="000000"/>
                </a:solidFill>
                <a:latin typeface="Arial (Body)"/>
              </a:rPr>
              <a:t>: straight-line portion of curve</a:t>
            </a:r>
          </a:p>
          <a:p>
            <a:pPr marL="741553" lvl="1" indent="-284353">
              <a:spcAft>
                <a:spcPct val="0"/>
              </a:spcAft>
              <a:buClr>
                <a:srgbClr val="007FA3"/>
              </a:buClr>
              <a:buSzPts val="2400"/>
            </a:pPr>
            <a:r>
              <a:rPr lang="en-US" sz="2400" dirty="0">
                <a:solidFill>
                  <a:srgbClr val="000000"/>
                </a:solidFill>
                <a:latin typeface="Arial (Body)"/>
              </a:rPr>
              <a:t>Most desirable range</a:t>
            </a:r>
          </a:p>
          <a:p>
            <a:pPr marL="741553" lvl="1" indent="-284353">
              <a:spcAft>
                <a:spcPct val="0"/>
              </a:spcAft>
              <a:buClr>
                <a:srgbClr val="007FA3"/>
              </a:buClr>
              <a:buSzPts val="2400"/>
            </a:pPr>
            <a:r>
              <a:rPr lang="en-US" sz="2400" dirty="0">
                <a:solidFill>
                  <a:srgbClr val="000000"/>
                </a:solidFill>
                <a:latin typeface="Arial (Body)"/>
              </a:rPr>
              <a:t>Linear relationship between amount of drug administered and degree of patient response</a:t>
            </a:r>
          </a:p>
        </p:txBody>
      </p:sp>
    </p:spTree>
    <p:extLst>
      <p:ext uri="{BB962C8B-B14F-4D97-AF65-F5344CB8AC3E}">
        <p14:creationId xmlns:p14="http://schemas.microsoft.com/office/powerpoint/2010/main" val="3126305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200" dirty="0">
                <a:solidFill>
                  <a:srgbClr val="007FA3"/>
                </a:solidFill>
                <a:latin typeface="Arial (Heading)"/>
                <a:cs typeface="Times New Roman" panose="02020603050405020304" pitchFamily="18" charset="0"/>
              </a:rPr>
              <a:t>Three Phases of Graded Dose—Response Curve </a:t>
            </a:r>
            <a:r>
              <a:rPr lang="en-US" sz="2000" b="0" dirty="0">
                <a:solidFill>
                  <a:srgbClr val="007FA3"/>
                </a:solidFill>
                <a:latin typeface="Arial (Heading)"/>
                <a:cs typeface="Times New Roman" panose="02020603050405020304" pitchFamily="18" charset="0"/>
              </a:rPr>
              <a:t>(2 of 2)</a:t>
            </a:r>
            <a:endParaRPr lang="en-IN" sz="2000" b="0" dirty="0">
              <a:solidFill>
                <a:srgbClr val="007FA3"/>
              </a:solidFill>
              <a:latin typeface="Arial (Heading)"/>
            </a:endParaRPr>
          </a:p>
        </p:txBody>
      </p:sp>
      <p:sp>
        <p:nvSpPr>
          <p:cNvPr id="3" name="Content Placeholder 2"/>
          <p:cNvSpPr>
            <a:spLocks noGrp="1"/>
          </p:cNvSpPr>
          <p:nvPr>
            <p:ph idx="1"/>
          </p:nvPr>
        </p:nvSpPr>
        <p:spPr>
          <a:xfrm>
            <a:off x="457200" y="1600200"/>
            <a:ext cx="8229600" cy="1446520"/>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3200" b="1" dirty="0">
                <a:solidFill>
                  <a:srgbClr val="007FA3"/>
                </a:solidFill>
                <a:latin typeface="Arial (Heading)"/>
                <a:cs typeface="Times New Roman" panose="02020603050405020304" pitchFamily="18" charset="0"/>
              </a:rPr>
              <a:t>Phase 3</a:t>
            </a:r>
            <a:r>
              <a:rPr lang="en-US" sz="2400" dirty="0">
                <a:solidFill>
                  <a:srgbClr val="000000"/>
                </a:solidFill>
                <a:latin typeface="Arial (Body)"/>
              </a:rPr>
              <a:t>: plateau reached</a:t>
            </a:r>
          </a:p>
          <a:p>
            <a:pPr marL="741553" lvl="1" indent="-284353">
              <a:spcAft>
                <a:spcPct val="0"/>
              </a:spcAft>
              <a:buClr>
                <a:srgbClr val="007FA3"/>
              </a:buClr>
              <a:buSzPts val="2400"/>
            </a:pPr>
            <a:r>
              <a:rPr lang="en-US" sz="2400" dirty="0">
                <a:solidFill>
                  <a:srgbClr val="000000"/>
                </a:solidFill>
                <a:latin typeface="Arial (Body)"/>
              </a:rPr>
              <a:t>Increasing dose has no therapeutic effect</a:t>
            </a:r>
          </a:p>
          <a:p>
            <a:pPr marL="741553" lvl="1" indent="-284353">
              <a:spcAft>
                <a:spcPct val="0"/>
              </a:spcAft>
              <a:buClr>
                <a:srgbClr val="007FA3"/>
              </a:buClr>
              <a:buSzPts val="2400"/>
            </a:pPr>
            <a:r>
              <a:rPr lang="en-US" sz="2400" dirty="0">
                <a:solidFill>
                  <a:srgbClr val="000000"/>
                </a:solidFill>
                <a:latin typeface="Arial (Body)"/>
              </a:rPr>
              <a:t>Increased dose may produce adverse effects</a:t>
            </a:r>
          </a:p>
        </p:txBody>
      </p:sp>
    </p:spTree>
    <p:extLst>
      <p:ext uri="{BB962C8B-B14F-4D97-AF65-F5344CB8AC3E}">
        <p14:creationId xmlns:p14="http://schemas.microsoft.com/office/powerpoint/2010/main" val="1944892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a:latin typeface="Arial (Heading)"/>
                <a:cs typeface="Times New Roman" panose="02020603050405020304" pitchFamily="18" charset="0"/>
              </a:rPr>
              <a:t>Figure 5.3</a:t>
            </a:r>
            <a:endParaRPr lang="en-IN" sz="3600" dirty="0">
              <a:latin typeface="Arial (Heading)"/>
              <a:cs typeface="Times New Roman" panose="02020603050405020304" pitchFamily="18" charset="0"/>
            </a:endParaRPr>
          </a:p>
        </p:txBody>
      </p:sp>
      <p:sp>
        <p:nvSpPr>
          <p:cNvPr id="3" name="Content Placeholder 2"/>
          <p:cNvSpPr>
            <a:spLocks noGrp="1"/>
          </p:cNvSpPr>
          <p:nvPr>
            <p:ph sz="quarter" idx="13"/>
          </p:nvPr>
        </p:nvSpPr>
        <p:spPr>
          <a:xfrm>
            <a:off x="457200" y="1556327"/>
            <a:ext cx="8229600" cy="470882"/>
          </a:xfrm>
        </p:spPr>
        <p:txBody>
          <a:bodyPr wrap="square" lIns="91425" tIns="91425" rIns="91425" bIns="91425">
            <a:noAutofit/>
          </a:bodyPr>
          <a:lstStyle/>
          <a:p>
            <a:pPr marL="0" lvl="0" indent="0" defTabSz="457200">
              <a:spcBef>
                <a:spcPts val="0"/>
              </a:spcBef>
              <a:buSzPts val="2400"/>
              <a:buNone/>
            </a:pPr>
            <a:r>
              <a:rPr lang="en-US" sz="2200" kern="1200" dirty="0">
                <a:solidFill>
                  <a:srgbClr val="000000"/>
                </a:solidFill>
                <a:latin typeface="Arial (Body)"/>
                <a:ea typeface="+mn-ea"/>
                <a:cs typeface="+mn-cs"/>
              </a:rPr>
              <a:t>Dose—response relationship</a:t>
            </a:r>
          </a:p>
        </p:txBody>
      </p:sp>
      <p:pic>
        <p:nvPicPr>
          <p:cNvPr id="5" name="Picture 4" descr="The graph reads as follows. The curve has a slight rise to 1 along the dose axis at phase 1. The curve rises steeply to 100, 100 at phase 2. The curve becomes a line from 100 to 10,000 along the dose axis at phase 3."/>
          <p:cNvPicPr>
            <a:picLocks noChangeAspect="1"/>
          </p:cNvPicPr>
          <p:nvPr/>
        </p:nvPicPr>
        <p:blipFill>
          <a:blip r:embed="rId2"/>
          <a:stretch>
            <a:fillRect/>
          </a:stretch>
        </p:blipFill>
        <p:spPr>
          <a:xfrm>
            <a:off x="2346605" y="1962252"/>
            <a:ext cx="4450789" cy="4255009"/>
          </a:xfrm>
          <a:prstGeom prst="rect">
            <a:avLst/>
          </a:prstGeom>
        </p:spPr>
      </p:pic>
    </p:spTree>
    <p:extLst>
      <p:ext uri="{BB962C8B-B14F-4D97-AF65-F5344CB8AC3E}">
        <p14:creationId xmlns:p14="http://schemas.microsoft.com/office/powerpoint/2010/main" val="326712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dirty="0">
                <a:solidFill>
                  <a:srgbClr val="007FA3"/>
                </a:solidFill>
                <a:latin typeface="Arial (Heading)"/>
                <a:cs typeface="Times New Roman" panose="02020603050405020304" pitchFamily="18" charset="0"/>
              </a:rPr>
              <a:t>Two Ways to Compare Medications</a:t>
            </a:r>
            <a:endParaRPr lang="en-IN" sz="3600" dirty="0">
              <a:solidFill>
                <a:srgbClr val="007FA3"/>
              </a:solidFill>
              <a:latin typeface="Arial (Heading)"/>
              <a:cs typeface="Times New Roman" panose="02020603050405020304" pitchFamily="18" charset="0"/>
            </a:endParaRPr>
          </a:p>
        </p:txBody>
      </p:sp>
      <p:sp>
        <p:nvSpPr>
          <p:cNvPr id="3" name="Content Placeholder 2"/>
          <p:cNvSpPr>
            <a:spLocks noGrp="1"/>
          </p:cNvSpPr>
          <p:nvPr>
            <p:ph idx="1"/>
          </p:nvPr>
        </p:nvSpPr>
        <p:spPr>
          <a:xfrm>
            <a:off x="457200" y="1600200"/>
            <a:ext cx="8229600" cy="1115660"/>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2400" dirty="0">
                <a:solidFill>
                  <a:srgbClr val="000000"/>
                </a:solidFill>
                <a:latin typeface="Arial (Body)"/>
              </a:rPr>
              <a:t>Potency</a:t>
            </a:r>
          </a:p>
          <a:p>
            <a:pPr marL="255651" lvl="0" indent="-255651">
              <a:spcAft>
                <a:spcPct val="0"/>
              </a:spcAft>
              <a:buClr>
                <a:srgbClr val="007FA3"/>
              </a:buClr>
              <a:buSzPts val="2400"/>
              <a:tabLst>
                <a:tab pos="176213" algn="l"/>
              </a:tabLst>
            </a:pPr>
            <a:r>
              <a:rPr lang="en-US" sz="2400" dirty="0">
                <a:solidFill>
                  <a:srgbClr val="000000"/>
                </a:solidFill>
                <a:latin typeface="Arial (Body)"/>
              </a:rPr>
              <a:t>Efficacy</a:t>
            </a:r>
          </a:p>
        </p:txBody>
      </p:sp>
    </p:spTree>
    <p:extLst>
      <p:ext uri="{BB962C8B-B14F-4D97-AF65-F5344CB8AC3E}">
        <p14:creationId xmlns:p14="http://schemas.microsoft.com/office/powerpoint/2010/main" val="2080625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468" y="317951"/>
            <a:ext cx="8229600" cy="456616"/>
          </a:xfrm>
        </p:spPr>
        <p:txBody>
          <a:bodyPr tIns="91425">
            <a:noAutofit/>
          </a:bodyPr>
          <a:lstStyle/>
          <a:p>
            <a:pPr lvl="0"/>
            <a:r>
              <a:rPr lang="en-US" sz="2400" dirty="0">
                <a:solidFill>
                  <a:srgbClr val="007FA3"/>
                </a:solidFill>
                <a:latin typeface="Arial (Heading)"/>
                <a:ea typeface="ＭＳ Ｐゴシック" charset="0"/>
                <a:cs typeface="Arial" panose="020B0604020202020204" pitchFamily="34" charset="0"/>
              </a:rPr>
              <a:t>Learning Outcomes</a:t>
            </a:r>
            <a:endParaRPr lang="en-US" sz="2400" b="0" dirty="0">
              <a:solidFill>
                <a:srgbClr val="007FA3"/>
              </a:solidFill>
              <a:latin typeface="Arial (Heading)"/>
              <a:ea typeface="ＭＳ Ｐゴシック" charset="0"/>
              <a:cs typeface="Arial" panose="020B0604020202020204" pitchFamily="34" charset="0"/>
            </a:endParaRPr>
          </a:p>
        </p:txBody>
      </p:sp>
      <p:sp>
        <p:nvSpPr>
          <p:cNvPr id="3" name="Content Placeholder 2"/>
          <p:cNvSpPr>
            <a:spLocks noGrp="1"/>
          </p:cNvSpPr>
          <p:nvPr>
            <p:ph idx="1"/>
          </p:nvPr>
        </p:nvSpPr>
        <p:spPr>
          <a:xfrm>
            <a:off x="340468" y="964084"/>
            <a:ext cx="8229600" cy="4551500"/>
          </a:xfrm>
        </p:spPr>
        <p:txBody>
          <a:bodyPr wrap="square" lIns="91425" tIns="91425" rIns="91425" bIns="91425">
            <a:noAutofit/>
          </a:bodyPr>
          <a:lstStyle/>
          <a:p>
            <a:pPr marL="0" indent="0">
              <a:buSzPts val="2400"/>
              <a:buNone/>
            </a:pPr>
            <a:r>
              <a:rPr lang="en-US" sz="2000" dirty="0">
                <a:solidFill>
                  <a:srgbClr val="000000"/>
                </a:solidFill>
                <a:latin typeface="+mj-lt"/>
              </a:rPr>
              <a:t>Explain the application of pharmacodynamics to nursing practice.</a:t>
            </a:r>
          </a:p>
          <a:p>
            <a:pPr marL="0" indent="0">
              <a:buSzPts val="2400"/>
              <a:buNone/>
            </a:pPr>
            <a:r>
              <a:rPr lang="en-US" sz="2000" dirty="0">
                <a:solidFill>
                  <a:srgbClr val="000000"/>
                </a:solidFill>
                <a:latin typeface="+mj-lt"/>
              </a:rPr>
              <a:t>Frequency distribution curves</a:t>
            </a:r>
          </a:p>
          <a:p>
            <a:pPr marL="0" indent="0">
              <a:buSzPts val="2400"/>
              <a:buNone/>
            </a:pPr>
            <a:r>
              <a:rPr lang="en-US" sz="2000" dirty="0">
                <a:solidFill>
                  <a:srgbClr val="000000"/>
                </a:solidFill>
                <a:latin typeface="+mj-lt"/>
              </a:rPr>
              <a:t>Median effective dose (E D50), median lethal dose (L D50) and median toxicity dose (T D50).</a:t>
            </a:r>
          </a:p>
          <a:p>
            <a:pPr marL="0" indent="0">
              <a:buSzPts val="2400"/>
              <a:buNone/>
            </a:pPr>
            <a:r>
              <a:rPr lang="en-US" sz="2000" dirty="0">
                <a:solidFill>
                  <a:srgbClr val="000000"/>
                </a:solidFill>
                <a:latin typeface="+mj-lt"/>
              </a:rPr>
              <a:t>Drug’s therapeutic index is related to its margin of safety.</a:t>
            </a:r>
          </a:p>
          <a:p>
            <a:pPr marL="0" indent="0">
              <a:buSzPts val="2400"/>
              <a:buNone/>
            </a:pPr>
            <a:r>
              <a:rPr lang="en-US" sz="2000" dirty="0">
                <a:solidFill>
                  <a:srgbClr val="000000"/>
                </a:solidFill>
                <a:latin typeface="+mj-lt"/>
              </a:rPr>
              <a:t>Explain the significance of the graded dose—response relationship to nursing practice.</a:t>
            </a:r>
          </a:p>
          <a:p>
            <a:pPr marL="0" indent="0">
              <a:buSzPts val="2400"/>
              <a:buNone/>
            </a:pPr>
            <a:r>
              <a:rPr lang="en-US" sz="2000" dirty="0">
                <a:solidFill>
                  <a:srgbClr val="000000"/>
                </a:solidFill>
                <a:latin typeface="+mj-lt"/>
              </a:rPr>
              <a:t>Compare and contrast the terms </a:t>
            </a:r>
            <a:r>
              <a:rPr lang="en-US" sz="2000" b="1" dirty="0">
                <a:solidFill>
                  <a:srgbClr val="000000"/>
                </a:solidFill>
                <a:latin typeface="+mj-lt"/>
              </a:rPr>
              <a:t>potency</a:t>
            </a:r>
            <a:r>
              <a:rPr lang="en-US" sz="2000" dirty="0">
                <a:solidFill>
                  <a:srgbClr val="000000"/>
                </a:solidFill>
                <a:latin typeface="+mj-lt"/>
              </a:rPr>
              <a:t> and </a:t>
            </a:r>
            <a:r>
              <a:rPr lang="en-US" sz="2000" b="1" dirty="0">
                <a:solidFill>
                  <a:srgbClr val="000000"/>
                </a:solidFill>
                <a:latin typeface="+mj-lt"/>
              </a:rPr>
              <a:t>efficacy</a:t>
            </a:r>
            <a:r>
              <a:rPr lang="en-US" sz="2000" dirty="0">
                <a:solidFill>
                  <a:srgbClr val="000000"/>
                </a:solidFill>
                <a:latin typeface="+mj-lt"/>
              </a:rPr>
              <a:t>.</a:t>
            </a:r>
          </a:p>
          <a:p>
            <a:pPr marL="0" indent="0">
              <a:buSzPts val="2400"/>
              <a:buNone/>
            </a:pPr>
            <a:r>
              <a:rPr lang="en-US" sz="2000" dirty="0">
                <a:solidFill>
                  <a:srgbClr val="000000"/>
                </a:solidFill>
                <a:latin typeface="+mj-lt"/>
              </a:rPr>
              <a:t>Receptors: </a:t>
            </a:r>
            <a:r>
              <a:rPr lang="en-US" sz="2000">
                <a:solidFill>
                  <a:srgbClr val="000000"/>
                </a:solidFill>
                <a:latin typeface="+mj-lt"/>
              </a:rPr>
              <a:t>Distinguish </a:t>
            </a:r>
            <a:r>
              <a:rPr lang="en-US" sz="2000" dirty="0">
                <a:solidFill>
                  <a:srgbClr val="000000"/>
                </a:solidFill>
                <a:latin typeface="+mj-lt"/>
              </a:rPr>
              <a:t>among an agonist, a partial agonist, and an antagonist.</a:t>
            </a:r>
          </a:p>
        </p:txBody>
      </p:sp>
    </p:spTree>
    <p:extLst>
      <p:ext uri="{BB962C8B-B14F-4D97-AF65-F5344CB8AC3E}">
        <p14:creationId xmlns:p14="http://schemas.microsoft.com/office/powerpoint/2010/main" val="8025506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a:solidFill>
                  <a:srgbClr val="007FA3"/>
                </a:solidFill>
                <a:latin typeface="Arial (Heading)"/>
                <a:cs typeface="Times New Roman" panose="02020603050405020304" pitchFamily="18" charset="0"/>
              </a:rPr>
              <a:t>Potency</a:t>
            </a:r>
            <a:endParaRPr lang="en-IN" sz="3600" dirty="0">
              <a:solidFill>
                <a:srgbClr val="007FA3"/>
              </a:solidFill>
              <a:latin typeface="Arial (Heading)"/>
              <a:cs typeface="Times New Roman" panose="02020603050405020304" pitchFamily="18" charset="0"/>
            </a:endParaRPr>
          </a:p>
        </p:txBody>
      </p:sp>
      <p:sp>
        <p:nvSpPr>
          <p:cNvPr id="3" name="Content Placeholder 2"/>
          <p:cNvSpPr>
            <a:spLocks noGrp="1"/>
          </p:cNvSpPr>
          <p:nvPr>
            <p:ph idx="1"/>
          </p:nvPr>
        </p:nvSpPr>
        <p:spPr>
          <a:xfrm>
            <a:off x="457200" y="1600200"/>
            <a:ext cx="8229600" cy="3078480"/>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2400" dirty="0">
                <a:solidFill>
                  <a:srgbClr val="000000"/>
                </a:solidFill>
                <a:latin typeface="Arial (Body)"/>
              </a:rPr>
              <a:t>Drug with higher potency produces a therapeutic effect at a lower dose, compared with another drug in the same class</a:t>
            </a:r>
          </a:p>
          <a:p>
            <a:pPr marL="255651" indent="-255651">
              <a:spcAft>
                <a:spcPct val="0"/>
              </a:spcAft>
              <a:buClr>
                <a:srgbClr val="007FA3"/>
              </a:buClr>
              <a:buSzPts val="2400"/>
              <a:tabLst>
                <a:tab pos="176213" algn="l"/>
              </a:tabLst>
            </a:pPr>
            <a:r>
              <a:rPr lang="en-US" sz="2400" dirty="0">
                <a:solidFill>
                  <a:srgbClr val="000000"/>
                </a:solidFill>
                <a:latin typeface="Arial (Body)"/>
              </a:rPr>
              <a:t>The amount of drug that is needed to produce a particular response.</a:t>
            </a:r>
          </a:p>
          <a:p>
            <a:pPr marL="255651" lvl="0" indent="-255651">
              <a:spcAft>
                <a:spcPct val="0"/>
              </a:spcAft>
              <a:buClr>
                <a:srgbClr val="007FA3"/>
              </a:buClr>
              <a:buSzPts val="2400"/>
              <a:tabLst>
                <a:tab pos="176213" algn="l"/>
              </a:tabLst>
            </a:pPr>
            <a:endParaRPr lang="en-US" sz="2400" dirty="0">
              <a:solidFill>
                <a:srgbClr val="000000"/>
              </a:solidFill>
              <a:latin typeface="Arial (Body)"/>
            </a:endParaRPr>
          </a:p>
        </p:txBody>
      </p:sp>
    </p:spTree>
    <p:extLst>
      <p:ext uri="{BB962C8B-B14F-4D97-AF65-F5344CB8AC3E}">
        <p14:creationId xmlns:p14="http://schemas.microsoft.com/office/powerpoint/2010/main" val="438807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a:solidFill>
                  <a:srgbClr val="007FA3"/>
                </a:solidFill>
                <a:latin typeface="Arial (Heading)"/>
                <a:cs typeface="Times New Roman" panose="02020603050405020304" pitchFamily="18" charset="0"/>
              </a:rPr>
              <a:t>Efficacy</a:t>
            </a:r>
            <a:endParaRPr lang="en-IN" sz="3600" dirty="0">
              <a:solidFill>
                <a:srgbClr val="007FA3"/>
              </a:solidFill>
              <a:latin typeface="Arial (Heading)"/>
              <a:cs typeface="Times New Roman" panose="02020603050405020304" pitchFamily="18" charset="0"/>
            </a:endParaRPr>
          </a:p>
        </p:txBody>
      </p:sp>
      <p:sp>
        <p:nvSpPr>
          <p:cNvPr id="3" name="Content Placeholder 2"/>
          <p:cNvSpPr>
            <a:spLocks noGrp="1"/>
          </p:cNvSpPr>
          <p:nvPr>
            <p:ph idx="1"/>
          </p:nvPr>
        </p:nvSpPr>
        <p:spPr>
          <a:xfrm>
            <a:off x="457200" y="1600200"/>
            <a:ext cx="8229600" cy="1854323"/>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2400" dirty="0">
                <a:solidFill>
                  <a:srgbClr val="000000"/>
                </a:solidFill>
                <a:latin typeface="Arial (Body)"/>
              </a:rPr>
              <a:t>Magnitude of maximal response that can be produced from a particular drug</a:t>
            </a:r>
          </a:p>
          <a:p>
            <a:pPr marL="255651" lvl="0" indent="-255651">
              <a:spcAft>
                <a:spcPct val="0"/>
              </a:spcAft>
              <a:buClr>
                <a:srgbClr val="007FA3"/>
              </a:buClr>
              <a:buSzPts val="2400"/>
              <a:tabLst>
                <a:tab pos="176213" algn="l"/>
              </a:tabLst>
            </a:pPr>
            <a:r>
              <a:rPr lang="en-US" sz="2400" dirty="0">
                <a:solidFill>
                  <a:srgbClr val="000000"/>
                </a:solidFill>
                <a:latin typeface="Arial (Body)"/>
              </a:rPr>
              <a:t>From a pharmacotherapeutic perspective, </a:t>
            </a:r>
            <a:r>
              <a:rPr lang="en-US" sz="2400" dirty="0">
                <a:solidFill>
                  <a:schemeClr val="bg2"/>
                </a:solidFill>
                <a:latin typeface="Arial (Body)"/>
              </a:rPr>
              <a:t>efficacy almost always more important than potency</a:t>
            </a:r>
          </a:p>
        </p:txBody>
      </p:sp>
    </p:spTree>
    <p:extLst>
      <p:ext uri="{BB962C8B-B14F-4D97-AF65-F5344CB8AC3E}">
        <p14:creationId xmlns:p14="http://schemas.microsoft.com/office/powerpoint/2010/main" val="612188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90000" tIns="91425" rIns="90000" bIns="90000">
            <a:noAutofit/>
          </a:bodyPr>
          <a:lstStyle/>
          <a:p>
            <a:pPr lvl="0"/>
            <a:r>
              <a:rPr lang="en-US" sz="3600" dirty="0">
                <a:latin typeface="Arial (Heading)"/>
              </a:rPr>
              <a:t>Figure 5.4</a:t>
            </a:r>
            <a:endParaRPr lang="en-IN" sz="2000" b="0" dirty="0">
              <a:latin typeface="Arial (Heading)"/>
            </a:endParaRPr>
          </a:p>
        </p:txBody>
      </p:sp>
      <p:sp>
        <p:nvSpPr>
          <p:cNvPr id="3" name="Content Placeholder 2"/>
          <p:cNvSpPr>
            <a:spLocks noGrp="1"/>
          </p:cNvSpPr>
          <p:nvPr>
            <p:ph sz="quarter" idx="13"/>
          </p:nvPr>
        </p:nvSpPr>
        <p:spPr>
          <a:xfrm>
            <a:off x="330740" y="1575783"/>
            <a:ext cx="2130358" cy="4426184"/>
          </a:xfrm>
        </p:spPr>
        <p:txBody>
          <a:bodyPr/>
          <a:lstStyle/>
          <a:p>
            <a:pPr marL="0" lvl="0" indent="0">
              <a:spcBef>
                <a:spcPts val="0"/>
              </a:spcBef>
              <a:buSzPts val="2400"/>
              <a:buNone/>
            </a:pPr>
            <a:r>
              <a:rPr lang="en-US" sz="2200" dirty="0">
                <a:solidFill>
                  <a:srgbClr val="000000"/>
                </a:solidFill>
                <a:latin typeface="Arial (Body)"/>
              </a:rPr>
              <a:t>Potency and efficacy: </a:t>
            </a:r>
          </a:p>
          <a:p>
            <a:pPr marL="0" lvl="0" indent="0">
              <a:spcBef>
                <a:spcPts val="0"/>
              </a:spcBef>
              <a:buSzPts val="2400"/>
              <a:buNone/>
            </a:pPr>
            <a:r>
              <a:rPr lang="en-US" sz="2200" dirty="0">
                <a:solidFill>
                  <a:srgbClr val="000000"/>
                </a:solidFill>
                <a:latin typeface="Arial (Body)"/>
              </a:rPr>
              <a:t>(a) Drug A has a higher potency than drug B; </a:t>
            </a:r>
          </a:p>
          <a:p>
            <a:pPr marL="0" lvl="0" indent="0">
              <a:spcBef>
                <a:spcPts val="0"/>
              </a:spcBef>
              <a:buSzPts val="2400"/>
              <a:buNone/>
            </a:pPr>
            <a:r>
              <a:rPr lang="en-US" sz="2200" dirty="0">
                <a:solidFill>
                  <a:srgbClr val="000000"/>
                </a:solidFill>
                <a:latin typeface="Arial (Body)"/>
              </a:rPr>
              <a:t>(b) drug A has a higher efficacy than drug B</a:t>
            </a:r>
          </a:p>
        </p:txBody>
      </p:sp>
      <p:pic>
        <p:nvPicPr>
          <p:cNvPr id="4" name="Picture 3" descr="Drug A has both a higher potency and a higher efficacy than drug B. The graph illustrating the potency of drugs A and B reads as follows.&#10;• Drug A. An S curve begins at less than 10 and rises to end at just over 75 percent for just over 1000 milligrams. &#10;• Drug B. An S curve begins at 100 milligrams and rises to end at just under 75 percent for over 10,000 milligrams.&#10;• A dotted line rises at 1000 milligrams to indicate the same dose for both drugs. &#10;• An arrow in the center of the graph is labeled potency. Higher potency is right. Lower potency is left. &#10;The graph illustrating efficacy for drugs A and B reads as follows. &#10;• Drug A. An S curve begins at less than 10 and rises to 100 percent at 10,000 milligrams. &#10;• Drug B. An S curve begins at just over 10 and rises to just under 75 percent at 10,000 milligrams. &#10;• An arrow labeled efficacy rises from bottom to top."/>
          <p:cNvPicPr>
            <a:picLocks noChangeAspect="1"/>
          </p:cNvPicPr>
          <p:nvPr/>
        </p:nvPicPr>
        <p:blipFill>
          <a:blip r:embed="rId2"/>
          <a:stretch>
            <a:fillRect/>
          </a:stretch>
        </p:blipFill>
        <p:spPr>
          <a:xfrm>
            <a:off x="2840477" y="410100"/>
            <a:ext cx="5972783" cy="6097704"/>
          </a:xfrm>
          <a:prstGeom prst="rect">
            <a:avLst/>
          </a:prstGeom>
        </p:spPr>
      </p:pic>
    </p:spTree>
    <p:extLst>
      <p:ext uri="{BB962C8B-B14F-4D97-AF65-F5344CB8AC3E}">
        <p14:creationId xmlns:p14="http://schemas.microsoft.com/office/powerpoint/2010/main" val="21974700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dirty="0">
                <a:solidFill>
                  <a:srgbClr val="007FA3"/>
                </a:solidFill>
                <a:latin typeface="Arial (Heading)"/>
                <a:cs typeface="Times New Roman" panose="02020603050405020304" pitchFamily="18" charset="0"/>
              </a:rPr>
              <a:t>Receptor</a:t>
            </a:r>
            <a:endParaRPr lang="en-IN" sz="3600" dirty="0">
              <a:solidFill>
                <a:srgbClr val="007FA3"/>
              </a:solidFill>
              <a:latin typeface="Arial (Heading)"/>
              <a:cs typeface="Times New Roman" panose="02020603050405020304" pitchFamily="18" charset="0"/>
            </a:endParaRPr>
          </a:p>
        </p:txBody>
      </p:sp>
      <p:sp>
        <p:nvSpPr>
          <p:cNvPr id="3" name="Content Placeholder 2"/>
          <p:cNvSpPr>
            <a:spLocks noGrp="1"/>
          </p:cNvSpPr>
          <p:nvPr>
            <p:ph idx="1"/>
          </p:nvPr>
        </p:nvSpPr>
        <p:spPr>
          <a:xfrm>
            <a:off x="457200" y="1600200"/>
            <a:ext cx="8229600" cy="4434840"/>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2400" dirty="0">
                <a:solidFill>
                  <a:srgbClr val="000000"/>
                </a:solidFill>
                <a:latin typeface="Arial (Body)"/>
              </a:rPr>
              <a:t>Molecule to which medication binds in order to initiate its effects</a:t>
            </a:r>
          </a:p>
          <a:p>
            <a:pPr marL="255651" lvl="0" indent="-255651">
              <a:spcAft>
                <a:spcPct val="0"/>
              </a:spcAft>
              <a:buClr>
                <a:srgbClr val="007FA3"/>
              </a:buClr>
              <a:buSzPts val="2400"/>
              <a:tabLst>
                <a:tab pos="176213" algn="l"/>
              </a:tabLst>
            </a:pPr>
            <a:r>
              <a:rPr lang="en-US" sz="2400" dirty="0">
                <a:solidFill>
                  <a:srgbClr val="000000"/>
                </a:solidFill>
                <a:latin typeface="Arial (Body)"/>
              </a:rPr>
              <a:t>Binds endogenous molecules</a:t>
            </a:r>
          </a:p>
          <a:p>
            <a:pPr marL="741553" lvl="1" indent="-284353">
              <a:spcAft>
                <a:spcPct val="0"/>
              </a:spcAft>
              <a:buClr>
                <a:srgbClr val="007FA3"/>
              </a:buClr>
              <a:buSzPts val="2400"/>
            </a:pPr>
            <a:r>
              <a:rPr lang="en-US" sz="2400" dirty="0">
                <a:solidFill>
                  <a:srgbClr val="000000"/>
                </a:solidFill>
                <a:latin typeface="Arial (Body)"/>
              </a:rPr>
              <a:t>Hormones, neurotransmitters, growth factors</a:t>
            </a:r>
          </a:p>
          <a:p>
            <a:pPr marL="255651" lvl="0" indent="-255651">
              <a:spcAft>
                <a:spcPct val="0"/>
              </a:spcAft>
              <a:buClr>
                <a:srgbClr val="007FA3"/>
              </a:buClr>
              <a:buSzPts val="2400"/>
              <a:tabLst>
                <a:tab pos="176213" algn="l"/>
              </a:tabLst>
            </a:pPr>
            <a:r>
              <a:rPr lang="en-US" sz="2400" dirty="0">
                <a:solidFill>
                  <a:srgbClr val="000000"/>
                </a:solidFill>
                <a:latin typeface="Arial (Body)"/>
              </a:rPr>
              <a:t>Most drug receptors are protein agonists</a:t>
            </a:r>
          </a:p>
          <a:p>
            <a:pPr marL="255651" lvl="0" indent="-255651">
              <a:spcAft>
                <a:spcPct val="0"/>
              </a:spcAft>
              <a:buClr>
                <a:srgbClr val="007FA3"/>
              </a:buClr>
              <a:buSzPts val="2400"/>
              <a:tabLst>
                <a:tab pos="176213" algn="l"/>
              </a:tabLst>
            </a:pPr>
            <a:r>
              <a:rPr lang="en-US" sz="2400" dirty="0">
                <a:solidFill>
                  <a:srgbClr val="000000"/>
                </a:solidFill>
                <a:latin typeface="Arial (Body)"/>
              </a:rPr>
              <a:t>Associated with plasma membrane or intracellular molecules</a:t>
            </a:r>
          </a:p>
          <a:p>
            <a:pPr marL="255651" indent="-255651">
              <a:spcAft>
                <a:spcPct val="0"/>
              </a:spcAft>
              <a:buClr>
                <a:srgbClr val="007FA3"/>
              </a:buClr>
              <a:buSzPts val="2400"/>
              <a:tabLst>
                <a:tab pos="176213" algn="l"/>
              </a:tabLst>
            </a:pPr>
            <a:r>
              <a:rPr lang="en-US" sz="2400" b="1" dirty="0">
                <a:solidFill>
                  <a:srgbClr val="000000"/>
                </a:solidFill>
                <a:latin typeface="Arial (Body)"/>
              </a:rPr>
              <a:t>Ligand</a:t>
            </a:r>
            <a:r>
              <a:rPr lang="en-US" sz="2400" dirty="0">
                <a:solidFill>
                  <a:srgbClr val="000000"/>
                </a:solidFill>
                <a:latin typeface="Arial (Body)"/>
              </a:rPr>
              <a:t> is usually a molecule which produces a signal by binding to a site on a target protein.</a:t>
            </a:r>
          </a:p>
          <a:p>
            <a:pPr marL="255651" lvl="0" indent="-255651">
              <a:spcAft>
                <a:spcPct val="0"/>
              </a:spcAft>
              <a:buClr>
                <a:srgbClr val="007FA3"/>
              </a:buClr>
              <a:buSzPts val="2400"/>
              <a:tabLst>
                <a:tab pos="176213" algn="l"/>
              </a:tabLst>
            </a:pPr>
            <a:endParaRPr lang="en-US" sz="2400" dirty="0">
              <a:solidFill>
                <a:srgbClr val="000000"/>
              </a:solidFill>
              <a:latin typeface="Arial (Body)"/>
            </a:endParaRPr>
          </a:p>
        </p:txBody>
      </p:sp>
    </p:spTree>
    <p:extLst>
      <p:ext uri="{BB962C8B-B14F-4D97-AF65-F5344CB8AC3E}">
        <p14:creationId xmlns:p14="http://schemas.microsoft.com/office/powerpoint/2010/main" val="27250326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E24B4-8DCA-4FCD-82A4-D2E648EF79F4}"/>
              </a:ext>
            </a:extLst>
          </p:cNvPr>
          <p:cNvSpPr>
            <a:spLocks noGrp="1"/>
          </p:cNvSpPr>
          <p:nvPr>
            <p:ph type="title"/>
          </p:nvPr>
        </p:nvSpPr>
        <p:spPr>
          <a:xfrm>
            <a:off x="0" y="8338"/>
            <a:ext cx="9144000" cy="681776"/>
          </a:xfrm>
          <a:solidFill>
            <a:schemeClr val="accent4">
              <a:lumMod val="20000"/>
              <a:lumOff val="80000"/>
            </a:schemeClr>
          </a:solidFill>
        </p:spPr>
        <p:txBody>
          <a:bodyPr/>
          <a:lstStyle/>
          <a:p>
            <a:r>
              <a:rPr lang="en-US" dirty="0">
                <a:solidFill>
                  <a:srgbClr val="FF0000"/>
                </a:solidFill>
              </a:rPr>
              <a:t>Receptors type </a:t>
            </a:r>
          </a:p>
        </p:txBody>
      </p:sp>
      <p:sp>
        <p:nvSpPr>
          <p:cNvPr id="3" name="Content Placeholder 2">
            <a:extLst>
              <a:ext uri="{FF2B5EF4-FFF2-40B4-BE49-F238E27FC236}">
                <a16:creationId xmlns:a16="http://schemas.microsoft.com/office/drawing/2014/main" id="{1A8D72A2-3F68-4A93-B91F-A53F61EB2ED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A92B6761-A85C-4C37-9355-48A3009FBAF6}"/>
              </a:ext>
            </a:extLst>
          </p:cNvPr>
          <p:cNvSpPr>
            <a:spLocks noGrp="1"/>
          </p:cNvSpPr>
          <p:nvPr>
            <p:ph type="sldNum" sz="quarter" idx="12"/>
          </p:nvPr>
        </p:nvSpPr>
        <p:spPr/>
        <p:txBody>
          <a:bodyPr/>
          <a:lstStyle/>
          <a:p>
            <a:fld id="{200B2350-5261-4F5C-9DF5-EF0D264FC8D2}" type="slidenum">
              <a:rPr lang="en-US" smtClean="0"/>
              <a:pPr/>
              <a:t>24</a:t>
            </a:fld>
            <a:endParaRPr lang="en-US" dirty="0"/>
          </a:p>
        </p:txBody>
      </p:sp>
      <p:pic>
        <p:nvPicPr>
          <p:cNvPr id="4098" name="Picture 2" descr="NCLEX: Drug–Receptor Interactions and Pharmacodynamics - Brilliant Nurse®">
            <a:extLst>
              <a:ext uri="{FF2B5EF4-FFF2-40B4-BE49-F238E27FC236}">
                <a16:creationId xmlns:a16="http://schemas.microsoft.com/office/drawing/2014/main" id="{74439FE2-130C-4ADB-9966-33563EA332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84" t="5161" r="2464" b="3209"/>
          <a:stretch/>
        </p:blipFill>
        <p:spPr bwMode="auto">
          <a:xfrm>
            <a:off x="0" y="783407"/>
            <a:ext cx="9144000" cy="61595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06125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a:solidFill>
                  <a:srgbClr val="007FA3"/>
                </a:solidFill>
                <a:latin typeface="Arial (Heading)"/>
                <a:cs typeface="Times New Roman" panose="02020603050405020304" pitchFamily="18" charset="0"/>
              </a:rPr>
              <a:t>Drug Attaches to Receptor</a:t>
            </a:r>
            <a:endParaRPr lang="en-IN" sz="3600" dirty="0">
              <a:solidFill>
                <a:srgbClr val="007FA3"/>
              </a:solidFill>
              <a:latin typeface="Arial (Heading)"/>
              <a:cs typeface="Times New Roman" panose="02020603050405020304" pitchFamily="18" charset="0"/>
            </a:endParaRPr>
          </a:p>
        </p:txBody>
      </p:sp>
      <p:sp>
        <p:nvSpPr>
          <p:cNvPr id="3" name="Content Placeholder 2"/>
          <p:cNvSpPr>
            <a:spLocks noGrp="1"/>
          </p:cNvSpPr>
          <p:nvPr>
            <p:ph idx="1"/>
          </p:nvPr>
        </p:nvSpPr>
        <p:spPr>
          <a:xfrm>
            <a:off x="457200" y="1600200"/>
            <a:ext cx="8229600" cy="3423984"/>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2400" dirty="0">
                <a:solidFill>
                  <a:srgbClr val="000000"/>
                </a:solidFill>
                <a:latin typeface="Arial (Body)"/>
              </a:rPr>
              <a:t>Comparable to how thumb drive docks to U</a:t>
            </a:r>
            <a:r>
              <a:rPr lang="en-US" sz="100" dirty="0">
                <a:solidFill>
                  <a:srgbClr val="000000"/>
                </a:solidFill>
                <a:latin typeface="Arial (Body)"/>
              </a:rPr>
              <a:t> </a:t>
            </a:r>
            <a:r>
              <a:rPr lang="en-US" sz="2400" dirty="0">
                <a:solidFill>
                  <a:srgbClr val="000000"/>
                </a:solidFill>
                <a:latin typeface="Arial (Body)"/>
              </a:rPr>
              <a:t>S</a:t>
            </a:r>
            <a:r>
              <a:rPr lang="en-US" sz="100" dirty="0">
                <a:solidFill>
                  <a:srgbClr val="000000"/>
                </a:solidFill>
                <a:latin typeface="Arial (Body)"/>
              </a:rPr>
              <a:t> </a:t>
            </a:r>
            <a:r>
              <a:rPr lang="en-US" sz="2400" dirty="0">
                <a:solidFill>
                  <a:srgbClr val="000000"/>
                </a:solidFill>
                <a:latin typeface="Arial (Body)"/>
              </a:rPr>
              <a:t>B port on a computer</a:t>
            </a:r>
          </a:p>
          <a:p>
            <a:pPr marL="255651" lvl="0" indent="-255651">
              <a:spcAft>
                <a:spcPct val="0"/>
              </a:spcAft>
              <a:buClr>
                <a:srgbClr val="007FA3"/>
              </a:buClr>
              <a:buSzPts val="2400"/>
              <a:tabLst>
                <a:tab pos="176213" algn="l"/>
              </a:tabLst>
            </a:pPr>
            <a:r>
              <a:rPr lang="en-US" sz="2400" dirty="0">
                <a:solidFill>
                  <a:srgbClr val="000000"/>
                </a:solidFill>
                <a:latin typeface="Arial (Body)"/>
              </a:rPr>
              <a:t>May trigger second messenger events</a:t>
            </a:r>
          </a:p>
          <a:p>
            <a:pPr marL="741553" lvl="1" indent="-284353">
              <a:spcAft>
                <a:spcPct val="0"/>
              </a:spcAft>
              <a:buClr>
                <a:srgbClr val="007FA3"/>
              </a:buClr>
              <a:buSzPts val="2400"/>
            </a:pPr>
            <a:r>
              <a:rPr lang="en-US" sz="2400" dirty="0">
                <a:solidFill>
                  <a:srgbClr val="000000"/>
                </a:solidFill>
                <a:latin typeface="Arial (Body)"/>
              </a:rPr>
              <a:t>e.g., activation of specific G proteins and associated enzymes</a:t>
            </a:r>
          </a:p>
          <a:p>
            <a:pPr marL="255651" lvl="0" indent="-255651">
              <a:spcAft>
                <a:spcPct val="0"/>
              </a:spcAft>
              <a:buClr>
                <a:srgbClr val="007FA3"/>
              </a:buClr>
              <a:buSzPts val="2400"/>
              <a:tabLst>
                <a:tab pos="176213" algn="l"/>
              </a:tabLst>
            </a:pPr>
            <a:r>
              <a:rPr lang="en-US" sz="2400" dirty="0">
                <a:solidFill>
                  <a:srgbClr val="000000"/>
                </a:solidFill>
                <a:latin typeface="Arial (Body)"/>
              </a:rPr>
              <a:t>Initiates drug action</a:t>
            </a:r>
          </a:p>
          <a:p>
            <a:pPr marL="255651" lvl="0" indent="-255651">
              <a:spcAft>
                <a:spcPct val="0"/>
              </a:spcAft>
              <a:buClr>
                <a:srgbClr val="007FA3"/>
              </a:buClr>
              <a:buSzPts val="2400"/>
              <a:tabLst>
                <a:tab pos="176213" algn="l"/>
              </a:tabLst>
            </a:pPr>
            <a:r>
              <a:rPr lang="en-US" sz="2400" dirty="0">
                <a:solidFill>
                  <a:srgbClr val="000000"/>
                </a:solidFill>
                <a:latin typeface="Arial (Body)"/>
              </a:rPr>
              <a:t>Can stimulate or inhibit normal activity</a:t>
            </a:r>
          </a:p>
        </p:txBody>
      </p:sp>
    </p:spTree>
    <p:extLst>
      <p:ext uri="{BB962C8B-B14F-4D97-AF65-F5344CB8AC3E}">
        <p14:creationId xmlns:p14="http://schemas.microsoft.com/office/powerpoint/2010/main" val="158595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200" dirty="0">
                <a:solidFill>
                  <a:srgbClr val="007FA3"/>
                </a:solidFill>
                <a:latin typeface="Arial (Heading)"/>
                <a:cs typeface="Times New Roman" panose="02020603050405020304" pitchFamily="18" charset="0"/>
              </a:rPr>
              <a:t>Receptor Subtypes Still Being Discovered</a:t>
            </a:r>
            <a:endParaRPr lang="en-IN" sz="3200" dirty="0">
              <a:solidFill>
                <a:srgbClr val="007FA3"/>
              </a:solidFill>
              <a:latin typeface="Arial (Heading)"/>
              <a:cs typeface="Times New Roman" panose="02020603050405020304" pitchFamily="18" charset="0"/>
            </a:endParaRPr>
          </a:p>
        </p:txBody>
      </p:sp>
      <p:sp>
        <p:nvSpPr>
          <p:cNvPr id="3" name="Content Placeholder 2"/>
          <p:cNvSpPr>
            <a:spLocks noGrp="1"/>
          </p:cNvSpPr>
          <p:nvPr>
            <p:ph idx="1"/>
          </p:nvPr>
        </p:nvSpPr>
        <p:spPr>
          <a:xfrm>
            <a:off x="457200" y="1600200"/>
            <a:ext cx="8229600" cy="2569904"/>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2400" dirty="0">
                <a:solidFill>
                  <a:srgbClr val="000000"/>
                </a:solidFill>
                <a:latin typeface="Arial (Body)"/>
              </a:rPr>
              <a:t>Permit “</a:t>
            </a:r>
            <a:r>
              <a:rPr lang="en-US" altLang="ja-JP" sz="2400" dirty="0">
                <a:solidFill>
                  <a:srgbClr val="000000"/>
                </a:solidFill>
                <a:latin typeface="Arial (Body)"/>
              </a:rPr>
              <a:t>fine-tuning</a:t>
            </a:r>
            <a:r>
              <a:rPr lang="en-US" sz="2400" dirty="0">
                <a:solidFill>
                  <a:srgbClr val="000000"/>
                </a:solidFill>
                <a:latin typeface="Arial (Body)"/>
              </a:rPr>
              <a:t>”</a:t>
            </a:r>
            <a:r>
              <a:rPr lang="en-US" altLang="ja-JP" sz="2400" dirty="0">
                <a:solidFill>
                  <a:srgbClr val="000000"/>
                </a:solidFill>
                <a:latin typeface="Arial (Body)"/>
              </a:rPr>
              <a:t> of pharmacology</a:t>
            </a:r>
          </a:p>
          <a:p>
            <a:pPr marL="255651" lvl="0" indent="-255651">
              <a:spcAft>
                <a:spcPct val="0"/>
              </a:spcAft>
              <a:buClr>
                <a:srgbClr val="007FA3"/>
              </a:buClr>
              <a:buSzPts val="2400"/>
              <a:tabLst>
                <a:tab pos="176213" algn="l"/>
              </a:tabLst>
            </a:pPr>
            <a:r>
              <a:rPr lang="en-US" sz="2400" dirty="0">
                <a:solidFill>
                  <a:srgbClr val="000000"/>
                </a:solidFill>
                <a:latin typeface="Arial (Body)"/>
              </a:rPr>
              <a:t>Two basic receptor types</a:t>
            </a:r>
          </a:p>
          <a:p>
            <a:pPr marL="741553" lvl="1" indent="-284353">
              <a:spcAft>
                <a:spcPct val="0"/>
              </a:spcAft>
              <a:buClr>
                <a:srgbClr val="007FA3"/>
              </a:buClr>
              <a:buSzPts val="2400"/>
            </a:pPr>
            <a:r>
              <a:rPr lang="en-US" sz="2400" dirty="0">
                <a:solidFill>
                  <a:srgbClr val="000000"/>
                </a:solidFill>
                <a:latin typeface="Arial (Body)"/>
              </a:rPr>
              <a:t>Alpha</a:t>
            </a:r>
          </a:p>
          <a:p>
            <a:pPr marL="741553" lvl="1" indent="-284353">
              <a:spcAft>
                <a:spcPct val="0"/>
              </a:spcAft>
              <a:buClr>
                <a:srgbClr val="007FA3"/>
              </a:buClr>
              <a:buSzPts val="2400"/>
            </a:pPr>
            <a:r>
              <a:rPr lang="en-US" sz="2400" dirty="0">
                <a:solidFill>
                  <a:srgbClr val="000000"/>
                </a:solidFill>
                <a:latin typeface="Arial (Body)"/>
              </a:rPr>
              <a:t>Beta</a:t>
            </a:r>
          </a:p>
          <a:p>
            <a:pPr marL="255651" lvl="0" indent="-255651">
              <a:spcAft>
                <a:spcPct val="0"/>
              </a:spcAft>
              <a:buClr>
                <a:srgbClr val="007FA3"/>
              </a:buClr>
              <a:buSzPts val="2400"/>
              <a:tabLst>
                <a:tab pos="176213" algn="l"/>
              </a:tabLst>
            </a:pPr>
            <a:r>
              <a:rPr lang="en-US" sz="2400" dirty="0">
                <a:solidFill>
                  <a:srgbClr val="000000"/>
                </a:solidFill>
                <a:latin typeface="Arial (Body)"/>
              </a:rPr>
              <a:t>Drugs affect each subtype differently</a:t>
            </a:r>
          </a:p>
        </p:txBody>
      </p:sp>
    </p:spTree>
    <p:extLst>
      <p:ext uri="{BB962C8B-B14F-4D97-AF65-F5344CB8AC3E}">
        <p14:creationId xmlns:p14="http://schemas.microsoft.com/office/powerpoint/2010/main" val="2473256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a:solidFill>
                  <a:srgbClr val="007FA3"/>
                </a:solidFill>
                <a:latin typeface="Arial (Heading)"/>
                <a:cs typeface="Times New Roman" panose="02020603050405020304" pitchFamily="18" charset="0"/>
              </a:rPr>
              <a:t>Nonspecific Cellular Responses</a:t>
            </a:r>
            <a:endParaRPr lang="en-IN" sz="3600" dirty="0">
              <a:solidFill>
                <a:srgbClr val="007FA3"/>
              </a:solidFill>
              <a:latin typeface="Arial (Heading)"/>
              <a:cs typeface="Times New Roman" panose="02020603050405020304" pitchFamily="18" charset="0"/>
            </a:endParaRPr>
          </a:p>
        </p:txBody>
      </p:sp>
      <p:sp>
        <p:nvSpPr>
          <p:cNvPr id="3" name="Content Placeholder 2"/>
          <p:cNvSpPr>
            <a:spLocks noGrp="1"/>
          </p:cNvSpPr>
          <p:nvPr>
            <p:ph idx="1"/>
          </p:nvPr>
        </p:nvSpPr>
        <p:spPr>
          <a:xfrm>
            <a:off x="457200" y="1600200"/>
            <a:ext cx="8229600" cy="1484992"/>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2400" dirty="0">
                <a:solidFill>
                  <a:srgbClr val="000000"/>
                </a:solidFill>
                <a:latin typeface="Arial (Body)"/>
              </a:rPr>
              <a:t>Caused by drugs that act independently of receptors</a:t>
            </a:r>
          </a:p>
          <a:p>
            <a:pPr marL="255651" lvl="0" indent="-255651">
              <a:spcAft>
                <a:spcPct val="0"/>
              </a:spcAft>
              <a:buClr>
                <a:srgbClr val="007FA3"/>
              </a:buClr>
              <a:buSzPts val="2400"/>
              <a:tabLst>
                <a:tab pos="176213" algn="l"/>
              </a:tabLst>
            </a:pPr>
            <a:r>
              <a:rPr lang="en-US" sz="2400" dirty="0">
                <a:solidFill>
                  <a:srgbClr val="000000"/>
                </a:solidFill>
                <a:latin typeface="Arial (Body)"/>
              </a:rPr>
              <a:t>Example: changing the permeability of cellular membranes</a:t>
            </a:r>
          </a:p>
        </p:txBody>
      </p:sp>
    </p:spTree>
    <p:extLst>
      <p:ext uri="{BB962C8B-B14F-4D97-AF65-F5344CB8AC3E}">
        <p14:creationId xmlns:p14="http://schemas.microsoft.com/office/powerpoint/2010/main" val="20495416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a:solidFill>
                  <a:srgbClr val="007FA3"/>
                </a:solidFill>
                <a:latin typeface="Arial (Heading)"/>
                <a:cs typeface="Times New Roman" panose="02020603050405020304" pitchFamily="18" charset="0"/>
              </a:rPr>
              <a:t>Drugs That Act as Agonists</a:t>
            </a:r>
            <a:endParaRPr lang="en-IN" sz="3600" dirty="0">
              <a:solidFill>
                <a:srgbClr val="007FA3"/>
              </a:solidFill>
              <a:latin typeface="Arial (Heading)"/>
              <a:cs typeface="Times New Roman" panose="02020603050405020304" pitchFamily="18" charset="0"/>
            </a:endParaRPr>
          </a:p>
        </p:txBody>
      </p:sp>
      <p:sp>
        <p:nvSpPr>
          <p:cNvPr id="3" name="Content Placeholder 2"/>
          <p:cNvSpPr>
            <a:spLocks noGrp="1"/>
          </p:cNvSpPr>
          <p:nvPr>
            <p:ph idx="1"/>
          </p:nvPr>
        </p:nvSpPr>
        <p:spPr>
          <a:xfrm>
            <a:off x="457200" y="1600200"/>
            <a:ext cx="8229600" cy="4312920"/>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2400" dirty="0">
                <a:solidFill>
                  <a:srgbClr val="000000"/>
                </a:solidFill>
                <a:latin typeface="Arial (Body)"/>
              </a:rPr>
              <a:t>Bind to receptor</a:t>
            </a:r>
          </a:p>
          <a:p>
            <a:pPr marL="255651" lvl="0" indent="-255651">
              <a:spcAft>
                <a:spcPct val="0"/>
              </a:spcAft>
              <a:buClr>
                <a:srgbClr val="007FA3"/>
              </a:buClr>
              <a:buSzPts val="2400"/>
              <a:tabLst>
                <a:tab pos="176213" algn="l"/>
              </a:tabLst>
            </a:pPr>
            <a:r>
              <a:rPr lang="en-US" sz="2400" dirty="0">
                <a:solidFill>
                  <a:srgbClr val="000000"/>
                </a:solidFill>
                <a:latin typeface="Arial (Body)"/>
              </a:rPr>
              <a:t>Produce same response </a:t>
            </a:r>
          </a:p>
          <a:p>
            <a:pPr marL="0" lvl="0" indent="0">
              <a:spcAft>
                <a:spcPct val="0"/>
              </a:spcAft>
              <a:buClr>
                <a:srgbClr val="007FA3"/>
              </a:buClr>
              <a:buSzPts val="2400"/>
              <a:buNone/>
              <a:tabLst>
                <a:tab pos="176213" algn="l"/>
              </a:tabLst>
            </a:pPr>
            <a:r>
              <a:rPr lang="en-US" sz="2400" dirty="0">
                <a:solidFill>
                  <a:srgbClr val="000000"/>
                </a:solidFill>
                <a:latin typeface="Arial (Body)"/>
              </a:rPr>
              <a:t>as endogenous chemical</a:t>
            </a:r>
          </a:p>
          <a:p>
            <a:pPr marL="255651" lvl="0" indent="-255651">
              <a:spcAft>
                <a:spcPct val="0"/>
              </a:spcAft>
              <a:buClr>
                <a:srgbClr val="007FA3"/>
              </a:buClr>
              <a:buSzPts val="2400"/>
              <a:tabLst>
                <a:tab pos="176213" algn="l"/>
              </a:tabLst>
            </a:pPr>
            <a:r>
              <a:rPr lang="en-US" sz="2400" dirty="0">
                <a:solidFill>
                  <a:srgbClr val="000000"/>
                </a:solidFill>
                <a:latin typeface="Arial (Body)"/>
              </a:rPr>
              <a:t>Sometimes produce greater </a:t>
            </a:r>
          </a:p>
          <a:p>
            <a:pPr marL="0" lvl="0" indent="0">
              <a:spcAft>
                <a:spcPct val="0"/>
              </a:spcAft>
              <a:buClr>
                <a:srgbClr val="007FA3"/>
              </a:buClr>
              <a:buSzPts val="2400"/>
              <a:buNone/>
              <a:tabLst>
                <a:tab pos="176213" algn="l"/>
              </a:tabLst>
            </a:pPr>
            <a:r>
              <a:rPr lang="en-US" sz="2400" dirty="0">
                <a:solidFill>
                  <a:srgbClr val="000000"/>
                </a:solidFill>
                <a:latin typeface="Arial (Body)"/>
              </a:rPr>
              <a:t>maximal response</a:t>
            </a:r>
          </a:p>
        </p:txBody>
      </p:sp>
      <p:pic>
        <p:nvPicPr>
          <p:cNvPr id="4" name="Picture 2" descr="113. Explain the different types of interactions in the drug-receptor |  tmariagarciapallares">
            <a:extLst>
              <a:ext uri="{FF2B5EF4-FFF2-40B4-BE49-F238E27FC236}">
                <a16:creationId xmlns:a16="http://schemas.microsoft.com/office/drawing/2014/main" id="{CCEEE21A-69D3-0CD7-5CB4-066980076B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6912" y="1746462"/>
            <a:ext cx="2791185" cy="3365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69035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a:solidFill>
                  <a:srgbClr val="007FA3"/>
                </a:solidFill>
                <a:latin typeface="Arial (Heading)"/>
                <a:cs typeface="Times New Roman" panose="02020603050405020304" pitchFamily="18" charset="0"/>
              </a:rPr>
              <a:t>Drugs That Act as Partial Agonists</a:t>
            </a:r>
            <a:endParaRPr lang="en-IN" sz="3600" dirty="0">
              <a:solidFill>
                <a:srgbClr val="007FA3"/>
              </a:solidFill>
              <a:latin typeface="Arial (Heading)"/>
              <a:cs typeface="Times New Roman" panose="02020603050405020304" pitchFamily="18" charset="0"/>
            </a:endParaRPr>
          </a:p>
        </p:txBody>
      </p:sp>
      <p:sp>
        <p:nvSpPr>
          <p:cNvPr id="3" name="Content Placeholder 2"/>
          <p:cNvSpPr>
            <a:spLocks noGrp="1"/>
          </p:cNvSpPr>
          <p:nvPr>
            <p:ph idx="1"/>
          </p:nvPr>
        </p:nvSpPr>
        <p:spPr>
          <a:xfrm>
            <a:off x="457200" y="1600200"/>
            <a:ext cx="8229600" cy="1115660"/>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2400" dirty="0">
                <a:solidFill>
                  <a:srgbClr val="000000"/>
                </a:solidFill>
                <a:latin typeface="Arial (Body)"/>
                <a:cs typeface="Times New Roman" panose="02020603050405020304" pitchFamily="18" charset="0"/>
              </a:rPr>
              <a:t>Bind to receptor</a:t>
            </a:r>
          </a:p>
          <a:p>
            <a:pPr marL="255651" lvl="0" indent="-255651">
              <a:spcAft>
                <a:spcPct val="0"/>
              </a:spcAft>
              <a:buClr>
                <a:srgbClr val="007FA3"/>
              </a:buClr>
              <a:buSzPts val="2400"/>
              <a:tabLst>
                <a:tab pos="176213" algn="l"/>
              </a:tabLst>
            </a:pPr>
            <a:r>
              <a:rPr lang="en-US" sz="2400" dirty="0">
                <a:solidFill>
                  <a:srgbClr val="000000"/>
                </a:solidFill>
                <a:latin typeface="Arial (Body)"/>
                <a:cs typeface="Times New Roman" panose="02020603050405020304" pitchFamily="18" charset="0"/>
              </a:rPr>
              <a:t>Produce weaker, less effective response than agonists</a:t>
            </a:r>
          </a:p>
        </p:txBody>
      </p:sp>
      <p:pic>
        <p:nvPicPr>
          <p:cNvPr id="4" name="Picture 2" descr="Partial Adenosine A1 Agonist in Heart Failure | SpringerLink">
            <a:extLst>
              <a:ext uri="{FF2B5EF4-FFF2-40B4-BE49-F238E27FC236}">
                <a16:creationId xmlns:a16="http://schemas.microsoft.com/office/drawing/2014/main" id="{793C99C9-EB53-A777-7A75-C4F15D066D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404" y="2981415"/>
            <a:ext cx="5567236" cy="3362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2895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200" dirty="0">
                <a:solidFill>
                  <a:srgbClr val="007FA3"/>
                </a:solidFill>
                <a:latin typeface="Arial (Heading)"/>
                <a:cs typeface="Segoe UI Semibold" pitchFamily="34" charset="0"/>
              </a:rPr>
              <a:t>Pharmacodynamics and Interpatient Variability</a:t>
            </a:r>
          </a:p>
        </p:txBody>
      </p:sp>
      <p:sp>
        <p:nvSpPr>
          <p:cNvPr id="3" name="Content Placeholder 2"/>
          <p:cNvSpPr>
            <a:spLocks noGrp="1"/>
          </p:cNvSpPr>
          <p:nvPr>
            <p:ph idx="1"/>
          </p:nvPr>
        </p:nvSpPr>
        <p:spPr>
          <a:xfrm>
            <a:off x="457200" y="1600200"/>
            <a:ext cx="8229600" cy="4831080"/>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2400" dirty="0">
                <a:solidFill>
                  <a:srgbClr val="000000"/>
                </a:solidFill>
                <a:latin typeface="Arial (Body)"/>
              </a:rPr>
              <a:t>Pharmacodynamics—how a medicine changes the body</a:t>
            </a:r>
          </a:p>
          <a:p>
            <a:pPr marL="255651" lvl="0" indent="-255651">
              <a:spcAft>
                <a:spcPct val="0"/>
              </a:spcAft>
              <a:buClr>
                <a:srgbClr val="007FA3"/>
              </a:buClr>
              <a:buSzPts val="2400"/>
              <a:tabLst>
                <a:tab pos="176213" algn="l"/>
              </a:tabLst>
            </a:pPr>
            <a:r>
              <a:rPr lang="en-US" sz="2400" dirty="0">
                <a:solidFill>
                  <a:srgbClr val="000000"/>
                </a:solidFill>
                <a:latin typeface="Arial (Body)"/>
              </a:rPr>
              <a:t>Helps to predict if drug will produce change</a:t>
            </a:r>
          </a:p>
          <a:p>
            <a:pPr marL="255651" lvl="0" indent="-255651">
              <a:spcAft>
                <a:spcPct val="0"/>
              </a:spcAft>
              <a:buClr>
                <a:srgbClr val="007FA3"/>
              </a:buClr>
              <a:buSzPts val="2400"/>
              <a:tabLst>
                <a:tab pos="176213" algn="l"/>
              </a:tabLst>
            </a:pPr>
            <a:r>
              <a:rPr lang="en-US" sz="2400" dirty="0">
                <a:solidFill>
                  <a:srgbClr val="000000"/>
                </a:solidFill>
                <a:latin typeface="Arial (Body)"/>
              </a:rPr>
              <a:t>Will ensure that drug will provide safe, effective treatment</a:t>
            </a:r>
          </a:p>
          <a:p>
            <a:pPr marL="255651" lvl="0" indent="-255651">
              <a:spcAft>
                <a:spcPct val="0"/>
              </a:spcAft>
              <a:buClr>
                <a:srgbClr val="007FA3"/>
              </a:buClr>
              <a:buSzPts val="2400"/>
              <a:tabLst>
                <a:tab pos="176213" algn="l"/>
              </a:tabLst>
            </a:pPr>
            <a:r>
              <a:rPr lang="en-US" sz="2400" dirty="0">
                <a:solidFill>
                  <a:srgbClr val="000000"/>
                </a:solidFill>
                <a:latin typeface="Arial (Body)"/>
              </a:rPr>
              <a:t>Combination of drug guides and intuitive experience will guide safe treatment</a:t>
            </a:r>
          </a:p>
        </p:txBody>
      </p:sp>
      <p:pic>
        <p:nvPicPr>
          <p:cNvPr id="4" name="Picture 2" descr="Pharmacodynamics: Drug-receptor interactions | Osmosis">
            <a:extLst>
              <a:ext uri="{FF2B5EF4-FFF2-40B4-BE49-F238E27FC236}">
                <a16:creationId xmlns:a16="http://schemas.microsoft.com/office/drawing/2014/main" id="{A3618F58-0FC4-988A-EFD6-D5BD435769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244486"/>
            <a:ext cx="4356340" cy="2398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50444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a:solidFill>
                  <a:srgbClr val="007FA3"/>
                </a:solidFill>
                <a:latin typeface="Arial (Heading)"/>
                <a:cs typeface="Times New Roman" panose="02020603050405020304" pitchFamily="18" charset="0"/>
              </a:rPr>
              <a:t>Drugs That Act as Antagonists</a:t>
            </a:r>
            <a:endParaRPr lang="en-IN" sz="3600" dirty="0">
              <a:solidFill>
                <a:srgbClr val="007FA3"/>
              </a:solidFill>
              <a:latin typeface="Arial (Heading)"/>
              <a:cs typeface="Times New Roman" panose="02020603050405020304" pitchFamily="18" charset="0"/>
            </a:endParaRPr>
          </a:p>
        </p:txBody>
      </p:sp>
      <p:sp>
        <p:nvSpPr>
          <p:cNvPr id="3" name="Content Placeholder 2"/>
          <p:cNvSpPr>
            <a:spLocks noGrp="1"/>
          </p:cNvSpPr>
          <p:nvPr>
            <p:ph idx="1"/>
          </p:nvPr>
        </p:nvSpPr>
        <p:spPr>
          <a:xfrm>
            <a:off x="457200" y="1600200"/>
            <a:ext cx="8229600" cy="2977708"/>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2400" dirty="0">
                <a:solidFill>
                  <a:srgbClr val="000000"/>
                </a:solidFill>
                <a:latin typeface="Arial (Body)"/>
              </a:rPr>
              <a:t>Occupy receptor</a:t>
            </a:r>
          </a:p>
          <a:p>
            <a:pPr marL="255651" lvl="0" indent="-255651">
              <a:spcAft>
                <a:spcPct val="0"/>
              </a:spcAft>
              <a:buClr>
                <a:srgbClr val="007FA3"/>
              </a:buClr>
              <a:buSzPts val="2400"/>
              <a:tabLst>
                <a:tab pos="176213" algn="l"/>
              </a:tabLst>
            </a:pPr>
            <a:r>
              <a:rPr lang="en-US" sz="2400" dirty="0">
                <a:solidFill>
                  <a:srgbClr val="000000"/>
                </a:solidFill>
                <a:latin typeface="Arial (Body)"/>
              </a:rPr>
              <a:t>Prevent endogenous chemical from acting</a:t>
            </a:r>
          </a:p>
          <a:p>
            <a:pPr marL="255651" lvl="0" indent="-255651">
              <a:spcAft>
                <a:spcPct val="0"/>
              </a:spcAft>
              <a:buClr>
                <a:srgbClr val="007FA3"/>
              </a:buClr>
              <a:buSzPts val="2400"/>
              <a:tabLst>
                <a:tab pos="176213" algn="l"/>
              </a:tabLst>
            </a:pPr>
            <a:r>
              <a:rPr lang="en-US" sz="2400" dirty="0">
                <a:solidFill>
                  <a:srgbClr val="000000"/>
                </a:solidFill>
                <a:latin typeface="Arial (Body)"/>
              </a:rPr>
              <a:t>Often compete with agonists for receptor</a:t>
            </a:r>
          </a:p>
          <a:p>
            <a:pPr marL="255651" lvl="0" indent="-255651">
              <a:spcAft>
                <a:spcPct val="0"/>
              </a:spcAft>
              <a:buClr>
                <a:srgbClr val="007FA3"/>
              </a:buClr>
              <a:buSzPts val="2400"/>
              <a:tabLst>
                <a:tab pos="176213" algn="l"/>
              </a:tabLst>
            </a:pPr>
            <a:r>
              <a:rPr lang="en-US" sz="2400" b="1" dirty="0">
                <a:solidFill>
                  <a:srgbClr val="000000"/>
                </a:solidFill>
                <a:latin typeface="Arial (Body)"/>
              </a:rPr>
              <a:t>Functional antagonists </a:t>
            </a:r>
            <a:r>
              <a:rPr lang="en-US" sz="2400" dirty="0">
                <a:solidFill>
                  <a:srgbClr val="000000"/>
                </a:solidFill>
                <a:latin typeface="Arial (Body)"/>
              </a:rPr>
              <a:t>inhibit the effects of an agonist not by competing for a receptor but by changing pharmacokinetic factors</a:t>
            </a:r>
          </a:p>
        </p:txBody>
      </p:sp>
      <p:pic>
        <p:nvPicPr>
          <p:cNvPr id="4" name="Picture 7" descr="http://www.mc.uky.edu/pharmacology/instruction/decor/mp/antag.JPG">
            <a:hlinkClick r:id="rId2"/>
            <a:extLst>
              <a:ext uri="{FF2B5EF4-FFF2-40B4-BE49-F238E27FC236}">
                <a16:creationId xmlns:a16="http://schemas.microsoft.com/office/drawing/2014/main" id="{6B121466-1C78-4AF7-1012-BEA612219E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1479" y="4189720"/>
            <a:ext cx="4523723" cy="245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41088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id="{E47FF819-0D5D-491A-BF8F-B42813E7390C}"/>
              </a:ext>
            </a:extLst>
          </p:cNvPr>
          <p:cNvSpPr>
            <a:spLocks noGrp="1"/>
          </p:cNvSpPr>
          <p:nvPr>
            <p:ph type="title"/>
          </p:nvPr>
        </p:nvSpPr>
        <p:spPr>
          <a:xfrm>
            <a:off x="457200" y="215371"/>
            <a:ext cx="8229600" cy="1097279"/>
          </a:xfrm>
        </p:spPr>
        <p:txBody>
          <a:bodyPr tIns="91425">
            <a:noAutofit/>
          </a:bodyPr>
          <a:lstStyle/>
          <a:p>
            <a:r>
              <a:rPr lang="en-US" dirty="0">
                <a:latin typeface="Arial (Heading)"/>
                <a:cs typeface="Times New Roman" panose="02020603050405020304" pitchFamily="18" charset="0"/>
              </a:rPr>
              <a:t>Copyright</a:t>
            </a:r>
            <a:endParaRPr lang="en-US" sz="2000" b="0" dirty="0">
              <a:latin typeface="Arial (Heading)"/>
              <a:cs typeface="Times New Roman" panose="02020603050405020304" pitchFamily="18" charset="0"/>
            </a:endParaRPr>
          </a:p>
        </p:txBody>
      </p:sp>
      <p:pic>
        <p:nvPicPr>
          <p:cNvPr id="7" name="Graphic 6" descr="Warning">
            <a:extLst>
              <a:ext uri="{FF2B5EF4-FFF2-40B4-BE49-F238E27FC236}">
                <a16:creationId xmlns:a16="http://schemas.microsoft.com/office/drawing/2014/main" id="{C06FB2D2-3F36-42C9-A5A6-B6234DC54C9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6184" y="2317359"/>
            <a:ext cx="1277815" cy="1434026"/>
          </a:xfrm>
          <a:prstGeom prst="rect">
            <a:avLst/>
          </a:prstGeom>
        </p:spPr>
      </p:pic>
      <p:sp>
        <p:nvSpPr>
          <p:cNvPr id="2" name="Text Placeholder 1">
            <a:extLst>
              <a:ext uri="{FF2B5EF4-FFF2-40B4-BE49-F238E27FC236}">
                <a16:creationId xmlns:a16="http://schemas.microsoft.com/office/drawing/2014/main" id="{AD5FAE7B-F718-4307-B112-AD6256157E8F}"/>
              </a:ext>
            </a:extLst>
          </p:cNvPr>
          <p:cNvSpPr>
            <a:spLocks noGrp="1"/>
          </p:cNvSpPr>
          <p:nvPr>
            <p:ph type="body" idx="4294967295"/>
          </p:nvPr>
        </p:nvSpPr>
        <p:spPr>
          <a:xfrm>
            <a:off x="1606061" y="1852246"/>
            <a:ext cx="6858001" cy="2854836"/>
          </a:xfrm>
          <a:ln/>
        </p:spPr>
        <p:style>
          <a:lnRef idx="2">
            <a:schemeClr val="dk1"/>
          </a:lnRef>
          <a:fillRef idx="1">
            <a:schemeClr val="lt1"/>
          </a:fillRef>
          <a:effectRef idx="0">
            <a:schemeClr val="dk1"/>
          </a:effectRef>
          <a:fontRef idx="minor">
            <a:schemeClr val="dk1"/>
          </a:fontRef>
        </p:style>
        <p:txBody>
          <a:bodyPr lIns="182880" tIns="182880" rIns="182880" bIns="182880" anchor="ctr"/>
          <a:lstStyle/>
          <a:p>
            <a:pPr marL="101600" indent="0">
              <a:buNone/>
            </a:pPr>
            <a:r>
              <a:rPr lang="en-US" b="1"/>
              <a:t>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a:t>
            </a:r>
            <a:endParaRPr lang="en-US" b="1" dirty="0"/>
          </a:p>
        </p:txBody>
      </p:sp>
    </p:spTree>
    <p:extLst>
      <p:ext uri="{BB962C8B-B14F-4D97-AF65-F5344CB8AC3E}">
        <p14:creationId xmlns:p14="http://schemas.microsoft.com/office/powerpoint/2010/main" val="10564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a:solidFill>
                  <a:srgbClr val="007FA3"/>
                </a:solidFill>
                <a:latin typeface="Arial (Heading)"/>
                <a:cs typeface="Times New Roman" panose="02020603050405020304" pitchFamily="18" charset="0"/>
              </a:rPr>
              <a:t>Frequency Distribution Curve</a:t>
            </a:r>
            <a:endParaRPr lang="en-IN" sz="3600" dirty="0">
              <a:solidFill>
                <a:srgbClr val="007FA3"/>
              </a:solidFill>
              <a:latin typeface="Arial (Heading)"/>
              <a:cs typeface="Times New Roman" panose="02020603050405020304" pitchFamily="18" charset="0"/>
            </a:endParaRPr>
          </a:p>
        </p:txBody>
      </p:sp>
      <p:sp>
        <p:nvSpPr>
          <p:cNvPr id="3" name="Content Placeholder 2"/>
          <p:cNvSpPr>
            <a:spLocks noGrp="1"/>
          </p:cNvSpPr>
          <p:nvPr>
            <p:ph idx="1"/>
          </p:nvPr>
        </p:nvSpPr>
        <p:spPr>
          <a:xfrm>
            <a:off x="457200" y="1600200"/>
            <a:ext cx="8229600" cy="2416016"/>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2400" dirty="0">
                <a:solidFill>
                  <a:srgbClr val="000000"/>
                </a:solidFill>
                <a:latin typeface="Arial (Body)"/>
              </a:rPr>
              <a:t>Graphical representation of number of patients responding to a drug action at different doses</a:t>
            </a:r>
          </a:p>
          <a:p>
            <a:pPr marL="255651" lvl="0" indent="-255651">
              <a:spcAft>
                <a:spcPct val="0"/>
              </a:spcAft>
              <a:buClr>
                <a:srgbClr val="007FA3"/>
              </a:buClr>
              <a:buSzPts val="2400"/>
              <a:tabLst>
                <a:tab pos="176213" algn="l"/>
              </a:tabLst>
            </a:pPr>
            <a:r>
              <a:rPr lang="en-US" sz="2400" dirty="0">
                <a:solidFill>
                  <a:srgbClr val="000000"/>
                </a:solidFill>
                <a:latin typeface="Arial (Body)"/>
              </a:rPr>
              <a:t>Peak of curve indicates largest number of patients responding to drug</a:t>
            </a:r>
          </a:p>
        </p:txBody>
      </p:sp>
    </p:spTree>
    <p:extLst>
      <p:ext uri="{BB962C8B-B14F-4D97-AF65-F5344CB8AC3E}">
        <p14:creationId xmlns:p14="http://schemas.microsoft.com/office/powerpoint/2010/main" val="4201209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90000" tIns="91425" rIns="90000" bIns="90000">
            <a:noAutofit/>
          </a:bodyPr>
          <a:lstStyle/>
          <a:p>
            <a:pPr lvl="0"/>
            <a:r>
              <a:rPr lang="en-US" sz="3600" dirty="0">
                <a:latin typeface="Arial (Heading)"/>
                <a:cs typeface="Times New Roman" panose="02020603050405020304" pitchFamily="18" charset="0"/>
              </a:rPr>
              <a:t>Figure 5.1</a:t>
            </a:r>
            <a:endParaRPr lang="en-IN" sz="3600" dirty="0">
              <a:latin typeface="Arial (Heading)"/>
              <a:cs typeface="Times New Roman" panose="02020603050405020304" pitchFamily="18" charset="0"/>
            </a:endParaRPr>
          </a:p>
        </p:txBody>
      </p:sp>
      <p:sp>
        <p:nvSpPr>
          <p:cNvPr id="3" name="Content Placeholder 2"/>
          <p:cNvSpPr>
            <a:spLocks noGrp="1"/>
          </p:cNvSpPr>
          <p:nvPr>
            <p:ph sz="quarter" idx="13"/>
          </p:nvPr>
        </p:nvSpPr>
        <p:spPr>
          <a:xfrm>
            <a:off x="457200" y="1556326"/>
            <a:ext cx="8229600" cy="790059"/>
          </a:xfrm>
        </p:spPr>
        <p:txBody>
          <a:bodyPr wrap="square" lIns="91425" tIns="91425" rIns="91425" bIns="91425">
            <a:noAutofit/>
          </a:bodyPr>
          <a:lstStyle/>
          <a:p>
            <a:pPr marL="0" lvl="0" indent="0">
              <a:spcBef>
                <a:spcPts val="0"/>
              </a:spcBef>
              <a:buSzPts val="2400"/>
              <a:buNone/>
            </a:pPr>
            <a:r>
              <a:rPr lang="en-US" sz="2200" dirty="0">
                <a:solidFill>
                  <a:srgbClr val="000000"/>
                </a:solidFill>
                <a:latin typeface="Arial (Body)"/>
                <a:cs typeface="Times New Roman" panose="02020603050405020304" pitchFamily="18" charset="0"/>
              </a:rPr>
              <a:t>Frequency distribution curve: Interpatient variability in drug response</a:t>
            </a:r>
            <a:endParaRPr lang="en-US" sz="2200" dirty="0">
              <a:solidFill>
                <a:srgbClr val="000000"/>
              </a:solidFill>
              <a:latin typeface="Arial (Body)"/>
            </a:endParaRPr>
          </a:p>
        </p:txBody>
      </p:sp>
      <p:pic>
        <p:nvPicPr>
          <p:cNvPr id="5" name="Picture 4" descr="The curve is bell-shaped and peaks at 50 milligrams and 200 patients before descending."/>
          <p:cNvPicPr>
            <a:picLocks noChangeAspect="1"/>
          </p:cNvPicPr>
          <p:nvPr/>
        </p:nvPicPr>
        <p:blipFill>
          <a:blip r:embed="rId2"/>
          <a:stretch>
            <a:fillRect/>
          </a:stretch>
        </p:blipFill>
        <p:spPr>
          <a:xfrm>
            <a:off x="2447912" y="2414942"/>
            <a:ext cx="4248174" cy="3977670"/>
          </a:xfrm>
          <a:prstGeom prst="rect">
            <a:avLst/>
          </a:prstGeom>
        </p:spPr>
      </p:pic>
    </p:spTree>
    <p:extLst>
      <p:ext uri="{BB962C8B-B14F-4D97-AF65-F5344CB8AC3E}">
        <p14:creationId xmlns:p14="http://schemas.microsoft.com/office/powerpoint/2010/main" val="132377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dirty="0">
                <a:solidFill>
                  <a:srgbClr val="007FA3"/>
                </a:solidFill>
                <a:latin typeface="Arial (Heading)"/>
                <a:cs typeface="Times New Roman" panose="02020603050405020304" pitchFamily="18" charset="0"/>
              </a:rPr>
              <a:t>Median Effective Dose (E</a:t>
            </a:r>
            <a:r>
              <a:rPr lang="en-US" sz="100" dirty="0">
                <a:solidFill>
                  <a:srgbClr val="007FA3"/>
                </a:solidFill>
                <a:latin typeface="Arial (Heading)"/>
                <a:cs typeface="Times New Roman" panose="02020603050405020304" pitchFamily="18" charset="0"/>
              </a:rPr>
              <a:t> </a:t>
            </a:r>
            <a:r>
              <a:rPr lang="en-US" sz="3600" dirty="0">
                <a:solidFill>
                  <a:srgbClr val="007FA3"/>
                </a:solidFill>
                <a:latin typeface="Arial (Heading)"/>
                <a:cs typeface="Times New Roman" panose="02020603050405020304" pitchFamily="18" charset="0"/>
              </a:rPr>
              <a:t>D</a:t>
            </a:r>
            <a:r>
              <a:rPr lang="en-US" sz="3600" baseline="-25000" dirty="0">
                <a:solidFill>
                  <a:srgbClr val="007FA3"/>
                </a:solidFill>
                <a:latin typeface="Arial (Heading)"/>
                <a:cs typeface="Times New Roman" panose="02020603050405020304" pitchFamily="18" charset="0"/>
              </a:rPr>
              <a:t>50</a:t>
            </a:r>
            <a:r>
              <a:rPr lang="en-US" sz="3600" dirty="0">
                <a:solidFill>
                  <a:srgbClr val="007FA3"/>
                </a:solidFill>
                <a:latin typeface="Arial (Heading)"/>
                <a:cs typeface="Times New Roman" panose="02020603050405020304" pitchFamily="18" charset="0"/>
              </a:rPr>
              <a:t>)</a:t>
            </a:r>
            <a:endParaRPr lang="en-IN" sz="3600" dirty="0">
              <a:solidFill>
                <a:srgbClr val="007FA3"/>
              </a:solidFill>
              <a:latin typeface="Arial (Heading)"/>
              <a:cs typeface="Times New Roman" panose="02020603050405020304" pitchFamily="18" charset="0"/>
            </a:endParaRPr>
          </a:p>
        </p:txBody>
      </p:sp>
      <p:sp>
        <p:nvSpPr>
          <p:cNvPr id="3" name="Content Placeholder 2"/>
          <p:cNvSpPr>
            <a:spLocks noGrp="1"/>
          </p:cNvSpPr>
          <p:nvPr>
            <p:ph idx="1"/>
          </p:nvPr>
        </p:nvSpPr>
        <p:spPr>
          <a:xfrm>
            <a:off x="457200" y="1600200"/>
            <a:ext cx="8229600" cy="2608376"/>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2400" dirty="0">
                <a:solidFill>
                  <a:srgbClr val="000000"/>
                </a:solidFill>
                <a:latin typeface="Arial (Body)"/>
              </a:rPr>
              <a:t>Middle of frequency distribution curve</a:t>
            </a:r>
          </a:p>
          <a:p>
            <a:pPr marL="255651" lvl="0" indent="-255651">
              <a:spcAft>
                <a:spcPct val="0"/>
              </a:spcAft>
              <a:buClr>
                <a:srgbClr val="007FA3"/>
              </a:buClr>
              <a:buSzPts val="2400"/>
              <a:tabLst>
                <a:tab pos="176213" algn="l"/>
              </a:tabLst>
            </a:pPr>
            <a:r>
              <a:rPr lang="en-US" sz="2400" dirty="0">
                <a:solidFill>
                  <a:srgbClr val="000000"/>
                </a:solidFill>
                <a:latin typeface="Arial (Body)"/>
              </a:rPr>
              <a:t>Dose that produces therapeutic response in 50% of a group</a:t>
            </a:r>
          </a:p>
          <a:p>
            <a:pPr marL="255651" lvl="0" indent="-255651">
              <a:spcAft>
                <a:spcPct val="0"/>
              </a:spcAft>
              <a:buClr>
                <a:srgbClr val="007FA3"/>
              </a:buClr>
              <a:buSzPts val="2400"/>
              <a:tabLst>
                <a:tab pos="176213" algn="l"/>
              </a:tabLst>
            </a:pPr>
            <a:r>
              <a:rPr lang="en-US" sz="2400" dirty="0">
                <a:solidFill>
                  <a:srgbClr val="000000"/>
                </a:solidFill>
                <a:latin typeface="Arial (Body)"/>
              </a:rPr>
              <a:t>Sometimes called “</a:t>
            </a:r>
            <a:r>
              <a:rPr lang="en-US" altLang="ja-JP" sz="2400" b="1" dirty="0">
                <a:solidFill>
                  <a:srgbClr val="000000"/>
                </a:solidFill>
                <a:latin typeface="Arial (Body)"/>
              </a:rPr>
              <a:t>average</a:t>
            </a:r>
            <a:r>
              <a:rPr lang="en-US" sz="2400" dirty="0">
                <a:solidFill>
                  <a:srgbClr val="000000"/>
                </a:solidFill>
                <a:latin typeface="Arial (Body)"/>
              </a:rPr>
              <a:t>”</a:t>
            </a:r>
            <a:r>
              <a:rPr lang="en-US" altLang="ja-JP" sz="2400" dirty="0">
                <a:solidFill>
                  <a:srgbClr val="000000"/>
                </a:solidFill>
                <a:latin typeface="Arial (Body)"/>
              </a:rPr>
              <a:t> or “</a:t>
            </a:r>
            <a:r>
              <a:rPr lang="en-US" altLang="ja-JP" sz="2400" b="1" dirty="0">
                <a:solidFill>
                  <a:srgbClr val="000000"/>
                </a:solidFill>
                <a:latin typeface="Arial (Body)"/>
              </a:rPr>
              <a:t>standard</a:t>
            </a:r>
            <a:r>
              <a:rPr lang="en-US" altLang="ja-JP" sz="2400" dirty="0">
                <a:solidFill>
                  <a:srgbClr val="000000"/>
                </a:solidFill>
                <a:latin typeface="Arial (Body)"/>
              </a:rPr>
              <a:t>” dose</a:t>
            </a:r>
          </a:p>
          <a:p>
            <a:pPr marL="255651" lvl="0" indent="-255651">
              <a:spcAft>
                <a:spcPct val="0"/>
              </a:spcAft>
              <a:buClr>
                <a:srgbClr val="007FA3"/>
              </a:buClr>
              <a:buSzPts val="2400"/>
              <a:tabLst>
                <a:tab pos="176213" algn="l"/>
              </a:tabLst>
            </a:pPr>
            <a:r>
              <a:rPr lang="en-US" sz="2400" dirty="0">
                <a:solidFill>
                  <a:srgbClr val="000000"/>
                </a:solidFill>
                <a:latin typeface="Arial (Body)"/>
              </a:rPr>
              <a:t>Many patients require more or less</a:t>
            </a:r>
          </a:p>
        </p:txBody>
      </p:sp>
    </p:spTree>
    <p:extLst>
      <p:ext uri="{BB962C8B-B14F-4D97-AF65-F5344CB8AC3E}">
        <p14:creationId xmlns:p14="http://schemas.microsoft.com/office/powerpoint/2010/main" val="1439751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200" dirty="0">
                <a:solidFill>
                  <a:srgbClr val="007FA3"/>
                </a:solidFill>
                <a:latin typeface="Arial (Heading)"/>
                <a:cs typeface="Times New Roman" panose="02020603050405020304" pitchFamily="18" charset="0"/>
              </a:rPr>
              <a:t>Nurse’s Skill Critical in Determining If Average Dose is Effective</a:t>
            </a:r>
            <a:endParaRPr lang="en-IN" sz="3200" dirty="0">
              <a:solidFill>
                <a:srgbClr val="007FA3"/>
              </a:solidFill>
              <a:latin typeface="Arial (Heading)"/>
              <a:cs typeface="Times New Roman" panose="02020603050405020304" pitchFamily="18" charset="0"/>
            </a:endParaRPr>
          </a:p>
        </p:txBody>
      </p:sp>
      <p:sp>
        <p:nvSpPr>
          <p:cNvPr id="3" name="Content Placeholder 2"/>
          <p:cNvSpPr>
            <a:spLocks noGrp="1"/>
          </p:cNvSpPr>
          <p:nvPr>
            <p:ph idx="1"/>
          </p:nvPr>
        </p:nvSpPr>
        <p:spPr>
          <a:xfrm>
            <a:off x="457200" y="1600200"/>
            <a:ext cx="8229600" cy="1677352"/>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2400" dirty="0">
                <a:solidFill>
                  <a:srgbClr val="000000"/>
                </a:solidFill>
                <a:latin typeface="Arial (Body)"/>
              </a:rPr>
              <a:t>Patient observation</a:t>
            </a:r>
          </a:p>
          <a:p>
            <a:pPr marL="255651" lvl="0" indent="-255651">
              <a:spcAft>
                <a:spcPct val="0"/>
              </a:spcAft>
              <a:buClr>
                <a:srgbClr val="007FA3"/>
              </a:buClr>
              <a:buSzPts val="2400"/>
              <a:tabLst>
                <a:tab pos="176213" algn="l"/>
              </a:tabLst>
            </a:pPr>
            <a:r>
              <a:rPr lang="en-US" sz="2400" dirty="0">
                <a:solidFill>
                  <a:srgbClr val="000000"/>
                </a:solidFill>
                <a:latin typeface="Arial (Body)"/>
              </a:rPr>
              <a:t>Taking vital signs</a:t>
            </a:r>
          </a:p>
          <a:p>
            <a:pPr marL="255651" lvl="0" indent="-255651">
              <a:spcAft>
                <a:spcPct val="0"/>
              </a:spcAft>
              <a:buClr>
                <a:srgbClr val="007FA3"/>
              </a:buClr>
              <a:buSzPts val="2400"/>
              <a:tabLst>
                <a:tab pos="176213" algn="l"/>
              </a:tabLst>
            </a:pPr>
            <a:r>
              <a:rPr lang="en-US" sz="2400" dirty="0">
                <a:solidFill>
                  <a:srgbClr val="000000"/>
                </a:solidFill>
                <a:latin typeface="Arial (Body)"/>
              </a:rPr>
              <a:t>Monitoring lab data</a:t>
            </a:r>
          </a:p>
        </p:txBody>
      </p:sp>
    </p:spTree>
    <p:extLst>
      <p:ext uri="{BB962C8B-B14F-4D97-AF65-F5344CB8AC3E}">
        <p14:creationId xmlns:p14="http://schemas.microsoft.com/office/powerpoint/2010/main" val="4283824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dirty="0">
                <a:solidFill>
                  <a:srgbClr val="007FA3"/>
                </a:solidFill>
                <a:latin typeface="Arial (Heading)"/>
                <a:cs typeface="Times New Roman" panose="02020603050405020304" pitchFamily="18" charset="0"/>
              </a:rPr>
              <a:t>Median Lethal Dose (L</a:t>
            </a:r>
            <a:r>
              <a:rPr lang="en-US" sz="100" dirty="0">
                <a:solidFill>
                  <a:srgbClr val="007FA3"/>
                </a:solidFill>
                <a:latin typeface="Arial (Heading)"/>
                <a:cs typeface="Times New Roman" panose="02020603050405020304" pitchFamily="18" charset="0"/>
              </a:rPr>
              <a:t> </a:t>
            </a:r>
            <a:r>
              <a:rPr lang="en-US" sz="3600" dirty="0">
                <a:solidFill>
                  <a:srgbClr val="007FA3"/>
                </a:solidFill>
                <a:latin typeface="Arial (Heading)"/>
                <a:cs typeface="Times New Roman" panose="02020603050405020304" pitchFamily="18" charset="0"/>
              </a:rPr>
              <a:t>D</a:t>
            </a:r>
            <a:r>
              <a:rPr lang="en-US" sz="3600" baseline="-25000" dirty="0">
                <a:solidFill>
                  <a:srgbClr val="007FA3"/>
                </a:solidFill>
                <a:latin typeface="Arial (Heading)"/>
                <a:cs typeface="Times New Roman" panose="02020603050405020304" pitchFamily="18" charset="0"/>
              </a:rPr>
              <a:t>50</a:t>
            </a:r>
            <a:r>
              <a:rPr lang="en-US" sz="3600" dirty="0">
                <a:solidFill>
                  <a:srgbClr val="007FA3"/>
                </a:solidFill>
                <a:latin typeface="Arial (Heading)"/>
                <a:cs typeface="Times New Roman" panose="02020603050405020304" pitchFamily="18" charset="0"/>
              </a:rPr>
              <a:t>)</a:t>
            </a:r>
            <a:endParaRPr lang="en-IN" sz="3600" dirty="0">
              <a:solidFill>
                <a:srgbClr val="007FA3"/>
              </a:solidFill>
              <a:latin typeface="Arial (Heading)"/>
              <a:cs typeface="Times New Roman" panose="02020603050405020304" pitchFamily="18" charset="0"/>
            </a:endParaRPr>
          </a:p>
        </p:txBody>
      </p:sp>
      <p:sp>
        <p:nvSpPr>
          <p:cNvPr id="3" name="Content Placeholder 2"/>
          <p:cNvSpPr>
            <a:spLocks noGrp="1"/>
          </p:cNvSpPr>
          <p:nvPr>
            <p:ph idx="1"/>
          </p:nvPr>
        </p:nvSpPr>
        <p:spPr>
          <a:xfrm>
            <a:off x="457200" y="1600200"/>
            <a:ext cx="8229600" cy="2800736"/>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2400" dirty="0">
                <a:solidFill>
                  <a:srgbClr val="000000"/>
                </a:solidFill>
                <a:latin typeface="Arial (Body)"/>
                <a:cs typeface="Times New Roman" panose="02020603050405020304" pitchFamily="18" charset="0"/>
              </a:rPr>
              <a:t>Used to assess safety of a drug</a:t>
            </a:r>
          </a:p>
          <a:p>
            <a:pPr marL="255651" lvl="0" indent="-255651">
              <a:spcAft>
                <a:spcPct val="0"/>
              </a:spcAft>
              <a:buClr>
                <a:srgbClr val="007FA3"/>
              </a:buClr>
              <a:buSzPts val="2400"/>
              <a:tabLst>
                <a:tab pos="176213" algn="l"/>
              </a:tabLst>
            </a:pPr>
            <a:r>
              <a:rPr lang="en-US" sz="2400" dirty="0">
                <a:solidFill>
                  <a:srgbClr val="000000"/>
                </a:solidFill>
                <a:latin typeface="Arial (Body)"/>
                <a:cs typeface="Times New Roman" panose="02020603050405020304" pitchFamily="18" charset="0"/>
              </a:rPr>
              <a:t>Shown on frequency distribution curves</a:t>
            </a:r>
          </a:p>
          <a:p>
            <a:pPr marL="255651" lvl="0" indent="-255651">
              <a:spcAft>
                <a:spcPct val="0"/>
              </a:spcAft>
              <a:buClr>
                <a:srgbClr val="007FA3"/>
              </a:buClr>
              <a:buSzPts val="2400"/>
              <a:tabLst>
                <a:tab pos="176213" algn="l"/>
              </a:tabLst>
            </a:pPr>
            <a:r>
              <a:rPr lang="en-US" sz="2400" dirty="0">
                <a:solidFill>
                  <a:srgbClr val="000000"/>
                </a:solidFill>
                <a:latin typeface="Arial (Body)"/>
                <a:cs typeface="Times New Roman" panose="02020603050405020304" pitchFamily="18" charset="0"/>
              </a:rPr>
              <a:t>Determined in preclinical trials</a:t>
            </a:r>
          </a:p>
          <a:p>
            <a:pPr marL="255651" lvl="0" indent="-255651">
              <a:spcAft>
                <a:spcPct val="0"/>
              </a:spcAft>
              <a:buClr>
                <a:srgbClr val="007FA3"/>
              </a:buClr>
              <a:buSzPts val="2400"/>
              <a:tabLst>
                <a:tab pos="176213" algn="l"/>
              </a:tabLst>
            </a:pPr>
            <a:r>
              <a:rPr lang="en-US" sz="2400" dirty="0">
                <a:solidFill>
                  <a:srgbClr val="000000"/>
                </a:solidFill>
                <a:latin typeface="Arial (Body)"/>
                <a:cs typeface="Times New Roman" panose="02020603050405020304" pitchFamily="18" charset="0"/>
              </a:rPr>
              <a:t>Is lethal dose in 50% of group of animals</a:t>
            </a:r>
          </a:p>
          <a:p>
            <a:pPr marL="255651" lvl="0" indent="-255651">
              <a:spcAft>
                <a:spcPct val="0"/>
              </a:spcAft>
              <a:buClr>
                <a:srgbClr val="007FA3"/>
              </a:buClr>
              <a:buSzPts val="2400"/>
              <a:tabLst>
                <a:tab pos="176213" algn="l"/>
              </a:tabLst>
            </a:pPr>
            <a:r>
              <a:rPr lang="en-US" sz="2400" dirty="0">
                <a:solidFill>
                  <a:srgbClr val="000000"/>
                </a:solidFill>
                <a:latin typeface="Arial (Body)"/>
                <a:cs typeface="Times New Roman" panose="02020603050405020304" pitchFamily="18" charset="0"/>
              </a:rPr>
              <a:t>Cannot be experimentally determined in humans</a:t>
            </a:r>
          </a:p>
        </p:txBody>
      </p:sp>
    </p:spTree>
    <p:extLst>
      <p:ext uri="{BB962C8B-B14F-4D97-AF65-F5344CB8AC3E}">
        <p14:creationId xmlns:p14="http://schemas.microsoft.com/office/powerpoint/2010/main" val="711304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dirty="0">
                <a:solidFill>
                  <a:srgbClr val="007FA3"/>
                </a:solidFill>
                <a:latin typeface="Arial (Heading)"/>
                <a:cs typeface="Times New Roman" panose="02020603050405020304" pitchFamily="18" charset="0"/>
              </a:rPr>
              <a:t>Median Toxicity Dose (T</a:t>
            </a:r>
            <a:r>
              <a:rPr lang="en-US" sz="100" dirty="0">
                <a:solidFill>
                  <a:srgbClr val="007FA3"/>
                </a:solidFill>
                <a:latin typeface="Arial (Heading)"/>
                <a:cs typeface="Times New Roman" panose="02020603050405020304" pitchFamily="18" charset="0"/>
              </a:rPr>
              <a:t> </a:t>
            </a:r>
            <a:r>
              <a:rPr lang="en-US" sz="3600" dirty="0">
                <a:solidFill>
                  <a:srgbClr val="007FA3"/>
                </a:solidFill>
                <a:latin typeface="Arial (Heading)"/>
                <a:cs typeface="Times New Roman" panose="02020603050405020304" pitchFamily="18" charset="0"/>
              </a:rPr>
              <a:t>D</a:t>
            </a:r>
            <a:r>
              <a:rPr lang="en-US" sz="3600" baseline="-25000" dirty="0">
                <a:solidFill>
                  <a:srgbClr val="007FA3"/>
                </a:solidFill>
                <a:latin typeface="Arial (Heading)"/>
                <a:cs typeface="Times New Roman" panose="02020603050405020304" pitchFamily="18" charset="0"/>
              </a:rPr>
              <a:t>50</a:t>
            </a:r>
            <a:r>
              <a:rPr lang="en-US" sz="3600" dirty="0">
                <a:solidFill>
                  <a:srgbClr val="007FA3"/>
                </a:solidFill>
                <a:latin typeface="Arial (Heading)"/>
                <a:cs typeface="Times New Roman" panose="02020603050405020304" pitchFamily="18" charset="0"/>
              </a:rPr>
              <a:t>)</a:t>
            </a:r>
            <a:endParaRPr lang="en-IN" sz="3600" dirty="0">
              <a:solidFill>
                <a:srgbClr val="007FA3"/>
              </a:solidFill>
              <a:latin typeface="Arial (Heading)"/>
              <a:cs typeface="Times New Roman" panose="02020603050405020304" pitchFamily="18" charset="0"/>
            </a:endParaRPr>
          </a:p>
        </p:txBody>
      </p:sp>
      <p:sp>
        <p:nvSpPr>
          <p:cNvPr id="3" name="Content Placeholder 2"/>
          <p:cNvSpPr>
            <a:spLocks noGrp="1"/>
          </p:cNvSpPr>
          <p:nvPr>
            <p:ph idx="1"/>
          </p:nvPr>
        </p:nvSpPr>
        <p:spPr>
          <a:xfrm>
            <a:off x="457200" y="1600200"/>
            <a:ext cx="8229600" cy="3308568"/>
          </a:xfrm>
        </p:spPr>
        <p:txBody>
          <a:bodyPr wrap="square" lIns="91425" tIns="91425" rIns="91425" bIns="91425">
            <a:noAutofit/>
          </a:bodyPr>
          <a:lstStyle/>
          <a:p>
            <a:pPr marL="255651" lvl="0" indent="-255651">
              <a:spcAft>
                <a:spcPct val="0"/>
              </a:spcAft>
              <a:buClr>
                <a:srgbClr val="007FA3"/>
              </a:buClr>
              <a:buSzPts val="2400"/>
              <a:tabLst>
                <a:tab pos="176213" algn="l"/>
              </a:tabLst>
            </a:pPr>
            <a:r>
              <a:rPr lang="en-US" sz="2400" dirty="0">
                <a:solidFill>
                  <a:srgbClr val="000000"/>
                </a:solidFill>
                <a:latin typeface="Arial (Body)"/>
                <a:cs typeface="Times New Roman" panose="02020603050405020304" pitchFamily="18" charset="0"/>
              </a:rPr>
              <a:t>Dose that will produce given toxicity in 50% of group of patients</a:t>
            </a:r>
          </a:p>
          <a:p>
            <a:pPr marL="255651" lvl="0" indent="-255651">
              <a:spcAft>
                <a:spcPct val="0"/>
              </a:spcAft>
              <a:buClr>
                <a:srgbClr val="007FA3"/>
              </a:buClr>
              <a:buSzPts val="2400"/>
              <a:tabLst>
                <a:tab pos="176213" algn="l"/>
              </a:tabLst>
            </a:pPr>
            <a:r>
              <a:rPr lang="en-US" sz="2400" dirty="0">
                <a:solidFill>
                  <a:srgbClr val="000000"/>
                </a:solidFill>
                <a:latin typeface="Arial (Body)"/>
                <a:cs typeface="Times New Roman" panose="02020603050405020304" pitchFamily="18" charset="0"/>
              </a:rPr>
              <a:t>Value may be extrapolated from</a:t>
            </a:r>
          </a:p>
          <a:p>
            <a:pPr marL="741553" lvl="1" indent="-284353">
              <a:spcAft>
                <a:spcPct val="0"/>
              </a:spcAft>
              <a:buClr>
                <a:srgbClr val="007FA3"/>
              </a:buClr>
              <a:buSzPts val="2400"/>
            </a:pPr>
            <a:r>
              <a:rPr lang="en-US" sz="2400" dirty="0">
                <a:solidFill>
                  <a:srgbClr val="000000"/>
                </a:solidFill>
                <a:latin typeface="Arial (Body)"/>
                <a:cs typeface="Times New Roman" panose="02020603050405020304" pitchFamily="18" charset="0"/>
              </a:rPr>
              <a:t>Animal data</a:t>
            </a:r>
          </a:p>
          <a:p>
            <a:pPr marL="741553" lvl="1" indent="-284353">
              <a:spcAft>
                <a:spcPct val="0"/>
              </a:spcAft>
              <a:buClr>
                <a:srgbClr val="007FA3"/>
              </a:buClr>
              <a:buSzPts val="2400"/>
            </a:pPr>
            <a:r>
              <a:rPr lang="en-US" sz="2400" dirty="0">
                <a:solidFill>
                  <a:srgbClr val="000000"/>
                </a:solidFill>
                <a:latin typeface="Arial (Body)"/>
                <a:cs typeface="Times New Roman" panose="02020603050405020304" pitchFamily="18" charset="0"/>
              </a:rPr>
              <a:t>Adverse effects in patient clinical trials</a:t>
            </a:r>
          </a:p>
          <a:p>
            <a:pPr marL="255651" lvl="0" indent="-255651">
              <a:spcAft>
                <a:spcPct val="0"/>
              </a:spcAft>
              <a:buClr>
                <a:srgbClr val="007FA3"/>
              </a:buClr>
              <a:buSzPts val="2400"/>
              <a:tabLst>
                <a:tab pos="176213" algn="l"/>
              </a:tabLst>
            </a:pPr>
            <a:r>
              <a:rPr lang="en-US" sz="2400" dirty="0">
                <a:solidFill>
                  <a:srgbClr val="000000"/>
                </a:solidFill>
                <a:latin typeface="Arial (Body)"/>
                <a:cs typeface="Times New Roman" panose="02020603050405020304" pitchFamily="18" charset="0"/>
              </a:rPr>
              <a:t>Needed because median lethal dose cannot be tested in humans</a:t>
            </a:r>
          </a:p>
        </p:txBody>
      </p:sp>
    </p:spTree>
    <p:extLst>
      <p:ext uri="{BB962C8B-B14F-4D97-AF65-F5344CB8AC3E}">
        <p14:creationId xmlns:p14="http://schemas.microsoft.com/office/powerpoint/2010/main" val="3845534699"/>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11917</TotalTime>
  <Words>993</Words>
  <Application>Microsoft Macintosh PowerPoint</Application>
  <PresentationFormat>On-screen Show (4:3)</PresentationFormat>
  <Paragraphs>133</Paragraphs>
  <Slides>31</Slides>
  <Notes>2</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31</vt:i4>
      </vt:variant>
    </vt:vector>
  </HeadingPairs>
  <TitlesOfParts>
    <vt:vector size="40" baseType="lpstr">
      <vt:lpstr>Arial</vt:lpstr>
      <vt:lpstr>Arial (Body)</vt:lpstr>
      <vt:lpstr>Arial (Heading)</vt:lpstr>
      <vt:lpstr>Noto Sans Symbols</vt:lpstr>
      <vt:lpstr>Times New Roman</vt:lpstr>
      <vt:lpstr>Verdana</vt:lpstr>
      <vt:lpstr>508 Lecture</vt:lpstr>
      <vt:lpstr>1_508 Lecture</vt:lpstr>
      <vt:lpstr>Equation</vt:lpstr>
      <vt:lpstr>Pharmacology for Nurses: A Pathophysiologic Approach</vt:lpstr>
      <vt:lpstr>Learning Outcomes</vt:lpstr>
      <vt:lpstr>Pharmacodynamics and Interpatient Variability</vt:lpstr>
      <vt:lpstr>Frequency Distribution Curve</vt:lpstr>
      <vt:lpstr>Figure 5.1</vt:lpstr>
      <vt:lpstr>Median Effective Dose (E D50)</vt:lpstr>
      <vt:lpstr>Nurse’s Skill Critical in Determining If Average Dose is Effective</vt:lpstr>
      <vt:lpstr>Median Lethal Dose (L D50)</vt:lpstr>
      <vt:lpstr>Median Toxicity Dose (T D50)</vt:lpstr>
      <vt:lpstr>Therapeutic Index</vt:lpstr>
      <vt:lpstr>Calculating Therapeutic Index</vt:lpstr>
      <vt:lpstr>Example </vt:lpstr>
      <vt:lpstr>Example of Therapeutic Index</vt:lpstr>
      <vt:lpstr>PowerPoint Presentation</vt:lpstr>
      <vt:lpstr>The Graded Dose—Response Relationship and Therapeutic Response</vt:lpstr>
      <vt:lpstr>Three Phases of Graded Dose—Response Curve (1 of 2)</vt:lpstr>
      <vt:lpstr>Three Phases of Graded Dose—Response Curve (2 of 2)</vt:lpstr>
      <vt:lpstr>Figure 5.3</vt:lpstr>
      <vt:lpstr>Two Ways to Compare Medications</vt:lpstr>
      <vt:lpstr>Potency</vt:lpstr>
      <vt:lpstr>Efficacy</vt:lpstr>
      <vt:lpstr>Figure 5.4</vt:lpstr>
      <vt:lpstr>Receptor</vt:lpstr>
      <vt:lpstr>Receptors type </vt:lpstr>
      <vt:lpstr>Drug Attaches to Receptor</vt:lpstr>
      <vt:lpstr>Receptor Subtypes Still Being Discovered</vt:lpstr>
      <vt:lpstr>Nonspecific Cellular Responses</vt:lpstr>
      <vt:lpstr>Drugs That Act as Agonists</vt:lpstr>
      <vt:lpstr>Drugs That Act as Partial Agonists</vt:lpstr>
      <vt:lpstr>Drugs That Act as Antagonists</vt:lpstr>
      <vt:lpstr>Copyright</vt:lpstr>
    </vt:vector>
  </TitlesOfParts>
  <Company>Pearson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Pharmacology for Nurses: A Pathophysiologic Approach, Sixth Edition, Chapter 5, Pharmacodynamics</dc:title>
  <dc:subject>Health</dc:subject>
  <dc:creator>Adams/Holland/Urban</dc:creator>
  <cp:keywords>Pharmacology for Nurses</cp:keywords>
  <cp:lastModifiedBy>te_sa99@outlook.com</cp:lastModifiedBy>
  <cp:revision>1312</cp:revision>
  <dcterms:modified xsi:type="dcterms:W3CDTF">2024-08-18T18:10:14Z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