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0" r:id="rId3"/>
    <p:sldId id="261" r:id="rId4"/>
    <p:sldId id="262" r:id="rId5"/>
    <p:sldId id="263" r:id="rId6"/>
    <p:sldId id="266" r:id="rId7"/>
    <p:sldId id="264" r:id="rId8"/>
    <p:sldId id="265" r:id="rId9"/>
  </p:sldIdLst>
  <p:sldSz cx="16256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6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SA" smtClean="0"/>
              <a:t>الشعبة 24511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BA422-E7D4-43A5-8DBD-2538ABF5DA4C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SA" smtClean="0"/>
              <a:t>المحاضرة الأولى </a:t>
            </a:r>
            <a:r>
              <a:rPr lang="en-US" smtClean="0"/>
              <a:t>Welcoming and syllabus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B9611-9113-4651-B67C-977E2701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8466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SA" smtClean="0"/>
              <a:t>الشعبة 24511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DF2E4-1766-43F2-A9AE-C2416230B9D7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SA" smtClean="0"/>
              <a:t>المحاضرة الأولى </a:t>
            </a:r>
            <a:r>
              <a:rPr lang="en-US" smtClean="0"/>
              <a:t>Welcoming and syllabus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8D200-B163-49B8-91B4-ABC44E23B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9132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36" y="11379200"/>
            <a:ext cx="16251767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2" y="11261006"/>
            <a:ext cx="16251767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040" y="1349248"/>
            <a:ext cx="13411200" cy="633984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14222" spc="-89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6734" y="7921104"/>
            <a:ext cx="13411200" cy="2032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4267" cap="all" spc="356" baseline="0">
                <a:solidFill>
                  <a:schemeClr val="tx2"/>
                </a:solidFill>
                <a:latin typeface="+mj-lt"/>
              </a:defRPr>
            </a:lvl1pPr>
            <a:lvl2pPr marL="812810" indent="0" algn="ctr">
              <a:buNone/>
              <a:defRPr sz="4267"/>
            </a:lvl2pPr>
            <a:lvl3pPr marL="1625620" indent="0" algn="ctr">
              <a:buNone/>
              <a:defRPr sz="4267"/>
            </a:lvl3pPr>
            <a:lvl4pPr marL="2438430" indent="0" algn="ctr">
              <a:buNone/>
              <a:defRPr sz="3556"/>
            </a:lvl4pPr>
            <a:lvl5pPr marL="3251241" indent="0" algn="ctr">
              <a:buNone/>
              <a:defRPr sz="3556"/>
            </a:lvl5pPr>
            <a:lvl6pPr marL="4064051" indent="0" algn="ctr">
              <a:buNone/>
              <a:defRPr sz="3556"/>
            </a:lvl6pPr>
            <a:lvl7pPr marL="4876861" indent="0" algn="ctr">
              <a:buNone/>
              <a:defRPr sz="3556"/>
            </a:lvl7pPr>
            <a:lvl8pPr marL="5689671" indent="0" algn="ctr">
              <a:buNone/>
              <a:defRPr sz="3556"/>
            </a:lvl8pPr>
            <a:lvl9pPr marL="6502481" indent="0" algn="ctr">
              <a:buNone/>
              <a:defRPr sz="355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560A6-CC93-46E2-A089-A92EA9D9DD6D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CBEA-8775-47FF-B5AE-80BB080D233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610212" y="7721600"/>
            <a:ext cx="131673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6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6CF1-75AE-46E1-B14F-A2F0E5AB071F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CBEA-8775-47FF-B5AE-80BB080D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0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36" y="11379200"/>
            <a:ext cx="16251767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2" y="11261006"/>
            <a:ext cx="16251767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732981"/>
            <a:ext cx="3505200" cy="102398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732981"/>
            <a:ext cx="10312400" cy="10239819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C315-21D7-4938-B311-D971BB0096D0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CBEA-8775-47FF-B5AE-80BB080D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0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EB09-8572-4EA6-8325-6BB075513E4B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CBEA-8775-47FF-B5AE-80BB080D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1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36" y="11379200"/>
            <a:ext cx="16251767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2" y="11261006"/>
            <a:ext cx="16251767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1349248"/>
            <a:ext cx="13411200" cy="633984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14222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7916672"/>
            <a:ext cx="13411200" cy="2032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4267" cap="all" spc="356" baseline="0">
                <a:solidFill>
                  <a:schemeClr val="tx2"/>
                </a:solidFill>
                <a:latin typeface="+mj-lt"/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B003-F6A4-42DD-A54D-5FDBEB7A0F91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CBEA-8775-47FF-B5AE-80BB080D233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610212" y="7721600"/>
            <a:ext cx="131673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356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63040" y="509519"/>
            <a:ext cx="13411200" cy="25791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3040" y="3281305"/>
            <a:ext cx="6583680" cy="71526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90560" y="3281307"/>
            <a:ext cx="6583680" cy="71526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ED78D-E489-4CF5-BB24-80306776157D}" type="datetime1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CBEA-8775-47FF-B5AE-80BB080D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4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463040" y="509519"/>
            <a:ext cx="13411200" cy="25791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3281870"/>
            <a:ext cx="6583680" cy="130894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3556" b="0" cap="all" baseline="0">
                <a:solidFill>
                  <a:schemeClr val="tx2"/>
                </a:solidFill>
              </a:defRPr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40" y="4590816"/>
            <a:ext cx="6583680" cy="600568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90560" y="3281870"/>
            <a:ext cx="6583680" cy="130894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3556" b="0" cap="all" baseline="0">
                <a:solidFill>
                  <a:schemeClr val="tx2"/>
                </a:solidFill>
              </a:defRPr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90560" y="4590816"/>
            <a:ext cx="6583680" cy="600568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C809-319C-4B25-8A34-E29E3BB94754}" type="datetime1">
              <a:rPr lang="en-US" smtClean="0"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CBEA-8775-47FF-B5AE-80BB080D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8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5BF2-1E13-4F85-A3A8-2844D13E9121}" type="datetime1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CBEA-8775-47FF-B5AE-80BB080D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3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36" y="11379200"/>
            <a:ext cx="16251767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22" y="11261006"/>
            <a:ext cx="16251767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8298-0581-4B57-B6AB-224337C6973F}" type="datetime1">
              <a:rPr lang="en-US" smtClean="0"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CBEA-8775-47FF-B5AE-80BB080D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40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" y="0"/>
            <a:ext cx="5401054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5386761" y="0"/>
            <a:ext cx="85344" cy="121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56638"/>
            <a:ext cx="4267200" cy="4064000"/>
          </a:xfrm>
        </p:spPr>
        <p:txBody>
          <a:bodyPr anchor="b">
            <a:normAutofit/>
          </a:bodyPr>
          <a:lstStyle>
            <a:lvl1pPr>
              <a:defRPr sz="64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300480"/>
            <a:ext cx="8656320" cy="934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201920"/>
            <a:ext cx="4267200" cy="6007332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667">
                <a:solidFill>
                  <a:srgbClr val="FFFFFF"/>
                </a:solidFill>
              </a:defRPr>
            </a:lvl1pPr>
            <a:lvl2pPr marL="812810" indent="0">
              <a:buNone/>
              <a:defRPr sz="2133"/>
            </a:lvl2pPr>
            <a:lvl3pPr marL="1625620" indent="0">
              <a:buNone/>
              <a:defRPr sz="1778"/>
            </a:lvl3pPr>
            <a:lvl4pPr marL="2438430" indent="0">
              <a:buNone/>
              <a:defRPr sz="1600"/>
            </a:lvl4pPr>
            <a:lvl5pPr marL="3251241" indent="0">
              <a:buNone/>
              <a:defRPr sz="1600"/>
            </a:lvl5pPr>
            <a:lvl6pPr marL="4064051" indent="0">
              <a:buNone/>
              <a:defRPr sz="1600"/>
            </a:lvl6pPr>
            <a:lvl7pPr marL="4876861" indent="0">
              <a:buNone/>
              <a:defRPr sz="1600"/>
            </a:lvl7pPr>
            <a:lvl8pPr marL="5689671" indent="0">
              <a:buNone/>
              <a:defRPr sz="1600"/>
            </a:lvl8pPr>
            <a:lvl9pPr marL="6502481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0683" y="11484065"/>
            <a:ext cx="3491348" cy="649111"/>
          </a:xfrm>
        </p:spPr>
        <p:txBody>
          <a:bodyPr/>
          <a:lstStyle>
            <a:lvl1pPr algn="l">
              <a:defRPr/>
            </a:lvl1pPr>
          </a:lstStyle>
          <a:p>
            <a:fld id="{C969BAF2-0AB2-4EB8-B03C-C34AC77E9610}" type="datetime1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0" y="11484065"/>
            <a:ext cx="6197600" cy="649111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1FCBEA-8775-47FF-B5AE-80BB080D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01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8805333"/>
            <a:ext cx="16251767" cy="3386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" y="8737913"/>
            <a:ext cx="16251767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9022080"/>
            <a:ext cx="13484860" cy="1463040"/>
          </a:xfrm>
        </p:spPr>
        <p:txBody>
          <a:bodyPr tIns="0" bIns="0" anchor="b">
            <a:noAutofit/>
          </a:bodyPr>
          <a:lstStyle>
            <a:lvl1pPr>
              <a:defRPr sz="64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" y="0"/>
            <a:ext cx="16255980" cy="8737913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40" y="10501376"/>
            <a:ext cx="13492480" cy="105664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1067"/>
              </a:spcAft>
              <a:buNone/>
              <a:defRPr sz="2667">
                <a:solidFill>
                  <a:srgbClr val="FFFFFF"/>
                </a:solidFill>
              </a:defRPr>
            </a:lvl1pPr>
            <a:lvl2pPr marL="812810" indent="0">
              <a:buNone/>
              <a:defRPr sz="2133"/>
            </a:lvl2pPr>
            <a:lvl3pPr marL="1625620" indent="0">
              <a:buNone/>
              <a:defRPr sz="1778"/>
            </a:lvl3pPr>
            <a:lvl4pPr marL="2438430" indent="0">
              <a:buNone/>
              <a:defRPr sz="1600"/>
            </a:lvl4pPr>
            <a:lvl5pPr marL="3251241" indent="0">
              <a:buNone/>
              <a:defRPr sz="1600"/>
            </a:lvl5pPr>
            <a:lvl6pPr marL="4064051" indent="0">
              <a:buNone/>
              <a:defRPr sz="1600"/>
            </a:lvl6pPr>
            <a:lvl7pPr marL="4876861" indent="0">
              <a:buNone/>
              <a:defRPr sz="1600"/>
            </a:lvl7pPr>
            <a:lvl8pPr marL="5689671" indent="0">
              <a:buNone/>
              <a:defRPr sz="1600"/>
            </a:lvl8pPr>
            <a:lvl9pPr marL="6502481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6127-D37B-4E4E-B45C-637532E979CC}" type="datetime1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FCBEA-8775-47FF-B5AE-80BB080D2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0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1379200"/>
            <a:ext cx="16256002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11261005"/>
            <a:ext cx="16256002" cy="117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3040" y="509519"/>
            <a:ext cx="13411200" cy="25791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39" y="3281305"/>
            <a:ext cx="13411202" cy="71526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3043" y="11484065"/>
            <a:ext cx="329636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FFFFFF"/>
                </a:solidFill>
              </a:defRPr>
            </a:lvl1pPr>
          </a:lstStyle>
          <a:p>
            <a:fld id="{4FB9439C-32F3-4307-999C-2D4D97AE01BC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4915" y="11484065"/>
            <a:ext cx="643040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200613" y="11484065"/>
            <a:ext cx="1749367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67">
                <a:solidFill>
                  <a:srgbClr val="FFFFFF"/>
                </a:solidFill>
              </a:defRPr>
            </a:lvl1pPr>
          </a:lstStyle>
          <a:p>
            <a:fld id="{551FCBEA-8775-47FF-B5AE-80BB080D233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591376" y="3089502"/>
            <a:ext cx="132892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8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sldNum="0" hdr="0" ftr="0" dt="0"/>
  <p:txStyles>
    <p:titleStyle>
      <a:lvl1pPr algn="l" defTabSz="1625620" rtl="0" eaLnBrk="1" latinLnBrk="0" hangingPunct="1">
        <a:lnSpc>
          <a:spcPct val="85000"/>
        </a:lnSpc>
        <a:spcBef>
          <a:spcPct val="0"/>
        </a:spcBef>
        <a:buNone/>
        <a:defRPr sz="8533" kern="1200" spc="-89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62562" indent="-162562" algn="l" defTabSz="1625620" rtl="0" eaLnBrk="1" latinLnBrk="0" hangingPunct="1">
        <a:lnSpc>
          <a:spcPct val="90000"/>
        </a:lnSpc>
        <a:spcBef>
          <a:spcPts val="2133"/>
        </a:spcBef>
        <a:spcAft>
          <a:spcPts val="356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355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2761" indent="-325124" algn="l" defTabSz="1625620" rtl="0" eaLnBrk="1" latinLnBrk="0" hangingPunct="1">
        <a:lnSpc>
          <a:spcPct val="90000"/>
        </a:lnSpc>
        <a:spcBef>
          <a:spcPts val="356"/>
        </a:spcBef>
        <a:spcAft>
          <a:spcPts val="711"/>
        </a:spcAft>
        <a:buClr>
          <a:schemeClr val="accent1"/>
        </a:buClr>
        <a:buFont typeface="Calibri" pitchFamily="34" charset="0"/>
        <a:buChar char="◦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007885" indent="-325124" algn="l" defTabSz="1625620" rtl="0" eaLnBrk="1" latinLnBrk="0" hangingPunct="1">
        <a:lnSpc>
          <a:spcPct val="90000"/>
        </a:lnSpc>
        <a:spcBef>
          <a:spcPts val="356"/>
        </a:spcBef>
        <a:spcAft>
          <a:spcPts val="711"/>
        </a:spcAft>
        <a:buClr>
          <a:schemeClr val="accent1"/>
        </a:buClr>
        <a:buFont typeface="Calibri" pitchFamily="34" charset="0"/>
        <a:buChar char="◦"/>
        <a:defRPr sz="248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33009" indent="-325124" algn="l" defTabSz="1625620" rtl="0" eaLnBrk="1" latinLnBrk="0" hangingPunct="1">
        <a:lnSpc>
          <a:spcPct val="90000"/>
        </a:lnSpc>
        <a:spcBef>
          <a:spcPts val="356"/>
        </a:spcBef>
        <a:spcAft>
          <a:spcPts val="711"/>
        </a:spcAft>
        <a:buClr>
          <a:schemeClr val="accent1"/>
        </a:buClr>
        <a:buFont typeface="Calibri" pitchFamily="34" charset="0"/>
        <a:buChar char="◦"/>
        <a:defRPr sz="248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58133" indent="-325124" algn="l" defTabSz="1625620" rtl="0" eaLnBrk="1" latinLnBrk="0" hangingPunct="1">
        <a:lnSpc>
          <a:spcPct val="90000"/>
        </a:lnSpc>
        <a:spcBef>
          <a:spcPts val="356"/>
        </a:spcBef>
        <a:spcAft>
          <a:spcPts val="711"/>
        </a:spcAft>
        <a:buClr>
          <a:schemeClr val="accent1"/>
        </a:buClr>
        <a:buFont typeface="Calibri" pitchFamily="34" charset="0"/>
        <a:buChar char="◦"/>
        <a:defRPr sz="248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55580" indent="-406405" algn="l" defTabSz="1625620" rtl="0" eaLnBrk="1" latinLnBrk="0" hangingPunct="1">
        <a:lnSpc>
          <a:spcPct val="90000"/>
        </a:lnSpc>
        <a:spcBef>
          <a:spcPts val="356"/>
        </a:spcBef>
        <a:spcAft>
          <a:spcPts val="711"/>
        </a:spcAft>
        <a:buClr>
          <a:schemeClr val="accent1"/>
        </a:buClr>
        <a:buFont typeface="Calibri" pitchFamily="34" charset="0"/>
        <a:buChar char="◦"/>
        <a:defRPr sz="248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311140" indent="-406405" algn="l" defTabSz="1625620" rtl="0" eaLnBrk="1" latinLnBrk="0" hangingPunct="1">
        <a:lnSpc>
          <a:spcPct val="90000"/>
        </a:lnSpc>
        <a:spcBef>
          <a:spcPts val="356"/>
        </a:spcBef>
        <a:spcAft>
          <a:spcPts val="711"/>
        </a:spcAft>
        <a:buClr>
          <a:schemeClr val="accent1"/>
        </a:buClr>
        <a:buFont typeface="Calibri" pitchFamily="34" charset="0"/>
        <a:buChar char="◦"/>
        <a:defRPr sz="248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666700" indent="-406405" algn="l" defTabSz="1625620" rtl="0" eaLnBrk="1" latinLnBrk="0" hangingPunct="1">
        <a:lnSpc>
          <a:spcPct val="90000"/>
        </a:lnSpc>
        <a:spcBef>
          <a:spcPts val="356"/>
        </a:spcBef>
        <a:spcAft>
          <a:spcPts val="711"/>
        </a:spcAft>
        <a:buClr>
          <a:schemeClr val="accent1"/>
        </a:buClr>
        <a:buFont typeface="Calibri" pitchFamily="34" charset="0"/>
        <a:buChar char="◦"/>
        <a:defRPr sz="248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022260" indent="-406405" algn="l" defTabSz="1625620" rtl="0" eaLnBrk="1" latinLnBrk="0" hangingPunct="1">
        <a:lnSpc>
          <a:spcPct val="90000"/>
        </a:lnSpc>
        <a:spcBef>
          <a:spcPts val="356"/>
        </a:spcBef>
        <a:spcAft>
          <a:spcPts val="711"/>
        </a:spcAft>
        <a:buClr>
          <a:schemeClr val="accent1"/>
        </a:buClr>
        <a:buFont typeface="Calibri" pitchFamily="34" charset="0"/>
        <a:buChar char="◦"/>
        <a:defRPr sz="248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smalsaleh@KSU.EDU.SA" TargetMode="External"/><Relationship Id="rId2" Type="http://schemas.openxmlformats.org/officeDocument/2006/relationships/hyperlink" Target="http://fac.ksu.edu.sa/asmalsale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9735" y="7199332"/>
            <a:ext cx="9559149" cy="449868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endParaRPr lang="ar-SA" sz="4000" dirty="0" smtClean="0"/>
          </a:p>
          <a:p>
            <a:pPr marL="0" indent="0" algn="ctr" rtl="1">
              <a:buNone/>
            </a:pPr>
            <a:r>
              <a:rPr lang="ar-SA" sz="4000" dirty="0" smtClean="0"/>
              <a:t>الدكتورة </a:t>
            </a:r>
            <a:r>
              <a:rPr lang="ar-SA" sz="4000" dirty="0"/>
              <a:t>أسماء الصالح </a:t>
            </a:r>
            <a:endParaRPr lang="en-US" sz="4000" dirty="0"/>
          </a:p>
          <a:p>
            <a:pPr marL="0" indent="0" algn="ctr" rtl="1">
              <a:buNone/>
            </a:pPr>
            <a:r>
              <a:rPr lang="ar-SA" sz="4000" dirty="0"/>
              <a:t>رقم المكتب </a:t>
            </a:r>
            <a:r>
              <a:rPr lang="en-US" sz="4000" dirty="0"/>
              <a:t>5T201</a:t>
            </a:r>
          </a:p>
          <a:p>
            <a:pPr marL="0" indent="0" algn="ctr" rtl="1">
              <a:buNone/>
            </a:pPr>
            <a:r>
              <a:rPr lang="ar-SA" sz="4000" dirty="0"/>
              <a:t>الموقع: </a:t>
            </a:r>
            <a:r>
              <a:rPr lang="en-US" sz="4000" u="sng" dirty="0">
                <a:hlinkClick r:id="rId2"/>
              </a:rPr>
              <a:t>http://fac.ksu.edu.sa/asmalsaleh</a:t>
            </a:r>
            <a:endParaRPr lang="en-US" sz="4000" dirty="0"/>
          </a:p>
          <a:p>
            <a:pPr marL="0" indent="0" algn="ctr" rtl="1">
              <a:buNone/>
            </a:pPr>
            <a:r>
              <a:rPr lang="ar-SA" sz="4000" dirty="0"/>
              <a:t>إيميل </a:t>
            </a:r>
            <a:r>
              <a:rPr lang="en-US" sz="4000" u="sng" dirty="0">
                <a:hlinkClick r:id="rId3"/>
              </a:rPr>
              <a:t>asmalsaleh@KSU.EDU.SA</a:t>
            </a:r>
            <a:endParaRPr lang="en-US" sz="4000" dirty="0"/>
          </a:p>
          <a:p>
            <a:pPr algn="ctr"/>
            <a:endParaRPr lang="en-US" sz="4000" dirty="0"/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3153103" y="1955671"/>
            <a:ext cx="9396249" cy="2335177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smtClean="0"/>
              <a:t>490 Scientific communication </a:t>
            </a:r>
          </a:p>
          <a:p>
            <a:pPr algn="ctr"/>
            <a:r>
              <a:rPr lang="ar-SA" sz="6000" dirty="0" smtClean="0"/>
              <a:t>490 الاتصال العلمي </a:t>
            </a:r>
            <a:endParaRPr lang="en-US" sz="6000" dirty="0"/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13658850" y="353752"/>
            <a:ext cx="2329464" cy="998798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2800" dirty="0" smtClean="0"/>
              <a:t>الشعبة 25722</a:t>
            </a:r>
          </a:p>
          <a:p>
            <a:pPr algn="r" rtl="1"/>
            <a:r>
              <a:rPr lang="ar-SA" sz="2800" dirty="0" smtClean="0"/>
              <a:t>الشعبة 38505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558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509519"/>
            <a:ext cx="13411200" cy="1654561"/>
          </a:xfrm>
        </p:spPr>
        <p:txBody>
          <a:bodyPr>
            <a:normAutofit/>
          </a:bodyPr>
          <a:lstStyle/>
          <a:p>
            <a:pPr algn="ctr" rtl="1"/>
            <a:r>
              <a:rPr lang="ar-SA" sz="4400" dirty="0" smtClean="0"/>
              <a:t>أهداف المقرر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b="1" u="sng" dirty="0" smtClean="0"/>
              <a:t>في نهاية هذا المقرر ستتمكنين من:</a:t>
            </a:r>
          </a:p>
          <a:p>
            <a:pPr algn="r" rtl="1"/>
            <a:endParaRPr lang="ar-SA" b="1" u="sng" dirty="0" smtClean="0"/>
          </a:p>
          <a:p>
            <a:pPr lvl="2" algn="r" rtl="1">
              <a:buFont typeface="Courier New" panose="02070309020205020404" pitchFamily="49" charset="0"/>
              <a:buChar char="o"/>
            </a:pPr>
            <a:r>
              <a:rPr lang="ar-SA" sz="3200" dirty="0"/>
              <a:t>التعرف على أهمية التواصل العلمي الصحيح </a:t>
            </a:r>
            <a:r>
              <a:rPr lang="ar-SA" sz="3200" dirty="0" smtClean="0"/>
              <a:t>وأساليبه.</a:t>
            </a:r>
          </a:p>
          <a:p>
            <a:pPr lvl="2" algn="r" rtl="1">
              <a:buFont typeface="Courier New" panose="02070309020205020404" pitchFamily="49" charset="0"/>
              <a:buChar char="o"/>
            </a:pPr>
            <a:r>
              <a:rPr lang="ar-SA" sz="3200" dirty="0"/>
              <a:t>تطوير المقترح البحثي وتنظيم المحتوى. </a:t>
            </a:r>
          </a:p>
          <a:p>
            <a:pPr lvl="2" algn="r" rtl="1">
              <a:buFont typeface="Courier New" panose="02070309020205020404" pitchFamily="49" charset="0"/>
              <a:buChar char="o"/>
            </a:pPr>
            <a:r>
              <a:rPr lang="ar-SA" sz="3200" dirty="0" smtClean="0"/>
              <a:t>الاستفادة </a:t>
            </a:r>
            <a:r>
              <a:rPr lang="ar-SA" sz="3200" dirty="0"/>
              <a:t>من المراجع العلمية والمصادر وكيفية استخدام قواعد البيانات والانترنت.  </a:t>
            </a:r>
          </a:p>
          <a:p>
            <a:pPr lvl="2" algn="r" rtl="1">
              <a:buFont typeface="Courier New" panose="02070309020205020404" pitchFamily="49" charset="0"/>
              <a:buChar char="o"/>
            </a:pPr>
            <a:r>
              <a:rPr lang="ar-SA" dirty="0" smtClean="0"/>
              <a:t> </a:t>
            </a:r>
            <a:r>
              <a:rPr lang="ar-SA" sz="3200" dirty="0" smtClean="0"/>
              <a:t>التعرف على مستوى التقنيات المستخدمة في عمل الملصقات العلمية </a:t>
            </a:r>
          </a:p>
          <a:p>
            <a:pPr lvl="2" algn="r" rtl="1">
              <a:buFont typeface="Courier New" panose="02070309020205020404" pitchFamily="49" charset="0"/>
              <a:buChar char="o"/>
            </a:pPr>
            <a:r>
              <a:rPr lang="ar-SA" sz="3200" dirty="0" smtClean="0"/>
              <a:t>تنمية مهارات كتابة التقارير العلمية وكيفية عرض تلك التقارير. </a:t>
            </a:r>
          </a:p>
          <a:p>
            <a:pPr lvl="2" algn="r" rtl="1">
              <a:buFont typeface="Courier New" panose="02070309020205020404" pitchFamily="49" charset="0"/>
              <a:buChar char="o"/>
            </a:pPr>
            <a:r>
              <a:rPr lang="ar-SA" sz="3200" dirty="0" smtClean="0"/>
              <a:t>تطوير مهاراتك الشفهية لتوصيل التقارير العلمية. </a:t>
            </a:r>
          </a:p>
          <a:p>
            <a:pPr lvl="2" algn="r" rtl="1">
              <a:buFont typeface="Courier New" panose="02070309020205020404" pitchFamily="49" charset="0"/>
              <a:buChar char="o"/>
            </a:pPr>
            <a:r>
              <a:rPr lang="ar-SA" sz="3200" dirty="0" smtClean="0"/>
              <a:t>المؤتمرات العلمية والتواصل معها وكيفية قبول الحضور لإلقاء بحث. </a:t>
            </a:r>
          </a:p>
          <a:p>
            <a:pPr lvl="2" algn="r" rtl="1">
              <a:buFont typeface="Courier New" panose="02070309020205020404" pitchFamily="49" charset="0"/>
              <a:buChar char="o"/>
            </a:pPr>
            <a:r>
              <a:rPr lang="ar-SA" sz="3200" dirty="0" smtClean="0"/>
              <a:t>حفظ وتخزين الأبحاث العلمية. </a:t>
            </a:r>
          </a:p>
          <a:p>
            <a:pPr lvl="2" algn="r" rtl="1">
              <a:buFont typeface="Courier New" panose="02070309020205020404" pitchFamily="49" charset="0"/>
              <a:buChar char="o"/>
            </a:pPr>
            <a:endParaRPr lang="ar-SA" sz="3200" dirty="0" smtClean="0"/>
          </a:p>
          <a:p>
            <a:pPr lvl="2" algn="r" rtl="1">
              <a:buFont typeface="Courier New" panose="02070309020205020404" pitchFamily="49" charset="0"/>
              <a:buChar char="o"/>
            </a:pP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147122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63040" y="509519"/>
            <a:ext cx="13411200" cy="1654561"/>
          </a:xfrm>
        </p:spPr>
        <p:txBody>
          <a:bodyPr>
            <a:normAutofit/>
          </a:bodyPr>
          <a:lstStyle/>
          <a:p>
            <a:pPr algn="ctr" rtl="1"/>
            <a:r>
              <a:rPr lang="ar-SA" sz="4400" dirty="0" smtClean="0"/>
              <a:t>التقييم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Courier New" panose="02070309020205020404" pitchFamily="49" charset="0"/>
              <a:buChar char="o"/>
            </a:pPr>
            <a:endParaRPr lang="ar-SA" dirty="0" smtClean="0"/>
          </a:p>
          <a:p>
            <a:pPr marL="0" indent="0" algn="ctr" rtl="1">
              <a:buNone/>
            </a:pPr>
            <a:r>
              <a:rPr lang="ar-SA" b="1" u="sng" dirty="0" smtClean="0"/>
              <a:t> لاتوجد اختبارات لهذا المقرر. </a:t>
            </a:r>
          </a:p>
          <a:p>
            <a:pPr marL="0" indent="0" algn="r" rtl="1">
              <a:buNone/>
            </a:pPr>
            <a:r>
              <a:rPr lang="ar-SA" dirty="0" smtClean="0"/>
              <a:t> </a:t>
            </a:r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ar-SA" dirty="0" smtClean="0"/>
              <a:t> التقييم سيعتمد على تطبيق ماتدرسينه عمليا</a:t>
            </a:r>
            <a:r>
              <a:rPr lang="en-US" dirty="0" smtClean="0"/>
              <a:t> </a:t>
            </a:r>
            <a:r>
              <a:rPr lang="ar-SA" dirty="0" smtClean="0"/>
              <a:t> لتسليم وإلقاء العناصر التالية:  </a:t>
            </a:r>
          </a:p>
          <a:p>
            <a:pPr lvl="2" algn="r" rtl="1">
              <a:buFont typeface="Courier New" panose="02070309020205020404" pitchFamily="49" charset="0"/>
              <a:buChar char="o"/>
            </a:pPr>
            <a:endParaRPr lang="ar-SA" sz="2600" dirty="0" smtClean="0"/>
          </a:p>
          <a:p>
            <a:pPr lvl="2" algn="r" rtl="1">
              <a:buFont typeface="Courier New" panose="02070309020205020404" pitchFamily="49" charset="0"/>
              <a:buChar char="o"/>
            </a:pPr>
            <a:r>
              <a:rPr lang="ar-SA" sz="2600" dirty="0" smtClean="0"/>
              <a:t>موعد تسليم المقترح البحثي: الأسبوع الرابع</a:t>
            </a:r>
          </a:p>
          <a:p>
            <a:pPr lvl="2" algn="r" rtl="1">
              <a:buFont typeface="Courier New" panose="02070309020205020404" pitchFamily="49" charset="0"/>
              <a:buChar char="o"/>
            </a:pPr>
            <a:r>
              <a:rPr lang="ar-SA" sz="2600" dirty="0" smtClean="0"/>
              <a:t>موعد إلقاء المقترح البحثي شفهيا </a:t>
            </a:r>
            <a:r>
              <a:rPr lang="en-US" sz="2600" dirty="0" smtClean="0"/>
              <a:t>power point</a:t>
            </a:r>
            <a:r>
              <a:rPr lang="ar-SA" sz="2600" dirty="0" smtClean="0"/>
              <a:t> : الأسبوع السادس </a:t>
            </a:r>
          </a:p>
          <a:p>
            <a:pPr lvl="2" algn="r" rtl="1">
              <a:buFont typeface="Courier New" panose="02070309020205020404" pitchFamily="49" charset="0"/>
              <a:buChar char="o"/>
            </a:pPr>
            <a:r>
              <a:rPr lang="ar-SA" sz="2600" dirty="0" smtClean="0"/>
              <a:t> موعد تسليم الأوراق العلمية: الأسبوع التاسع </a:t>
            </a:r>
          </a:p>
          <a:p>
            <a:pPr lvl="2" algn="r" rtl="1">
              <a:buFont typeface="Courier New" panose="02070309020205020404" pitchFamily="49" charset="0"/>
              <a:buChar char="o"/>
            </a:pPr>
            <a:r>
              <a:rPr lang="ar-SA" sz="2600" dirty="0" smtClean="0"/>
              <a:t> موعد عرض الملصقات العلمية: الاسبوع الرابع عشر </a:t>
            </a:r>
          </a:p>
          <a:p>
            <a:pPr marL="682761" lvl="2" indent="0" algn="r" rtl="1">
              <a:buNone/>
            </a:pPr>
            <a:endParaRPr lang="ar-SA" sz="3200" dirty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ar-SA" dirty="0" smtClean="0"/>
              <a:t> تقسيم الدرجات يعتمد على الإلتزام بموعد التسليم، الإلتزام بالقواعد التي درستها عند تسليم العناصر.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80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63040" y="509519"/>
            <a:ext cx="13411200" cy="1654561"/>
          </a:xfrm>
        </p:spPr>
        <p:txBody>
          <a:bodyPr>
            <a:normAutofit/>
          </a:bodyPr>
          <a:lstStyle/>
          <a:p>
            <a:pPr algn="ctr" rtl="1"/>
            <a:r>
              <a:rPr lang="en-US" sz="4400" dirty="0" smtClean="0"/>
              <a:t>Why scientific communication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Courier New" panose="02070309020205020404" pitchFamily="49" charset="0"/>
              <a:buChar char="o"/>
            </a:pPr>
            <a:r>
              <a:rPr lang="en-US" dirty="0" smtClean="0"/>
              <a:t> It is unethical to conduct a study and not report the findings. 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dirty="0" smtClean="0"/>
              <a:t>You have some results that are worth reporting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dirty="0" smtClean="0"/>
              <a:t>You want to progress scientific thought or improve research outcomes.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dirty="0"/>
              <a:t> Y</a:t>
            </a:r>
            <a:r>
              <a:rPr lang="en-US" dirty="0" smtClean="0"/>
              <a:t>ou want to give credibility to your research team.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For your work to reach a broad audience. 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Your track report to improve as well as your reputation.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Improve your chance for promotions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You will b e more likely to obtain research grants. </a:t>
            </a:r>
          </a:p>
        </p:txBody>
      </p:sp>
    </p:spTree>
    <p:extLst>
      <p:ext uri="{BB962C8B-B14F-4D97-AF65-F5344CB8AC3E}">
        <p14:creationId xmlns:p14="http://schemas.microsoft.com/office/powerpoint/2010/main" val="4105891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u="sng" dirty="0" smtClean="0"/>
              <a:t>Oral presentations: </a:t>
            </a:r>
          </a:p>
          <a:p>
            <a:pPr marL="0" indent="0">
              <a:buNone/>
            </a:pPr>
            <a:r>
              <a:rPr lang="en-US" b="1" u="sng" dirty="0" smtClean="0"/>
              <a:t>What for?</a:t>
            </a:r>
            <a:r>
              <a:rPr lang="en-US" dirty="0" smtClean="0"/>
              <a:t> 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Communicate </a:t>
            </a:r>
            <a:r>
              <a:rPr lang="en-US" dirty="0" smtClean="0"/>
              <a:t>in moderate level about your research proposal, design or final results. 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Are </a:t>
            </a:r>
            <a:r>
              <a:rPr lang="en-US" dirty="0" smtClean="0"/>
              <a:t>used as a formal indicator of your research performance. </a:t>
            </a:r>
          </a:p>
          <a:p>
            <a:pPr marL="0" indent="0" algn="ctr">
              <a:buNone/>
            </a:pPr>
            <a:endParaRPr lang="en-US" b="1" u="sng" dirty="0" smtClean="0"/>
          </a:p>
          <a:p>
            <a:pPr marL="0" indent="0" algn="ctr">
              <a:buNone/>
            </a:pPr>
            <a:r>
              <a:rPr lang="en-US" b="1" u="sng" dirty="0" smtClean="0"/>
              <a:t>Particular important in national and international conferences by adding credits to your </a:t>
            </a:r>
            <a:r>
              <a:rPr lang="en-US" b="1" u="sng" dirty="0" err="1" smtClean="0"/>
              <a:t>instituation</a:t>
            </a:r>
            <a:r>
              <a:rPr lang="en-US" b="1" u="sng" dirty="0" smtClean="0"/>
              <a:t> or research team</a:t>
            </a:r>
            <a:endParaRPr lang="en-US" b="1" u="sng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63040" y="509519"/>
            <a:ext cx="13411200" cy="1654561"/>
          </a:xfrm>
        </p:spPr>
        <p:txBody>
          <a:bodyPr>
            <a:normAutofit/>
          </a:bodyPr>
          <a:lstStyle/>
          <a:p>
            <a:pPr algn="ctr" rtl="1"/>
            <a:r>
              <a:rPr lang="en-US" sz="4400" dirty="0" smtClean="0"/>
              <a:t>Types of scientific communication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93079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u="sng" dirty="0" smtClean="0"/>
              <a:t>Poster presentations:</a:t>
            </a:r>
          </a:p>
          <a:p>
            <a:r>
              <a:rPr lang="en-US" sz="3600" b="1" u="sng" dirty="0"/>
              <a:t>What for?</a:t>
            </a:r>
            <a:r>
              <a:rPr lang="en-US" sz="3600" dirty="0"/>
              <a:t> 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/>
              <a:t> Widely </a:t>
            </a:r>
            <a:r>
              <a:rPr lang="en-US" sz="3600" dirty="0"/>
              <a:t>used in the academic community, and most conferences include poster presentations in their program. </a:t>
            </a:r>
            <a:endParaRPr lang="en-US" sz="36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 smtClean="0"/>
              <a:t> summarize </a:t>
            </a:r>
            <a:r>
              <a:rPr lang="en-US" sz="3600" dirty="0"/>
              <a:t>information or research concisely and attractively to help publicize it and generate </a:t>
            </a:r>
            <a:r>
              <a:rPr lang="en-US" sz="3600" dirty="0" smtClean="0"/>
              <a:t>discussion. </a:t>
            </a:r>
            <a:r>
              <a:rPr lang="en-US" sz="3600" b="1" u="sng" dirty="0" smtClean="0"/>
              <a:t> </a:t>
            </a:r>
            <a:endParaRPr lang="en-US" sz="3600" b="1" u="sng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63040" y="509519"/>
            <a:ext cx="13411200" cy="1654561"/>
          </a:xfrm>
        </p:spPr>
        <p:txBody>
          <a:bodyPr>
            <a:normAutofit/>
          </a:bodyPr>
          <a:lstStyle/>
          <a:p>
            <a:pPr algn="ctr" rtl="1"/>
            <a:r>
              <a:rPr lang="en-US" sz="4400" dirty="0" smtClean="0"/>
              <a:t>Types of scientific communication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11604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300" b="1" u="sng" dirty="0" smtClean="0"/>
              <a:t>Writing papers</a:t>
            </a:r>
          </a:p>
          <a:p>
            <a:r>
              <a:rPr lang="en-US" b="1" u="sng" dirty="0"/>
              <a:t>What for?</a:t>
            </a:r>
            <a:r>
              <a:rPr lang="en-US" dirty="0"/>
              <a:t>  </a:t>
            </a:r>
          </a:p>
          <a:p>
            <a:r>
              <a:rPr lang="en-US" dirty="0" smtClean="0"/>
              <a:t>Communicate in broader level (national, international). </a:t>
            </a:r>
          </a:p>
          <a:p>
            <a:r>
              <a:rPr lang="en-US" dirty="0" smtClean="0"/>
              <a:t>Share study design, research, final results and opinions. </a:t>
            </a:r>
          </a:p>
          <a:p>
            <a:r>
              <a:rPr lang="en-US" b="1" dirty="0" smtClean="0"/>
              <a:t>Reasons to be a good writer: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Writing time will be more productive and less frustrating.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Good reputation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More published research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More published research </a:t>
            </a:r>
            <a:r>
              <a:rPr lang="en-US" dirty="0" smtClean="0">
                <a:sym typeface="Wingdings" panose="05000000000000000000" pitchFamily="2" charset="2"/>
              </a:rPr>
              <a:t> more grants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Help others to be good reviewers or editors.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63040" y="509519"/>
            <a:ext cx="13411200" cy="1654561"/>
          </a:xfrm>
        </p:spPr>
        <p:txBody>
          <a:bodyPr>
            <a:normAutofit/>
          </a:bodyPr>
          <a:lstStyle/>
          <a:p>
            <a:pPr algn="ctr" rtl="1"/>
            <a:r>
              <a:rPr lang="en-US" sz="4400" dirty="0" smtClean="0"/>
              <a:t>Types of scientific communication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88775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63040" y="1271519"/>
            <a:ext cx="13411200" cy="1654561"/>
          </a:xfrm>
        </p:spPr>
        <p:txBody>
          <a:bodyPr>
            <a:normAutofit/>
          </a:bodyPr>
          <a:lstStyle/>
          <a:p>
            <a:pPr algn="ctr" rtl="1"/>
            <a:r>
              <a:rPr lang="en-US" sz="4400" dirty="0" smtClean="0"/>
              <a:t>End of our first day.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230775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3434</TotalTime>
  <Words>412</Words>
  <Application>Microsoft Office PowerPoint</Application>
  <PresentationFormat>Custom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Wingdings</vt:lpstr>
      <vt:lpstr>Retrospect</vt:lpstr>
      <vt:lpstr>PowerPoint Presentation</vt:lpstr>
      <vt:lpstr>أهداف المقرر</vt:lpstr>
      <vt:lpstr>التقييم </vt:lpstr>
      <vt:lpstr>Why scientific communication</vt:lpstr>
      <vt:lpstr>Types of scientific communication</vt:lpstr>
      <vt:lpstr>Types of scientific communication</vt:lpstr>
      <vt:lpstr>Types of scientific communication</vt:lpstr>
      <vt:lpstr>End of our first day.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Asma Alsaleh</dc:creator>
  <cp:lastModifiedBy>Asma Alsaleh</cp:lastModifiedBy>
  <cp:revision>33</cp:revision>
  <dcterms:created xsi:type="dcterms:W3CDTF">2015-08-22T18:47:49Z</dcterms:created>
  <dcterms:modified xsi:type="dcterms:W3CDTF">2015-08-31T10:52:26Z</dcterms:modified>
</cp:coreProperties>
</file>