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3"/>
  </p:notesMasterIdLst>
  <p:handoutMasterIdLst>
    <p:handoutMasterId r:id="rId24"/>
  </p:handoutMasterIdLst>
  <p:sldIdLst>
    <p:sldId id="353" r:id="rId3"/>
    <p:sldId id="354" r:id="rId4"/>
    <p:sldId id="358" r:id="rId5"/>
    <p:sldId id="359" r:id="rId6"/>
    <p:sldId id="360" r:id="rId7"/>
    <p:sldId id="361" r:id="rId8"/>
    <p:sldId id="377" r:id="rId9"/>
    <p:sldId id="365" r:id="rId10"/>
    <p:sldId id="366" r:id="rId11"/>
    <p:sldId id="367" r:id="rId12"/>
    <p:sldId id="368" r:id="rId13"/>
    <p:sldId id="369" r:id="rId14"/>
    <p:sldId id="370" r:id="rId15"/>
    <p:sldId id="371" r:id="rId16"/>
    <p:sldId id="372" r:id="rId17"/>
    <p:sldId id="373" r:id="rId18"/>
    <p:sldId id="374" r:id="rId19"/>
    <p:sldId id="375" r:id="rId20"/>
    <p:sldId id="376" r:id="rId21"/>
    <p:sldId id="351" r:id="rId2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156" userDrawn="1">
          <p15:clr>
            <a:srgbClr val="A4A3A4"/>
          </p15:clr>
        </p15:guide>
        <p15:guide id="2" pos="2449" userDrawn="1">
          <p15:clr>
            <a:srgbClr val="A4A3A4"/>
          </p15:clr>
        </p15:guide>
        <p15:guide id="3" orient="horz" pos="397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085" autoAdjust="0"/>
    <p:restoredTop sz="96395" autoAdjust="0"/>
  </p:normalViewPr>
  <p:slideViewPr>
    <p:cSldViewPr snapToGrid="0" snapToObjects="1">
      <p:cViewPr varScale="1">
        <p:scale>
          <a:sx n="131" d="100"/>
          <a:sy n="131" d="100"/>
        </p:scale>
        <p:origin x="888" y="184"/>
      </p:cViewPr>
      <p:guideLst>
        <p:guide orient="horz" pos="4156"/>
        <p:guide pos="2449"/>
        <p:guide orient="horz" pos="39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5" d="100"/>
          <a:sy n="85" d="100"/>
        </p:scale>
        <p:origin x="305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8/18/24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dirty="0">
                <a:solidFill>
                  <a:schemeClr val="dk1"/>
                </a:solidFill>
                <a:latin typeface="Arial"/>
                <a:ea typeface="Arial"/>
                <a:cs typeface="Arial"/>
                <a:sym typeface="Arial"/>
              </a:rPr>
              <a:t>3)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812653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20</a:t>
            </a:fld>
            <a:endParaRPr lang="en-US"/>
          </a:p>
        </p:txBody>
      </p:sp>
    </p:spTree>
    <p:extLst>
      <p:ext uri="{BB962C8B-B14F-4D97-AF65-F5344CB8AC3E}">
        <p14:creationId xmlns:p14="http://schemas.microsoft.com/office/powerpoint/2010/main" val="1372981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lIns="0" tIns="0" rIns="0" bIns="0"/>
          <a:lstStyle>
            <a:lvl1pPr>
              <a:defRPr sz="3600">
                <a:solidFill>
                  <a:schemeClr val="tx2"/>
                </a:solidFill>
                <a:latin typeface="+mj-lt"/>
              </a:defRPr>
            </a:lvl1pPr>
          </a:lstStyle>
          <a:p>
            <a:r>
              <a:rPr lang="en-US" dirty="0"/>
              <a:t>Click to edit Master title style</a:t>
            </a:r>
          </a:p>
        </p:txBody>
      </p:sp>
      <p:sp>
        <p:nvSpPr>
          <p:cNvPr id="3" name="Content Placeholder 2"/>
          <p:cNvSpPr>
            <a:spLocks noGrp="1"/>
          </p:cNvSpPr>
          <p:nvPr>
            <p:ph idx="1"/>
          </p:nvPr>
        </p:nvSpPr>
        <p:spPr>
          <a:xfrm>
            <a:off x="457200" y="1557470"/>
            <a:ext cx="8229600" cy="4525963"/>
          </a:xfrm>
        </p:spPr>
        <p:txBody>
          <a:bodyPr lIns="0" tIns="0" rIns="0"/>
          <a:lstStyle>
            <a:lvl1pPr marL="255600" indent="-255600">
              <a:buClr>
                <a:srgbClr val="007FA3"/>
              </a:buClr>
              <a:buSzPct val="100000"/>
              <a:buFont typeface="Arial" panose="020B0604020202020204" pitchFamily="34" charset="0"/>
              <a:buChar char="•"/>
              <a:defRPr sz="2400">
                <a:latin typeface="+mn-lt"/>
              </a:defRPr>
            </a:lvl1pPr>
            <a:lvl2pPr marL="741600" indent="-284400">
              <a:buClr>
                <a:srgbClr val="007FA3"/>
              </a:buClr>
              <a:defRPr sz="2400">
                <a:latin typeface="+mn-lt"/>
              </a:defRPr>
            </a:lvl2pPr>
            <a:lvl3pPr indent="-230400">
              <a:buClr>
                <a:srgbClr val="007FA3"/>
              </a:buClr>
              <a:defRPr sz="2400">
                <a:latin typeface="+mn-lt"/>
              </a:defRPr>
            </a:lvl3pPr>
            <a:lvl4pPr indent="-230400">
              <a:buClr>
                <a:srgbClr val="007FA3"/>
              </a:buClr>
              <a:defRPr sz="2400">
                <a:latin typeface="+mn-lt"/>
              </a:defRPr>
            </a:lvl4pPr>
            <a:lvl5pPr indent="-230400">
              <a:buClr>
                <a:srgbClr val="007FA3"/>
              </a:buClr>
              <a:defRPr sz="2400">
                <a:latin typeface="+mn-lt"/>
              </a:defRPr>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567289351"/>
      </p:ext>
    </p:extLst>
  </p:cSld>
  <p:clrMapOvr>
    <a:masterClrMapping/>
  </p:clrMapOvr>
  <p:extLst>
    <p:ext uri="{DCECCB84-F9BA-43D5-87BE-67443E8EF086}">
      <p15:sldGuideLst xmlns:p15="http://schemas.microsoft.com/office/powerpoint/2012/main">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0" tIns="0" rIns="0" bIns="0"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0" tIns="0" rIns="0" bIns="0"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mn-lt"/>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1" i="0" u="none" strike="noStrike" cap="none">
                <a:solidFill>
                  <a:schemeClr val="dk1"/>
                </a:solidFill>
                <a:latin typeface="+mn-lt"/>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mn-lt"/>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baseline="0">
                <a:solidFill>
                  <a:schemeClr val="accent1"/>
                </a:solidFill>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buClr>
                <a:schemeClr val="accent1"/>
              </a:buClr>
              <a:buSzPct val="100000"/>
              <a:defRPr/>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891838CE-430E-45DE-B6AA-42DD655BB05E}" type="datetime1">
              <a:rPr lang="en-US" smtClean="0"/>
              <a:t>8/18/24</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44955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3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hasCustomPrompt="1"/>
          </p:nvPr>
        </p:nvSpPr>
        <p:spPr>
          <a:xfrm>
            <a:off x="5029200" y="5524500"/>
            <a:ext cx="3657600" cy="609600"/>
          </a:xfrm>
        </p:spPr>
        <p:txBody>
          <a:bodyPr/>
          <a:lstStyle>
            <a:lvl1pPr marL="101600" marR="0" indent="0" algn="l" rtl="0">
              <a:lnSpc>
                <a:spcPct val="100000"/>
              </a:lnSpc>
              <a:spcAft>
                <a:spcPts val="0"/>
              </a:spcAft>
              <a:buClr>
                <a:srgbClr val="007FA3"/>
              </a:buClr>
              <a:buSzPct val="100000"/>
              <a:buNone/>
              <a:defRPr sz="1600"/>
            </a:lvl1pPr>
            <a:lvl2pPr marL="558800" marR="0" indent="0" algn="l" rtl="0">
              <a:lnSpc>
                <a:spcPct val="100000"/>
              </a:lnSpc>
              <a:spcAft>
                <a:spcPts val="0"/>
              </a:spcAft>
              <a:buClr>
                <a:srgbClr val="007FA3"/>
              </a:buClr>
              <a:buSzPct val="100000"/>
              <a:buNone/>
              <a:defRPr sz="1600"/>
            </a:lvl2pPr>
            <a:lvl3pPr marL="1016000" marR="0" indent="0" algn="l" rtl="0">
              <a:lnSpc>
                <a:spcPct val="100000"/>
              </a:lnSpc>
              <a:spcAft>
                <a:spcPts val="0"/>
              </a:spcAft>
              <a:buClr>
                <a:srgbClr val="007FA3"/>
              </a:buClr>
              <a:buSzPct val="100000"/>
              <a:buNone/>
              <a:defRPr sz="1600"/>
            </a:lvl3pPr>
            <a:lvl4pPr marL="1473200" marR="0" indent="0" algn="l" rtl="0">
              <a:lnSpc>
                <a:spcPct val="100000"/>
              </a:lnSpc>
              <a:spcAft>
                <a:spcPts val="0"/>
              </a:spcAft>
              <a:buClr>
                <a:srgbClr val="007FA3"/>
              </a:buClr>
              <a:buSzPct val="100000"/>
              <a:buNone/>
              <a:defRPr sz="1600"/>
            </a:lvl4pPr>
            <a:lvl5pPr marL="1930400" marR="0" indent="0" algn="l" rtl="0">
              <a:lnSpc>
                <a:spcPct val="100000"/>
              </a:lnSpc>
              <a:spcAft>
                <a:spcPts val="0"/>
              </a:spcAft>
              <a:buClr>
                <a:srgbClr val="007FA3"/>
              </a:buClr>
              <a:buSzPct val="100000"/>
              <a:buNone/>
              <a:defRPr sz="1600"/>
            </a:lvl5pPr>
            <a:lvl6pPr>
              <a:defRPr sz="1400"/>
            </a:lvl6pPr>
            <a:lvl7pPr>
              <a:defRPr sz="1400"/>
            </a:lvl7pPr>
            <a:lvl8pPr>
              <a:defRPr sz="1400"/>
            </a:lvl8pPr>
            <a:lvl9pPr>
              <a:defRPr sz="1400"/>
            </a:lvl9pPr>
          </a:lstStyle>
          <a:p>
            <a:pPr marL="101600" marR="0" lvl="0" indent="0" algn="l" rtl="0">
              <a:lnSpc>
                <a:spcPct val="100000"/>
              </a:lnSpc>
              <a:spcBef>
                <a:spcPts val="1500"/>
              </a:spcBef>
              <a:spcAft>
                <a:spcPts val="0"/>
              </a:spcAft>
              <a:buClr>
                <a:srgbClr val="007FA3"/>
              </a:buClr>
              <a:buSzPct val="100000"/>
              <a:buFont typeface="Arial"/>
              <a:buNone/>
            </a:pPr>
            <a:r>
              <a:rPr lang="en-US"/>
              <a:t>Click to add text</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8/18/24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Content Placeholder 2"/>
          <p:cNvSpPr>
            <a:spLocks noGrp="1"/>
          </p:cNvSpPr>
          <p:nvPr>
            <p:ph idx="13" hasCustomPrompt="1"/>
          </p:nvPr>
        </p:nvSpPr>
        <p:spPr>
          <a:xfrm>
            <a:off x="5029200" y="5524500"/>
            <a:ext cx="3657600" cy="609600"/>
          </a:xfrm>
        </p:spPr>
        <p:txBody>
          <a:bodyPr/>
          <a:lstStyle>
            <a:lvl1pPr marL="101600" marR="0" indent="0" algn="l" rtl="0">
              <a:lnSpc>
                <a:spcPct val="100000"/>
              </a:lnSpc>
              <a:spcAft>
                <a:spcPts val="0"/>
              </a:spcAft>
              <a:buClr>
                <a:srgbClr val="007FA3"/>
              </a:buClr>
              <a:buSzPct val="100000"/>
              <a:buNone/>
              <a:defRPr sz="1600"/>
            </a:lvl1pPr>
            <a:lvl2pPr marL="558800" marR="0" indent="0" algn="l" rtl="0">
              <a:lnSpc>
                <a:spcPct val="100000"/>
              </a:lnSpc>
              <a:spcAft>
                <a:spcPts val="0"/>
              </a:spcAft>
              <a:buClr>
                <a:srgbClr val="007FA3"/>
              </a:buClr>
              <a:buSzPct val="100000"/>
              <a:buNone/>
              <a:defRPr sz="1600"/>
            </a:lvl2pPr>
            <a:lvl3pPr marL="1016000" marR="0" indent="0" algn="l" rtl="0">
              <a:lnSpc>
                <a:spcPct val="100000"/>
              </a:lnSpc>
              <a:spcAft>
                <a:spcPts val="0"/>
              </a:spcAft>
              <a:buClr>
                <a:srgbClr val="007FA3"/>
              </a:buClr>
              <a:buSzPct val="100000"/>
              <a:buNone/>
              <a:defRPr sz="1600"/>
            </a:lvl3pPr>
            <a:lvl4pPr marL="1473200" marR="0" indent="0" algn="l" rtl="0">
              <a:lnSpc>
                <a:spcPct val="100000"/>
              </a:lnSpc>
              <a:spcAft>
                <a:spcPts val="0"/>
              </a:spcAft>
              <a:buClr>
                <a:srgbClr val="007FA3"/>
              </a:buClr>
              <a:buSzPct val="100000"/>
              <a:buNone/>
              <a:defRPr sz="1600"/>
            </a:lvl4pPr>
            <a:lvl5pPr marL="1930400" marR="0" indent="0" algn="l" rtl="0">
              <a:lnSpc>
                <a:spcPct val="100000"/>
              </a:lnSpc>
              <a:spcAft>
                <a:spcPts val="0"/>
              </a:spcAft>
              <a:buClr>
                <a:srgbClr val="007FA3"/>
              </a:buClr>
              <a:buSzPct val="100000"/>
              <a:buNone/>
              <a:defRPr sz="1600"/>
            </a:lvl5pPr>
            <a:lvl6pPr>
              <a:defRPr sz="1400"/>
            </a:lvl6pPr>
            <a:lvl7pPr>
              <a:defRPr sz="1400"/>
            </a:lvl7pPr>
            <a:lvl8pPr>
              <a:defRPr sz="1400"/>
            </a:lvl8pPr>
            <a:lvl9pPr>
              <a:defRPr sz="1400"/>
            </a:lvl9pPr>
          </a:lstStyle>
          <a:p>
            <a:pPr marL="101600" marR="0" lvl="0" indent="0" algn="l" rtl="0">
              <a:lnSpc>
                <a:spcPct val="100000"/>
              </a:lnSpc>
              <a:spcBef>
                <a:spcPts val="1500"/>
              </a:spcBef>
              <a:spcAft>
                <a:spcPts val="0"/>
              </a:spcAft>
              <a:buClr>
                <a:srgbClr val="007FA3"/>
              </a:buClr>
              <a:buSzPct val="100000"/>
              <a:buFont typeface="Arial"/>
              <a:buNone/>
            </a:pPr>
            <a:r>
              <a:rPr lang="en-US"/>
              <a:t>Click to add text</a:t>
            </a:r>
            <a:endParaRPr lang="en-US" dirty="0"/>
          </a:p>
        </p:txBody>
      </p:sp>
      <p:sp>
        <p:nvSpPr>
          <p:cNvPr id="9" name="Content Placeholder 2"/>
          <p:cNvSpPr>
            <a:spLocks noGrp="1"/>
          </p:cNvSpPr>
          <p:nvPr>
            <p:ph idx="14" hasCustomPrompt="1"/>
          </p:nvPr>
        </p:nvSpPr>
        <p:spPr>
          <a:xfrm>
            <a:off x="5029200" y="5524500"/>
            <a:ext cx="3657600" cy="609600"/>
          </a:xfrm>
        </p:spPr>
        <p:txBody>
          <a:bodyPr/>
          <a:lstStyle>
            <a:lvl1pPr marL="101600" marR="0" indent="0" algn="l" rtl="0">
              <a:lnSpc>
                <a:spcPct val="100000"/>
              </a:lnSpc>
              <a:spcAft>
                <a:spcPts val="0"/>
              </a:spcAft>
              <a:buClr>
                <a:srgbClr val="007FA3"/>
              </a:buClr>
              <a:buSzPct val="100000"/>
              <a:buNone/>
              <a:defRPr sz="1600"/>
            </a:lvl1pPr>
            <a:lvl2pPr marL="558800" marR="0" indent="0" algn="l" rtl="0">
              <a:lnSpc>
                <a:spcPct val="100000"/>
              </a:lnSpc>
              <a:spcAft>
                <a:spcPts val="0"/>
              </a:spcAft>
              <a:buClr>
                <a:srgbClr val="007FA3"/>
              </a:buClr>
              <a:buSzPct val="100000"/>
              <a:buNone/>
              <a:defRPr sz="1600"/>
            </a:lvl2pPr>
            <a:lvl3pPr marL="1016000" marR="0" indent="0" algn="l" rtl="0">
              <a:lnSpc>
                <a:spcPct val="100000"/>
              </a:lnSpc>
              <a:spcAft>
                <a:spcPts val="0"/>
              </a:spcAft>
              <a:buClr>
                <a:srgbClr val="007FA3"/>
              </a:buClr>
              <a:buSzPct val="100000"/>
              <a:buNone/>
              <a:defRPr sz="1600"/>
            </a:lvl3pPr>
            <a:lvl4pPr marL="1473200" marR="0" indent="0" algn="l" rtl="0">
              <a:lnSpc>
                <a:spcPct val="100000"/>
              </a:lnSpc>
              <a:spcAft>
                <a:spcPts val="0"/>
              </a:spcAft>
              <a:buClr>
                <a:srgbClr val="007FA3"/>
              </a:buClr>
              <a:buSzPct val="100000"/>
              <a:buNone/>
              <a:defRPr sz="1600"/>
            </a:lvl4pPr>
            <a:lvl5pPr marL="1930400" marR="0" indent="0" algn="l" rtl="0">
              <a:lnSpc>
                <a:spcPct val="100000"/>
              </a:lnSpc>
              <a:spcAft>
                <a:spcPts val="0"/>
              </a:spcAft>
              <a:buClr>
                <a:srgbClr val="007FA3"/>
              </a:buClr>
              <a:buSzPct val="100000"/>
              <a:buNone/>
              <a:defRPr sz="1600"/>
            </a:lvl5pPr>
            <a:lvl6pPr>
              <a:defRPr sz="1400"/>
            </a:lvl6pPr>
            <a:lvl7pPr>
              <a:defRPr sz="1400"/>
            </a:lvl7pPr>
            <a:lvl8pPr>
              <a:defRPr sz="1400"/>
            </a:lvl8pPr>
            <a:lvl9pPr>
              <a:defRPr sz="1400"/>
            </a:lvl9pPr>
          </a:lstStyle>
          <a:p>
            <a:pPr marL="101600" marR="0" lvl="0" indent="0" algn="l" rtl="0">
              <a:lnSpc>
                <a:spcPct val="100000"/>
              </a:lnSpc>
              <a:spcBef>
                <a:spcPts val="1500"/>
              </a:spcBef>
              <a:spcAft>
                <a:spcPts val="0"/>
              </a:spcAft>
              <a:buClr>
                <a:srgbClr val="007FA3"/>
              </a:buClr>
              <a:buSzPct val="100000"/>
              <a:buFont typeface="Arial"/>
              <a:buNone/>
            </a:pPr>
            <a:r>
              <a:rPr lang="en-US"/>
              <a:t>Click to add text</a:t>
            </a:r>
            <a:endParaRPr lang="en-US" dirty="0"/>
          </a:p>
        </p:txBody>
      </p:sp>
    </p:spTree>
    <p:extLst>
      <p:ext uri="{BB962C8B-B14F-4D97-AF65-F5344CB8AC3E}">
        <p14:creationId xmlns:p14="http://schemas.microsoft.com/office/powerpoint/2010/main" val="15990577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1"/>
            <a:ext cx="3657600" cy="602738"/>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3" name="Content Placeholder 2"/>
          <p:cNvSpPr>
            <a:spLocks noGrp="1"/>
          </p:cNvSpPr>
          <p:nvPr>
            <p:ph sz="quarter" idx="14"/>
          </p:nvPr>
        </p:nvSpPr>
        <p:spPr>
          <a:xfrm>
            <a:off x="5029200" y="4640263"/>
            <a:ext cx="3675063" cy="1050925"/>
          </a:xfrm>
        </p:spPr>
        <p:txBody>
          <a:bodyPr/>
          <a:lstStyle>
            <a:lvl1pPr marL="101600" indent="0">
              <a:buNone/>
              <a:defRPr/>
            </a:lvl1pPr>
          </a:lstStyle>
          <a:p>
            <a:pPr lvl="0"/>
            <a:endParaRPr lang="en-US" dirty="0"/>
          </a:p>
        </p:txBody>
      </p:sp>
    </p:spTree>
    <p:extLst>
      <p:ext uri="{BB962C8B-B14F-4D97-AF65-F5344CB8AC3E}">
        <p14:creationId xmlns:p14="http://schemas.microsoft.com/office/powerpoint/2010/main" val="30688579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Tree>
    <p:extLst>
      <p:ext uri="{BB962C8B-B14F-4D97-AF65-F5344CB8AC3E}">
        <p14:creationId xmlns:p14="http://schemas.microsoft.com/office/powerpoint/2010/main" val="2121271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One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6"/>
            <a:ext cx="8229600" cy="44342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Tree>
    <p:extLst>
      <p:ext uri="{BB962C8B-B14F-4D97-AF65-F5344CB8AC3E}">
        <p14:creationId xmlns:p14="http://schemas.microsoft.com/office/powerpoint/2010/main" val="3678147491"/>
      </p:ext>
    </p:extLst>
  </p:cSld>
  <p:clrMapOvr>
    <a:masterClrMapping/>
  </p:clrMapOvr>
  <p:extLst>
    <p:ext uri="{DCECCB84-F9BA-43D5-87BE-67443E8EF086}">
      <p15:sldGuideLst xmlns:p15="http://schemas.microsoft.com/office/powerpoint/2012/main">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7"/>
            <a:ext cx="8229600" cy="1836354"/>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3632200"/>
            <a:ext cx="8229600" cy="17938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748656664"/>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hree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7"/>
            <a:ext cx="8229600" cy="126378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3063790"/>
            <a:ext cx="8229600" cy="1183470"/>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4490938"/>
            <a:ext cx="8229600" cy="12605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266143735"/>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Four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895050"/>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760292"/>
            <a:ext cx="8229600" cy="1076770"/>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4016772"/>
            <a:ext cx="8229600" cy="1016701"/>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5155500"/>
            <a:ext cx="8232775" cy="91192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76294165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Five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70830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451377"/>
            <a:ext cx="8229600" cy="735437"/>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3486685"/>
            <a:ext cx="8229600" cy="716830"/>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4503386"/>
            <a:ext cx="8232775" cy="716828"/>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5494338"/>
            <a:ext cx="8229600" cy="55562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415060848"/>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Six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59517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273743"/>
            <a:ext cx="8229600" cy="554915"/>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2950895"/>
            <a:ext cx="8229600" cy="535791"/>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3639492"/>
            <a:ext cx="8232775" cy="677152"/>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4469451"/>
            <a:ext cx="8229600" cy="598206"/>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7"/>
          <p:cNvSpPr>
            <a:spLocks noGrp="1"/>
          </p:cNvSpPr>
          <p:nvPr>
            <p:ph sz="quarter" idx="18"/>
          </p:nvPr>
        </p:nvSpPr>
        <p:spPr>
          <a:xfrm>
            <a:off x="457200" y="5221288"/>
            <a:ext cx="8232775" cy="641350"/>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74427139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even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407853"/>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116988"/>
            <a:ext cx="8229600" cy="41256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2734849"/>
            <a:ext cx="8229600" cy="433357"/>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3365732"/>
            <a:ext cx="8232775" cy="465069"/>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3938594"/>
            <a:ext cx="8229600" cy="443837"/>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7"/>
          <p:cNvSpPr>
            <a:spLocks noGrp="1"/>
          </p:cNvSpPr>
          <p:nvPr>
            <p:ph sz="quarter" idx="18"/>
          </p:nvPr>
        </p:nvSpPr>
        <p:spPr>
          <a:xfrm>
            <a:off x="457200" y="4569758"/>
            <a:ext cx="8232775" cy="464206"/>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9"/>
          </p:nvPr>
        </p:nvSpPr>
        <p:spPr>
          <a:xfrm>
            <a:off x="457200" y="5221288"/>
            <a:ext cx="8229600" cy="551633"/>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237797773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Eight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407853"/>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116988"/>
            <a:ext cx="8229600" cy="41256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2734849"/>
            <a:ext cx="8229600" cy="433357"/>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3365732"/>
            <a:ext cx="8232775" cy="38553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3938595"/>
            <a:ext cx="8229600" cy="378050"/>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7"/>
          <p:cNvSpPr>
            <a:spLocks noGrp="1"/>
          </p:cNvSpPr>
          <p:nvPr>
            <p:ph sz="quarter" idx="18"/>
          </p:nvPr>
        </p:nvSpPr>
        <p:spPr>
          <a:xfrm>
            <a:off x="457200" y="4503969"/>
            <a:ext cx="8232775" cy="38422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9"/>
          </p:nvPr>
        </p:nvSpPr>
        <p:spPr>
          <a:xfrm>
            <a:off x="457200" y="5069348"/>
            <a:ext cx="8229600" cy="451321"/>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0" name="Content Placeholder 9"/>
          <p:cNvSpPr>
            <a:spLocks noGrp="1"/>
          </p:cNvSpPr>
          <p:nvPr>
            <p:ph sz="quarter" idx="20"/>
          </p:nvPr>
        </p:nvSpPr>
        <p:spPr>
          <a:xfrm>
            <a:off x="457200" y="5614988"/>
            <a:ext cx="8232775" cy="444500"/>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62286415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19">
            <a:alphaModFix/>
          </a:blip>
          <a:srcRect/>
          <a:stretch/>
        </p:blipFill>
        <p:spPr>
          <a:xfrm>
            <a:off x="443972" y="6429709"/>
            <a:ext cx="917999" cy="279914"/>
          </a:xfrm>
          <a:prstGeom prst="rect">
            <a:avLst/>
          </a:prstGeom>
          <a:noFill/>
          <a:ln>
            <a:noFill/>
          </a:ln>
        </p:spPr>
      </p:pic>
      <p:sp>
        <p:nvSpPr>
          <p:cNvPr id="9" name="Text Placeholder 5"/>
          <p:cNvSpPr txBox="1">
            <a:spLocks/>
          </p:cNvSpPr>
          <p:nvPr userDrawn="1"/>
        </p:nvSpPr>
        <p:spPr>
          <a:xfrm>
            <a:off x="2703443" y="6490310"/>
            <a:ext cx="6051986" cy="368298"/>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2020, 2017, 2014 Pearson Education, Inc. All Rights Reserved</a:t>
            </a:r>
          </a:p>
        </p:txBody>
      </p:sp>
    </p:spTree>
  </p:cSld>
  <p:clrMap bg1="lt1" tx1="dk1" bg2="dk2" tx2="lt2" accent1="accent1" accent2="accent2" accent3="accent3" accent4="accent4" accent5="accent5" accent6="accent6" hlink="hlink" folHlink="folHlink"/>
  <p:sldLayoutIdLst>
    <p:sldLayoutId id="214748367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666" r:id="rId10"/>
    <p:sldLayoutId id="2147483665" r:id="rId11"/>
    <p:sldLayoutId id="2147483651" r:id="rId12"/>
    <p:sldLayoutId id="2147483654" r:id="rId13"/>
    <p:sldLayoutId id="2147483655" r:id="rId14"/>
    <p:sldLayoutId id="2147483656" r:id="rId15"/>
    <p:sldLayoutId id="2147483705" r:id="rId16"/>
    <p:sldLayoutId id="2147483712"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4">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702"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0"/>
            <a:ext cx="8063346" cy="1003547"/>
          </a:xfrm>
        </p:spPr>
        <p:txBody>
          <a:bodyPr anchor="ctr"/>
          <a:lstStyle/>
          <a:p>
            <a:r>
              <a:rPr lang="en-US" sz="3200" dirty="0">
                <a:latin typeface="+mj-lt"/>
              </a:rPr>
              <a:t>Pharmacology for Nurses: A Pathophysiologic Approach</a:t>
            </a:r>
            <a:endParaRPr lang="en-US" altLang="en-US" sz="3200" dirty="0">
              <a:solidFill>
                <a:schemeClr val="tx2"/>
              </a:solidFill>
              <a:latin typeface="+mj-lt"/>
              <a:cs typeface="Times New Roman" panose="02020603050405020304" pitchFamily="18" charset="0"/>
            </a:endParaRPr>
          </a:p>
        </p:txBody>
      </p:sp>
      <p:sp>
        <p:nvSpPr>
          <p:cNvPr id="3" name="Text Placeholder 2"/>
          <p:cNvSpPr>
            <a:spLocks noGrp="1"/>
          </p:cNvSpPr>
          <p:nvPr>
            <p:ph type="body" idx="1"/>
          </p:nvPr>
        </p:nvSpPr>
        <p:spPr>
          <a:xfrm>
            <a:off x="457200" y="1278416"/>
            <a:ext cx="8063346" cy="377925"/>
          </a:xfrm>
        </p:spPr>
        <p:txBody>
          <a:bodyPr anchor="ctr"/>
          <a:lstStyle/>
          <a:p>
            <a:pPr eaLnBrk="1" hangingPunct="1">
              <a:defRPr/>
            </a:pPr>
            <a:r>
              <a:rPr lang="en-US" dirty="0">
                <a:latin typeface="+mn-lt"/>
              </a:rPr>
              <a:t>Sixth</a:t>
            </a:r>
            <a:r>
              <a:rPr lang="en-US" altLang="en-US" dirty="0">
                <a:solidFill>
                  <a:schemeClr val="tx2"/>
                </a:solidFill>
                <a:latin typeface="+mn-lt"/>
              </a:rPr>
              <a:t> Edition</a:t>
            </a:r>
          </a:p>
        </p:txBody>
      </p:sp>
      <p:sp>
        <p:nvSpPr>
          <p:cNvPr id="4" name="Text Placeholder 3"/>
          <p:cNvSpPr>
            <a:spLocks noGrp="1"/>
          </p:cNvSpPr>
          <p:nvPr>
            <p:ph type="body" idx="2"/>
          </p:nvPr>
        </p:nvSpPr>
        <p:spPr>
          <a:xfrm>
            <a:off x="5195455" y="2047461"/>
            <a:ext cx="3325091" cy="799256"/>
          </a:xfrm>
        </p:spPr>
        <p:txBody>
          <a:bodyPr/>
          <a:lstStyle/>
          <a:p>
            <a:pPr algn="ctr"/>
            <a:r>
              <a:rPr lang="en-US" altLang="en-US" b="1" dirty="0">
                <a:latin typeface="+mn-lt"/>
                <a:ea typeface="Segoe UI Symbol" panose="020B0502040204020203" pitchFamily="34" charset="0"/>
              </a:rPr>
              <a:t>Chapter 1</a:t>
            </a:r>
          </a:p>
        </p:txBody>
      </p:sp>
      <p:sp>
        <p:nvSpPr>
          <p:cNvPr id="5" name="Text Placeholder 4"/>
          <p:cNvSpPr>
            <a:spLocks noGrp="1"/>
          </p:cNvSpPr>
          <p:nvPr>
            <p:ph type="body" idx="3"/>
          </p:nvPr>
        </p:nvSpPr>
        <p:spPr>
          <a:xfrm>
            <a:off x="5195455" y="3254244"/>
            <a:ext cx="3325091" cy="1076875"/>
          </a:xfrm>
        </p:spPr>
        <p:txBody>
          <a:bodyPr/>
          <a:lstStyle/>
          <a:p>
            <a:pPr lvl="0" algn="ctr">
              <a:buSzPct val="25000"/>
            </a:pPr>
            <a:r>
              <a:rPr lang="en-US" dirty="0">
                <a:latin typeface="+mn-lt"/>
              </a:rPr>
              <a:t>Introduction to Pharmacology</a:t>
            </a:r>
          </a:p>
        </p:txBody>
      </p:sp>
      <p:pic>
        <p:nvPicPr>
          <p:cNvPr id="9" name="Picture 8" descr="Front Cover: Pharmacology for Nurses: A Pathophysiologic Approach Sixth Edition by Adams, Holland and Urban."/>
          <p:cNvPicPr>
            <a:picLocks noChangeAspect="1"/>
          </p:cNvPicPr>
          <p:nvPr/>
        </p:nvPicPr>
        <p:blipFill rotWithShape="1">
          <a:blip r:embed="rId3">
            <a:extLst>
              <a:ext uri="{28A0092B-C50C-407E-A947-70E740481C1C}">
                <a14:useLocalDpi xmlns:a14="http://schemas.microsoft.com/office/drawing/2010/main" val="0"/>
              </a:ext>
            </a:extLst>
          </a:blip>
          <a:srcRect l="541" t="778" r="823" b="371"/>
          <a:stretch/>
        </p:blipFill>
        <p:spPr>
          <a:xfrm>
            <a:off x="578237" y="1733897"/>
            <a:ext cx="3629420" cy="4658131"/>
          </a:xfrm>
          <a:prstGeom prst="rect">
            <a:avLst/>
          </a:prstGeom>
          <a:ln w="9525">
            <a:solidFill>
              <a:schemeClr val="tx1"/>
            </a:solidFill>
          </a:ln>
        </p:spPr>
      </p:pic>
      <p:sp>
        <p:nvSpPr>
          <p:cNvPr id="6" name="Text Placeholder 5"/>
          <p:cNvSpPr>
            <a:spLocks noGrp="1"/>
          </p:cNvSpPr>
          <p:nvPr>
            <p:ph type="body" idx="13"/>
          </p:nvPr>
        </p:nvSpPr>
        <p:spPr>
          <a:xfrm>
            <a:off x="2703443" y="6490310"/>
            <a:ext cx="6051986" cy="368298"/>
          </a:xfrm>
        </p:spPr>
        <p:txBody>
          <a:bodyPr anchor="ct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2020, 2017, 2014 Pearson Education, Inc. All Rights Reserved</a:t>
            </a:r>
          </a:p>
        </p:txBody>
      </p:sp>
    </p:spTree>
    <p:extLst>
      <p:ext uri="{BB962C8B-B14F-4D97-AF65-F5344CB8AC3E}">
        <p14:creationId xmlns:p14="http://schemas.microsoft.com/office/powerpoint/2010/main" val="1212819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1"/>
            <a:ext cx="8229600" cy="1389142"/>
          </a:xfrm>
        </p:spPr>
        <p:txBody>
          <a:bodyPr tIns="91425">
            <a:noAutofit/>
          </a:bodyPr>
          <a:lstStyle/>
          <a:p>
            <a:pPr lvl="0"/>
            <a:r>
              <a:rPr lang="en-US" sz="2800" dirty="0">
                <a:solidFill>
                  <a:srgbClr val="007FA3"/>
                </a:solidFill>
                <a:latin typeface="Arial (Heading)"/>
              </a:rPr>
              <a:t>Table 1.2 Pharmacologic Classification Focusing on Therapeutic Classification: Pharmacotherapy for Hypertension</a:t>
            </a:r>
          </a:p>
        </p:txBody>
      </p:sp>
      <p:graphicFrame>
        <p:nvGraphicFramePr>
          <p:cNvPr id="3" name="Table 2"/>
          <p:cNvGraphicFramePr>
            <a:graphicFrameLocks noGrp="1"/>
          </p:cNvGraphicFramePr>
          <p:nvPr>
            <p:extLst>
              <p:ext uri="{D42A27DB-BD31-4B8C-83A1-F6EECF244321}">
                <p14:modId xmlns:p14="http://schemas.microsoft.com/office/powerpoint/2010/main" val="4565533"/>
              </p:ext>
            </p:extLst>
          </p:nvPr>
        </p:nvGraphicFramePr>
        <p:xfrm>
          <a:off x="455612" y="2122713"/>
          <a:ext cx="8232776" cy="2779953"/>
        </p:xfrm>
        <a:graphic>
          <a:graphicData uri="http://schemas.openxmlformats.org/drawingml/2006/table">
            <a:tbl>
              <a:tblPr firstRow="1" bandRow="1">
                <a:tableStyleId>{85BE263C-DBD7-4A20-BB59-AAB30ACAA65A}</a:tableStyleId>
              </a:tblPr>
              <a:tblGrid>
                <a:gridCol w="4097547">
                  <a:extLst>
                    <a:ext uri="{9D8B030D-6E8A-4147-A177-3AD203B41FA5}">
                      <a16:colId xmlns:a16="http://schemas.microsoft.com/office/drawing/2014/main" val="1525152557"/>
                    </a:ext>
                  </a:extLst>
                </a:gridCol>
                <a:gridCol w="4135229">
                  <a:extLst>
                    <a:ext uri="{9D8B030D-6E8A-4147-A177-3AD203B41FA5}">
                      <a16:colId xmlns:a16="http://schemas.microsoft.com/office/drawing/2014/main" val="3739893546"/>
                    </a:ext>
                  </a:extLst>
                </a:gridCol>
              </a:tblGrid>
              <a:tr h="354813">
                <a:tc>
                  <a:txBody>
                    <a:bodyPr/>
                    <a:lstStyle/>
                    <a:p>
                      <a:r>
                        <a:rPr lang="en-US" sz="1600" dirty="0">
                          <a:solidFill>
                            <a:srgbClr val="000000"/>
                          </a:solidFill>
                        </a:rPr>
                        <a:t>Mechanism of Action </a:t>
                      </a:r>
                    </a:p>
                  </a:txBody>
                  <a:tcPr>
                    <a:lnL w="12700">
                      <a:solidFill>
                        <a:schemeClr val="tx1"/>
                      </a:solidFill>
                    </a:lnL>
                    <a:lnR w="12700">
                      <a:solidFill>
                        <a:srgbClr val="000000"/>
                      </a:solidFill>
                    </a:lnR>
                    <a:lnT w="12700" cmpd="sng">
                      <a:solidFill>
                        <a:srgbClr val="000000"/>
                      </a:solidFill>
                    </a:lnT>
                    <a:lnB w="12700" cmpd="sng">
                      <a:solidFill>
                        <a:srgbClr val="000000"/>
                      </a:solidFill>
                    </a:lnB>
                    <a:solidFill>
                      <a:srgbClr val="FFFFFF"/>
                    </a:solidFill>
                  </a:tcPr>
                </a:tc>
                <a:tc>
                  <a:txBody>
                    <a:bodyPr/>
                    <a:lstStyle/>
                    <a:p>
                      <a:r>
                        <a:rPr lang="en-US" sz="1600" dirty="0">
                          <a:solidFill>
                            <a:srgbClr val="000000"/>
                          </a:solidFill>
                        </a:rPr>
                        <a:t>Drug Classification</a:t>
                      </a:r>
                    </a:p>
                  </a:txBody>
                  <a:tcPr>
                    <a:lnL w="12700">
                      <a:solidFill>
                        <a:srgbClr val="000000"/>
                      </a:solidFill>
                    </a:lnL>
                    <a:lnR w="12700">
                      <a:solidFill>
                        <a:schemeClr val="tx1"/>
                      </a:solidFill>
                    </a:lnR>
                    <a:lnT w="12700" cmpd="sng">
                      <a:solidFill>
                        <a:srgbClr val="000000"/>
                      </a:solidFill>
                    </a:lnT>
                    <a:lnB w="12700" cmpd="sng">
                      <a:solidFill>
                        <a:srgbClr val="000000"/>
                      </a:solidFill>
                    </a:lnB>
                    <a:solidFill>
                      <a:srgbClr val="FFFFFF"/>
                    </a:solidFill>
                  </a:tcPr>
                </a:tc>
                <a:extLst>
                  <a:ext uri="{0D108BD9-81ED-4DB2-BD59-A6C34878D82A}">
                    <a16:rowId xmlns:a16="http://schemas.microsoft.com/office/drawing/2014/main" val="1621054699"/>
                  </a:ext>
                </a:extLst>
              </a:tr>
              <a:tr h="485028">
                <a:tc>
                  <a:txBody>
                    <a:bodyPr/>
                    <a:lstStyle/>
                    <a:p>
                      <a:r>
                        <a:rPr lang="en-US" sz="1600" dirty="0"/>
                        <a:t>Lowers plasma volume</a:t>
                      </a:r>
                    </a:p>
                  </a:txBody>
                  <a:tcPr>
                    <a:lnL w="12700">
                      <a:solidFill>
                        <a:schemeClr val="tx1"/>
                      </a:solidFill>
                    </a:lnL>
                    <a:lnR w="12700">
                      <a:solidFill>
                        <a:srgbClr val="000000"/>
                      </a:solidFill>
                    </a:lnR>
                    <a:lnT w="12700" cmpd="sng">
                      <a:solidFill>
                        <a:srgbClr val="000000"/>
                      </a:solidFill>
                    </a:lnT>
                    <a:lnB w="12700">
                      <a:solidFill>
                        <a:srgbClr val="000000"/>
                      </a:solidFill>
                    </a:lnB>
                    <a:solidFill>
                      <a:srgbClr val="FFFFFF"/>
                    </a:solidFill>
                  </a:tcPr>
                </a:tc>
                <a:tc>
                  <a:txBody>
                    <a:bodyPr/>
                    <a:lstStyle/>
                    <a:p>
                      <a:r>
                        <a:rPr lang="en-US" sz="1600" dirty="0"/>
                        <a:t>Diuretic</a:t>
                      </a:r>
                    </a:p>
                  </a:txBody>
                  <a:tcPr>
                    <a:lnL w="12700">
                      <a:solidFill>
                        <a:srgbClr val="000000"/>
                      </a:solidFill>
                    </a:lnL>
                    <a:lnR w="12700">
                      <a:solidFill>
                        <a:schemeClr val="tx1"/>
                      </a:solidFill>
                    </a:lnR>
                    <a:lnT w="12700" cmpd="sng">
                      <a:solidFill>
                        <a:srgbClr val="000000"/>
                      </a:solidFill>
                    </a:lnT>
                    <a:lnB w="12700">
                      <a:solidFill>
                        <a:srgbClr val="000000"/>
                      </a:solidFill>
                    </a:lnB>
                    <a:solidFill>
                      <a:srgbClr val="FFFFFF"/>
                    </a:solidFill>
                  </a:tcPr>
                </a:tc>
                <a:extLst>
                  <a:ext uri="{0D108BD9-81ED-4DB2-BD59-A6C34878D82A}">
                    <a16:rowId xmlns:a16="http://schemas.microsoft.com/office/drawing/2014/main" val="2430719833"/>
                  </a:ext>
                </a:extLst>
              </a:tr>
              <a:tr h="485028">
                <a:tc>
                  <a:txBody>
                    <a:bodyPr/>
                    <a:lstStyle/>
                    <a:p>
                      <a:r>
                        <a:rPr lang="en-US" sz="1600" dirty="0"/>
                        <a:t>Blocks heart calcium channels</a:t>
                      </a:r>
                    </a:p>
                  </a:txBody>
                  <a:tcPr>
                    <a:lnL w="12700">
                      <a:solidFill>
                        <a:schemeClr val="tx1"/>
                      </a:solidFill>
                    </a:lnL>
                    <a:lnR w="12700">
                      <a:solidFill>
                        <a:srgbClr val="000000"/>
                      </a:solidFill>
                    </a:lnR>
                    <a:lnT w="12700">
                      <a:solidFill>
                        <a:srgbClr val="000000"/>
                      </a:solidFill>
                    </a:lnT>
                    <a:lnB w="12700">
                      <a:solidFill>
                        <a:srgbClr val="000000"/>
                      </a:solidFill>
                    </a:lnB>
                    <a:solidFill>
                      <a:srgbClr val="FFFFFF"/>
                    </a:solidFill>
                  </a:tcPr>
                </a:tc>
                <a:tc>
                  <a:txBody>
                    <a:bodyPr/>
                    <a:lstStyle/>
                    <a:p>
                      <a:r>
                        <a:rPr lang="en-US" sz="1600" dirty="0"/>
                        <a:t>Calcium channel blocker</a:t>
                      </a:r>
                    </a:p>
                  </a:txBody>
                  <a:tcPr>
                    <a:lnL w="12700">
                      <a:solidFill>
                        <a:srgbClr val="000000"/>
                      </a:solidFill>
                    </a:lnL>
                    <a:lnR w="12700">
                      <a:solidFill>
                        <a:schemeClr val="tx1"/>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2660111089"/>
                  </a:ext>
                </a:extLst>
              </a:tr>
              <a:tr h="485028">
                <a:tc>
                  <a:txBody>
                    <a:bodyPr/>
                    <a:lstStyle/>
                    <a:p>
                      <a:r>
                        <a:rPr lang="en-US" sz="1600" dirty="0"/>
                        <a:t>Blocks hormonal activity</a:t>
                      </a:r>
                    </a:p>
                  </a:txBody>
                  <a:tcPr>
                    <a:lnL w="12700">
                      <a:solidFill>
                        <a:schemeClr val="tx1"/>
                      </a:solidFill>
                    </a:lnL>
                    <a:lnR w="12700">
                      <a:solidFill>
                        <a:srgbClr val="000000"/>
                      </a:solidFill>
                    </a:lnR>
                    <a:lnT w="12700">
                      <a:solidFill>
                        <a:srgbClr val="000000"/>
                      </a:solidFill>
                    </a:lnT>
                    <a:lnB w="12700">
                      <a:solidFill>
                        <a:srgbClr val="000000"/>
                      </a:solidFill>
                    </a:lnB>
                    <a:solidFill>
                      <a:srgbClr val="FFFFFF"/>
                    </a:solidFill>
                  </a:tcPr>
                </a:tc>
                <a:tc>
                  <a:txBody>
                    <a:bodyPr/>
                    <a:lstStyle/>
                    <a:p>
                      <a:r>
                        <a:rPr lang="en-US" sz="1600" dirty="0"/>
                        <a:t>Angiotensin-converting enzyme inhibitor</a:t>
                      </a:r>
                    </a:p>
                  </a:txBody>
                  <a:tcPr>
                    <a:lnL w="12700">
                      <a:solidFill>
                        <a:srgbClr val="000000"/>
                      </a:solidFill>
                    </a:lnL>
                    <a:lnR w="12700">
                      <a:solidFill>
                        <a:schemeClr val="tx1"/>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815401922"/>
                  </a:ext>
                </a:extLst>
              </a:tr>
              <a:tr h="485028">
                <a:tc>
                  <a:txBody>
                    <a:bodyPr/>
                    <a:lstStyle/>
                    <a:p>
                      <a:r>
                        <a:rPr lang="en-US" sz="1600" dirty="0"/>
                        <a:t>Blocks physiological reactions to stress</a:t>
                      </a:r>
                    </a:p>
                  </a:txBody>
                  <a:tcPr>
                    <a:lnL w="12700">
                      <a:solidFill>
                        <a:schemeClr val="tx1"/>
                      </a:solidFill>
                    </a:lnL>
                    <a:lnR w="12700">
                      <a:solidFill>
                        <a:srgbClr val="000000"/>
                      </a:solidFill>
                    </a:lnR>
                    <a:lnT w="12700">
                      <a:solidFill>
                        <a:srgbClr val="000000"/>
                      </a:solidFill>
                    </a:lnT>
                    <a:lnB w="12700">
                      <a:solidFill>
                        <a:srgbClr val="000000"/>
                      </a:solidFill>
                    </a:lnB>
                    <a:solidFill>
                      <a:srgbClr val="FFFFFF"/>
                    </a:solidFill>
                  </a:tcPr>
                </a:tc>
                <a:tc>
                  <a:txBody>
                    <a:bodyPr/>
                    <a:lstStyle/>
                    <a:p>
                      <a:r>
                        <a:rPr lang="en-US" sz="1600" dirty="0"/>
                        <a:t>Adrenergic antagonist</a:t>
                      </a:r>
                    </a:p>
                  </a:txBody>
                  <a:tcPr>
                    <a:lnL w="12700">
                      <a:solidFill>
                        <a:srgbClr val="000000"/>
                      </a:solidFill>
                    </a:lnL>
                    <a:lnR w="12700">
                      <a:solidFill>
                        <a:schemeClr val="tx1"/>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244088198"/>
                  </a:ext>
                </a:extLst>
              </a:tr>
              <a:tr h="485028">
                <a:tc>
                  <a:txBody>
                    <a:bodyPr/>
                    <a:lstStyle/>
                    <a:p>
                      <a:r>
                        <a:rPr lang="en-US" sz="1600" dirty="0"/>
                        <a:t>Dilates peripheral blood vessels</a:t>
                      </a:r>
                    </a:p>
                  </a:txBody>
                  <a:tcPr>
                    <a:lnL w="12700">
                      <a:solidFill>
                        <a:schemeClr val="tx1"/>
                      </a:solidFill>
                    </a:lnL>
                    <a:lnR w="12700">
                      <a:solidFill>
                        <a:srgbClr val="000000"/>
                      </a:solidFill>
                    </a:lnR>
                    <a:lnT w="12700">
                      <a:solidFill>
                        <a:srgbClr val="000000"/>
                      </a:solidFill>
                    </a:lnT>
                    <a:lnB w="12700" cmpd="sng">
                      <a:solidFill>
                        <a:srgbClr val="000000"/>
                      </a:solidFill>
                    </a:lnB>
                    <a:solidFill>
                      <a:srgbClr val="FFFFFF"/>
                    </a:solidFill>
                  </a:tcPr>
                </a:tc>
                <a:tc>
                  <a:txBody>
                    <a:bodyPr/>
                    <a:lstStyle/>
                    <a:p>
                      <a:r>
                        <a:rPr lang="en-US" sz="1600" dirty="0"/>
                        <a:t>Vasodilator</a:t>
                      </a:r>
                    </a:p>
                  </a:txBody>
                  <a:tcPr>
                    <a:lnL w="12700">
                      <a:solidFill>
                        <a:srgbClr val="000000"/>
                      </a:solidFill>
                    </a:lnL>
                    <a:lnR w="12700">
                      <a:solidFill>
                        <a:schemeClr val="tx1"/>
                      </a:solidFill>
                    </a:lnR>
                    <a:lnT w="12700">
                      <a:solidFill>
                        <a:srgbClr val="000000"/>
                      </a:solidFill>
                    </a:lnT>
                    <a:lnB w="12700" cmpd="sng">
                      <a:solidFill>
                        <a:srgbClr val="000000"/>
                      </a:solidFill>
                    </a:lnB>
                    <a:solidFill>
                      <a:srgbClr val="FFFFFF"/>
                    </a:solidFill>
                  </a:tcPr>
                </a:tc>
                <a:extLst>
                  <a:ext uri="{0D108BD9-81ED-4DB2-BD59-A6C34878D82A}">
                    <a16:rowId xmlns:a16="http://schemas.microsoft.com/office/drawing/2014/main" val="334659548"/>
                  </a:ext>
                </a:extLst>
              </a:tr>
            </a:tbl>
          </a:graphicData>
        </a:graphic>
      </p:graphicFrame>
    </p:spTree>
    <p:extLst>
      <p:ext uri="{BB962C8B-B14F-4D97-AF65-F5344CB8AC3E}">
        <p14:creationId xmlns:p14="http://schemas.microsoft.com/office/powerpoint/2010/main" val="3694830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1"/>
            <a:ext cx="7901796" cy="1097279"/>
          </a:xfrm>
        </p:spPr>
        <p:txBody>
          <a:bodyPr tIns="91425">
            <a:noAutofit/>
          </a:bodyPr>
          <a:lstStyle/>
          <a:p>
            <a:pPr lvl="0"/>
            <a:r>
              <a:rPr lang="en-US" sz="3200" dirty="0">
                <a:solidFill>
                  <a:srgbClr val="007FA3"/>
                </a:solidFill>
                <a:latin typeface="Arial (Heading)"/>
              </a:rPr>
              <a:t>Chemical, Generic, and Trade Names for Drugs</a:t>
            </a:r>
          </a:p>
        </p:txBody>
      </p:sp>
      <p:sp>
        <p:nvSpPr>
          <p:cNvPr id="3" name="Content Placeholder 2"/>
          <p:cNvSpPr>
            <a:spLocks noGrp="1"/>
          </p:cNvSpPr>
          <p:nvPr>
            <p:ph idx="1"/>
          </p:nvPr>
        </p:nvSpPr>
        <p:spPr>
          <a:xfrm>
            <a:off x="457200" y="1600200"/>
            <a:ext cx="8229600" cy="2402457"/>
          </a:xfrm>
        </p:spPr>
        <p:txBody>
          <a:bodyPr wrap="square" lIns="91425" tIns="91425" rIns="91425" bIns="91425">
            <a:noAutofit/>
          </a:bodyPr>
          <a:lstStyle/>
          <a:p>
            <a:pPr marL="255651" lvl="0" indent="-255651">
              <a:spcAft>
                <a:spcPct val="0"/>
              </a:spcAft>
              <a:buClr>
                <a:srgbClr val="007FA3"/>
              </a:buClr>
              <a:buSzPts val="2400"/>
            </a:pPr>
            <a:r>
              <a:rPr lang="en-US" sz="2400" dirty="0">
                <a:solidFill>
                  <a:srgbClr val="000000"/>
                </a:solidFill>
                <a:latin typeface="Arial (Body)"/>
              </a:rPr>
              <a:t>Challenging to master all of the drug names</a:t>
            </a:r>
          </a:p>
          <a:p>
            <a:pPr marL="255651" lvl="0" indent="-255651">
              <a:spcAft>
                <a:spcPct val="0"/>
              </a:spcAft>
              <a:buClr>
                <a:srgbClr val="007FA3"/>
              </a:buClr>
              <a:buSzPts val="2400"/>
            </a:pPr>
            <a:r>
              <a:rPr lang="en-US" sz="2400" dirty="0">
                <a:solidFill>
                  <a:srgbClr val="000000"/>
                </a:solidFill>
                <a:latin typeface="Arial (Body)"/>
              </a:rPr>
              <a:t>Three basic drug name types</a:t>
            </a:r>
          </a:p>
          <a:p>
            <a:pPr marL="741553" lvl="1" indent="-284353">
              <a:spcAft>
                <a:spcPct val="0"/>
              </a:spcAft>
              <a:buClr>
                <a:srgbClr val="007FA3"/>
              </a:buClr>
              <a:buSzPts val="2400"/>
            </a:pPr>
            <a:r>
              <a:rPr lang="en-US" sz="2400" dirty="0">
                <a:solidFill>
                  <a:srgbClr val="000000"/>
                </a:solidFill>
                <a:latin typeface="Arial (Body)"/>
              </a:rPr>
              <a:t>Chemical</a:t>
            </a:r>
          </a:p>
          <a:p>
            <a:pPr marL="741553" lvl="1" indent="-284353">
              <a:spcAft>
                <a:spcPct val="0"/>
              </a:spcAft>
              <a:buClr>
                <a:srgbClr val="007FA3"/>
              </a:buClr>
              <a:buSzPts val="2400"/>
            </a:pPr>
            <a:r>
              <a:rPr lang="en-US" sz="2400" dirty="0">
                <a:solidFill>
                  <a:srgbClr val="000000"/>
                </a:solidFill>
                <a:latin typeface="Arial (Body)"/>
              </a:rPr>
              <a:t>Generic</a:t>
            </a:r>
          </a:p>
          <a:p>
            <a:pPr marL="741553" lvl="1" indent="-284353">
              <a:spcAft>
                <a:spcPct val="0"/>
              </a:spcAft>
              <a:buClr>
                <a:srgbClr val="007FA3"/>
              </a:buClr>
              <a:buSzPts val="2400"/>
            </a:pPr>
            <a:r>
              <a:rPr lang="en-US" sz="2400" dirty="0">
                <a:solidFill>
                  <a:srgbClr val="000000"/>
                </a:solidFill>
                <a:latin typeface="Arial (Body)"/>
              </a:rPr>
              <a:t>Trade</a:t>
            </a:r>
          </a:p>
        </p:txBody>
      </p:sp>
    </p:spTree>
    <p:extLst>
      <p:ext uri="{BB962C8B-B14F-4D97-AF65-F5344CB8AC3E}">
        <p14:creationId xmlns:p14="http://schemas.microsoft.com/office/powerpoint/2010/main" val="1022348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rPr>
              <a:t>Chemical Names </a:t>
            </a:r>
            <a:r>
              <a:rPr lang="en-US" sz="2000" b="0">
                <a:solidFill>
                  <a:srgbClr val="007FA3"/>
                </a:solidFill>
                <a:latin typeface="Arial (Heading)"/>
              </a:rPr>
              <a:t>(1 of 2)</a:t>
            </a:r>
            <a:endParaRPr lang="en-US" sz="2000" b="0" dirty="0">
              <a:solidFill>
                <a:srgbClr val="007FA3"/>
              </a:solidFill>
              <a:latin typeface="Arial (Heading)"/>
            </a:endParaRPr>
          </a:p>
        </p:txBody>
      </p:sp>
      <p:sp>
        <p:nvSpPr>
          <p:cNvPr id="3" name="Content Placeholder 2"/>
          <p:cNvSpPr>
            <a:spLocks noGrp="1"/>
          </p:cNvSpPr>
          <p:nvPr>
            <p:ph idx="1"/>
          </p:nvPr>
        </p:nvSpPr>
        <p:spPr>
          <a:xfrm>
            <a:off x="457200" y="1600200"/>
            <a:ext cx="8229600" cy="4774721"/>
          </a:xfrm>
        </p:spPr>
        <p:txBody>
          <a:bodyPr wrap="square" lIns="91425" tIns="91425" rIns="91425" bIns="91425">
            <a:noAutofit/>
          </a:bodyPr>
          <a:lstStyle/>
          <a:p>
            <a:pPr marL="255651" lvl="0" indent="-255651">
              <a:spcAft>
                <a:spcPct val="0"/>
              </a:spcAft>
              <a:buClr>
                <a:srgbClr val="007FA3"/>
              </a:buClr>
            </a:pPr>
            <a:r>
              <a:rPr lang="en-US" sz="2200" dirty="0">
                <a:solidFill>
                  <a:srgbClr val="000000"/>
                </a:solidFill>
                <a:latin typeface="Arial (Body)"/>
              </a:rPr>
              <a:t>Nomenclature assigned using established guidelines from the International Union of Pure and Applied Chemistry (</a:t>
            </a:r>
            <a:r>
              <a:rPr lang="pl-PL" sz="2200" dirty="0">
                <a:solidFill>
                  <a:srgbClr val="000000"/>
                </a:solidFill>
                <a:latin typeface="Arial (Body)"/>
              </a:rPr>
              <a:t>I</a:t>
            </a:r>
            <a:r>
              <a:rPr lang="pl-PL" sz="100" dirty="0">
                <a:solidFill>
                  <a:srgbClr val="000000"/>
                </a:solidFill>
                <a:latin typeface="Arial (Body)"/>
              </a:rPr>
              <a:t> </a:t>
            </a:r>
            <a:r>
              <a:rPr lang="pl-PL" sz="2200" dirty="0">
                <a:solidFill>
                  <a:srgbClr val="000000"/>
                </a:solidFill>
                <a:latin typeface="Arial (Body)"/>
              </a:rPr>
              <a:t>U</a:t>
            </a:r>
            <a:r>
              <a:rPr lang="pl-PL" sz="100" dirty="0">
                <a:solidFill>
                  <a:srgbClr val="000000"/>
                </a:solidFill>
                <a:latin typeface="Arial (Body)"/>
              </a:rPr>
              <a:t> </a:t>
            </a:r>
            <a:r>
              <a:rPr lang="pl-PL" sz="2200" dirty="0">
                <a:solidFill>
                  <a:srgbClr val="000000"/>
                </a:solidFill>
                <a:latin typeface="Arial (Body)"/>
              </a:rPr>
              <a:t>P</a:t>
            </a:r>
            <a:r>
              <a:rPr lang="pl-PL" sz="100" dirty="0">
                <a:solidFill>
                  <a:srgbClr val="000000"/>
                </a:solidFill>
                <a:latin typeface="Arial (Body)"/>
              </a:rPr>
              <a:t> </a:t>
            </a:r>
            <a:r>
              <a:rPr lang="pl-PL" sz="2200" dirty="0">
                <a:solidFill>
                  <a:srgbClr val="000000"/>
                </a:solidFill>
                <a:latin typeface="Arial (Body)"/>
              </a:rPr>
              <a:t>A</a:t>
            </a:r>
            <a:r>
              <a:rPr lang="pl-PL" sz="100" dirty="0">
                <a:solidFill>
                  <a:srgbClr val="000000"/>
                </a:solidFill>
                <a:latin typeface="Arial (Body)"/>
              </a:rPr>
              <a:t> </a:t>
            </a:r>
            <a:r>
              <a:rPr lang="pl-PL" sz="2200" dirty="0">
                <a:solidFill>
                  <a:srgbClr val="000000"/>
                </a:solidFill>
                <a:latin typeface="Arial (Body)"/>
              </a:rPr>
              <a:t>C</a:t>
            </a:r>
            <a:r>
              <a:rPr lang="en-US" sz="2200" dirty="0">
                <a:solidFill>
                  <a:srgbClr val="000000"/>
                </a:solidFill>
                <a:latin typeface="Arial (Body)"/>
              </a:rPr>
              <a:t>)</a:t>
            </a:r>
          </a:p>
          <a:p>
            <a:pPr marL="255651" lvl="0" indent="-255651">
              <a:spcAft>
                <a:spcPct val="0"/>
              </a:spcAft>
              <a:buClr>
                <a:srgbClr val="007FA3"/>
              </a:buClr>
            </a:pPr>
            <a:r>
              <a:rPr lang="en-US" sz="2200" dirty="0">
                <a:solidFill>
                  <a:srgbClr val="000000"/>
                </a:solidFill>
                <a:latin typeface="Arial (Body)"/>
              </a:rPr>
              <a:t>Only one chemical name</a:t>
            </a:r>
          </a:p>
          <a:p>
            <a:pPr marL="255651" lvl="0" indent="-255651">
              <a:spcAft>
                <a:spcPct val="0"/>
              </a:spcAft>
              <a:buClr>
                <a:srgbClr val="007FA3"/>
              </a:buClr>
            </a:pPr>
            <a:r>
              <a:rPr lang="en-US" sz="2200" dirty="0">
                <a:solidFill>
                  <a:srgbClr val="000000"/>
                </a:solidFill>
                <a:latin typeface="Arial (Body)"/>
              </a:rPr>
              <a:t>Convey clear, concise information about the drug</a:t>
            </a:r>
          </a:p>
          <a:p>
            <a:pPr marL="255651" lvl="0" indent="-255651">
              <a:spcAft>
                <a:spcPct val="0"/>
              </a:spcAft>
              <a:buClr>
                <a:srgbClr val="007FA3"/>
              </a:buClr>
            </a:pPr>
            <a:r>
              <a:rPr lang="en-US" sz="2200" dirty="0">
                <a:solidFill>
                  <a:srgbClr val="000000"/>
                </a:solidFill>
                <a:latin typeface="Arial (Body)"/>
              </a:rPr>
              <a:t>Difficult to pronounce and remember</a:t>
            </a:r>
          </a:p>
          <a:p>
            <a:pPr marL="741553" lvl="1" indent="-284353">
              <a:spcAft>
                <a:spcPct val="0"/>
              </a:spcAft>
              <a:buClr>
                <a:srgbClr val="007FA3"/>
              </a:buClr>
            </a:pPr>
            <a:r>
              <a:rPr lang="en-US" sz="2200" dirty="0">
                <a:solidFill>
                  <a:srgbClr val="000000"/>
                </a:solidFill>
                <a:latin typeface="Arial (Body)"/>
              </a:rPr>
              <a:t>Example: diazepam</a:t>
            </a:r>
          </a:p>
          <a:p>
            <a:pPr marL="1144778" lvl="2" indent="-230378">
              <a:spcAft>
                <a:spcPct val="0"/>
              </a:spcAft>
              <a:buClr>
                <a:srgbClr val="007FA3"/>
              </a:buClr>
            </a:pPr>
            <a:r>
              <a:rPr lang="en-US" sz="2200" dirty="0">
                <a:solidFill>
                  <a:srgbClr val="000000"/>
                </a:solidFill>
                <a:latin typeface="Arial (Body)"/>
              </a:rPr>
              <a:t>7-chloro-1, 3-dihydro-1-methyl-5-phenyl-2H-1, 4-benzodiazepine-2-1</a:t>
            </a:r>
          </a:p>
          <a:p>
            <a:pPr marL="741553" lvl="1" indent="-284353">
              <a:spcAft>
                <a:spcPct val="0"/>
              </a:spcAft>
              <a:buClr>
                <a:srgbClr val="007FA3"/>
              </a:buClr>
            </a:pPr>
            <a:r>
              <a:rPr lang="en-US" sz="2200" dirty="0">
                <a:solidFill>
                  <a:srgbClr val="000000"/>
                </a:solidFill>
                <a:latin typeface="Arial (Body)"/>
              </a:rPr>
              <a:t>In few cases, the chemical name may be used</a:t>
            </a:r>
          </a:p>
          <a:p>
            <a:pPr marL="1144778" lvl="2" indent="-230378">
              <a:spcAft>
                <a:spcPct val="0"/>
              </a:spcAft>
              <a:buClr>
                <a:srgbClr val="007FA3"/>
              </a:buClr>
            </a:pPr>
            <a:r>
              <a:rPr lang="en-US" sz="2200" dirty="0">
                <a:solidFill>
                  <a:srgbClr val="000000"/>
                </a:solidFill>
                <a:latin typeface="Arial (Body)"/>
              </a:rPr>
              <a:t>Calcium gluconate</a:t>
            </a:r>
          </a:p>
          <a:p>
            <a:pPr marL="1144778" lvl="2" indent="-230378">
              <a:spcAft>
                <a:spcPct val="0"/>
              </a:spcAft>
              <a:buClr>
                <a:srgbClr val="007FA3"/>
              </a:buClr>
            </a:pPr>
            <a:r>
              <a:rPr lang="en-US" sz="2200" dirty="0">
                <a:solidFill>
                  <a:srgbClr val="000000"/>
                </a:solidFill>
                <a:latin typeface="Arial (Body)"/>
              </a:rPr>
              <a:t>Sodium chloride</a:t>
            </a:r>
          </a:p>
        </p:txBody>
      </p:sp>
    </p:spTree>
    <p:extLst>
      <p:ext uri="{BB962C8B-B14F-4D97-AF65-F5344CB8AC3E}">
        <p14:creationId xmlns:p14="http://schemas.microsoft.com/office/powerpoint/2010/main" val="3374012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rPr>
              <a:t>Chemical Names </a:t>
            </a:r>
            <a:r>
              <a:rPr lang="en-US" sz="2000" b="0">
                <a:solidFill>
                  <a:srgbClr val="007FA3"/>
                </a:solidFill>
                <a:latin typeface="Arial (Heading)"/>
              </a:rPr>
              <a:t>(2 of 2)</a:t>
            </a:r>
            <a:endParaRPr lang="en-US" sz="2000" b="0" dirty="0">
              <a:solidFill>
                <a:srgbClr val="007FA3"/>
              </a:solidFill>
              <a:latin typeface="Arial (Heading)"/>
            </a:endParaRPr>
          </a:p>
        </p:txBody>
      </p:sp>
      <p:sp>
        <p:nvSpPr>
          <p:cNvPr id="3" name="Content Placeholder 2"/>
          <p:cNvSpPr>
            <a:spLocks noGrp="1"/>
          </p:cNvSpPr>
          <p:nvPr>
            <p:ph idx="1"/>
          </p:nvPr>
        </p:nvSpPr>
        <p:spPr>
          <a:xfrm>
            <a:off x="457200" y="1600200"/>
            <a:ext cx="8229600" cy="1660585"/>
          </a:xfrm>
        </p:spPr>
        <p:txBody>
          <a:bodyPr wrap="square" lIns="91425" tIns="91425" rIns="91425" bIns="91425">
            <a:noAutofit/>
          </a:bodyPr>
          <a:lstStyle/>
          <a:p>
            <a:pPr marL="255651" lvl="0" indent="-255651">
              <a:spcAft>
                <a:spcPct val="0"/>
              </a:spcAft>
              <a:buClr>
                <a:srgbClr val="007FA3"/>
              </a:buClr>
            </a:pPr>
            <a:r>
              <a:rPr lang="en-US" sz="2200" dirty="0">
                <a:solidFill>
                  <a:srgbClr val="000000"/>
                </a:solidFill>
                <a:latin typeface="Arial (Body)"/>
              </a:rPr>
              <a:t>Drugs may be classified by a portion of the chemical structure</a:t>
            </a:r>
          </a:p>
          <a:p>
            <a:pPr marL="741553" lvl="1" indent="-284353">
              <a:spcAft>
                <a:spcPct val="0"/>
              </a:spcAft>
              <a:buClr>
                <a:srgbClr val="007FA3"/>
              </a:buClr>
            </a:pPr>
            <a:r>
              <a:rPr lang="en-US" sz="2200" dirty="0">
                <a:solidFill>
                  <a:srgbClr val="000000"/>
                </a:solidFill>
                <a:latin typeface="Arial (Body)"/>
              </a:rPr>
              <a:t>Antibiotics may be classified as quinolones or cephalosporins</a:t>
            </a:r>
          </a:p>
        </p:txBody>
      </p:sp>
    </p:spTree>
    <p:extLst>
      <p:ext uri="{BB962C8B-B14F-4D97-AF65-F5344CB8AC3E}">
        <p14:creationId xmlns:p14="http://schemas.microsoft.com/office/powerpoint/2010/main" val="2638163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rPr>
              <a:t>Generic Names</a:t>
            </a:r>
            <a:endParaRPr lang="en-US" sz="3600" dirty="0">
              <a:solidFill>
                <a:srgbClr val="007FA3"/>
              </a:solidFill>
              <a:latin typeface="Arial (Heading)"/>
            </a:endParaRPr>
          </a:p>
        </p:txBody>
      </p:sp>
      <p:sp>
        <p:nvSpPr>
          <p:cNvPr id="3" name="Content Placeholder 2"/>
          <p:cNvSpPr>
            <a:spLocks noGrp="1"/>
          </p:cNvSpPr>
          <p:nvPr>
            <p:ph idx="1"/>
          </p:nvPr>
        </p:nvSpPr>
        <p:spPr>
          <a:xfrm>
            <a:off x="457200" y="1600200"/>
            <a:ext cx="8229600" cy="3334109"/>
          </a:xfrm>
        </p:spPr>
        <p:txBody>
          <a:bodyPr wrap="square" lIns="91425" tIns="91425" rIns="91425" bIns="91425">
            <a:noAutofit/>
          </a:bodyPr>
          <a:lstStyle/>
          <a:p>
            <a:pPr marL="255651" lvl="0" indent="-255651">
              <a:spcAft>
                <a:spcPct val="0"/>
              </a:spcAft>
              <a:buClr>
                <a:srgbClr val="007FA3"/>
              </a:buClr>
            </a:pPr>
            <a:r>
              <a:rPr lang="en-US" sz="2200" dirty="0">
                <a:solidFill>
                  <a:srgbClr val="000000"/>
                </a:solidFill>
                <a:latin typeface="Arial (Body)"/>
              </a:rPr>
              <a:t>Assigned by U.S. Adopted Name Council</a:t>
            </a:r>
          </a:p>
          <a:p>
            <a:pPr marL="255651" lvl="0" indent="-255651">
              <a:spcAft>
                <a:spcPct val="0"/>
              </a:spcAft>
              <a:buClr>
                <a:srgbClr val="007FA3"/>
              </a:buClr>
            </a:pPr>
            <a:r>
              <a:rPr lang="en-US" sz="2200" dirty="0">
                <a:solidFill>
                  <a:srgbClr val="000000"/>
                </a:solidFill>
                <a:latin typeface="Arial (Body)"/>
              </a:rPr>
              <a:t>Less complicated and easier to remember</a:t>
            </a:r>
          </a:p>
          <a:p>
            <a:pPr marL="255651" lvl="0" indent="-255651">
              <a:spcAft>
                <a:spcPct val="0"/>
              </a:spcAft>
              <a:buClr>
                <a:srgbClr val="007FA3"/>
              </a:buClr>
            </a:pPr>
            <a:r>
              <a:rPr lang="en-US" sz="2200" dirty="0">
                <a:solidFill>
                  <a:srgbClr val="000000"/>
                </a:solidFill>
                <a:latin typeface="Arial (Body)"/>
              </a:rPr>
              <a:t>Many organizations use generic names to describe medications</a:t>
            </a:r>
          </a:p>
          <a:p>
            <a:pPr marL="255651" lvl="0" indent="-255651">
              <a:spcAft>
                <a:spcPct val="0"/>
              </a:spcAft>
              <a:buClr>
                <a:srgbClr val="007FA3"/>
              </a:buClr>
            </a:pPr>
            <a:r>
              <a:rPr lang="en-US" sz="2200" dirty="0">
                <a:solidFill>
                  <a:srgbClr val="000000"/>
                </a:solidFill>
                <a:latin typeface="Arial (Body)"/>
              </a:rPr>
              <a:t>Only one generic name</a:t>
            </a:r>
          </a:p>
          <a:p>
            <a:pPr marL="255651" lvl="0" indent="-255651">
              <a:spcAft>
                <a:spcPct val="0"/>
              </a:spcAft>
              <a:buClr>
                <a:srgbClr val="007FA3"/>
              </a:buClr>
            </a:pPr>
            <a:r>
              <a:rPr lang="en-US" sz="2200" dirty="0">
                <a:solidFill>
                  <a:srgbClr val="000000"/>
                </a:solidFill>
                <a:latin typeface="Arial (Body)"/>
              </a:rPr>
              <a:t>Use generic name of drug followed by  lowercase letters</a:t>
            </a:r>
          </a:p>
        </p:txBody>
      </p:sp>
    </p:spTree>
    <p:extLst>
      <p:ext uri="{BB962C8B-B14F-4D97-AF65-F5344CB8AC3E}">
        <p14:creationId xmlns:p14="http://schemas.microsoft.com/office/powerpoint/2010/main" val="606092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rPr>
              <a:t>Trade Names</a:t>
            </a:r>
            <a:endParaRPr lang="en-US" sz="3600" dirty="0">
              <a:solidFill>
                <a:srgbClr val="007FA3"/>
              </a:solidFill>
              <a:latin typeface="Arial (Heading)"/>
            </a:endParaRPr>
          </a:p>
        </p:txBody>
      </p:sp>
      <p:sp>
        <p:nvSpPr>
          <p:cNvPr id="3" name="Content Placeholder 2"/>
          <p:cNvSpPr>
            <a:spLocks noGrp="1"/>
          </p:cNvSpPr>
          <p:nvPr>
            <p:ph idx="1"/>
          </p:nvPr>
        </p:nvSpPr>
        <p:spPr>
          <a:xfrm>
            <a:off x="457200" y="1600200"/>
            <a:ext cx="8229600" cy="4300268"/>
          </a:xfrm>
        </p:spPr>
        <p:txBody>
          <a:bodyPr wrap="square" lIns="91425" tIns="91425" rIns="91425" bIns="91425">
            <a:noAutofit/>
          </a:bodyPr>
          <a:lstStyle/>
          <a:p>
            <a:pPr marL="255651" lvl="0" indent="-255651">
              <a:spcAft>
                <a:spcPct val="0"/>
              </a:spcAft>
              <a:buClr>
                <a:srgbClr val="007FA3"/>
              </a:buClr>
            </a:pPr>
            <a:r>
              <a:rPr lang="en-US" sz="2200" dirty="0">
                <a:solidFill>
                  <a:schemeClr val="tx1"/>
                </a:solidFill>
                <a:latin typeface="Arial (Body)"/>
              </a:rPr>
              <a:t>Usually short and easy to remember</a:t>
            </a:r>
          </a:p>
          <a:p>
            <a:pPr marL="255651" lvl="0" indent="-255651">
              <a:spcAft>
                <a:spcPct val="0"/>
              </a:spcAft>
              <a:buClr>
                <a:srgbClr val="007FA3"/>
              </a:buClr>
            </a:pPr>
            <a:r>
              <a:rPr lang="en-US" sz="2200" dirty="0">
                <a:solidFill>
                  <a:schemeClr val="tx1"/>
                </a:solidFill>
                <a:latin typeface="Arial (Body)"/>
              </a:rPr>
              <a:t>Assigned by the company marketing the drug</a:t>
            </a:r>
          </a:p>
          <a:p>
            <a:pPr marL="255651" lvl="0" indent="-255651">
              <a:spcAft>
                <a:spcPct val="0"/>
              </a:spcAft>
              <a:buClr>
                <a:srgbClr val="007FA3"/>
              </a:buClr>
            </a:pPr>
            <a:r>
              <a:rPr lang="en-US" sz="2200" dirty="0">
                <a:solidFill>
                  <a:schemeClr val="tx1"/>
                </a:solidFill>
                <a:latin typeface="Arial (Body)"/>
              </a:rPr>
              <a:t>Trade name also known as proprietary, product, or brand name</a:t>
            </a:r>
          </a:p>
          <a:p>
            <a:pPr marL="741553" lvl="1" indent="-284353">
              <a:spcAft>
                <a:spcPct val="0"/>
              </a:spcAft>
              <a:buClr>
                <a:srgbClr val="007FA3"/>
              </a:buClr>
            </a:pPr>
            <a:r>
              <a:rPr lang="en-US" sz="2200" dirty="0">
                <a:solidFill>
                  <a:schemeClr val="tx1"/>
                </a:solidFill>
                <a:latin typeface="Arial (Body)"/>
              </a:rPr>
              <a:t>Proprietary means that a drug developer has exclusive rights to name and market a drug for 17 years after a New Drug Application is submitted</a:t>
            </a:r>
          </a:p>
          <a:p>
            <a:pPr marL="255651" lvl="0" indent="-255651">
              <a:spcAft>
                <a:spcPct val="0"/>
              </a:spcAft>
              <a:buClr>
                <a:srgbClr val="007FA3"/>
              </a:buClr>
            </a:pPr>
            <a:r>
              <a:rPr lang="en-US" sz="2200" dirty="0">
                <a:solidFill>
                  <a:schemeClr val="tx1"/>
                </a:solidFill>
                <a:latin typeface="Arial (Body)"/>
              </a:rPr>
              <a:t>Usually capitalized (Benadryl v</a:t>
            </a:r>
            <a:r>
              <a:rPr lang="en-US" sz="100" dirty="0">
                <a:solidFill>
                  <a:schemeClr val="bg1"/>
                </a:solidFill>
                <a:latin typeface="Arial (Body)"/>
              </a:rPr>
              <a:t>er</a:t>
            </a:r>
            <a:r>
              <a:rPr lang="en-US" sz="2200" dirty="0">
                <a:solidFill>
                  <a:schemeClr val="tx1"/>
                </a:solidFill>
                <a:latin typeface="Arial (Body)"/>
              </a:rPr>
              <a:t>s</a:t>
            </a:r>
            <a:r>
              <a:rPr lang="en-US" sz="100" dirty="0">
                <a:solidFill>
                  <a:schemeClr val="bg1"/>
                </a:solidFill>
                <a:latin typeface="Arial (Body)"/>
              </a:rPr>
              <a:t>us</a:t>
            </a:r>
            <a:r>
              <a:rPr lang="en-US" sz="2200" dirty="0">
                <a:solidFill>
                  <a:schemeClr val="tx1"/>
                </a:solidFill>
                <a:latin typeface="Arial (Body)"/>
              </a:rPr>
              <a:t> diphenhydramine)</a:t>
            </a:r>
          </a:p>
          <a:p>
            <a:pPr marL="255651" lvl="0" indent="-255651">
              <a:spcAft>
                <a:spcPct val="0"/>
              </a:spcAft>
              <a:buClr>
                <a:srgbClr val="007FA3"/>
              </a:buClr>
            </a:pPr>
            <a:r>
              <a:rPr lang="en-US" sz="2200" b="1" dirty="0">
                <a:solidFill>
                  <a:schemeClr val="tx1"/>
                </a:solidFill>
                <a:latin typeface="Arial (Body)"/>
              </a:rPr>
              <a:t>Combination</a:t>
            </a:r>
            <a:r>
              <a:rPr lang="en-US" sz="2200" dirty="0">
                <a:solidFill>
                  <a:schemeClr val="tx1"/>
                </a:solidFill>
                <a:latin typeface="Arial (Body)"/>
              </a:rPr>
              <a:t> drugs contain more than one generic active ingredient</a:t>
            </a:r>
          </a:p>
        </p:txBody>
      </p:sp>
    </p:spTree>
    <p:extLst>
      <p:ext uri="{BB962C8B-B14F-4D97-AF65-F5344CB8AC3E}">
        <p14:creationId xmlns:p14="http://schemas.microsoft.com/office/powerpoint/2010/main" val="578918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rPr>
              <a:t>Prescription Drugs</a:t>
            </a:r>
            <a:endParaRPr lang="en-US" sz="3600" dirty="0">
              <a:solidFill>
                <a:srgbClr val="007FA3"/>
              </a:solidFill>
              <a:latin typeface="Arial (Heading)"/>
            </a:endParaRPr>
          </a:p>
        </p:txBody>
      </p:sp>
      <p:sp>
        <p:nvSpPr>
          <p:cNvPr id="3" name="Content Placeholder 2"/>
          <p:cNvSpPr>
            <a:spLocks noGrp="1"/>
          </p:cNvSpPr>
          <p:nvPr>
            <p:ph idx="1"/>
          </p:nvPr>
        </p:nvSpPr>
        <p:spPr>
          <a:xfrm>
            <a:off x="457200" y="1600200"/>
            <a:ext cx="8065698" cy="3221966"/>
          </a:xfrm>
        </p:spPr>
        <p:txBody>
          <a:bodyPr wrap="square" lIns="91425" tIns="91425" rIns="91425" bIns="91425">
            <a:noAutofit/>
          </a:bodyPr>
          <a:lstStyle/>
          <a:p>
            <a:pPr marL="255651" lvl="0" indent="-255651">
              <a:spcAft>
                <a:spcPct val="0"/>
              </a:spcAft>
              <a:buClr>
                <a:srgbClr val="007FA3"/>
              </a:buClr>
            </a:pPr>
            <a:r>
              <a:rPr lang="en-US" sz="2200" dirty="0">
                <a:solidFill>
                  <a:srgbClr val="000000"/>
                </a:solidFill>
                <a:latin typeface="Arial (Body)"/>
              </a:rPr>
              <a:t>Written order from someone with legal authority to write a prescription</a:t>
            </a:r>
          </a:p>
          <a:p>
            <a:pPr marL="255651" lvl="0" indent="-255651">
              <a:spcAft>
                <a:spcPct val="0"/>
              </a:spcAft>
              <a:buClr>
                <a:srgbClr val="007FA3"/>
              </a:buClr>
            </a:pPr>
            <a:r>
              <a:rPr lang="en-US" sz="2200" dirty="0">
                <a:solidFill>
                  <a:srgbClr val="000000"/>
                </a:solidFill>
                <a:latin typeface="Arial (Body)"/>
              </a:rPr>
              <a:t>Numerous benefits</a:t>
            </a:r>
          </a:p>
          <a:p>
            <a:pPr marL="741553" lvl="1" indent="-284353">
              <a:spcAft>
                <a:spcPct val="0"/>
              </a:spcAft>
              <a:buClr>
                <a:srgbClr val="007FA3"/>
              </a:buClr>
            </a:pPr>
            <a:r>
              <a:rPr lang="en-US" sz="2200" dirty="0">
                <a:solidFill>
                  <a:srgbClr val="000000"/>
                </a:solidFill>
                <a:latin typeface="Arial (Body)"/>
              </a:rPr>
              <a:t>Specific diagnosis</a:t>
            </a:r>
          </a:p>
          <a:p>
            <a:pPr marL="741553" lvl="1" indent="-284353">
              <a:spcAft>
                <a:spcPct val="0"/>
              </a:spcAft>
              <a:buClr>
                <a:srgbClr val="007FA3"/>
              </a:buClr>
            </a:pPr>
            <a:r>
              <a:rPr lang="en-US" sz="2200" dirty="0">
                <a:solidFill>
                  <a:srgbClr val="000000"/>
                </a:solidFill>
                <a:latin typeface="Arial (Body)"/>
              </a:rPr>
              <a:t>Maximize therapy</a:t>
            </a:r>
          </a:p>
          <a:p>
            <a:pPr marL="741553" lvl="1" indent="-284353">
              <a:spcAft>
                <a:spcPct val="0"/>
              </a:spcAft>
              <a:buClr>
                <a:srgbClr val="007FA3"/>
              </a:buClr>
            </a:pPr>
            <a:r>
              <a:rPr lang="en-US" sz="2200" dirty="0">
                <a:solidFill>
                  <a:srgbClr val="000000"/>
                </a:solidFill>
                <a:latin typeface="Arial (Body)"/>
              </a:rPr>
              <a:t>Opportunity to teach patient proper use</a:t>
            </a:r>
          </a:p>
          <a:p>
            <a:pPr marL="741553" lvl="1" indent="-284353">
              <a:spcAft>
                <a:spcPct val="0"/>
              </a:spcAft>
              <a:buClr>
                <a:srgbClr val="007FA3"/>
              </a:buClr>
            </a:pPr>
            <a:r>
              <a:rPr lang="en-US" sz="2200" dirty="0">
                <a:solidFill>
                  <a:srgbClr val="000000"/>
                </a:solidFill>
                <a:latin typeface="Arial (Body)"/>
              </a:rPr>
              <a:t>Monitor adverse effects</a:t>
            </a:r>
          </a:p>
        </p:txBody>
      </p:sp>
    </p:spTree>
    <p:extLst>
      <p:ext uri="{BB962C8B-B14F-4D97-AF65-F5344CB8AC3E}">
        <p14:creationId xmlns:p14="http://schemas.microsoft.com/office/powerpoint/2010/main" val="3665470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rPr>
              <a:t>Over-The-Counter Drugs</a:t>
            </a:r>
          </a:p>
        </p:txBody>
      </p:sp>
      <p:sp>
        <p:nvSpPr>
          <p:cNvPr id="3" name="Content Placeholder 2"/>
          <p:cNvSpPr>
            <a:spLocks noGrp="1"/>
          </p:cNvSpPr>
          <p:nvPr>
            <p:ph idx="1"/>
          </p:nvPr>
        </p:nvSpPr>
        <p:spPr>
          <a:xfrm>
            <a:off x="457200" y="1600200"/>
            <a:ext cx="8229600" cy="2721634"/>
          </a:xfrm>
        </p:spPr>
        <p:txBody>
          <a:bodyPr wrap="square" lIns="91425" tIns="91425" rIns="91425" bIns="91425">
            <a:noAutofit/>
          </a:bodyPr>
          <a:lstStyle/>
          <a:p>
            <a:pPr marL="255651" lvl="0" indent="-255651">
              <a:spcAft>
                <a:spcPct val="0"/>
              </a:spcAft>
              <a:buClr>
                <a:srgbClr val="007FA3"/>
              </a:buClr>
            </a:pPr>
            <a:r>
              <a:rPr lang="en-US" sz="2200" dirty="0">
                <a:solidFill>
                  <a:srgbClr val="000000"/>
                </a:solidFill>
                <a:latin typeface="Arial (Body)"/>
              </a:rPr>
              <a:t>Also called O</a:t>
            </a:r>
            <a:r>
              <a:rPr lang="en-US" sz="100" dirty="0">
                <a:solidFill>
                  <a:srgbClr val="000000"/>
                </a:solidFill>
                <a:latin typeface="Arial (Body)"/>
              </a:rPr>
              <a:t> </a:t>
            </a:r>
            <a:r>
              <a:rPr lang="en-US" sz="2200" dirty="0">
                <a:solidFill>
                  <a:srgbClr val="000000"/>
                </a:solidFill>
                <a:latin typeface="Arial (Body)"/>
              </a:rPr>
              <a:t>T</a:t>
            </a:r>
            <a:r>
              <a:rPr lang="en-US" sz="100" dirty="0">
                <a:solidFill>
                  <a:srgbClr val="000000"/>
                </a:solidFill>
                <a:latin typeface="Arial (Body)"/>
              </a:rPr>
              <a:t> </a:t>
            </a:r>
            <a:r>
              <a:rPr lang="en-US" sz="2200" dirty="0">
                <a:solidFill>
                  <a:srgbClr val="000000"/>
                </a:solidFill>
                <a:latin typeface="Arial (Body)"/>
              </a:rPr>
              <a:t>C</a:t>
            </a:r>
          </a:p>
          <a:p>
            <a:pPr marL="255651" lvl="0" indent="-255651">
              <a:spcAft>
                <a:spcPct val="0"/>
              </a:spcAft>
              <a:buClr>
                <a:srgbClr val="007FA3"/>
              </a:buClr>
            </a:pPr>
            <a:r>
              <a:rPr lang="en-US" sz="2200" dirty="0">
                <a:solidFill>
                  <a:srgbClr val="000000"/>
                </a:solidFill>
                <a:latin typeface="Arial (Body)"/>
              </a:rPr>
              <a:t>Do not require healthcare provider’s order</a:t>
            </a:r>
          </a:p>
          <a:p>
            <a:pPr marL="255651" lvl="0" indent="-255651">
              <a:spcAft>
                <a:spcPct val="0"/>
              </a:spcAft>
              <a:buClr>
                <a:srgbClr val="007FA3"/>
              </a:buClr>
            </a:pPr>
            <a:r>
              <a:rPr lang="en-US" sz="2200" dirty="0">
                <a:solidFill>
                  <a:srgbClr val="000000"/>
                </a:solidFill>
                <a:latin typeface="Arial (Body)"/>
              </a:rPr>
              <a:t>May have serious adverse effects if not used properly</a:t>
            </a:r>
          </a:p>
          <a:p>
            <a:pPr marL="255651" lvl="0" indent="-255651">
              <a:spcAft>
                <a:spcPct val="0"/>
              </a:spcAft>
              <a:buClr>
                <a:srgbClr val="007FA3"/>
              </a:buClr>
            </a:pPr>
            <a:r>
              <a:rPr lang="en-US" sz="2200" dirty="0">
                <a:solidFill>
                  <a:srgbClr val="000000"/>
                </a:solidFill>
                <a:latin typeface="Arial (Body)"/>
              </a:rPr>
              <a:t>More easily obtained than prescription drugs</a:t>
            </a:r>
          </a:p>
          <a:p>
            <a:pPr marL="255651" lvl="0" indent="-255651">
              <a:spcAft>
                <a:spcPct val="0"/>
              </a:spcAft>
              <a:buClr>
                <a:srgbClr val="007FA3"/>
              </a:buClr>
            </a:pPr>
            <a:r>
              <a:rPr lang="en-US" sz="2200" dirty="0">
                <a:solidFill>
                  <a:srgbClr val="000000"/>
                </a:solidFill>
                <a:latin typeface="Arial (Body)"/>
              </a:rPr>
              <a:t>Self-treatment is sometimes ineffectual</a:t>
            </a:r>
          </a:p>
        </p:txBody>
      </p:sp>
    </p:spTree>
    <p:extLst>
      <p:ext uri="{BB962C8B-B14F-4D97-AF65-F5344CB8AC3E}">
        <p14:creationId xmlns:p14="http://schemas.microsoft.com/office/powerpoint/2010/main" val="2517068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200" dirty="0">
                <a:solidFill>
                  <a:srgbClr val="007FA3"/>
                </a:solidFill>
                <a:latin typeface="Arial (Heading)"/>
              </a:rPr>
              <a:t>Bioavailability</a:t>
            </a:r>
          </a:p>
        </p:txBody>
      </p:sp>
      <p:sp>
        <p:nvSpPr>
          <p:cNvPr id="3" name="Content Placeholder 2"/>
          <p:cNvSpPr>
            <a:spLocks noGrp="1"/>
          </p:cNvSpPr>
          <p:nvPr>
            <p:ph idx="1"/>
          </p:nvPr>
        </p:nvSpPr>
        <p:spPr>
          <a:xfrm>
            <a:off x="457200" y="1600199"/>
            <a:ext cx="8229600" cy="4507303"/>
          </a:xfrm>
        </p:spPr>
        <p:txBody>
          <a:bodyPr wrap="square" lIns="91425" tIns="91425" rIns="91425" bIns="91425">
            <a:noAutofit/>
          </a:bodyPr>
          <a:lstStyle/>
          <a:p>
            <a:pPr marL="255651" lvl="0" indent="-255651">
              <a:spcAft>
                <a:spcPct val="0"/>
              </a:spcAft>
              <a:buClr>
                <a:srgbClr val="007FA3"/>
              </a:buClr>
            </a:pPr>
            <a:r>
              <a:rPr lang="en-US" sz="2200" dirty="0">
                <a:solidFill>
                  <a:srgbClr val="000000"/>
                </a:solidFill>
                <a:latin typeface="Arial (Body)"/>
              </a:rPr>
              <a:t>Measurement of bioavailability may be key in comparison of trade name and generic medications</a:t>
            </a:r>
          </a:p>
          <a:p>
            <a:pPr marL="741553" lvl="1" indent="-284353">
              <a:spcAft>
                <a:spcPct val="0"/>
              </a:spcAft>
              <a:buClr>
                <a:srgbClr val="007FA3"/>
              </a:buClr>
            </a:pPr>
            <a:r>
              <a:rPr lang="en-US" sz="2200" dirty="0">
                <a:solidFill>
                  <a:srgbClr val="000000"/>
                </a:solidFill>
                <a:latin typeface="Arial (Body)"/>
              </a:rPr>
              <a:t>Bioavailability is physiologic ability of the drug to reach targeted cells and produce its effect</a:t>
            </a:r>
          </a:p>
          <a:p>
            <a:pPr marL="741553" lvl="1" indent="-284353">
              <a:spcAft>
                <a:spcPct val="0"/>
              </a:spcAft>
              <a:buClr>
                <a:srgbClr val="007FA3"/>
              </a:buClr>
            </a:pPr>
            <a:r>
              <a:rPr lang="en-US" sz="2200" dirty="0">
                <a:solidFill>
                  <a:srgbClr val="000000"/>
                </a:solidFill>
                <a:latin typeface="Arial (Body)"/>
              </a:rPr>
              <a:t>Anything that affects drug absorption also affects bioavailability</a:t>
            </a:r>
          </a:p>
        </p:txBody>
      </p:sp>
    </p:spTree>
    <p:extLst>
      <p:ext uri="{BB962C8B-B14F-4D97-AF65-F5344CB8AC3E}">
        <p14:creationId xmlns:p14="http://schemas.microsoft.com/office/powerpoint/2010/main" val="4131174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latin typeface="Arial (Heading)"/>
              </a:rPr>
              <a:t>Figure 1.1</a:t>
            </a:r>
          </a:p>
        </p:txBody>
      </p:sp>
      <p:sp>
        <p:nvSpPr>
          <p:cNvPr id="3" name="Content Placeholder 2"/>
          <p:cNvSpPr>
            <a:spLocks noGrp="1"/>
          </p:cNvSpPr>
          <p:nvPr>
            <p:ph sz="quarter" idx="13"/>
          </p:nvPr>
        </p:nvSpPr>
        <p:spPr>
          <a:xfrm>
            <a:off x="457200" y="1556327"/>
            <a:ext cx="8229600" cy="738300"/>
          </a:xfrm>
        </p:spPr>
        <p:txBody>
          <a:bodyPr wrap="square" lIns="91425" tIns="91425" rIns="91425" bIns="91425">
            <a:noAutofit/>
          </a:bodyPr>
          <a:lstStyle/>
          <a:p>
            <a:pPr marL="0" lvl="0" indent="0">
              <a:spcBef>
                <a:spcPts val="0"/>
              </a:spcBef>
              <a:buSzPts val="2400"/>
              <a:buNone/>
            </a:pPr>
            <a:r>
              <a:rPr lang="en-US" sz="2000" dirty="0">
                <a:solidFill>
                  <a:srgbClr val="000000"/>
                </a:solidFill>
                <a:latin typeface="Arial (Body)"/>
              </a:rPr>
              <a:t>A drug’s bioavailability will depend on the dosage form and how much will actually reach the target location</a:t>
            </a:r>
          </a:p>
        </p:txBody>
      </p:sp>
      <p:pic>
        <p:nvPicPr>
          <p:cNvPr id="6" name="Picture Placeholder 5" descr="The following explains the diagram of bioavailability of a drug through the intestines and liver. The drug passes through the intestines and passes through the gut wall. It then moves to the hepatic portal vein. This is called absorption. It is possible for the drug to continue into the feces. The hepatic portal vein passes through the liver. The drug moves to the tissue. This is bioavailability. It is possible for the drug to be consumed by the metabolism.">
            <a:extLst>
              <a:ext uri="{FF2B5EF4-FFF2-40B4-BE49-F238E27FC236}">
                <a16:creationId xmlns:a16="http://schemas.microsoft.com/office/drawing/2014/main" id="{78B95A8E-1E1D-1C41-A3F0-7AD61D072F62}"/>
              </a:ext>
            </a:extLst>
          </p:cNvPr>
          <p:cNvPicPr>
            <a:picLocks noChangeAspect="1"/>
          </p:cNvPicPr>
          <p:nvPr/>
        </p:nvPicPr>
        <p:blipFill>
          <a:blip r:embed="rId2"/>
          <a:srcRect l="1982" r="1982"/>
          <a:stretch>
            <a:fillRect/>
          </a:stretch>
        </p:blipFill>
        <p:spPr>
          <a:xfrm>
            <a:off x="920502" y="2477922"/>
            <a:ext cx="7306170" cy="3634034"/>
          </a:xfrm>
          <a:prstGeom prst="rect">
            <a:avLst/>
          </a:prstGeom>
          <a:noFill/>
          <a:ln>
            <a:noFill/>
          </a:ln>
        </p:spPr>
      </p:pic>
    </p:spTree>
    <p:extLst>
      <p:ext uri="{BB962C8B-B14F-4D97-AF65-F5344CB8AC3E}">
        <p14:creationId xmlns:p14="http://schemas.microsoft.com/office/powerpoint/2010/main" val="2652049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69846"/>
          </a:xfrm>
        </p:spPr>
        <p:txBody>
          <a:bodyPr tIns="91425">
            <a:noAutofit/>
          </a:bodyPr>
          <a:lstStyle/>
          <a:p>
            <a:pPr lvl="0"/>
            <a:r>
              <a:rPr lang="en-US" sz="2400" dirty="0">
                <a:solidFill>
                  <a:srgbClr val="007FA3"/>
                </a:solidFill>
                <a:latin typeface="Arial (Heading)"/>
                <a:ea typeface="ＭＳ Ｐゴシック" charset="0"/>
                <a:cs typeface="Arial" panose="020B0604020202020204" pitchFamily="34" charset="0"/>
              </a:rPr>
              <a:t>Learning Outcomes</a:t>
            </a:r>
            <a:endParaRPr lang="en-US" sz="2400" b="0" dirty="0">
              <a:solidFill>
                <a:srgbClr val="007FA3"/>
              </a:solidFill>
              <a:latin typeface="Arial (Heading)"/>
              <a:ea typeface="ＭＳ Ｐゴシック" charset="0"/>
              <a:cs typeface="Arial" panose="020B0604020202020204" pitchFamily="34" charset="0"/>
            </a:endParaRPr>
          </a:p>
        </p:txBody>
      </p:sp>
      <p:sp>
        <p:nvSpPr>
          <p:cNvPr id="3" name="Content Placeholder 2"/>
          <p:cNvSpPr>
            <a:spLocks noGrp="1"/>
          </p:cNvSpPr>
          <p:nvPr>
            <p:ph idx="1"/>
          </p:nvPr>
        </p:nvSpPr>
        <p:spPr>
          <a:xfrm>
            <a:off x="457200" y="1001949"/>
            <a:ext cx="8134709" cy="4518957"/>
          </a:xfrm>
        </p:spPr>
        <p:txBody>
          <a:bodyPr wrap="square" lIns="90000" tIns="90000" rIns="90000" bIns="90000">
            <a:noAutofit/>
          </a:bodyPr>
          <a:lstStyle/>
          <a:p>
            <a:pPr marL="0" lvl="0" indent="0">
              <a:spcAft>
                <a:spcPct val="0"/>
              </a:spcAft>
              <a:buSzPts val="2400"/>
              <a:buNone/>
            </a:pPr>
            <a:r>
              <a:rPr lang="en-US" sz="2000" dirty="0">
                <a:solidFill>
                  <a:srgbClr val="000000"/>
                </a:solidFill>
                <a:latin typeface="Arial (Body)"/>
                <a:ea typeface="ＭＳ Ｐゴシック" charset="0"/>
                <a:cs typeface="Arial" panose="020B0604020202020204" pitchFamily="34" charset="0"/>
              </a:rPr>
              <a:t>What is pharmacology</a:t>
            </a:r>
          </a:p>
          <a:p>
            <a:pPr marL="0" lvl="0" indent="0">
              <a:spcAft>
                <a:spcPct val="0"/>
              </a:spcAft>
              <a:buSzPts val="2400"/>
              <a:buNone/>
            </a:pPr>
            <a:r>
              <a:rPr lang="en-US" sz="2000" dirty="0">
                <a:solidFill>
                  <a:srgbClr val="000000"/>
                </a:solidFill>
                <a:latin typeface="Arial (Body)"/>
                <a:ea typeface="ＭＳ Ｐゴシック" charset="0"/>
                <a:cs typeface="Arial" panose="020B0604020202020204" pitchFamily="34" charset="0"/>
              </a:rPr>
              <a:t>Pharmacology and therapeutics </a:t>
            </a:r>
          </a:p>
          <a:p>
            <a:pPr marL="0" lvl="0" indent="0">
              <a:spcAft>
                <a:spcPct val="0"/>
              </a:spcAft>
              <a:buSzPts val="2400"/>
              <a:buNone/>
            </a:pPr>
            <a:r>
              <a:rPr lang="en-US" sz="2000" dirty="0">
                <a:solidFill>
                  <a:srgbClr val="000000"/>
                </a:solidFill>
                <a:latin typeface="Arial (Body)"/>
                <a:ea typeface="ＭＳ Ｐゴシック" charset="0"/>
                <a:cs typeface="Arial" panose="020B0604020202020204" pitchFamily="34" charset="0"/>
              </a:rPr>
              <a:t>Classification of therapeutics agents</a:t>
            </a:r>
          </a:p>
          <a:p>
            <a:pPr marL="0" lvl="0" indent="0">
              <a:spcAft>
                <a:spcPct val="0"/>
              </a:spcAft>
              <a:buSzPts val="2400"/>
              <a:buNone/>
            </a:pPr>
            <a:r>
              <a:rPr lang="en-US" sz="2000" dirty="0">
                <a:solidFill>
                  <a:srgbClr val="000000"/>
                </a:solidFill>
                <a:latin typeface="Arial (Body)"/>
                <a:ea typeface="ＭＳ Ｐゴシック" charset="0"/>
                <a:cs typeface="Arial" panose="020B0604020202020204" pitchFamily="34" charset="0"/>
              </a:rPr>
              <a:t>Therapeutic and </a:t>
            </a:r>
            <a:r>
              <a:rPr lang="en-US" sz="2000">
                <a:solidFill>
                  <a:srgbClr val="000000"/>
                </a:solidFill>
                <a:latin typeface="Arial (Body)"/>
                <a:ea typeface="ＭＳ Ｐゴシック" charset="0"/>
                <a:cs typeface="Arial" panose="020B0604020202020204" pitchFamily="34" charset="0"/>
              </a:rPr>
              <a:t>pharmacologic classifications.</a:t>
            </a:r>
            <a:endParaRPr lang="en-US" sz="2000" dirty="0">
              <a:solidFill>
                <a:srgbClr val="000000"/>
              </a:solidFill>
              <a:latin typeface="Arial (Body)"/>
              <a:ea typeface="ＭＳ Ｐゴシック" charset="0"/>
              <a:cs typeface="Arial" panose="020B0604020202020204" pitchFamily="34" charset="0"/>
            </a:endParaRPr>
          </a:p>
          <a:p>
            <a:pPr marL="0" lvl="0" indent="0">
              <a:spcAft>
                <a:spcPct val="0"/>
              </a:spcAft>
              <a:buSzPts val="2400"/>
              <a:buNone/>
            </a:pPr>
            <a:r>
              <a:rPr lang="en-US" sz="2000" dirty="0">
                <a:solidFill>
                  <a:srgbClr val="000000"/>
                </a:solidFill>
                <a:latin typeface="Arial (Body)"/>
              </a:rPr>
              <a:t>Discuss the prototype approach to drug classification.</a:t>
            </a:r>
          </a:p>
          <a:p>
            <a:pPr marL="0" lvl="0" indent="0">
              <a:spcAft>
                <a:spcPct val="0"/>
              </a:spcAft>
              <a:buSzPts val="2400"/>
              <a:buNone/>
            </a:pPr>
            <a:r>
              <a:rPr lang="en-US" sz="2000" dirty="0">
                <a:solidFill>
                  <a:srgbClr val="000000"/>
                </a:solidFill>
                <a:latin typeface="Arial (Body)"/>
              </a:rPr>
              <a:t>Distinguish among a drug’s chemical name, generic name, and trade name.</a:t>
            </a:r>
          </a:p>
          <a:p>
            <a:pPr marL="0" lvl="0" indent="0">
              <a:spcAft>
                <a:spcPct val="0"/>
              </a:spcAft>
              <a:buSzPts val="2400"/>
              <a:buNone/>
            </a:pPr>
            <a:r>
              <a:rPr lang="en-US" sz="2000" dirty="0">
                <a:solidFill>
                  <a:srgbClr val="000000"/>
                </a:solidFill>
                <a:latin typeface="Arial (Body)"/>
              </a:rPr>
              <a:t>Outline the major differences between prescription and over-the-counter drugs.</a:t>
            </a:r>
          </a:p>
          <a:p>
            <a:pPr marL="0" lvl="0" indent="0">
              <a:spcAft>
                <a:spcPct val="0"/>
              </a:spcAft>
              <a:buSzPts val="2400"/>
              <a:buNone/>
            </a:pPr>
            <a:r>
              <a:rPr lang="en-US" sz="2000" dirty="0">
                <a:solidFill>
                  <a:srgbClr val="000000"/>
                </a:solidFill>
                <a:latin typeface="Arial (Body)"/>
              </a:rPr>
              <a:t>Bioavailability</a:t>
            </a:r>
          </a:p>
          <a:p>
            <a:pPr marL="0" lvl="0" indent="0">
              <a:spcAft>
                <a:spcPct val="0"/>
              </a:spcAft>
              <a:buSzPts val="2400"/>
              <a:buNone/>
            </a:pPr>
            <a:endParaRPr lang="en-US" sz="2000" dirty="0">
              <a:solidFill>
                <a:srgbClr val="000000"/>
              </a:solidFill>
              <a:latin typeface="Arial (Body)"/>
              <a:ea typeface="ＭＳ Ｐゴシック" charset="0"/>
              <a:cs typeface="Arial" panose="020B0604020202020204" pitchFamily="34" charset="0"/>
            </a:endParaRPr>
          </a:p>
        </p:txBody>
      </p:sp>
    </p:spTree>
    <p:extLst>
      <p:ext uri="{BB962C8B-B14F-4D97-AF65-F5344CB8AC3E}">
        <p14:creationId xmlns:p14="http://schemas.microsoft.com/office/powerpoint/2010/main" val="1842931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id="{E47FF819-0D5D-491A-BF8F-B42813E7390C}"/>
              </a:ext>
            </a:extLst>
          </p:cNvPr>
          <p:cNvSpPr>
            <a:spLocks noGrp="1"/>
          </p:cNvSpPr>
          <p:nvPr>
            <p:ph type="title"/>
          </p:nvPr>
        </p:nvSpPr>
        <p:spPr>
          <a:xfrm>
            <a:off x="457200" y="215371"/>
            <a:ext cx="8229600" cy="1097279"/>
          </a:xfrm>
        </p:spPr>
        <p:txBody>
          <a:bodyPr tIns="91425">
            <a:noAutofit/>
          </a:bodyPr>
          <a:lstStyle/>
          <a:p>
            <a:r>
              <a:rPr lang="en-US" dirty="0">
                <a:latin typeface="Arial (Heading)"/>
                <a:cs typeface="Times New Roman" panose="02020603050405020304" pitchFamily="18" charset="0"/>
              </a:rPr>
              <a:t>Copyright</a:t>
            </a:r>
            <a:endParaRPr lang="en-US" sz="2000" b="0" dirty="0">
              <a:latin typeface="Arial (Heading)"/>
              <a:cs typeface="Times New Roman" panose="02020603050405020304" pitchFamily="18" charset="0"/>
            </a:endParaRPr>
          </a:p>
        </p:txBody>
      </p:sp>
      <p:pic>
        <p:nvPicPr>
          <p:cNvPr id="7" name="Graphic 6" descr="Warning">
            <a:extLst>
              <a:ext uri="{FF2B5EF4-FFF2-40B4-BE49-F238E27FC236}">
                <a16:creationId xmlns:a16="http://schemas.microsoft.com/office/drawing/2014/main" id="{C06FB2D2-3F36-42C9-A5A6-B6234DC54C9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6184" y="2317359"/>
            <a:ext cx="1277815" cy="1434026"/>
          </a:xfrm>
          <a:prstGeom prst="rect">
            <a:avLst/>
          </a:prstGeom>
        </p:spPr>
      </p:pic>
      <p:sp>
        <p:nvSpPr>
          <p:cNvPr id="2" name="Text Placeholder 1">
            <a:extLst>
              <a:ext uri="{FF2B5EF4-FFF2-40B4-BE49-F238E27FC236}">
                <a16:creationId xmlns:a16="http://schemas.microsoft.com/office/drawing/2014/main" id="{AD5FAE7B-F718-4307-B112-AD6256157E8F}"/>
              </a:ext>
            </a:extLst>
          </p:cNvPr>
          <p:cNvSpPr>
            <a:spLocks noGrp="1"/>
          </p:cNvSpPr>
          <p:nvPr>
            <p:ph type="body" idx="4294967295"/>
          </p:nvPr>
        </p:nvSpPr>
        <p:spPr>
          <a:xfrm>
            <a:off x="1606061" y="1852246"/>
            <a:ext cx="6858001" cy="2854836"/>
          </a:xfrm>
          <a:ln/>
        </p:spPr>
        <p:style>
          <a:lnRef idx="2">
            <a:schemeClr val="dk1"/>
          </a:lnRef>
          <a:fillRef idx="1">
            <a:schemeClr val="lt1"/>
          </a:fillRef>
          <a:effectRef idx="0">
            <a:schemeClr val="dk1"/>
          </a:effectRef>
          <a:fontRef idx="minor">
            <a:schemeClr val="dk1"/>
          </a:fontRef>
        </p:style>
        <p:txBody>
          <a:bodyPr lIns="182880" tIns="182880" rIns="182880" bIns="182880" anchor="ctr"/>
          <a:lstStyle/>
          <a:p>
            <a:pPr marL="101600" indent="0">
              <a:buNone/>
            </a:pPr>
            <a:r>
              <a:rPr lang="en-US" b="1"/>
              <a:t>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a:t>
            </a:r>
            <a:endParaRPr lang="en-US" b="1" dirty="0"/>
          </a:p>
        </p:txBody>
      </p:sp>
    </p:spTree>
    <p:extLst>
      <p:ext uri="{BB962C8B-B14F-4D97-AF65-F5344CB8AC3E}">
        <p14:creationId xmlns:p14="http://schemas.microsoft.com/office/powerpoint/2010/main" val="10564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rPr>
              <a:t>Pharmacology: The Study of Medicines</a:t>
            </a:r>
          </a:p>
        </p:txBody>
      </p:sp>
      <p:sp>
        <p:nvSpPr>
          <p:cNvPr id="3" name="Content Placeholder 2"/>
          <p:cNvSpPr>
            <a:spLocks noGrp="1"/>
          </p:cNvSpPr>
          <p:nvPr>
            <p:ph idx="1"/>
          </p:nvPr>
        </p:nvSpPr>
        <p:spPr>
          <a:xfrm>
            <a:off x="457200" y="1600200"/>
            <a:ext cx="8229600" cy="4559060"/>
          </a:xfrm>
        </p:spPr>
        <p:txBody>
          <a:bodyPr wrap="square" lIns="91425" tIns="91425" rIns="91425" bIns="91425">
            <a:noAutofit/>
          </a:bodyPr>
          <a:lstStyle/>
          <a:p>
            <a:pPr marL="255651" lvl="0" indent="-255651">
              <a:spcAft>
                <a:spcPct val="0"/>
              </a:spcAft>
              <a:buClr>
                <a:srgbClr val="007FA3"/>
              </a:buClr>
            </a:pPr>
            <a:r>
              <a:rPr lang="en-US" sz="2000" dirty="0">
                <a:solidFill>
                  <a:srgbClr val="000000"/>
                </a:solidFill>
                <a:latin typeface="Arial (Body)"/>
              </a:rPr>
              <a:t>Pharmacology derived from two Greek words</a:t>
            </a:r>
          </a:p>
          <a:p>
            <a:pPr marL="741553" lvl="1" indent="-284353">
              <a:spcAft>
                <a:spcPct val="0"/>
              </a:spcAft>
              <a:buClr>
                <a:srgbClr val="007FA3"/>
              </a:buClr>
            </a:pPr>
            <a:r>
              <a:rPr lang="en-US" sz="2000" b="1" dirty="0">
                <a:solidFill>
                  <a:srgbClr val="000000"/>
                </a:solidFill>
                <a:latin typeface="Arial (Body)"/>
              </a:rPr>
              <a:t>Pharmakon</a:t>
            </a:r>
            <a:r>
              <a:rPr lang="en-US" sz="2000" dirty="0">
                <a:solidFill>
                  <a:srgbClr val="000000"/>
                </a:solidFill>
                <a:latin typeface="Arial (Body)"/>
              </a:rPr>
              <a:t>: “medicine”</a:t>
            </a:r>
          </a:p>
          <a:p>
            <a:pPr marL="741553" lvl="1" indent="-284353">
              <a:spcAft>
                <a:spcPct val="0"/>
              </a:spcAft>
              <a:buClr>
                <a:srgbClr val="007FA3"/>
              </a:buClr>
            </a:pPr>
            <a:r>
              <a:rPr lang="en-US" sz="2000" dirty="0">
                <a:solidFill>
                  <a:srgbClr val="000000"/>
                </a:solidFill>
                <a:latin typeface="Arial (Body)"/>
              </a:rPr>
              <a:t>Logy: “study”</a:t>
            </a:r>
          </a:p>
          <a:p>
            <a:pPr marL="741553" lvl="1" indent="-284353">
              <a:spcAft>
                <a:spcPct val="0"/>
              </a:spcAft>
              <a:buClr>
                <a:srgbClr val="007FA3"/>
              </a:buClr>
            </a:pPr>
            <a:r>
              <a:rPr lang="en-US" sz="2000" dirty="0">
                <a:solidFill>
                  <a:srgbClr val="000000"/>
                </a:solidFill>
                <a:latin typeface="Arial (Body)"/>
              </a:rPr>
              <a:t>Most simply defined as the study of medicines</a:t>
            </a:r>
          </a:p>
          <a:p>
            <a:pPr marL="255651" lvl="0" indent="-255651">
              <a:spcAft>
                <a:spcPct val="0"/>
              </a:spcAft>
              <a:buClr>
                <a:srgbClr val="007FA3"/>
              </a:buClr>
            </a:pPr>
            <a:r>
              <a:rPr lang="en-US" sz="2000" dirty="0">
                <a:solidFill>
                  <a:srgbClr val="000000"/>
                </a:solidFill>
                <a:latin typeface="Arial (Body)"/>
              </a:rPr>
              <a:t>More than 1000 trade-name drugs are available</a:t>
            </a:r>
          </a:p>
          <a:p>
            <a:pPr marL="741553" lvl="1" indent="-284353">
              <a:spcAft>
                <a:spcPct val="0"/>
              </a:spcAft>
              <a:buClr>
                <a:srgbClr val="007FA3"/>
              </a:buClr>
            </a:pPr>
            <a:r>
              <a:rPr lang="en-US" sz="2000" dirty="0">
                <a:solidFill>
                  <a:srgbClr val="000000"/>
                </a:solidFill>
                <a:latin typeface="Arial (Body)"/>
              </a:rPr>
              <a:t>Own set of therapeutic application, adverse effects, and mechanisms of action</a:t>
            </a:r>
          </a:p>
          <a:p>
            <a:pPr marL="255651" lvl="0" indent="-255651">
              <a:spcAft>
                <a:spcPct val="0"/>
              </a:spcAft>
              <a:buClr>
                <a:srgbClr val="007FA3"/>
              </a:buClr>
            </a:pPr>
            <a:r>
              <a:rPr lang="en-US" sz="2000" dirty="0">
                <a:solidFill>
                  <a:srgbClr val="000000"/>
                </a:solidFill>
                <a:latin typeface="Arial (Body)"/>
              </a:rPr>
              <a:t>Many drugs are prescribed for more than one disease</a:t>
            </a:r>
          </a:p>
          <a:p>
            <a:pPr marL="255651" lvl="0" indent="-255651">
              <a:spcAft>
                <a:spcPct val="0"/>
              </a:spcAft>
              <a:buClr>
                <a:srgbClr val="007FA3"/>
              </a:buClr>
            </a:pPr>
            <a:r>
              <a:rPr lang="en-US" sz="2000" dirty="0">
                <a:solidFill>
                  <a:srgbClr val="000000"/>
                </a:solidFill>
                <a:latin typeface="Arial (Body)"/>
              </a:rPr>
              <a:t>Drugs elicit different responses depending on the individual</a:t>
            </a:r>
          </a:p>
          <a:p>
            <a:pPr marL="255651" lvl="0" indent="-255651">
              <a:spcAft>
                <a:spcPct val="0"/>
              </a:spcAft>
              <a:buClr>
                <a:srgbClr val="007FA3"/>
              </a:buClr>
            </a:pPr>
            <a:r>
              <a:rPr lang="en-US" sz="2000" dirty="0">
                <a:solidFill>
                  <a:srgbClr val="000000"/>
                </a:solidFill>
                <a:latin typeface="Arial (Body)"/>
              </a:rPr>
              <a:t>If applied properly, drugs can improve the quality of life; if improperly, results may be devastating</a:t>
            </a:r>
          </a:p>
        </p:txBody>
      </p:sp>
    </p:spTree>
    <p:extLst>
      <p:ext uri="{BB962C8B-B14F-4D97-AF65-F5344CB8AC3E}">
        <p14:creationId xmlns:p14="http://schemas.microsoft.com/office/powerpoint/2010/main" val="4096434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rPr>
              <a:t>Pharmacology and Therapeutics</a:t>
            </a:r>
            <a:endParaRPr lang="en-US" sz="3600" dirty="0">
              <a:solidFill>
                <a:srgbClr val="007FA3"/>
              </a:solidFill>
              <a:latin typeface="Arial (Heading)"/>
            </a:endParaRPr>
          </a:p>
        </p:txBody>
      </p:sp>
      <p:sp>
        <p:nvSpPr>
          <p:cNvPr id="3" name="Content Placeholder 2"/>
          <p:cNvSpPr>
            <a:spLocks noGrp="1"/>
          </p:cNvSpPr>
          <p:nvPr>
            <p:ph idx="1"/>
          </p:nvPr>
        </p:nvSpPr>
        <p:spPr/>
        <p:txBody>
          <a:bodyPr wrap="square" lIns="91425" tIns="91425" rIns="91425" bIns="91425">
            <a:noAutofit/>
          </a:bodyPr>
          <a:lstStyle/>
          <a:p>
            <a:pPr marL="255651" lvl="0" indent="-255651">
              <a:spcAft>
                <a:spcPct val="0"/>
              </a:spcAft>
              <a:buClr>
                <a:srgbClr val="007FA3"/>
              </a:buClr>
            </a:pPr>
            <a:r>
              <a:rPr lang="en-US" sz="2000" dirty="0">
                <a:solidFill>
                  <a:srgbClr val="000000"/>
                </a:solidFill>
                <a:latin typeface="Arial (Body)"/>
              </a:rPr>
              <a:t>Nurses are most directly involved with patient care</a:t>
            </a:r>
          </a:p>
          <a:p>
            <a:pPr marL="741553" lvl="1" indent="-284353">
              <a:spcAft>
                <a:spcPct val="0"/>
              </a:spcAft>
              <a:buClr>
                <a:srgbClr val="007FA3"/>
              </a:buClr>
            </a:pPr>
            <a:r>
              <a:rPr lang="en-US" sz="2000" dirty="0">
                <a:solidFill>
                  <a:srgbClr val="000000"/>
                </a:solidFill>
                <a:latin typeface="Arial (Body)"/>
              </a:rPr>
              <a:t>Educating</a:t>
            </a:r>
          </a:p>
          <a:p>
            <a:pPr marL="741553" lvl="1" indent="-284353">
              <a:spcAft>
                <a:spcPct val="0"/>
              </a:spcAft>
              <a:buClr>
                <a:srgbClr val="007FA3"/>
              </a:buClr>
            </a:pPr>
            <a:r>
              <a:rPr lang="en-US" sz="2000" dirty="0">
                <a:solidFill>
                  <a:srgbClr val="000000"/>
                </a:solidFill>
                <a:latin typeface="Arial (Body)"/>
              </a:rPr>
              <a:t>Managing</a:t>
            </a:r>
          </a:p>
          <a:p>
            <a:pPr marL="741553" lvl="1" indent="-284353">
              <a:spcAft>
                <a:spcPct val="0"/>
              </a:spcAft>
              <a:buClr>
                <a:srgbClr val="007FA3"/>
              </a:buClr>
            </a:pPr>
            <a:r>
              <a:rPr lang="en-US" sz="2000" dirty="0">
                <a:solidFill>
                  <a:srgbClr val="000000"/>
                </a:solidFill>
                <a:latin typeface="Arial (Body)"/>
              </a:rPr>
              <a:t>Monitoring</a:t>
            </a:r>
          </a:p>
          <a:p>
            <a:pPr marL="255651" lvl="0" indent="-255651">
              <a:spcAft>
                <a:spcPct val="0"/>
              </a:spcAft>
              <a:buClr>
                <a:srgbClr val="007FA3"/>
              </a:buClr>
            </a:pPr>
            <a:r>
              <a:rPr lang="en-US" sz="2000" dirty="0">
                <a:solidFill>
                  <a:srgbClr val="000000"/>
                </a:solidFill>
                <a:latin typeface="Arial (Body)"/>
              </a:rPr>
              <a:t>Applicable in all areas of nursing</a:t>
            </a:r>
          </a:p>
          <a:p>
            <a:pPr marL="741553" lvl="1" indent="-284353">
              <a:spcAft>
                <a:spcPct val="0"/>
              </a:spcAft>
              <a:buClr>
                <a:srgbClr val="007FA3"/>
              </a:buClr>
            </a:pPr>
            <a:r>
              <a:rPr lang="en-US" sz="2000" dirty="0">
                <a:solidFill>
                  <a:srgbClr val="000000"/>
                </a:solidFill>
                <a:latin typeface="Arial (Body)"/>
              </a:rPr>
              <a:t>Learning pharmacology extends beyond graduation for students</a:t>
            </a:r>
          </a:p>
          <a:p>
            <a:pPr marL="255651" lvl="0" indent="-255651">
              <a:spcAft>
                <a:spcPct val="0"/>
              </a:spcAft>
              <a:buClr>
                <a:srgbClr val="007FA3"/>
              </a:buClr>
            </a:pPr>
            <a:r>
              <a:rPr lang="en-US" sz="2000" dirty="0">
                <a:solidFill>
                  <a:srgbClr val="000000"/>
                </a:solidFill>
                <a:latin typeface="Arial (Body)"/>
              </a:rPr>
              <a:t>Therapeutics differs from pharmacology</a:t>
            </a:r>
          </a:p>
          <a:p>
            <a:pPr marL="741553" lvl="1" indent="-284353">
              <a:spcAft>
                <a:spcPct val="0"/>
              </a:spcAft>
              <a:buClr>
                <a:srgbClr val="007FA3"/>
              </a:buClr>
            </a:pPr>
            <a:r>
              <a:rPr lang="en-US" sz="2000" dirty="0">
                <a:solidFill>
                  <a:srgbClr val="000000"/>
                </a:solidFill>
                <a:latin typeface="Arial (Body)"/>
              </a:rPr>
              <a:t>Therapeutics focuses on disease prevention and  treatment of suffering</a:t>
            </a:r>
          </a:p>
          <a:p>
            <a:pPr marL="741553" lvl="1" indent="-284353">
              <a:spcAft>
                <a:spcPct val="0"/>
              </a:spcAft>
              <a:buClr>
                <a:srgbClr val="007FA3"/>
              </a:buClr>
            </a:pPr>
            <a:r>
              <a:rPr lang="en-US" sz="2000" dirty="0">
                <a:solidFill>
                  <a:srgbClr val="000000"/>
                </a:solidFill>
                <a:latin typeface="Arial (Body)"/>
              </a:rPr>
              <a:t>Pharmacotherapy (pharmacotherapeutics) is the application of drugs for treating disease and alleviating human suffering </a:t>
            </a:r>
          </a:p>
        </p:txBody>
      </p:sp>
    </p:spTree>
    <p:extLst>
      <p:ext uri="{BB962C8B-B14F-4D97-AF65-F5344CB8AC3E}">
        <p14:creationId xmlns:p14="http://schemas.microsoft.com/office/powerpoint/2010/main" val="1845914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dirty="0">
                <a:solidFill>
                  <a:srgbClr val="007FA3"/>
                </a:solidFill>
                <a:latin typeface="Arial (Heading)"/>
              </a:rPr>
              <a:t>Classification of Therapeutic Agents</a:t>
            </a:r>
          </a:p>
        </p:txBody>
      </p:sp>
      <p:sp>
        <p:nvSpPr>
          <p:cNvPr id="3" name="Content Placeholder 2"/>
          <p:cNvSpPr>
            <a:spLocks noGrp="1"/>
          </p:cNvSpPr>
          <p:nvPr>
            <p:ph idx="1"/>
          </p:nvPr>
        </p:nvSpPr>
        <p:spPr>
          <a:xfrm>
            <a:off x="457200" y="1600200"/>
            <a:ext cx="8229600" cy="1720970"/>
          </a:xfrm>
        </p:spPr>
        <p:txBody>
          <a:bodyPr wrap="square" lIns="91425" tIns="91425" rIns="91425" bIns="91425">
            <a:noAutofit/>
          </a:bodyPr>
          <a:lstStyle/>
          <a:p>
            <a:pPr marL="255651" lvl="0" indent="-255651">
              <a:spcAft>
                <a:spcPct val="0"/>
              </a:spcAft>
              <a:buClr>
                <a:srgbClr val="007FA3"/>
              </a:buClr>
            </a:pPr>
            <a:r>
              <a:rPr lang="en-US" sz="2200" dirty="0">
                <a:solidFill>
                  <a:srgbClr val="000000"/>
                </a:solidFill>
                <a:latin typeface="Arial (Body)"/>
              </a:rPr>
              <a:t>Fall into one of three general categories</a:t>
            </a:r>
          </a:p>
          <a:p>
            <a:pPr marL="741553" lvl="1" indent="-284353">
              <a:spcAft>
                <a:spcPct val="0"/>
              </a:spcAft>
              <a:buClr>
                <a:srgbClr val="007FA3"/>
              </a:buClr>
            </a:pPr>
            <a:r>
              <a:rPr lang="en-US" sz="2200" dirty="0">
                <a:solidFill>
                  <a:srgbClr val="000000"/>
                </a:solidFill>
                <a:latin typeface="Arial (Body)"/>
              </a:rPr>
              <a:t>Drugs or medications</a:t>
            </a:r>
          </a:p>
          <a:p>
            <a:pPr marL="741553" lvl="1" indent="-284353">
              <a:spcAft>
                <a:spcPct val="0"/>
              </a:spcAft>
              <a:buClr>
                <a:srgbClr val="007FA3"/>
              </a:buClr>
            </a:pPr>
            <a:r>
              <a:rPr lang="en-US" sz="2200" dirty="0">
                <a:solidFill>
                  <a:srgbClr val="000000"/>
                </a:solidFill>
                <a:latin typeface="Arial (Body)"/>
              </a:rPr>
              <a:t>Biologics and biosimilar drugs</a:t>
            </a:r>
          </a:p>
          <a:p>
            <a:pPr marL="741553" lvl="1" indent="-284353">
              <a:spcAft>
                <a:spcPct val="0"/>
              </a:spcAft>
              <a:buClr>
                <a:srgbClr val="007FA3"/>
              </a:buClr>
            </a:pPr>
            <a:r>
              <a:rPr lang="en-US" sz="2200" dirty="0">
                <a:solidFill>
                  <a:srgbClr val="000000"/>
                </a:solidFill>
                <a:latin typeface="Arial (Body)"/>
              </a:rPr>
              <a:t>Complementary and alternative medicine therapies</a:t>
            </a:r>
          </a:p>
        </p:txBody>
      </p:sp>
    </p:spTree>
    <p:extLst>
      <p:ext uri="{BB962C8B-B14F-4D97-AF65-F5344CB8AC3E}">
        <p14:creationId xmlns:p14="http://schemas.microsoft.com/office/powerpoint/2010/main" val="584375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600">
                <a:solidFill>
                  <a:srgbClr val="007FA3"/>
                </a:solidFill>
                <a:latin typeface="Arial (Heading)"/>
              </a:rPr>
              <a:t>Drugs and Medications</a:t>
            </a:r>
            <a:endParaRPr lang="en-US" sz="3600" dirty="0">
              <a:solidFill>
                <a:srgbClr val="007FA3"/>
              </a:solidFill>
              <a:latin typeface="Arial (Heading)"/>
            </a:endParaRPr>
          </a:p>
        </p:txBody>
      </p:sp>
      <p:sp>
        <p:nvSpPr>
          <p:cNvPr id="3" name="Content Placeholder 2"/>
          <p:cNvSpPr>
            <a:spLocks noGrp="1"/>
          </p:cNvSpPr>
          <p:nvPr>
            <p:ph idx="1"/>
          </p:nvPr>
        </p:nvSpPr>
        <p:spPr>
          <a:xfrm>
            <a:off x="457200" y="1600200"/>
            <a:ext cx="8229600" cy="4708525"/>
          </a:xfrm>
        </p:spPr>
        <p:txBody>
          <a:bodyPr wrap="square" lIns="91425" tIns="91425" rIns="91425" bIns="91425">
            <a:noAutofit/>
          </a:bodyPr>
          <a:lstStyle/>
          <a:p>
            <a:pPr marL="255651" lvl="0" indent="-255651">
              <a:spcAft>
                <a:spcPct val="0"/>
              </a:spcAft>
              <a:buClr>
                <a:srgbClr val="007FA3"/>
              </a:buClr>
            </a:pPr>
            <a:r>
              <a:rPr lang="en-US" sz="2200" dirty="0">
                <a:solidFill>
                  <a:srgbClr val="000000"/>
                </a:solidFill>
                <a:latin typeface="+mn-lt"/>
              </a:rPr>
              <a:t>Drug</a:t>
            </a:r>
          </a:p>
          <a:p>
            <a:pPr marL="741553" lvl="1" indent="-284353">
              <a:spcAft>
                <a:spcPct val="0"/>
              </a:spcAft>
              <a:buClr>
                <a:srgbClr val="007FA3"/>
              </a:buClr>
            </a:pPr>
            <a:r>
              <a:rPr lang="en-US" sz="2200" dirty="0">
                <a:solidFill>
                  <a:srgbClr val="000000"/>
                </a:solidFill>
                <a:latin typeface="+mn-lt"/>
              </a:rPr>
              <a:t>Chemical agent capable of producing biological responses within the body</a:t>
            </a:r>
          </a:p>
          <a:p>
            <a:pPr marL="741553" lvl="1" indent="-284353">
              <a:spcAft>
                <a:spcPct val="0"/>
              </a:spcAft>
              <a:buClr>
                <a:srgbClr val="007FA3"/>
              </a:buClr>
            </a:pPr>
            <a:r>
              <a:rPr lang="en-US" sz="2200" dirty="0">
                <a:solidFill>
                  <a:srgbClr val="000000"/>
                </a:solidFill>
                <a:latin typeface="+mn-lt"/>
              </a:rPr>
              <a:t>Responses may be desirable (therapeutic) or undesirable (adverse)</a:t>
            </a:r>
          </a:p>
          <a:p>
            <a:pPr marL="741553" lvl="1" indent="-284353">
              <a:spcAft>
                <a:spcPct val="0"/>
              </a:spcAft>
              <a:buClr>
                <a:srgbClr val="007FA3"/>
              </a:buClr>
            </a:pPr>
            <a:r>
              <a:rPr lang="en-US" sz="2200" dirty="0">
                <a:solidFill>
                  <a:srgbClr val="000000"/>
                </a:solidFill>
                <a:latin typeface="+mn-lt"/>
              </a:rPr>
              <a:t>Broadly defined</a:t>
            </a:r>
          </a:p>
          <a:p>
            <a:pPr marL="255651" lvl="0" indent="-255651">
              <a:spcAft>
                <a:spcPct val="0"/>
              </a:spcAft>
              <a:buClr>
                <a:srgbClr val="007FA3"/>
              </a:buClr>
            </a:pPr>
            <a:r>
              <a:rPr lang="en-US" sz="2200" dirty="0">
                <a:solidFill>
                  <a:srgbClr val="000000"/>
                </a:solidFill>
                <a:latin typeface="+mn-lt"/>
              </a:rPr>
              <a:t>Medication</a:t>
            </a:r>
          </a:p>
          <a:p>
            <a:pPr marL="741553" lvl="1" indent="-284353">
              <a:spcAft>
                <a:spcPct val="0"/>
              </a:spcAft>
              <a:buClr>
                <a:srgbClr val="007FA3"/>
              </a:buClr>
            </a:pPr>
            <a:r>
              <a:rPr lang="en-US" sz="2200" dirty="0">
                <a:solidFill>
                  <a:srgbClr val="000000"/>
                </a:solidFill>
                <a:latin typeface="+mn-lt"/>
              </a:rPr>
              <a:t>Drug after it is administered</a:t>
            </a:r>
          </a:p>
          <a:p>
            <a:pPr marL="255651" lvl="0" indent="-255651">
              <a:spcAft>
                <a:spcPct val="0"/>
              </a:spcAft>
              <a:buClr>
                <a:srgbClr val="007FA3"/>
              </a:buClr>
            </a:pPr>
            <a:r>
              <a:rPr lang="en-US" sz="2200" dirty="0">
                <a:solidFill>
                  <a:srgbClr val="000000"/>
                </a:solidFill>
                <a:latin typeface="+mn-lt"/>
              </a:rPr>
              <a:t>Both may be considered part of the body’s normal activities</a:t>
            </a:r>
          </a:p>
          <a:p>
            <a:pPr marL="741553" lvl="1" indent="-284353">
              <a:spcAft>
                <a:spcPct val="0"/>
              </a:spcAft>
              <a:buClr>
                <a:srgbClr val="007FA3"/>
              </a:buClr>
            </a:pPr>
            <a:r>
              <a:rPr lang="en-US" sz="2200" dirty="0">
                <a:solidFill>
                  <a:srgbClr val="000000"/>
                </a:solidFill>
                <a:latin typeface="+mn-lt"/>
              </a:rPr>
              <a:t>Essential gases we breathe</a:t>
            </a:r>
          </a:p>
          <a:p>
            <a:pPr marL="741553" lvl="1" indent="-284353">
              <a:spcAft>
                <a:spcPct val="0"/>
              </a:spcAft>
              <a:buClr>
                <a:srgbClr val="007FA3"/>
              </a:buClr>
            </a:pPr>
            <a:r>
              <a:rPr lang="en-US" sz="2200" dirty="0">
                <a:solidFill>
                  <a:srgbClr val="000000"/>
                </a:solidFill>
                <a:latin typeface="+mn-lt"/>
              </a:rPr>
              <a:t>Foods we eat</a:t>
            </a:r>
          </a:p>
        </p:txBody>
      </p:sp>
    </p:spTree>
    <p:extLst>
      <p:ext uri="{BB962C8B-B14F-4D97-AF65-F5344CB8AC3E}">
        <p14:creationId xmlns:p14="http://schemas.microsoft.com/office/powerpoint/2010/main" val="1745917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solidFill>
                <a:latin typeface="Arial (Body)"/>
              </a:rPr>
              <a:t>Biologics and biosimilar drugs</a:t>
            </a:r>
            <a:endParaRPr lang="en-US" dirty="0">
              <a:solidFill>
                <a:schemeClr val="tx2"/>
              </a:solidFill>
            </a:endParaRPr>
          </a:p>
        </p:txBody>
      </p:sp>
      <p:sp>
        <p:nvSpPr>
          <p:cNvPr id="3" name="Content Placeholder 2"/>
          <p:cNvSpPr>
            <a:spLocks noGrp="1"/>
          </p:cNvSpPr>
          <p:nvPr>
            <p:ph idx="1"/>
          </p:nvPr>
        </p:nvSpPr>
        <p:spPr/>
        <p:txBody>
          <a:bodyPr/>
          <a:lstStyle/>
          <a:p>
            <a:r>
              <a:rPr lang="en-US" sz="2800" dirty="0"/>
              <a:t>Agents naturally produced  in animal cells,  by microorganisms, or by the body itself </a:t>
            </a:r>
          </a:p>
          <a:p>
            <a:pPr marL="688975" indent="450850"/>
            <a:r>
              <a:rPr lang="en-US" sz="2800" dirty="0"/>
              <a:t>Hormones</a:t>
            </a:r>
          </a:p>
          <a:p>
            <a:pPr marL="688975" indent="450850"/>
            <a:r>
              <a:rPr lang="en-US" sz="2800" dirty="0"/>
              <a:t>Monoclonal antibodies</a:t>
            </a:r>
          </a:p>
          <a:p>
            <a:pPr marL="688975" indent="450850"/>
            <a:r>
              <a:rPr lang="en-US" sz="2800" dirty="0"/>
              <a:t>Natural blood products and components </a:t>
            </a:r>
          </a:p>
          <a:p>
            <a:pPr marL="688975" indent="450850"/>
            <a:r>
              <a:rPr lang="en-US" sz="2800" dirty="0"/>
              <a:t>Interferons</a:t>
            </a:r>
          </a:p>
          <a:p>
            <a:pPr marL="688975" indent="450850"/>
            <a:r>
              <a:rPr lang="en-US" sz="2800" dirty="0"/>
              <a:t>Vaccines </a:t>
            </a:r>
          </a:p>
          <a:p>
            <a:endParaRPr lang="en-US" sz="2800" dirty="0"/>
          </a:p>
        </p:txBody>
      </p:sp>
    </p:spTree>
    <p:extLst>
      <p:ext uri="{BB962C8B-B14F-4D97-AF65-F5344CB8AC3E}">
        <p14:creationId xmlns:p14="http://schemas.microsoft.com/office/powerpoint/2010/main" val="209997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200" dirty="0">
                <a:solidFill>
                  <a:srgbClr val="007FA3"/>
                </a:solidFill>
                <a:latin typeface="Arial (Heading)"/>
              </a:rPr>
              <a:t>Therapeutic and Pharmacologic Classification of Drugs</a:t>
            </a:r>
          </a:p>
        </p:txBody>
      </p:sp>
      <p:sp>
        <p:nvSpPr>
          <p:cNvPr id="3" name="Content Placeholder 2"/>
          <p:cNvSpPr>
            <a:spLocks noGrp="1"/>
          </p:cNvSpPr>
          <p:nvPr>
            <p:ph idx="1"/>
          </p:nvPr>
        </p:nvSpPr>
        <p:spPr>
          <a:xfrm>
            <a:off x="457200" y="1600199"/>
            <a:ext cx="8229600" cy="3610155"/>
          </a:xfrm>
        </p:spPr>
        <p:txBody>
          <a:bodyPr wrap="square" lIns="91425" tIns="91425" rIns="91425" bIns="91425">
            <a:noAutofit/>
          </a:bodyPr>
          <a:lstStyle/>
          <a:p>
            <a:pPr marL="255651" lvl="0" indent="-255651">
              <a:spcAft>
                <a:spcPct val="0"/>
              </a:spcAft>
              <a:buClr>
                <a:srgbClr val="007FA3"/>
              </a:buClr>
            </a:pPr>
            <a:r>
              <a:rPr lang="en-US" sz="2200" b="1" dirty="0">
                <a:solidFill>
                  <a:schemeClr val="tx2">
                    <a:lumMod val="75000"/>
                  </a:schemeClr>
                </a:solidFill>
                <a:latin typeface="Arial (Body)"/>
              </a:rPr>
              <a:t>Therapeutic classification</a:t>
            </a:r>
          </a:p>
          <a:p>
            <a:pPr marL="741553" lvl="1" indent="-284353">
              <a:spcAft>
                <a:spcPct val="0"/>
              </a:spcAft>
              <a:buClr>
                <a:srgbClr val="007FA3"/>
              </a:buClr>
            </a:pPr>
            <a:r>
              <a:rPr lang="en-US" sz="2200" dirty="0">
                <a:solidFill>
                  <a:srgbClr val="000000"/>
                </a:solidFill>
                <a:latin typeface="Arial (Body)"/>
              </a:rPr>
              <a:t>Organization based on therapeutic usefulness</a:t>
            </a:r>
          </a:p>
          <a:p>
            <a:pPr marL="255651" lvl="0" indent="-255651">
              <a:spcAft>
                <a:spcPct val="0"/>
              </a:spcAft>
              <a:buClr>
                <a:srgbClr val="007FA3"/>
              </a:buClr>
            </a:pPr>
            <a:r>
              <a:rPr lang="en-US" sz="2200" b="1" dirty="0">
                <a:solidFill>
                  <a:schemeClr val="tx2">
                    <a:lumMod val="75000"/>
                  </a:schemeClr>
                </a:solidFill>
                <a:latin typeface="Arial (Body)"/>
              </a:rPr>
              <a:t>Pharmacologic classification</a:t>
            </a:r>
          </a:p>
          <a:p>
            <a:pPr marL="741553" lvl="1" indent="-284353">
              <a:spcAft>
                <a:spcPct val="0"/>
              </a:spcAft>
              <a:buClr>
                <a:srgbClr val="007FA3"/>
              </a:buClr>
            </a:pPr>
            <a:r>
              <a:rPr lang="en-US" sz="2200" dirty="0">
                <a:solidFill>
                  <a:srgbClr val="000000"/>
                </a:solidFill>
                <a:latin typeface="Arial (Body)"/>
              </a:rPr>
              <a:t>Organization based on the way the drug works at a molecular, tissue, or body system level</a:t>
            </a:r>
          </a:p>
          <a:p>
            <a:pPr marL="741553" lvl="1" indent="-284353">
              <a:spcAft>
                <a:spcPct val="0"/>
              </a:spcAft>
              <a:buClr>
                <a:srgbClr val="007FA3"/>
              </a:buClr>
            </a:pPr>
            <a:r>
              <a:rPr lang="en-US" sz="2200" dirty="0">
                <a:solidFill>
                  <a:srgbClr val="000000"/>
                </a:solidFill>
                <a:latin typeface="Arial (Body)"/>
              </a:rPr>
              <a:t>Often represents mechanism of action</a:t>
            </a:r>
          </a:p>
          <a:p>
            <a:pPr marL="255651" lvl="0" indent="-255651">
              <a:spcAft>
                <a:spcPct val="0"/>
              </a:spcAft>
              <a:buClr>
                <a:srgbClr val="007FA3"/>
              </a:buClr>
            </a:pPr>
            <a:r>
              <a:rPr lang="en-US" sz="2200" dirty="0">
                <a:solidFill>
                  <a:srgbClr val="000000"/>
                </a:solidFill>
                <a:latin typeface="Arial (Body)"/>
              </a:rPr>
              <a:t>Both classifications are widely used</a:t>
            </a:r>
          </a:p>
          <a:p>
            <a:pPr marL="255651" lvl="0" indent="-255651">
              <a:spcAft>
                <a:spcPct val="0"/>
              </a:spcAft>
              <a:buClr>
                <a:srgbClr val="007FA3"/>
              </a:buClr>
            </a:pPr>
            <a:r>
              <a:rPr lang="en-US" sz="2200" dirty="0">
                <a:solidFill>
                  <a:srgbClr val="000000"/>
                </a:solidFill>
                <a:latin typeface="Arial (Body)"/>
              </a:rPr>
              <a:t>Prototype drug used as comparison</a:t>
            </a:r>
          </a:p>
        </p:txBody>
      </p:sp>
    </p:spTree>
    <p:extLst>
      <p:ext uri="{BB962C8B-B14F-4D97-AF65-F5344CB8AC3E}">
        <p14:creationId xmlns:p14="http://schemas.microsoft.com/office/powerpoint/2010/main" val="1493533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noAutofit/>
          </a:bodyPr>
          <a:lstStyle/>
          <a:p>
            <a:pPr lvl="0"/>
            <a:r>
              <a:rPr lang="en-US" sz="3200" dirty="0">
                <a:solidFill>
                  <a:srgbClr val="007FA3"/>
                </a:solidFill>
                <a:latin typeface="Arial (Heading)"/>
              </a:rPr>
              <a:t>Table 1.1 Therapeutic Classification Focus: Cardiovascular Function</a:t>
            </a:r>
          </a:p>
        </p:txBody>
      </p:sp>
      <p:graphicFrame>
        <p:nvGraphicFramePr>
          <p:cNvPr id="3" name="Table 2"/>
          <p:cNvGraphicFramePr>
            <a:graphicFrameLocks noGrp="1"/>
          </p:cNvGraphicFramePr>
          <p:nvPr>
            <p:extLst>
              <p:ext uri="{D42A27DB-BD31-4B8C-83A1-F6EECF244321}">
                <p14:modId xmlns:p14="http://schemas.microsoft.com/office/powerpoint/2010/main" val="79248476"/>
              </p:ext>
            </p:extLst>
          </p:nvPr>
        </p:nvGraphicFramePr>
        <p:xfrm>
          <a:off x="992037" y="1811215"/>
          <a:ext cx="7159926" cy="2802744"/>
        </p:xfrm>
        <a:graphic>
          <a:graphicData uri="http://schemas.openxmlformats.org/drawingml/2006/table">
            <a:tbl>
              <a:tblPr firstRow="1" bandRow="1">
                <a:tableStyleId>{85BE263C-DBD7-4A20-BB59-AAB30ACAA65A}</a:tableStyleId>
              </a:tblPr>
              <a:tblGrid>
                <a:gridCol w="3579963">
                  <a:extLst>
                    <a:ext uri="{9D8B030D-6E8A-4147-A177-3AD203B41FA5}">
                      <a16:colId xmlns:a16="http://schemas.microsoft.com/office/drawing/2014/main" val="2474198173"/>
                    </a:ext>
                  </a:extLst>
                </a:gridCol>
                <a:gridCol w="3579963">
                  <a:extLst>
                    <a:ext uri="{9D8B030D-6E8A-4147-A177-3AD203B41FA5}">
                      <a16:colId xmlns:a16="http://schemas.microsoft.com/office/drawing/2014/main" val="1190806703"/>
                    </a:ext>
                  </a:extLst>
                </a:gridCol>
              </a:tblGrid>
              <a:tr h="467124">
                <a:tc>
                  <a:txBody>
                    <a:bodyPr/>
                    <a:lstStyle/>
                    <a:p>
                      <a:r>
                        <a:rPr lang="en-US" sz="1800" dirty="0">
                          <a:solidFill>
                            <a:srgbClr val="000000"/>
                          </a:solidFill>
                        </a:rPr>
                        <a:t>Usefulness</a:t>
                      </a:r>
                    </a:p>
                  </a:txBody>
                  <a:tcPr>
                    <a:lnL w="12700">
                      <a:solidFill>
                        <a:schemeClr val="tx1"/>
                      </a:solidFill>
                    </a:lnL>
                    <a:lnR w="12700">
                      <a:solidFill>
                        <a:srgbClr val="000000"/>
                      </a:solidFill>
                    </a:lnR>
                    <a:lnT w="12700" cmpd="sng">
                      <a:solidFill>
                        <a:srgbClr val="000000"/>
                      </a:solidFill>
                    </a:lnT>
                    <a:lnB w="12700" cmpd="sng">
                      <a:solidFill>
                        <a:srgbClr val="000000"/>
                      </a:solidFill>
                    </a:lnB>
                    <a:solidFill>
                      <a:srgbClr val="FFFFFF"/>
                    </a:solidFill>
                  </a:tcPr>
                </a:tc>
                <a:tc>
                  <a:txBody>
                    <a:bodyPr/>
                    <a:lstStyle/>
                    <a:p>
                      <a:r>
                        <a:rPr lang="en-US" sz="1800" dirty="0">
                          <a:solidFill>
                            <a:srgbClr val="000000"/>
                          </a:solidFill>
                        </a:rPr>
                        <a:t>Drug Classification</a:t>
                      </a:r>
                    </a:p>
                  </a:txBody>
                  <a:tcPr>
                    <a:lnL w="12700">
                      <a:solidFill>
                        <a:srgbClr val="000000"/>
                      </a:solidFill>
                    </a:lnL>
                    <a:lnR w="12700">
                      <a:solidFill>
                        <a:schemeClr val="tx1"/>
                      </a:solidFill>
                    </a:lnR>
                    <a:lnT w="12700" cmpd="sng">
                      <a:solidFill>
                        <a:srgbClr val="000000"/>
                      </a:solidFill>
                    </a:lnT>
                    <a:lnB w="12700" cmpd="sng">
                      <a:solidFill>
                        <a:srgbClr val="000000"/>
                      </a:solidFill>
                    </a:lnB>
                    <a:solidFill>
                      <a:srgbClr val="FFFFFF"/>
                    </a:solidFill>
                  </a:tcPr>
                </a:tc>
                <a:extLst>
                  <a:ext uri="{0D108BD9-81ED-4DB2-BD59-A6C34878D82A}">
                    <a16:rowId xmlns:a16="http://schemas.microsoft.com/office/drawing/2014/main" val="175769403"/>
                  </a:ext>
                </a:extLst>
              </a:tr>
              <a:tr h="467124">
                <a:tc>
                  <a:txBody>
                    <a:bodyPr/>
                    <a:lstStyle/>
                    <a:p>
                      <a:r>
                        <a:rPr lang="en-US" sz="1800" dirty="0"/>
                        <a:t>Influence blood clotting</a:t>
                      </a:r>
                    </a:p>
                  </a:txBody>
                  <a:tcPr>
                    <a:lnL w="12700">
                      <a:solidFill>
                        <a:schemeClr val="tx1"/>
                      </a:solidFill>
                    </a:lnL>
                    <a:lnR w="12700">
                      <a:solidFill>
                        <a:srgbClr val="000000"/>
                      </a:solidFill>
                    </a:lnR>
                    <a:lnT w="12700" cmpd="sng">
                      <a:solidFill>
                        <a:srgbClr val="000000"/>
                      </a:solidFill>
                    </a:lnT>
                    <a:lnB w="12700">
                      <a:solidFill>
                        <a:srgbClr val="000000"/>
                      </a:solidFill>
                    </a:lnB>
                    <a:solidFill>
                      <a:srgbClr val="FFFFFF"/>
                    </a:solidFill>
                  </a:tcPr>
                </a:tc>
                <a:tc>
                  <a:txBody>
                    <a:bodyPr/>
                    <a:lstStyle/>
                    <a:p>
                      <a:r>
                        <a:rPr lang="en-US" sz="1800" dirty="0"/>
                        <a:t>Anticoagulant</a:t>
                      </a:r>
                    </a:p>
                  </a:txBody>
                  <a:tcPr>
                    <a:lnL w="12700">
                      <a:solidFill>
                        <a:srgbClr val="000000"/>
                      </a:solidFill>
                    </a:lnL>
                    <a:lnR w="12700">
                      <a:solidFill>
                        <a:schemeClr val="tx1"/>
                      </a:solidFill>
                    </a:lnR>
                    <a:lnT w="12700" cmpd="sng">
                      <a:solidFill>
                        <a:srgbClr val="000000"/>
                      </a:solidFill>
                    </a:lnT>
                    <a:lnB w="12700">
                      <a:solidFill>
                        <a:srgbClr val="000000"/>
                      </a:solidFill>
                    </a:lnB>
                    <a:solidFill>
                      <a:srgbClr val="FFFFFF"/>
                    </a:solidFill>
                  </a:tcPr>
                </a:tc>
                <a:extLst>
                  <a:ext uri="{0D108BD9-81ED-4DB2-BD59-A6C34878D82A}">
                    <a16:rowId xmlns:a16="http://schemas.microsoft.com/office/drawing/2014/main" val="3624577506"/>
                  </a:ext>
                </a:extLst>
              </a:tr>
              <a:tr h="467124">
                <a:tc>
                  <a:txBody>
                    <a:bodyPr/>
                    <a:lstStyle/>
                    <a:p>
                      <a:r>
                        <a:rPr lang="en-US" sz="1800" dirty="0"/>
                        <a:t>Lower blood cholesterol</a:t>
                      </a:r>
                    </a:p>
                  </a:txBody>
                  <a:tcPr>
                    <a:lnL w="12700">
                      <a:solidFill>
                        <a:schemeClr val="tx1"/>
                      </a:solidFill>
                    </a:lnL>
                    <a:lnR w="12700">
                      <a:solidFill>
                        <a:srgbClr val="000000"/>
                      </a:solidFill>
                    </a:lnR>
                    <a:lnT w="12700">
                      <a:solidFill>
                        <a:srgbClr val="000000"/>
                      </a:solidFill>
                    </a:lnT>
                    <a:lnB w="12700">
                      <a:solidFill>
                        <a:srgbClr val="000000"/>
                      </a:solidFill>
                    </a:lnB>
                    <a:solidFill>
                      <a:srgbClr val="FFFFFF"/>
                    </a:solidFill>
                  </a:tcPr>
                </a:tc>
                <a:tc>
                  <a:txBody>
                    <a:bodyPr/>
                    <a:lstStyle/>
                    <a:p>
                      <a:r>
                        <a:rPr lang="en-US" sz="1800" dirty="0"/>
                        <a:t>Antihyperlipidemic</a:t>
                      </a:r>
                    </a:p>
                  </a:txBody>
                  <a:tcPr>
                    <a:lnL w="12700">
                      <a:solidFill>
                        <a:srgbClr val="000000"/>
                      </a:solidFill>
                    </a:lnL>
                    <a:lnR w="12700">
                      <a:solidFill>
                        <a:schemeClr val="tx1"/>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2232213252"/>
                  </a:ext>
                </a:extLst>
              </a:tr>
              <a:tr h="467124">
                <a:tc>
                  <a:txBody>
                    <a:bodyPr/>
                    <a:lstStyle/>
                    <a:p>
                      <a:r>
                        <a:rPr lang="en-US" sz="1800" dirty="0"/>
                        <a:t>Lower blood pressure</a:t>
                      </a:r>
                    </a:p>
                  </a:txBody>
                  <a:tcPr>
                    <a:lnL w="12700">
                      <a:solidFill>
                        <a:schemeClr val="tx1"/>
                      </a:solidFill>
                    </a:lnL>
                    <a:lnR w="12700">
                      <a:solidFill>
                        <a:srgbClr val="000000"/>
                      </a:solidFill>
                    </a:lnR>
                    <a:lnT w="12700">
                      <a:solidFill>
                        <a:srgbClr val="000000"/>
                      </a:solidFill>
                    </a:lnT>
                    <a:lnB w="12700">
                      <a:solidFill>
                        <a:srgbClr val="000000"/>
                      </a:solidFill>
                    </a:lnB>
                    <a:solidFill>
                      <a:srgbClr val="FFFFFF"/>
                    </a:solidFill>
                  </a:tcPr>
                </a:tc>
                <a:tc>
                  <a:txBody>
                    <a:bodyPr/>
                    <a:lstStyle/>
                    <a:p>
                      <a:r>
                        <a:rPr lang="en-US" sz="1800" dirty="0"/>
                        <a:t>Antihypertensive</a:t>
                      </a:r>
                    </a:p>
                  </a:txBody>
                  <a:tcPr>
                    <a:lnL w="12700">
                      <a:solidFill>
                        <a:srgbClr val="000000"/>
                      </a:solidFill>
                    </a:lnL>
                    <a:lnR w="12700">
                      <a:solidFill>
                        <a:schemeClr val="tx1"/>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985367532"/>
                  </a:ext>
                </a:extLst>
              </a:tr>
              <a:tr h="467124">
                <a:tc>
                  <a:txBody>
                    <a:bodyPr/>
                    <a:lstStyle/>
                    <a:p>
                      <a:r>
                        <a:rPr lang="en-US" sz="1800" dirty="0"/>
                        <a:t>Restore normal cardiac rhythm</a:t>
                      </a:r>
                    </a:p>
                  </a:txBody>
                  <a:tcPr>
                    <a:lnL w="12700">
                      <a:solidFill>
                        <a:schemeClr val="tx1"/>
                      </a:solidFill>
                    </a:lnL>
                    <a:lnR w="12700">
                      <a:solidFill>
                        <a:srgbClr val="000000"/>
                      </a:solidFill>
                    </a:lnR>
                    <a:lnT w="12700">
                      <a:solidFill>
                        <a:srgbClr val="000000"/>
                      </a:solidFill>
                    </a:lnT>
                    <a:lnB w="12700">
                      <a:solidFill>
                        <a:srgbClr val="000000"/>
                      </a:solidFill>
                    </a:lnB>
                    <a:solidFill>
                      <a:srgbClr val="FFFFFF"/>
                    </a:solidFill>
                  </a:tcPr>
                </a:tc>
                <a:tc>
                  <a:txBody>
                    <a:bodyPr/>
                    <a:lstStyle/>
                    <a:p>
                      <a:r>
                        <a:rPr lang="en-US" sz="1800" dirty="0"/>
                        <a:t>Antidysrhythmic</a:t>
                      </a:r>
                    </a:p>
                  </a:txBody>
                  <a:tcPr>
                    <a:lnL w="12700">
                      <a:solidFill>
                        <a:srgbClr val="000000"/>
                      </a:solidFill>
                    </a:lnL>
                    <a:lnR w="12700">
                      <a:solidFill>
                        <a:schemeClr val="tx1"/>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2322905096"/>
                  </a:ext>
                </a:extLst>
              </a:tr>
              <a:tr h="467124">
                <a:tc>
                  <a:txBody>
                    <a:bodyPr/>
                    <a:lstStyle/>
                    <a:p>
                      <a:r>
                        <a:rPr lang="en-US" sz="1800" dirty="0"/>
                        <a:t>Treat angina</a:t>
                      </a:r>
                    </a:p>
                  </a:txBody>
                  <a:tcPr>
                    <a:lnL w="12700">
                      <a:solidFill>
                        <a:schemeClr val="tx1"/>
                      </a:solidFill>
                    </a:lnL>
                    <a:lnR w="12700">
                      <a:solidFill>
                        <a:srgbClr val="000000"/>
                      </a:solidFill>
                    </a:lnR>
                    <a:lnT w="12700">
                      <a:solidFill>
                        <a:srgbClr val="000000"/>
                      </a:solidFill>
                    </a:lnT>
                    <a:lnB w="12700" cmpd="sng">
                      <a:solidFill>
                        <a:srgbClr val="000000"/>
                      </a:solidFill>
                    </a:lnB>
                    <a:solidFill>
                      <a:srgbClr val="FFFFFF"/>
                    </a:solidFill>
                  </a:tcPr>
                </a:tc>
                <a:tc>
                  <a:txBody>
                    <a:bodyPr/>
                    <a:lstStyle/>
                    <a:p>
                      <a:r>
                        <a:rPr lang="en-US" sz="1800" dirty="0"/>
                        <a:t>Antianginal </a:t>
                      </a:r>
                    </a:p>
                  </a:txBody>
                  <a:tcPr>
                    <a:lnL w="12700">
                      <a:solidFill>
                        <a:srgbClr val="000000"/>
                      </a:solidFill>
                    </a:lnL>
                    <a:lnR w="12700">
                      <a:solidFill>
                        <a:schemeClr val="tx1"/>
                      </a:solidFill>
                    </a:lnR>
                    <a:lnT w="12700">
                      <a:solidFill>
                        <a:srgbClr val="000000"/>
                      </a:solidFill>
                    </a:lnT>
                    <a:lnB w="12700" cmpd="sng">
                      <a:solidFill>
                        <a:srgbClr val="000000"/>
                      </a:solidFill>
                    </a:lnB>
                    <a:solidFill>
                      <a:srgbClr val="FFFFFF"/>
                    </a:solidFill>
                  </a:tcPr>
                </a:tc>
                <a:extLst>
                  <a:ext uri="{0D108BD9-81ED-4DB2-BD59-A6C34878D82A}">
                    <a16:rowId xmlns:a16="http://schemas.microsoft.com/office/drawing/2014/main" val="2508237699"/>
                  </a:ext>
                </a:extLst>
              </a:tr>
            </a:tbl>
          </a:graphicData>
        </a:graphic>
      </p:graphicFrame>
    </p:spTree>
    <p:extLst>
      <p:ext uri="{BB962C8B-B14F-4D97-AF65-F5344CB8AC3E}">
        <p14:creationId xmlns:p14="http://schemas.microsoft.com/office/powerpoint/2010/main" val="2412245399"/>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10781</TotalTime>
  <Words>947</Words>
  <Application>Microsoft Macintosh PowerPoint</Application>
  <PresentationFormat>On-screen Show (4:3)</PresentationFormat>
  <Paragraphs>149</Paragraphs>
  <Slides>20</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Arial</vt:lpstr>
      <vt:lpstr>Arial (Body)</vt:lpstr>
      <vt:lpstr>Arial (Heading)</vt:lpstr>
      <vt:lpstr>Noto Sans Symbols</vt:lpstr>
      <vt:lpstr>Times New Roman</vt:lpstr>
      <vt:lpstr>Verdana</vt:lpstr>
      <vt:lpstr>508 Lecture</vt:lpstr>
      <vt:lpstr>1_508 Lecture</vt:lpstr>
      <vt:lpstr>Pharmacology for Nurses: A Pathophysiologic Approach</vt:lpstr>
      <vt:lpstr>Learning Outcomes</vt:lpstr>
      <vt:lpstr>Pharmacology: The Study of Medicines</vt:lpstr>
      <vt:lpstr>Pharmacology and Therapeutics</vt:lpstr>
      <vt:lpstr>Classification of Therapeutic Agents</vt:lpstr>
      <vt:lpstr>Drugs and Medications</vt:lpstr>
      <vt:lpstr>Biologics and biosimilar drugs</vt:lpstr>
      <vt:lpstr>Therapeutic and Pharmacologic Classification of Drugs</vt:lpstr>
      <vt:lpstr>Table 1.1 Therapeutic Classification Focus: Cardiovascular Function</vt:lpstr>
      <vt:lpstr>Table 1.2 Pharmacologic Classification Focusing on Therapeutic Classification: Pharmacotherapy for Hypertension</vt:lpstr>
      <vt:lpstr>Chemical, Generic, and Trade Names for Drugs</vt:lpstr>
      <vt:lpstr>Chemical Names (1 of 2)</vt:lpstr>
      <vt:lpstr>Chemical Names (2 of 2)</vt:lpstr>
      <vt:lpstr>Generic Names</vt:lpstr>
      <vt:lpstr>Trade Names</vt:lpstr>
      <vt:lpstr>Prescription Drugs</vt:lpstr>
      <vt:lpstr>Over-The-Counter Drugs</vt:lpstr>
      <vt:lpstr>Bioavailability</vt:lpstr>
      <vt:lpstr>Figure 1.1</vt:lpstr>
      <vt:lpstr>Copyright</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 for Nurses: A Pathophysiologic Approach, Sixth Edition, Chapter 1, Introduction to Pharmacology</dc:title>
  <dc:subject>Health</dc:subject>
  <dc:creator>Adams/Holland/Urban</dc:creator>
  <cp:keywords>Pharmacology for Nurses</cp:keywords>
  <cp:lastModifiedBy>te_sa99@outlook.com</cp:lastModifiedBy>
  <cp:revision>1322</cp:revision>
  <dcterms:modified xsi:type="dcterms:W3CDTF">2024-08-18T16:50:03Z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