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89" r:id="rId3"/>
    <p:sldMasterId id="2147483701" r:id="rId4"/>
    <p:sldMasterId id="2147483713" r:id="rId5"/>
    <p:sldMasterId id="2147483725" r:id="rId6"/>
  </p:sldMasterIdLst>
  <p:notesMasterIdLst>
    <p:notesMasterId r:id="rId46"/>
  </p:notesMasterIdLst>
  <p:handoutMasterIdLst>
    <p:handoutMasterId r:id="rId47"/>
  </p:handoutMasterIdLst>
  <p:sldIdLst>
    <p:sldId id="412" r:id="rId7"/>
    <p:sldId id="419" r:id="rId8"/>
    <p:sldId id="514" r:id="rId9"/>
    <p:sldId id="332" r:id="rId10"/>
    <p:sldId id="424" r:id="rId11"/>
    <p:sldId id="425" r:id="rId12"/>
    <p:sldId id="258" r:id="rId13"/>
    <p:sldId id="513" r:id="rId14"/>
    <p:sldId id="333" r:id="rId15"/>
    <p:sldId id="429" r:id="rId16"/>
    <p:sldId id="339" r:id="rId17"/>
    <p:sldId id="334" r:id="rId18"/>
    <p:sldId id="430" r:id="rId19"/>
    <p:sldId id="266" r:id="rId20"/>
    <p:sldId id="431" r:id="rId21"/>
    <p:sldId id="434" r:id="rId22"/>
    <p:sldId id="432" r:id="rId23"/>
    <p:sldId id="433" r:id="rId24"/>
    <p:sldId id="342" r:id="rId25"/>
    <p:sldId id="346" r:id="rId26"/>
    <p:sldId id="440" r:id="rId27"/>
    <p:sldId id="350" r:id="rId28"/>
    <p:sldId id="351" r:id="rId29"/>
    <p:sldId id="323" r:id="rId30"/>
    <p:sldId id="491" r:id="rId31"/>
    <p:sldId id="354" r:id="rId32"/>
    <p:sldId id="511" r:id="rId33"/>
    <p:sldId id="512" r:id="rId34"/>
    <p:sldId id="355" r:id="rId35"/>
    <p:sldId id="507" r:id="rId36"/>
    <p:sldId id="441" r:id="rId37"/>
    <p:sldId id="442" r:id="rId38"/>
    <p:sldId id="443" r:id="rId39"/>
    <p:sldId id="446" r:id="rId40"/>
    <p:sldId id="447" r:id="rId41"/>
    <p:sldId id="504" r:id="rId42"/>
    <p:sldId id="450" r:id="rId43"/>
    <p:sldId id="509" r:id="rId44"/>
    <p:sldId id="500"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65" userDrawn="1">
          <p15:clr>
            <a:srgbClr val="A4A3A4"/>
          </p15:clr>
        </p15:guide>
        <p15:guide id="2" pos="600" userDrawn="1">
          <p15:clr>
            <a:srgbClr val="A4A3A4"/>
          </p15:clr>
        </p15:guide>
        <p15:guide id="3" orient="horz" pos="1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718" autoAdjust="0"/>
  </p:normalViewPr>
  <p:slideViewPr>
    <p:cSldViewPr snapToGrid="0" snapToObjects="1">
      <p:cViewPr varScale="1">
        <p:scale>
          <a:sx n="107" d="100"/>
          <a:sy n="107" d="100"/>
        </p:scale>
        <p:origin x="1332" y="108"/>
      </p:cViewPr>
      <p:guideLst>
        <p:guide orient="horz" pos="4065"/>
        <p:guide pos="600"/>
        <p:guide orient="horz" pos="1128"/>
      </p:guideLst>
    </p:cSldViewPr>
  </p:slideViewPr>
  <p:outlineViewPr>
    <p:cViewPr>
      <p:scale>
        <a:sx n="50" d="100"/>
        <a:sy n="50" d="100"/>
      </p:scale>
      <p:origin x="0" y="-1012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313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3DD5F8-FB72-7A91-7C09-21DBD89C845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ACA0F1EF-7078-0736-E314-2CA4721A942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A0228B2-EAD7-3520-53B2-05F1866D78A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0AE6C07B-7AE9-E14A-98FE-2D756B6B52B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3A616C7-1CB7-C2D6-FCAA-92BFEA76C99D}"/>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421FC7A6-456B-BE26-831D-E95F596034F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The internal and external anatomy of the kidney.</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756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Renal blood vessels and the pathway of blood through the renal system.</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5219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The nephron.</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730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lvl1pPr>
              <a:defRPr/>
            </a:lvl1pPr>
          </a:lstStyle>
          <a:p>
            <a:pPr>
              <a:defRPr/>
            </a:pPr>
            <a:fld id="{95E34C05-ADDE-4269-9427-EC7DFB608986}" type="datetimeFigureOut">
              <a:rPr lang="ar-SA"/>
              <a:pPr>
                <a:defRPr/>
              </a:pPr>
              <a:t>14/04/1445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fld id="{E6DBFF3A-16C5-4605-A5FA-A12E84FDB813}" type="slidenum">
              <a:rPr lang="ar-SA" altLang="en-US"/>
              <a:pPr/>
              <a:t>‹#›</a:t>
            </a:fld>
            <a:endParaRPr lang="ar-SA" altLang="en-US"/>
          </a:p>
        </p:txBody>
      </p:sp>
    </p:spTree>
    <p:extLst>
      <p:ext uri="{BB962C8B-B14F-4D97-AF65-F5344CB8AC3E}">
        <p14:creationId xmlns:p14="http://schemas.microsoft.com/office/powerpoint/2010/main" val="196239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5F7DF253-6DE3-4D4A-93CE-C2009C519788}" type="datetimeFigureOut">
              <a:rPr lang="ar-SA"/>
              <a:pPr>
                <a:defRPr/>
              </a:pPr>
              <a:t>14/04/1445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fld id="{9A34EF30-3BD0-4E37-9B89-A8634ABC75CE}" type="slidenum">
              <a:rPr lang="ar-SA" altLang="en-US"/>
              <a:pPr/>
              <a:t>‹#›</a:t>
            </a:fld>
            <a:endParaRPr lang="ar-SA" altLang="en-US"/>
          </a:p>
        </p:txBody>
      </p:sp>
    </p:spTree>
    <p:extLst>
      <p:ext uri="{BB962C8B-B14F-4D97-AF65-F5344CB8AC3E}">
        <p14:creationId xmlns:p14="http://schemas.microsoft.com/office/powerpoint/2010/main" val="1557484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D9F5BA-C6F8-43C1-9F7E-612EEBAA017A}" type="datetimeFigureOut">
              <a:rPr lang="ar-SA"/>
              <a:pPr>
                <a:defRPr/>
              </a:pPr>
              <a:t>14/04/1445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fld id="{70FABCE6-E12F-469A-80E1-8CCCB3C023AA}" type="slidenum">
              <a:rPr lang="ar-SA" altLang="en-US"/>
              <a:pPr/>
              <a:t>‹#›</a:t>
            </a:fld>
            <a:endParaRPr lang="ar-SA" altLang="en-US"/>
          </a:p>
        </p:txBody>
      </p:sp>
    </p:spTree>
    <p:extLst>
      <p:ext uri="{BB962C8B-B14F-4D97-AF65-F5344CB8AC3E}">
        <p14:creationId xmlns:p14="http://schemas.microsoft.com/office/powerpoint/2010/main" val="205740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3"/>
          <p:cNvSpPr>
            <a:spLocks noGrp="1"/>
          </p:cNvSpPr>
          <p:nvPr>
            <p:ph type="dt" sz="half" idx="10"/>
          </p:nvPr>
        </p:nvSpPr>
        <p:spPr/>
        <p:txBody>
          <a:bodyPr/>
          <a:lstStyle>
            <a:lvl1pPr>
              <a:defRPr/>
            </a:lvl1pPr>
          </a:lstStyle>
          <a:p>
            <a:pPr>
              <a:defRPr/>
            </a:pPr>
            <a:fld id="{5E54B18D-1A29-4061-A1C7-28BF9D7984E4}" type="datetimeFigureOut">
              <a:rPr lang="ar-SA"/>
              <a:pPr>
                <a:defRPr/>
              </a:pPr>
              <a:t>14/04/1445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fld id="{9D03DCC5-1F26-415C-89FF-152808A5D3E9}" type="slidenum">
              <a:rPr lang="ar-SA" altLang="en-US"/>
              <a:pPr/>
              <a:t>‹#›</a:t>
            </a:fld>
            <a:endParaRPr lang="ar-SA" altLang="en-US"/>
          </a:p>
        </p:txBody>
      </p:sp>
    </p:spTree>
    <p:extLst>
      <p:ext uri="{BB962C8B-B14F-4D97-AF65-F5344CB8AC3E}">
        <p14:creationId xmlns:p14="http://schemas.microsoft.com/office/powerpoint/2010/main" val="1799243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3"/>
          <p:cNvSpPr>
            <a:spLocks noGrp="1"/>
          </p:cNvSpPr>
          <p:nvPr>
            <p:ph type="dt" sz="half" idx="10"/>
          </p:nvPr>
        </p:nvSpPr>
        <p:spPr/>
        <p:txBody>
          <a:bodyPr/>
          <a:lstStyle>
            <a:lvl1pPr>
              <a:defRPr/>
            </a:lvl1pPr>
          </a:lstStyle>
          <a:p>
            <a:pPr>
              <a:defRPr/>
            </a:pPr>
            <a:fld id="{2B550A80-7F25-45BE-BA72-2D9BF3D4EA6C}" type="datetimeFigureOut">
              <a:rPr lang="ar-SA"/>
              <a:pPr>
                <a:defRPr/>
              </a:pPr>
              <a:t>14/04/1445</a:t>
            </a:fld>
            <a:endParaRPr lang="ar-SA"/>
          </a:p>
        </p:txBody>
      </p:sp>
      <p:sp>
        <p:nvSpPr>
          <p:cNvPr id="8" name="Footer Placeholder 4"/>
          <p:cNvSpPr>
            <a:spLocks noGrp="1"/>
          </p:cNvSpPr>
          <p:nvPr>
            <p:ph type="ftr" sz="quarter" idx="11"/>
          </p:nvPr>
        </p:nvSpPr>
        <p:spPr/>
        <p:txBody>
          <a:bodyPr/>
          <a:lstStyle>
            <a:lvl1pPr>
              <a:defRPr/>
            </a:lvl1pPr>
          </a:lstStyle>
          <a:p>
            <a:pPr>
              <a:defRPr/>
            </a:pPr>
            <a:endParaRPr lang="ar-SA"/>
          </a:p>
        </p:txBody>
      </p:sp>
      <p:sp>
        <p:nvSpPr>
          <p:cNvPr id="9" name="Slide Number Placeholder 5"/>
          <p:cNvSpPr>
            <a:spLocks noGrp="1"/>
          </p:cNvSpPr>
          <p:nvPr>
            <p:ph type="sldNum" sz="quarter" idx="12"/>
          </p:nvPr>
        </p:nvSpPr>
        <p:spPr/>
        <p:txBody>
          <a:bodyPr/>
          <a:lstStyle>
            <a:lvl1pPr>
              <a:defRPr/>
            </a:lvl1pPr>
          </a:lstStyle>
          <a:p>
            <a:fld id="{BC3D0AC3-2237-45F2-98A7-8D984C51C6EE}" type="slidenum">
              <a:rPr lang="ar-SA" altLang="en-US"/>
              <a:pPr/>
              <a:t>‹#›</a:t>
            </a:fld>
            <a:endParaRPr lang="ar-SA" altLang="en-US"/>
          </a:p>
        </p:txBody>
      </p:sp>
    </p:spTree>
    <p:extLst>
      <p:ext uri="{BB962C8B-B14F-4D97-AF65-F5344CB8AC3E}">
        <p14:creationId xmlns:p14="http://schemas.microsoft.com/office/powerpoint/2010/main" val="3137878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3"/>
          <p:cNvSpPr>
            <a:spLocks noGrp="1"/>
          </p:cNvSpPr>
          <p:nvPr>
            <p:ph type="dt" sz="half" idx="10"/>
          </p:nvPr>
        </p:nvSpPr>
        <p:spPr/>
        <p:txBody>
          <a:bodyPr/>
          <a:lstStyle>
            <a:lvl1pPr>
              <a:defRPr/>
            </a:lvl1pPr>
          </a:lstStyle>
          <a:p>
            <a:pPr>
              <a:defRPr/>
            </a:pPr>
            <a:fld id="{8504F3A1-6DD0-4C6A-8092-85B876B8F133}" type="datetimeFigureOut">
              <a:rPr lang="ar-SA"/>
              <a:pPr>
                <a:defRPr/>
              </a:pPr>
              <a:t>14/04/1445</a:t>
            </a:fld>
            <a:endParaRPr lang="ar-SA"/>
          </a:p>
        </p:txBody>
      </p:sp>
      <p:sp>
        <p:nvSpPr>
          <p:cNvPr id="4" name="Footer Placeholder 4"/>
          <p:cNvSpPr>
            <a:spLocks noGrp="1"/>
          </p:cNvSpPr>
          <p:nvPr>
            <p:ph type="ftr" sz="quarter" idx="11"/>
          </p:nvPr>
        </p:nvSpPr>
        <p:spPr/>
        <p:txBody>
          <a:bodyPr/>
          <a:lstStyle>
            <a:lvl1pPr>
              <a:defRPr/>
            </a:lvl1pPr>
          </a:lstStyle>
          <a:p>
            <a:pPr>
              <a:defRPr/>
            </a:pPr>
            <a:endParaRPr lang="ar-SA"/>
          </a:p>
        </p:txBody>
      </p:sp>
      <p:sp>
        <p:nvSpPr>
          <p:cNvPr id="5" name="Slide Number Placeholder 5"/>
          <p:cNvSpPr>
            <a:spLocks noGrp="1"/>
          </p:cNvSpPr>
          <p:nvPr>
            <p:ph type="sldNum" sz="quarter" idx="12"/>
          </p:nvPr>
        </p:nvSpPr>
        <p:spPr/>
        <p:txBody>
          <a:bodyPr/>
          <a:lstStyle>
            <a:lvl1pPr>
              <a:defRPr/>
            </a:lvl1pPr>
          </a:lstStyle>
          <a:p>
            <a:fld id="{1D9E1CDB-55D0-4422-956E-B4AB00200575}" type="slidenum">
              <a:rPr lang="ar-SA" altLang="en-US"/>
              <a:pPr/>
              <a:t>‹#›</a:t>
            </a:fld>
            <a:endParaRPr lang="ar-SA" altLang="en-US"/>
          </a:p>
        </p:txBody>
      </p:sp>
    </p:spTree>
    <p:extLst>
      <p:ext uri="{BB962C8B-B14F-4D97-AF65-F5344CB8AC3E}">
        <p14:creationId xmlns:p14="http://schemas.microsoft.com/office/powerpoint/2010/main" val="71481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95D8F4-4E25-4A0D-B182-D6C957A1AA26}" type="datetimeFigureOut">
              <a:rPr lang="ar-SA"/>
              <a:pPr>
                <a:defRPr/>
              </a:pPr>
              <a:t>14/04/1445</a:t>
            </a:fld>
            <a:endParaRPr lang="ar-SA"/>
          </a:p>
        </p:txBody>
      </p:sp>
      <p:sp>
        <p:nvSpPr>
          <p:cNvPr id="3" name="Footer Placeholder 4"/>
          <p:cNvSpPr>
            <a:spLocks noGrp="1"/>
          </p:cNvSpPr>
          <p:nvPr>
            <p:ph type="ftr" sz="quarter" idx="11"/>
          </p:nvPr>
        </p:nvSpPr>
        <p:spPr/>
        <p:txBody>
          <a:bodyPr/>
          <a:lstStyle>
            <a:lvl1pPr>
              <a:defRPr/>
            </a:lvl1pPr>
          </a:lstStyle>
          <a:p>
            <a:pPr>
              <a:defRPr/>
            </a:pPr>
            <a:endParaRPr lang="ar-SA"/>
          </a:p>
        </p:txBody>
      </p:sp>
      <p:sp>
        <p:nvSpPr>
          <p:cNvPr id="4" name="Slide Number Placeholder 5"/>
          <p:cNvSpPr>
            <a:spLocks noGrp="1"/>
          </p:cNvSpPr>
          <p:nvPr>
            <p:ph type="sldNum" sz="quarter" idx="12"/>
          </p:nvPr>
        </p:nvSpPr>
        <p:spPr/>
        <p:txBody>
          <a:bodyPr/>
          <a:lstStyle>
            <a:lvl1pPr>
              <a:defRPr/>
            </a:lvl1pPr>
          </a:lstStyle>
          <a:p>
            <a:fld id="{8C0955A1-25F0-4ED4-A93D-C027306723DB}" type="slidenum">
              <a:rPr lang="ar-SA" altLang="en-US"/>
              <a:pPr/>
              <a:t>‹#›</a:t>
            </a:fld>
            <a:endParaRPr lang="ar-SA" altLang="en-US"/>
          </a:p>
        </p:txBody>
      </p:sp>
    </p:spTree>
    <p:extLst>
      <p:ext uri="{BB962C8B-B14F-4D97-AF65-F5344CB8AC3E}">
        <p14:creationId xmlns:p14="http://schemas.microsoft.com/office/powerpoint/2010/main" val="1819402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D0EB5B9-E8BE-4DC8-8FB6-6225D5A86BC3}" type="datetimeFigureOut">
              <a:rPr lang="ar-SA"/>
              <a:pPr>
                <a:defRPr/>
              </a:pPr>
              <a:t>14/04/1445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fld id="{BF230A40-C52A-4D43-81A3-435E88A7BE1E}" type="slidenum">
              <a:rPr lang="ar-SA" altLang="en-US"/>
              <a:pPr/>
              <a:t>‹#›</a:t>
            </a:fld>
            <a:endParaRPr lang="ar-SA" altLang="en-US"/>
          </a:p>
        </p:txBody>
      </p:sp>
    </p:spTree>
    <p:extLst>
      <p:ext uri="{BB962C8B-B14F-4D97-AF65-F5344CB8AC3E}">
        <p14:creationId xmlns:p14="http://schemas.microsoft.com/office/powerpoint/2010/main" val="3011440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9F8DF8-3DA0-4888-ADE3-C81DA296B6C0}" type="datetimeFigureOut">
              <a:rPr lang="ar-SA"/>
              <a:pPr>
                <a:defRPr/>
              </a:pPr>
              <a:t>14/04/1445</a:t>
            </a:fld>
            <a:endParaRPr lang="ar-SA"/>
          </a:p>
        </p:txBody>
      </p:sp>
      <p:sp>
        <p:nvSpPr>
          <p:cNvPr id="6" name="Footer Placeholder 4"/>
          <p:cNvSpPr>
            <a:spLocks noGrp="1"/>
          </p:cNvSpPr>
          <p:nvPr>
            <p:ph type="ftr" sz="quarter" idx="11"/>
          </p:nvPr>
        </p:nvSpPr>
        <p:spPr/>
        <p:txBody>
          <a:bodyPr/>
          <a:lstStyle>
            <a:lvl1pPr>
              <a:defRPr/>
            </a:lvl1pPr>
          </a:lstStyle>
          <a:p>
            <a:pPr>
              <a:defRPr/>
            </a:pPr>
            <a:endParaRPr lang="ar-SA"/>
          </a:p>
        </p:txBody>
      </p:sp>
      <p:sp>
        <p:nvSpPr>
          <p:cNvPr id="7" name="Slide Number Placeholder 5"/>
          <p:cNvSpPr>
            <a:spLocks noGrp="1"/>
          </p:cNvSpPr>
          <p:nvPr>
            <p:ph type="sldNum" sz="quarter" idx="12"/>
          </p:nvPr>
        </p:nvSpPr>
        <p:spPr/>
        <p:txBody>
          <a:bodyPr/>
          <a:lstStyle>
            <a:lvl1pPr>
              <a:defRPr/>
            </a:lvl1pPr>
          </a:lstStyle>
          <a:p>
            <a:fld id="{4B41ED07-D1EE-4E8D-A5AE-92AEC3625539}" type="slidenum">
              <a:rPr lang="ar-SA" altLang="en-US"/>
              <a:pPr/>
              <a:t>‹#›</a:t>
            </a:fld>
            <a:endParaRPr lang="ar-SA" altLang="en-US"/>
          </a:p>
        </p:txBody>
      </p:sp>
    </p:spTree>
    <p:extLst>
      <p:ext uri="{BB962C8B-B14F-4D97-AF65-F5344CB8AC3E}">
        <p14:creationId xmlns:p14="http://schemas.microsoft.com/office/powerpoint/2010/main" val="392814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67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275CDAAB-7084-44FE-BD02-8DDF9A7044C0}" type="datetimeFigureOut">
              <a:rPr lang="ar-SA"/>
              <a:pPr>
                <a:defRPr/>
              </a:pPr>
              <a:t>14/04/1445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fld id="{6F9DF066-5C63-493C-88A7-D5761040E899}" type="slidenum">
              <a:rPr lang="ar-SA" altLang="en-US"/>
              <a:pPr/>
              <a:t>‹#›</a:t>
            </a:fld>
            <a:endParaRPr lang="ar-SA" altLang="en-US"/>
          </a:p>
        </p:txBody>
      </p:sp>
    </p:spTree>
    <p:extLst>
      <p:ext uri="{BB962C8B-B14F-4D97-AF65-F5344CB8AC3E}">
        <p14:creationId xmlns:p14="http://schemas.microsoft.com/office/powerpoint/2010/main" val="78398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fld id="{99E75BAC-BD1C-404F-80CF-2A41F03FEC13}" type="datetimeFigureOut">
              <a:rPr lang="ar-SA"/>
              <a:pPr>
                <a:defRPr/>
              </a:pPr>
              <a:t>14/04/1445</a:t>
            </a:fld>
            <a:endParaRPr lang="ar-SA"/>
          </a:p>
        </p:txBody>
      </p:sp>
      <p:sp>
        <p:nvSpPr>
          <p:cNvPr id="5" name="Footer Placeholder 4"/>
          <p:cNvSpPr>
            <a:spLocks noGrp="1"/>
          </p:cNvSpPr>
          <p:nvPr>
            <p:ph type="ftr" sz="quarter" idx="11"/>
          </p:nvPr>
        </p:nvSpPr>
        <p:spPr/>
        <p:txBody>
          <a:bodyPr/>
          <a:lstStyle>
            <a:lvl1pPr>
              <a:defRPr/>
            </a:lvl1pPr>
          </a:lstStyle>
          <a:p>
            <a:pPr>
              <a:defRPr/>
            </a:pPr>
            <a:endParaRPr lang="ar-SA"/>
          </a:p>
        </p:txBody>
      </p:sp>
      <p:sp>
        <p:nvSpPr>
          <p:cNvPr id="6" name="Slide Number Placeholder 5"/>
          <p:cNvSpPr>
            <a:spLocks noGrp="1"/>
          </p:cNvSpPr>
          <p:nvPr>
            <p:ph type="sldNum" sz="quarter" idx="12"/>
          </p:nvPr>
        </p:nvSpPr>
        <p:spPr/>
        <p:txBody>
          <a:bodyPr/>
          <a:lstStyle>
            <a:lvl1pPr>
              <a:defRPr/>
            </a:lvl1pPr>
          </a:lstStyle>
          <a:p>
            <a:fld id="{39DFC71C-407F-47D4-BC5A-BAE4FC8FAB89}" type="slidenum">
              <a:rPr lang="ar-SA" altLang="en-US"/>
              <a:pPr/>
              <a:t>‹#›</a:t>
            </a:fld>
            <a:endParaRPr lang="ar-SA" altLang="en-US"/>
          </a:p>
        </p:txBody>
      </p:sp>
    </p:spTree>
    <p:extLst>
      <p:ext uri="{BB962C8B-B14F-4D97-AF65-F5344CB8AC3E}">
        <p14:creationId xmlns:p14="http://schemas.microsoft.com/office/powerpoint/2010/main" val="462669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9459" name="Rectangle 3"/>
          <p:cNvSpPr>
            <a:spLocks noGrp="1" noChangeArrowheads="1"/>
          </p:cNvSpPr>
          <p:nvPr>
            <p:ph type="subTitle" idx="1"/>
          </p:nvPr>
        </p:nvSpPr>
        <p:spPr>
          <a:xfrm>
            <a:off x="1981200" y="3962400"/>
            <a:ext cx="6553200" cy="1752600"/>
          </a:xfrm>
        </p:spPr>
        <p:txBody>
          <a:bodyPr/>
          <a:lstStyle>
            <a:lvl1pPr marL="0" indent="0">
              <a:buFont typeface="Wingdings" pitchFamily="20" charset="2"/>
              <a:buNone/>
              <a:defRPr sz="2800"/>
            </a:lvl1pPr>
          </a:lstStyle>
          <a:p>
            <a:r>
              <a:rPr lang="en-US"/>
              <a:t>Click to edit Master subtitle style</a:t>
            </a:r>
          </a:p>
        </p:txBody>
      </p:sp>
      <p:sp>
        <p:nvSpPr>
          <p:cNvPr id="19460" name="Rectangle 4"/>
          <p:cNvSpPr>
            <a:spLocks noGrp="1" noChangeArrowheads="1"/>
          </p:cNvSpPr>
          <p:nvPr>
            <p:ph type="dt" sz="half" idx="2"/>
          </p:nvPr>
        </p:nvSpPr>
        <p:spPr/>
        <p:txBody>
          <a:bodyPr/>
          <a:lstStyle>
            <a:lvl1pPr>
              <a:defRPr/>
            </a:lvl1pPr>
          </a:lstStyle>
          <a:p>
            <a:endParaRPr lang="en-US"/>
          </a:p>
        </p:txBody>
      </p:sp>
      <p:sp>
        <p:nvSpPr>
          <p:cNvPr id="19461" name="Rectangle 5"/>
          <p:cNvSpPr>
            <a:spLocks noGrp="1" noChangeArrowheads="1"/>
          </p:cNvSpPr>
          <p:nvPr>
            <p:ph type="ftr" sz="quarter" idx="3"/>
          </p:nvPr>
        </p:nvSpPr>
        <p:spPr>
          <a:xfrm>
            <a:off x="3124200" y="6243638"/>
            <a:ext cx="2895600" cy="457200"/>
          </a:xfrm>
        </p:spPr>
        <p:txBody>
          <a:bodyPr/>
          <a:lstStyle>
            <a:lvl1pPr>
              <a:defRPr/>
            </a:lvl1pPr>
          </a:lstStyle>
          <a:p>
            <a:r>
              <a:rPr lang="en-US"/>
              <a:t>Copyright 2009, John Wiley &amp; Sons, Inc.</a:t>
            </a:r>
          </a:p>
        </p:txBody>
      </p:sp>
      <p:sp>
        <p:nvSpPr>
          <p:cNvPr id="19462" name="Rectangle 6"/>
          <p:cNvSpPr>
            <a:spLocks noGrp="1" noChangeArrowheads="1"/>
          </p:cNvSpPr>
          <p:nvPr>
            <p:ph type="sldNum" sz="quarter" idx="4"/>
          </p:nvPr>
        </p:nvSpPr>
        <p:spPr/>
        <p:txBody>
          <a:bodyPr/>
          <a:lstStyle>
            <a:lvl1pPr>
              <a:defRPr/>
            </a:lvl1pPr>
          </a:lstStyle>
          <a:p>
            <a:fld id="{04480736-F978-44B7-A480-3827640BBBD6}" type="slidenum">
              <a:rPr lang="en-US"/>
              <a:pPr/>
              <a:t>‹#›</a:t>
            </a:fld>
            <a:endParaRPr lang="en-US"/>
          </a:p>
        </p:txBody>
      </p:sp>
      <p:sp>
        <p:nvSpPr>
          <p:cNvPr id="1946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946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4216705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5F234226-9CE5-4402-BB15-096FFED93EB4}" type="slidenum">
              <a:rPr lang="en-US"/>
              <a:pPr/>
              <a:t>‹#›</a:t>
            </a:fld>
            <a:endParaRPr lang="en-US"/>
          </a:p>
        </p:txBody>
      </p:sp>
    </p:spTree>
    <p:extLst>
      <p:ext uri="{BB962C8B-B14F-4D97-AF65-F5344CB8AC3E}">
        <p14:creationId xmlns:p14="http://schemas.microsoft.com/office/powerpoint/2010/main" val="295983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6EF2E7A6-AC91-4138-A81F-88996620F619}" type="slidenum">
              <a:rPr lang="en-US"/>
              <a:pPr/>
              <a:t>‹#›</a:t>
            </a:fld>
            <a:endParaRPr lang="en-US"/>
          </a:p>
        </p:txBody>
      </p:sp>
    </p:spTree>
    <p:extLst>
      <p:ext uri="{BB962C8B-B14F-4D97-AF65-F5344CB8AC3E}">
        <p14:creationId xmlns:p14="http://schemas.microsoft.com/office/powerpoint/2010/main" val="215255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0AB079CA-2CFA-4A3C-8093-A89DED4B103B}" type="slidenum">
              <a:rPr lang="en-US"/>
              <a:pPr/>
              <a:t>‹#›</a:t>
            </a:fld>
            <a:endParaRPr lang="en-US"/>
          </a:p>
        </p:txBody>
      </p:sp>
    </p:spTree>
    <p:extLst>
      <p:ext uri="{BB962C8B-B14F-4D97-AF65-F5344CB8AC3E}">
        <p14:creationId xmlns:p14="http://schemas.microsoft.com/office/powerpoint/2010/main" val="197251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2009, John Wiley &amp; Sons, Inc.</a:t>
            </a:r>
          </a:p>
        </p:txBody>
      </p:sp>
      <p:sp>
        <p:nvSpPr>
          <p:cNvPr id="9" name="Slide Number Placeholder 8"/>
          <p:cNvSpPr>
            <a:spLocks noGrp="1"/>
          </p:cNvSpPr>
          <p:nvPr>
            <p:ph type="sldNum" sz="quarter" idx="12"/>
          </p:nvPr>
        </p:nvSpPr>
        <p:spPr/>
        <p:txBody>
          <a:bodyPr/>
          <a:lstStyle>
            <a:lvl1pPr>
              <a:defRPr/>
            </a:lvl1pPr>
          </a:lstStyle>
          <a:p>
            <a:fld id="{558B780F-5227-48D2-8D6D-5A975BEB46A7}" type="slidenum">
              <a:rPr lang="en-US"/>
              <a:pPr/>
              <a:t>‹#›</a:t>
            </a:fld>
            <a:endParaRPr lang="en-US"/>
          </a:p>
        </p:txBody>
      </p:sp>
    </p:spTree>
    <p:extLst>
      <p:ext uri="{BB962C8B-B14F-4D97-AF65-F5344CB8AC3E}">
        <p14:creationId xmlns:p14="http://schemas.microsoft.com/office/powerpoint/2010/main" val="2854287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2009, John Wiley &amp; Sons, Inc.</a:t>
            </a:r>
          </a:p>
        </p:txBody>
      </p:sp>
      <p:sp>
        <p:nvSpPr>
          <p:cNvPr id="5" name="Slide Number Placeholder 4"/>
          <p:cNvSpPr>
            <a:spLocks noGrp="1"/>
          </p:cNvSpPr>
          <p:nvPr>
            <p:ph type="sldNum" sz="quarter" idx="12"/>
          </p:nvPr>
        </p:nvSpPr>
        <p:spPr/>
        <p:txBody>
          <a:bodyPr/>
          <a:lstStyle>
            <a:lvl1pPr>
              <a:defRPr/>
            </a:lvl1pPr>
          </a:lstStyle>
          <a:p>
            <a:fld id="{69729CDF-DC11-4B9E-B6FF-D72B6AD0214F}" type="slidenum">
              <a:rPr lang="en-US"/>
              <a:pPr/>
              <a:t>‹#›</a:t>
            </a:fld>
            <a:endParaRPr lang="en-US"/>
          </a:p>
        </p:txBody>
      </p:sp>
    </p:spTree>
    <p:extLst>
      <p:ext uri="{BB962C8B-B14F-4D97-AF65-F5344CB8AC3E}">
        <p14:creationId xmlns:p14="http://schemas.microsoft.com/office/powerpoint/2010/main" val="234010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2009, John Wiley &amp; Sons, Inc.</a:t>
            </a:r>
          </a:p>
        </p:txBody>
      </p:sp>
      <p:sp>
        <p:nvSpPr>
          <p:cNvPr id="4" name="Slide Number Placeholder 3"/>
          <p:cNvSpPr>
            <a:spLocks noGrp="1"/>
          </p:cNvSpPr>
          <p:nvPr>
            <p:ph type="sldNum" sz="quarter" idx="12"/>
          </p:nvPr>
        </p:nvSpPr>
        <p:spPr/>
        <p:txBody>
          <a:bodyPr/>
          <a:lstStyle>
            <a:lvl1pPr>
              <a:defRPr/>
            </a:lvl1pPr>
          </a:lstStyle>
          <a:p>
            <a:fld id="{1DA3C408-1B0A-4CBB-8387-11C16375E734}" type="slidenum">
              <a:rPr lang="en-US"/>
              <a:pPr/>
              <a:t>‹#›</a:t>
            </a:fld>
            <a:endParaRPr lang="en-US"/>
          </a:p>
        </p:txBody>
      </p:sp>
    </p:spTree>
    <p:extLst>
      <p:ext uri="{BB962C8B-B14F-4D97-AF65-F5344CB8AC3E}">
        <p14:creationId xmlns:p14="http://schemas.microsoft.com/office/powerpoint/2010/main" val="1573296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872DA271-3FE1-4073-B969-37FEB5330CA4}" type="slidenum">
              <a:rPr lang="en-US"/>
              <a:pPr/>
              <a:t>‹#›</a:t>
            </a:fld>
            <a:endParaRPr lang="en-US"/>
          </a:p>
        </p:txBody>
      </p:sp>
    </p:spTree>
    <p:extLst>
      <p:ext uri="{BB962C8B-B14F-4D97-AF65-F5344CB8AC3E}">
        <p14:creationId xmlns:p14="http://schemas.microsoft.com/office/powerpoint/2010/main" val="201876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94998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2009, John Wiley &amp; Sons, Inc.</a:t>
            </a:r>
          </a:p>
        </p:txBody>
      </p:sp>
      <p:sp>
        <p:nvSpPr>
          <p:cNvPr id="7" name="Slide Number Placeholder 6"/>
          <p:cNvSpPr>
            <a:spLocks noGrp="1"/>
          </p:cNvSpPr>
          <p:nvPr>
            <p:ph type="sldNum" sz="quarter" idx="12"/>
          </p:nvPr>
        </p:nvSpPr>
        <p:spPr/>
        <p:txBody>
          <a:bodyPr/>
          <a:lstStyle>
            <a:lvl1pPr>
              <a:defRPr/>
            </a:lvl1pPr>
          </a:lstStyle>
          <a:p>
            <a:fld id="{66A6AC36-B304-4F60-B606-8C8DC24C8524}" type="slidenum">
              <a:rPr lang="en-US"/>
              <a:pPr/>
              <a:t>‹#›</a:t>
            </a:fld>
            <a:endParaRPr lang="en-US"/>
          </a:p>
        </p:txBody>
      </p:sp>
    </p:spTree>
    <p:extLst>
      <p:ext uri="{BB962C8B-B14F-4D97-AF65-F5344CB8AC3E}">
        <p14:creationId xmlns:p14="http://schemas.microsoft.com/office/powerpoint/2010/main" val="29107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4277E6D4-75D3-4325-A0CD-CCA05A0B4D39}" type="slidenum">
              <a:rPr lang="en-US"/>
              <a:pPr/>
              <a:t>‹#›</a:t>
            </a:fld>
            <a:endParaRPr lang="en-US"/>
          </a:p>
        </p:txBody>
      </p:sp>
    </p:spTree>
    <p:extLst>
      <p:ext uri="{BB962C8B-B14F-4D97-AF65-F5344CB8AC3E}">
        <p14:creationId xmlns:p14="http://schemas.microsoft.com/office/powerpoint/2010/main" val="1002468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2009, John Wiley &amp; Sons, Inc.</a:t>
            </a:r>
          </a:p>
        </p:txBody>
      </p:sp>
      <p:sp>
        <p:nvSpPr>
          <p:cNvPr id="6" name="Slide Number Placeholder 5"/>
          <p:cNvSpPr>
            <a:spLocks noGrp="1"/>
          </p:cNvSpPr>
          <p:nvPr>
            <p:ph type="sldNum" sz="quarter" idx="12"/>
          </p:nvPr>
        </p:nvSpPr>
        <p:spPr/>
        <p:txBody>
          <a:bodyPr/>
          <a:lstStyle>
            <a:lvl1pPr>
              <a:defRPr/>
            </a:lvl1pPr>
          </a:lstStyle>
          <a:p>
            <a:fld id="{A9A1F367-FB53-4F69-A16C-79D2EAA6E6CE}" type="slidenum">
              <a:rPr lang="en-US"/>
              <a:pPr/>
              <a:t>‹#›</a:t>
            </a:fld>
            <a:endParaRPr lang="en-US"/>
          </a:p>
        </p:txBody>
      </p:sp>
    </p:spTree>
    <p:extLst>
      <p:ext uri="{BB962C8B-B14F-4D97-AF65-F5344CB8AC3E}">
        <p14:creationId xmlns:p14="http://schemas.microsoft.com/office/powerpoint/2010/main" val="3620237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descr="43261Marieb9e_ecat">
            <a:extLst>
              <a:ext uri="{FF2B5EF4-FFF2-40B4-BE49-F238E27FC236}">
                <a16:creationId xmlns:a16="http://schemas.microsoft.com/office/drawing/2014/main" id="{CEF6E372-95E6-B456-B8E5-E4486552C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27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3">
            <a:extLst>
              <a:ext uri="{FF2B5EF4-FFF2-40B4-BE49-F238E27FC236}">
                <a16:creationId xmlns:a16="http://schemas.microsoft.com/office/drawing/2014/main" id="{8F7A2729-6A53-A240-2EFA-9D2C26D32235}"/>
              </a:ext>
            </a:extLst>
          </p:cNvPr>
          <p:cNvSpPr>
            <a:spLocks noChangeArrowheads="1"/>
          </p:cNvSpPr>
          <p:nvPr/>
        </p:nvSpPr>
        <p:spPr bwMode="auto">
          <a:xfrm>
            <a:off x="5399088" y="0"/>
            <a:ext cx="3744912" cy="6858000"/>
          </a:xfrm>
          <a:prstGeom prst="rect">
            <a:avLst/>
          </a:prstGeom>
          <a:solidFill>
            <a:srgbClr val="D39B5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4" name="Rectangle 9">
            <a:extLst>
              <a:ext uri="{FF2B5EF4-FFF2-40B4-BE49-F238E27FC236}">
                <a16:creationId xmlns:a16="http://schemas.microsoft.com/office/drawing/2014/main" id="{4752EA2D-3A38-ECA9-DD1B-F78D610FDFB0}"/>
              </a:ext>
            </a:extLst>
          </p:cNvPr>
          <p:cNvSpPr>
            <a:spLocks noChangeArrowheads="1"/>
          </p:cNvSpPr>
          <p:nvPr/>
        </p:nvSpPr>
        <p:spPr bwMode="auto">
          <a:xfrm>
            <a:off x="12700" y="6642100"/>
            <a:ext cx="9144000" cy="228600"/>
          </a:xfrm>
          <a:prstGeom prst="rect">
            <a:avLst/>
          </a:prstGeom>
          <a:solidFill>
            <a:srgbClr val="854F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5" name="Rectangle 8">
            <a:extLst>
              <a:ext uri="{FF2B5EF4-FFF2-40B4-BE49-F238E27FC236}">
                <a16:creationId xmlns:a16="http://schemas.microsoft.com/office/drawing/2014/main" id="{CF3A2403-0CA4-4AEE-985B-F402A8469111}"/>
              </a:ext>
            </a:extLst>
          </p:cNvPr>
          <p:cNvSpPr>
            <a:spLocks noChangeArrowheads="1"/>
          </p:cNvSpPr>
          <p:nvPr/>
        </p:nvSpPr>
        <p:spPr bwMode="auto">
          <a:xfrm>
            <a:off x="5359400" y="0"/>
            <a:ext cx="74613" cy="66357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6" name="Text Box 6">
            <a:extLst>
              <a:ext uri="{FF2B5EF4-FFF2-40B4-BE49-F238E27FC236}">
                <a16:creationId xmlns:a16="http://schemas.microsoft.com/office/drawing/2014/main" id="{4243322F-809F-3A1F-9FFB-176D77D92952}"/>
              </a:ext>
            </a:extLst>
          </p:cNvPr>
          <p:cNvSpPr txBox="1">
            <a:spLocks noChangeArrowheads="1"/>
          </p:cNvSpPr>
          <p:nvPr/>
        </p:nvSpPr>
        <p:spPr bwMode="auto">
          <a:xfrm>
            <a:off x="5741988" y="274638"/>
            <a:ext cx="34020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r>
              <a:rPr lang="en-US" altLang="en-US" sz="2000">
                <a:solidFill>
                  <a:srgbClr val="854F43"/>
                </a:solidFill>
                <a:latin typeface="Arial" panose="020B0604020202020204" pitchFamily="34" charset="0"/>
              </a:rPr>
              <a:t>PowerPoint</a:t>
            </a:r>
            <a:r>
              <a:rPr lang="en-US" altLang="en-US" sz="2000" baseline="30000">
                <a:solidFill>
                  <a:srgbClr val="854F43"/>
                </a:solidFill>
                <a:latin typeface="Arial" panose="020B0604020202020204" pitchFamily="34" charset="0"/>
              </a:rPr>
              <a:t>®</a:t>
            </a:r>
            <a:r>
              <a:rPr lang="en-US" altLang="en-US" sz="2000">
                <a:solidFill>
                  <a:srgbClr val="854F43"/>
                </a:solidFill>
                <a:latin typeface="Arial" panose="020B0604020202020204" pitchFamily="34" charset="0"/>
              </a:rPr>
              <a:t> Lecture Slides</a:t>
            </a:r>
          </a:p>
          <a:p>
            <a:pPr>
              <a:defRPr/>
            </a:pPr>
            <a:r>
              <a:rPr lang="en-US" altLang="en-US" sz="2000">
                <a:latin typeface="Arial" panose="020B0604020202020204" pitchFamily="34" charset="0"/>
              </a:rPr>
              <a:t>prepared by</a:t>
            </a:r>
          </a:p>
          <a:p>
            <a:pPr>
              <a:defRPr/>
            </a:pPr>
            <a:r>
              <a:rPr lang="en-US" altLang="en-US" sz="2000">
                <a:latin typeface="Arial" panose="020B0604020202020204" pitchFamily="34" charset="0"/>
              </a:rPr>
              <a:t>Barbara Heard,</a:t>
            </a:r>
          </a:p>
          <a:p>
            <a:pPr>
              <a:defRPr/>
            </a:pPr>
            <a:r>
              <a:rPr lang="en-US" altLang="en-US" sz="2000">
                <a:latin typeface="Arial" panose="020B0604020202020204" pitchFamily="34" charset="0"/>
              </a:rPr>
              <a:t>Atlantic Cape Community College</a:t>
            </a:r>
          </a:p>
        </p:txBody>
      </p:sp>
      <p:sp>
        <p:nvSpPr>
          <p:cNvPr id="7" name="Text Box 7">
            <a:extLst>
              <a:ext uri="{FF2B5EF4-FFF2-40B4-BE49-F238E27FC236}">
                <a16:creationId xmlns:a16="http://schemas.microsoft.com/office/drawing/2014/main" id="{3CE7CE95-3ADD-0428-03B5-22F6B922F1A3}"/>
              </a:ext>
            </a:extLst>
          </p:cNvPr>
          <p:cNvSpPr txBox="1">
            <a:spLocks noChangeArrowheads="1"/>
          </p:cNvSpPr>
          <p:nvPr/>
        </p:nvSpPr>
        <p:spPr bwMode="auto">
          <a:xfrm>
            <a:off x="5751513" y="2741613"/>
            <a:ext cx="1670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6pPr>
            <a:lvl7pPr marL="29718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7pPr>
            <a:lvl8pPr marL="34290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8pPr>
            <a:lvl9pPr marL="38862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9pPr>
          </a:lstStyle>
          <a:p>
            <a:pPr eaLnBrk="1" hangingPunct="1">
              <a:spcAft>
                <a:spcPct val="50000"/>
              </a:spcAft>
              <a:buClr>
                <a:srgbClr val="669900"/>
              </a:buClr>
              <a:buFont typeface="Wingdings" pitchFamily="2" charset="2"/>
              <a:buNone/>
              <a:defRPr/>
            </a:pPr>
            <a:r>
              <a:rPr lang="en-US" sz="1800" b="1" dirty="0">
                <a:latin typeface="Arial" charset="0"/>
                <a:ea typeface="+mn-ea"/>
              </a:rPr>
              <a:t>C H A P T E R</a:t>
            </a:r>
          </a:p>
        </p:txBody>
      </p:sp>
      <p:pic>
        <p:nvPicPr>
          <p:cNvPr id="8" name="Picture 8" descr="Pearson_Bound_White">
            <a:extLst>
              <a:ext uri="{FF2B5EF4-FFF2-40B4-BE49-F238E27FC236}">
                <a16:creationId xmlns:a16="http://schemas.microsoft.com/office/drawing/2014/main" id="{C94FC903-AE68-FBFE-460E-27B4BAEA2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34150"/>
            <a:ext cx="1371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8BD77434-FE05-6CC8-8C1D-1FFCB3818D99}"/>
              </a:ext>
            </a:extLst>
          </p:cNvPr>
          <p:cNvSpPr txBox="1">
            <a:spLocks noChangeArrowheads="1"/>
          </p:cNvSpPr>
          <p:nvPr/>
        </p:nvSpPr>
        <p:spPr bwMode="auto">
          <a:xfrm>
            <a:off x="0" y="64516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a:defRPr/>
            </a:pPr>
            <a:r>
              <a:rPr lang="en-US" altLang="en-US" sz="900">
                <a:solidFill>
                  <a:schemeClr val="bg1"/>
                </a:solidFill>
                <a:latin typeface="Arial" panose="020B0604020202020204" pitchFamily="34" charset="0"/>
              </a:rPr>
              <a:t>© 2013 Pearson Education, Inc.</a:t>
            </a:r>
          </a:p>
        </p:txBody>
      </p:sp>
      <p:pic>
        <p:nvPicPr>
          <p:cNvPr id="10" name="Picture 10" descr="Pearson_Strap_Bound_White">
            <a:extLst>
              <a:ext uri="{FF2B5EF4-FFF2-40B4-BE49-F238E27FC236}">
                <a16:creationId xmlns:a16="http://schemas.microsoft.com/office/drawing/2014/main" id="{1F9C136F-10CB-24C3-24FF-D169E79F4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6516688"/>
            <a:ext cx="1762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a16="http://schemas.microsoft.com/office/drawing/2014/main" id="{76538EEC-86DF-06C4-0F7F-3DEB2D432024}"/>
              </a:ext>
            </a:extLst>
          </p:cNvPr>
          <p:cNvSpPr>
            <a:spLocks noChangeArrowheads="1"/>
          </p:cNvSpPr>
          <p:nvPr/>
        </p:nvSpPr>
        <p:spPr bwMode="auto">
          <a:xfrm>
            <a:off x="0" y="6451600"/>
            <a:ext cx="2232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r>
              <a:rPr lang="en-US" altLang="en-US" sz="900">
                <a:solidFill>
                  <a:schemeClr val="bg1"/>
                </a:solidFill>
                <a:latin typeface="Arial" panose="020B0604020202020204" pitchFamily="34" charset="0"/>
              </a:rPr>
              <a:t>© Annie Leibovitz/Contact Press Images</a:t>
            </a:r>
          </a:p>
        </p:txBody>
      </p:sp>
    </p:spTree>
    <p:extLst>
      <p:ext uri="{BB962C8B-B14F-4D97-AF65-F5344CB8AC3E}">
        <p14:creationId xmlns:p14="http://schemas.microsoft.com/office/powerpoint/2010/main" val="2583078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C0CE8F-CE0A-14E4-1CD4-F697728C1BA2}"/>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56238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80C1E5B1-B688-CA7C-9819-B924A8372CAC}"/>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1542734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510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F5D1629-579E-2C63-7DC2-6A46BFD08CA1}"/>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789219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915DA61-47AE-AD17-477C-EEB2DECC8886}"/>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3937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8339FC-352A-26FF-EA38-5BDBB7929A03}"/>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865984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D713E4-1905-AE59-EE58-6722C575F95B}"/>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325107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4386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53C09A7-C562-4342-F1F8-5C3E829ADFC1}"/>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951083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1927688-AB2C-2B81-CDCF-5902C7E274CE}"/>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4044105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B6FC08-E6B1-D5AF-195F-0FB7852A5A6B}"/>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472339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417598-40D9-4201-111E-2C1F883AB367}"/>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748681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descr="43261Marieb9e_ecat">
            <a:extLst>
              <a:ext uri="{FF2B5EF4-FFF2-40B4-BE49-F238E27FC236}">
                <a16:creationId xmlns:a16="http://schemas.microsoft.com/office/drawing/2014/main" id="{49E4CFC7-9EC2-2E91-4483-B0ED2E75D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27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3">
            <a:extLst>
              <a:ext uri="{FF2B5EF4-FFF2-40B4-BE49-F238E27FC236}">
                <a16:creationId xmlns:a16="http://schemas.microsoft.com/office/drawing/2014/main" id="{6B62978F-F113-E58D-82AE-B310B98C6DDB}"/>
              </a:ext>
            </a:extLst>
          </p:cNvPr>
          <p:cNvSpPr>
            <a:spLocks noChangeArrowheads="1"/>
          </p:cNvSpPr>
          <p:nvPr/>
        </p:nvSpPr>
        <p:spPr bwMode="auto">
          <a:xfrm>
            <a:off x="5399088" y="0"/>
            <a:ext cx="3744912" cy="6858000"/>
          </a:xfrm>
          <a:prstGeom prst="rect">
            <a:avLst/>
          </a:prstGeom>
          <a:solidFill>
            <a:srgbClr val="D39B5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4" name="Rectangle 9">
            <a:extLst>
              <a:ext uri="{FF2B5EF4-FFF2-40B4-BE49-F238E27FC236}">
                <a16:creationId xmlns:a16="http://schemas.microsoft.com/office/drawing/2014/main" id="{0FF3D88F-54C4-01C7-7429-89F878D38C41}"/>
              </a:ext>
            </a:extLst>
          </p:cNvPr>
          <p:cNvSpPr>
            <a:spLocks noChangeArrowheads="1"/>
          </p:cNvSpPr>
          <p:nvPr/>
        </p:nvSpPr>
        <p:spPr bwMode="auto">
          <a:xfrm>
            <a:off x="12700" y="6642100"/>
            <a:ext cx="9144000" cy="228600"/>
          </a:xfrm>
          <a:prstGeom prst="rect">
            <a:avLst/>
          </a:prstGeom>
          <a:solidFill>
            <a:srgbClr val="854F4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5" name="Rectangle 8">
            <a:extLst>
              <a:ext uri="{FF2B5EF4-FFF2-40B4-BE49-F238E27FC236}">
                <a16:creationId xmlns:a16="http://schemas.microsoft.com/office/drawing/2014/main" id="{A8C51716-9AA3-B2BC-FC1F-790E01B329A2}"/>
              </a:ext>
            </a:extLst>
          </p:cNvPr>
          <p:cNvSpPr>
            <a:spLocks noChangeArrowheads="1"/>
          </p:cNvSpPr>
          <p:nvPr/>
        </p:nvSpPr>
        <p:spPr bwMode="auto">
          <a:xfrm>
            <a:off x="5359400" y="0"/>
            <a:ext cx="74613" cy="66357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eaLnBrk="1" hangingPunct="1">
              <a:spcAft>
                <a:spcPct val="50000"/>
              </a:spcAft>
              <a:buClr>
                <a:srgbClr val="669900"/>
              </a:buClr>
              <a:buFont typeface="Wingdings" panose="05000000000000000000" pitchFamily="2" charset="2"/>
              <a:buChar char="§"/>
              <a:defRPr/>
            </a:pPr>
            <a:endParaRPr lang="en-US" altLang="en-US">
              <a:latin typeface="Times New Roman" panose="02020603050405020304" pitchFamily="18" charset="0"/>
            </a:endParaRPr>
          </a:p>
        </p:txBody>
      </p:sp>
      <p:sp>
        <p:nvSpPr>
          <p:cNvPr id="6" name="Text Box 6">
            <a:extLst>
              <a:ext uri="{FF2B5EF4-FFF2-40B4-BE49-F238E27FC236}">
                <a16:creationId xmlns:a16="http://schemas.microsoft.com/office/drawing/2014/main" id="{1B761012-7B40-771A-9CBB-A9A3A19C4F11}"/>
              </a:ext>
            </a:extLst>
          </p:cNvPr>
          <p:cNvSpPr txBox="1">
            <a:spLocks noChangeArrowheads="1"/>
          </p:cNvSpPr>
          <p:nvPr/>
        </p:nvSpPr>
        <p:spPr bwMode="auto">
          <a:xfrm>
            <a:off x="5741988" y="274638"/>
            <a:ext cx="34020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r>
              <a:rPr lang="en-US" altLang="en-US" sz="2000">
                <a:solidFill>
                  <a:srgbClr val="854F43"/>
                </a:solidFill>
                <a:latin typeface="Arial" panose="020B0604020202020204" pitchFamily="34" charset="0"/>
              </a:rPr>
              <a:t>PowerPoint</a:t>
            </a:r>
            <a:r>
              <a:rPr lang="en-US" altLang="en-US" sz="2000" baseline="30000">
                <a:solidFill>
                  <a:srgbClr val="854F43"/>
                </a:solidFill>
                <a:latin typeface="Arial" panose="020B0604020202020204" pitchFamily="34" charset="0"/>
              </a:rPr>
              <a:t>®</a:t>
            </a:r>
            <a:r>
              <a:rPr lang="en-US" altLang="en-US" sz="2000">
                <a:solidFill>
                  <a:srgbClr val="854F43"/>
                </a:solidFill>
                <a:latin typeface="Arial" panose="020B0604020202020204" pitchFamily="34" charset="0"/>
              </a:rPr>
              <a:t> Lecture Slides</a:t>
            </a:r>
          </a:p>
          <a:p>
            <a:pPr>
              <a:defRPr/>
            </a:pPr>
            <a:r>
              <a:rPr lang="en-US" altLang="en-US" sz="2000">
                <a:latin typeface="Arial" panose="020B0604020202020204" pitchFamily="34" charset="0"/>
              </a:rPr>
              <a:t>prepared by</a:t>
            </a:r>
          </a:p>
          <a:p>
            <a:pPr>
              <a:defRPr/>
            </a:pPr>
            <a:r>
              <a:rPr lang="en-US" altLang="en-US" sz="2000">
                <a:latin typeface="Arial" panose="020B0604020202020204" pitchFamily="34" charset="0"/>
              </a:rPr>
              <a:t>Barbara Heard,</a:t>
            </a:r>
          </a:p>
          <a:p>
            <a:pPr>
              <a:defRPr/>
            </a:pPr>
            <a:r>
              <a:rPr lang="en-US" altLang="en-US" sz="2000">
                <a:latin typeface="Arial" panose="020B0604020202020204" pitchFamily="34" charset="0"/>
              </a:rPr>
              <a:t>Atlantic Cape Community College</a:t>
            </a:r>
          </a:p>
        </p:txBody>
      </p:sp>
      <p:sp>
        <p:nvSpPr>
          <p:cNvPr id="7" name="Text Box 7">
            <a:extLst>
              <a:ext uri="{FF2B5EF4-FFF2-40B4-BE49-F238E27FC236}">
                <a16:creationId xmlns:a16="http://schemas.microsoft.com/office/drawing/2014/main" id="{2A8C7DEF-DBBC-7CC9-2977-51AF537DF0DA}"/>
              </a:ext>
            </a:extLst>
          </p:cNvPr>
          <p:cNvSpPr txBox="1">
            <a:spLocks noChangeArrowheads="1"/>
          </p:cNvSpPr>
          <p:nvPr/>
        </p:nvSpPr>
        <p:spPr bwMode="auto">
          <a:xfrm>
            <a:off x="5751513" y="2741613"/>
            <a:ext cx="16700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6pPr>
            <a:lvl7pPr marL="29718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7pPr>
            <a:lvl8pPr marL="34290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8pPr>
            <a:lvl9pPr marL="3886200" indent="-228600" eaLnBrk="0" fontAlgn="base" hangingPunct="0">
              <a:spcBef>
                <a:spcPct val="0"/>
              </a:spcBef>
              <a:spcAft>
                <a:spcPct val="50000"/>
              </a:spcAft>
              <a:buClr>
                <a:srgbClr val="669900"/>
              </a:buClr>
              <a:buFont typeface="Wingdings" pitchFamily="2" charset="2"/>
              <a:buChar char="§"/>
              <a:defRPr sz="2400">
                <a:solidFill>
                  <a:schemeClr val="tx1"/>
                </a:solidFill>
                <a:latin typeface="Times New Roman" pitchFamily="18" charset="0"/>
              </a:defRPr>
            </a:lvl9pPr>
          </a:lstStyle>
          <a:p>
            <a:pPr eaLnBrk="1" hangingPunct="1">
              <a:spcAft>
                <a:spcPct val="50000"/>
              </a:spcAft>
              <a:buClr>
                <a:srgbClr val="669900"/>
              </a:buClr>
              <a:buFont typeface="Wingdings" pitchFamily="2" charset="2"/>
              <a:buNone/>
              <a:defRPr/>
            </a:pPr>
            <a:r>
              <a:rPr lang="en-US" sz="1800" b="1" dirty="0">
                <a:latin typeface="Arial" charset="0"/>
                <a:ea typeface="+mn-ea"/>
              </a:rPr>
              <a:t>C H A P T E R</a:t>
            </a:r>
          </a:p>
        </p:txBody>
      </p:sp>
      <p:pic>
        <p:nvPicPr>
          <p:cNvPr id="8" name="Picture 8" descr="Pearson_Bound_White">
            <a:extLst>
              <a:ext uri="{FF2B5EF4-FFF2-40B4-BE49-F238E27FC236}">
                <a16:creationId xmlns:a16="http://schemas.microsoft.com/office/drawing/2014/main" id="{53A0334F-A62C-2A45-459D-16A711F75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534150"/>
            <a:ext cx="1371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a:extLst>
              <a:ext uri="{FF2B5EF4-FFF2-40B4-BE49-F238E27FC236}">
                <a16:creationId xmlns:a16="http://schemas.microsoft.com/office/drawing/2014/main" id="{49896DF3-E656-8FC4-BCA9-474FFFBD751B}"/>
              </a:ext>
            </a:extLst>
          </p:cNvPr>
          <p:cNvSpPr txBox="1">
            <a:spLocks noChangeArrowheads="1"/>
          </p:cNvSpPr>
          <p:nvPr/>
        </p:nvSpPr>
        <p:spPr bwMode="auto">
          <a:xfrm>
            <a:off x="0" y="64516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r">
              <a:defRPr/>
            </a:pPr>
            <a:r>
              <a:rPr lang="en-US" altLang="en-US" sz="900">
                <a:solidFill>
                  <a:schemeClr val="bg1"/>
                </a:solidFill>
                <a:latin typeface="Arial" panose="020B0604020202020204" pitchFamily="34" charset="0"/>
              </a:rPr>
              <a:t>© 2013 Pearson Education, Inc.</a:t>
            </a:r>
          </a:p>
        </p:txBody>
      </p:sp>
      <p:pic>
        <p:nvPicPr>
          <p:cNvPr id="10" name="Picture 10" descr="Pearson_Strap_Bound_White">
            <a:extLst>
              <a:ext uri="{FF2B5EF4-FFF2-40B4-BE49-F238E27FC236}">
                <a16:creationId xmlns:a16="http://schemas.microsoft.com/office/drawing/2014/main" id="{DA96A81B-1F53-45C4-F90F-4A469139D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6516688"/>
            <a:ext cx="17621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a:extLst>
              <a:ext uri="{FF2B5EF4-FFF2-40B4-BE49-F238E27FC236}">
                <a16:creationId xmlns:a16="http://schemas.microsoft.com/office/drawing/2014/main" id="{0978C5CE-3018-C540-3591-3FD9E1AB6737}"/>
              </a:ext>
            </a:extLst>
          </p:cNvPr>
          <p:cNvSpPr>
            <a:spLocks noChangeArrowheads="1"/>
          </p:cNvSpPr>
          <p:nvPr/>
        </p:nvSpPr>
        <p:spPr bwMode="auto">
          <a:xfrm>
            <a:off x="0" y="6451600"/>
            <a:ext cx="2232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r>
              <a:rPr lang="en-US" altLang="en-US" sz="900">
                <a:solidFill>
                  <a:schemeClr val="bg1"/>
                </a:solidFill>
                <a:latin typeface="Arial" panose="020B0604020202020204" pitchFamily="34" charset="0"/>
              </a:rPr>
              <a:t>© Annie Leibovitz/Contact Press Images</a:t>
            </a:r>
          </a:p>
        </p:txBody>
      </p:sp>
    </p:spTree>
    <p:extLst>
      <p:ext uri="{BB962C8B-B14F-4D97-AF65-F5344CB8AC3E}">
        <p14:creationId xmlns:p14="http://schemas.microsoft.com/office/powerpoint/2010/main" val="428535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8E6638-1773-56D0-6300-57E7D317DFC7}"/>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176871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696ADFA0-C0D4-3C24-0436-114452861B4D}"/>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1713669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510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1BCA7EB-7CF8-997C-B946-4FF67E736C30}"/>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3113649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70A7A58-4D2B-E13C-8D0B-024A82458B8E}"/>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3986830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CC8228-8959-A9C9-0E98-BBE07C5A82BC}"/>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64348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10/28/2023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70164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35F6D76-0B55-9B26-183A-B4E33FC80CE9}"/>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544776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3BD7704-9231-2E04-88FB-F7E89D2088CD}"/>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356783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354E71B-D138-AECD-4F7D-4E63945513FE}"/>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441900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E76863-826E-0118-F3FB-F02E5AE2E35C}"/>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2796722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24EA55-5224-2389-699E-0463DB261A4B}"/>
              </a:ext>
            </a:extLst>
          </p:cNvPr>
          <p:cNvSpPr>
            <a:spLocks noGrp="1" noChangeArrowheads="1"/>
          </p:cNvSpPr>
          <p:nvPr>
            <p:ph type="ftr" sz="quarter" idx="10"/>
          </p:nvPr>
        </p:nvSpPr>
        <p:spPr>
          <a:ln/>
        </p:spPr>
        <p:txBody>
          <a:bodyPr/>
          <a:lstStyle>
            <a:lvl1pPr>
              <a:defRPr/>
            </a:lvl1pPr>
          </a:lstStyle>
          <a:p>
            <a:pPr>
              <a:defRPr/>
            </a:pPr>
            <a:r>
              <a:rPr lang="en-GB" altLang="en-US"/>
              <a:t>© 2013 Pearson Education, Inc.</a:t>
            </a:r>
          </a:p>
        </p:txBody>
      </p:sp>
    </p:spTree>
    <p:extLst>
      <p:ext uri="{BB962C8B-B14F-4D97-AF65-F5344CB8AC3E}">
        <p14:creationId xmlns:p14="http://schemas.microsoft.com/office/powerpoint/2010/main" val="33779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64436"/>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10/28/2023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435225"/>
            <a:ext cx="8370888" cy="1700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91517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5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664436"/>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10/28/2023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435226"/>
            <a:ext cx="8370888" cy="5301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4"/>
          </p:nvPr>
        </p:nvSpPr>
        <p:spPr>
          <a:xfrm>
            <a:off x="457200" y="3094038"/>
            <a:ext cx="8370888" cy="57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5"/>
          </p:nvPr>
        </p:nvSpPr>
        <p:spPr>
          <a:xfrm>
            <a:off x="457200" y="3836988"/>
            <a:ext cx="8370888" cy="6159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6"/>
          </p:nvPr>
        </p:nvSpPr>
        <p:spPr>
          <a:xfrm>
            <a:off x="457200" y="4606925"/>
            <a:ext cx="8370888" cy="571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734049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10/28/2023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01931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10/28/2023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Tree>
    <p:extLst>
      <p:ext uri="{BB962C8B-B14F-4D97-AF65-F5344CB8AC3E}">
        <p14:creationId xmlns:p14="http://schemas.microsoft.com/office/powerpoint/2010/main" val="173717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2016, 2011 Pearson Education, Inc. All Rights Reserved</a:t>
            </a:r>
          </a:p>
        </p:txBody>
      </p:sp>
    </p:spTree>
  </p:cSld>
  <p:clrMap bg1="lt1" tx1="dk1" bg2="dk2" tx2="lt2" accent1="accent1" accent2="accent2" accent3="accent3" accent4="accent4" accent5="accent5" accent6="accent6" hlink="hlink" folHlink="folHlink"/>
  <p:sldLayoutIdLst>
    <p:sldLayoutId id="2147483665" r:id="rId1"/>
    <p:sldLayoutId id="2147483674" r:id="rId2"/>
    <p:sldLayoutId id="2147483675" r:id="rId3"/>
    <p:sldLayoutId id="2147483676" r:id="rId4"/>
    <p:sldLayoutId id="2147483679" r:id="rId5"/>
    <p:sldLayoutId id="2147483687" r:id="rId6"/>
    <p:sldLayoutId id="2147483688" r:id="rId7"/>
    <p:sldLayoutId id="2147483681"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F4EDE5E-8B2C-4B6A-8CC3-47DDEAE3AB5C}" type="datetimeFigureOut">
              <a:rPr lang="ar-SA"/>
              <a:pPr>
                <a:defRPr/>
              </a:pPr>
              <a:t>14/04/1445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C8D3288C-0EDE-4384-8377-932FCA425E28}" type="slidenum">
              <a:rPr lang="ar-SA" altLang="en-US"/>
              <a:pPr/>
              <a:t>‹#›</a:t>
            </a:fld>
            <a:endParaRPr lang="ar-SA" altLang="en-US"/>
          </a:p>
        </p:txBody>
      </p:sp>
    </p:spTree>
    <p:extLst>
      <p:ext uri="{BB962C8B-B14F-4D97-AF65-F5344CB8AC3E}">
        <p14:creationId xmlns:p14="http://schemas.microsoft.com/office/powerpoint/2010/main" val="13635364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t>Copyright 2009, John Wiley &amp; Sons, Inc.</a:t>
            </a:r>
          </a:p>
        </p:txBody>
      </p:sp>
      <p:sp>
        <p:nvSpPr>
          <p:cNvPr id="184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B9F4B0C1-6237-4DFE-B94E-28C79F7C5E0E}" type="slidenum">
              <a:rPr lang="en-US"/>
              <a:pPr/>
              <a:t>‹#›</a:t>
            </a:fld>
            <a:endParaRPr lang="en-US"/>
          </a:p>
        </p:txBody>
      </p:sp>
      <p:sp>
        <p:nvSpPr>
          <p:cNvPr id="1843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844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extLst>
      <p:ext uri="{BB962C8B-B14F-4D97-AF65-F5344CB8AC3E}">
        <p14:creationId xmlns:p14="http://schemas.microsoft.com/office/powerpoint/2010/main" val="4692185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20" charset="0"/>
        </a:defRPr>
      </a:lvl2pPr>
      <a:lvl3pPr algn="l" rtl="0" fontAlgn="base">
        <a:spcBef>
          <a:spcPct val="0"/>
        </a:spcBef>
        <a:spcAft>
          <a:spcPct val="0"/>
        </a:spcAft>
        <a:defRPr sz="4200">
          <a:solidFill>
            <a:schemeClr val="tx2"/>
          </a:solidFill>
          <a:latin typeface="Garamond" pitchFamily="20" charset="0"/>
        </a:defRPr>
      </a:lvl3pPr>
      <a:lvl4pPr algn="l" rtl="0" fontAlgn="base">
        <a:spcBef>
          <a:spcPct val="0"/>
        </a:spcBef>
        <a:spcAft>
          <a:spcPct val="0"/>
        </a:spcAft>
        <a:defRPr sz="4200">
          <a:solidFill>
            <a:schemeClr val="tx2"/>
          </a:solidFill>
          <a:latin typeface="Garamond" pitchFamily="20" charset="0"/>
        </a:defRPr>
      </a:lvl4pPr>
      <a:lvl5pPr algn="l" rtl="0" fontAlgn="base">
        <a:spcBef>
          <a:spcPct val="0"/>
        </a:spcBef>
        <a:spcAft>
          <a:spcPct val="0"/>
        </a:spcAft>
        <a:defRPr sz="4200">
          <a:solidFill>
            <a:schemeClr val="tx2"/>
          </a:solidFill>
          <a:latin typeface="Garamond" pitchFamily="20" charset="0"/>
        </a:defRPr>
      </a:lvl5pPr>
      <a:lvl6pPr marL="457200" algn="l" rtl="0" fontAlgn="base">
        <a:spcBef>
          <a:spcPct val="0"/>
        </a:spcBef>
        <a:spcAft>
          <a:spcPct val="0"/>
        </a:spcAft>
        <a:defRPr sz="4200">
          <a:solidFill>
            <a:schemeClr val="tx2"/>
          </a:solidFill>
          <a:latin typeface="Garamond" pitchFamily="20" charset="0"/>
        </a:defRPr>
      </a:lvl6pPr>
      <a:lvl7pPr marL="914400" algn="l" rtl="0" fontAlgn="base">
        <a:spcBef>
          <a:spcPct val="0"/>
        </a:spcBef>
        <a:spcAft>
          <a:spcPct val="0"/>
        </a:spcAft>
        <a:defRPr sz="4200">
          <a:solidFill>
            <a:schemeClr val="tx2"/>
          </a:solidFill>
          <a:latin typeface="Garamond" pitchFamily="20" charset="0"/>
        </a:defRPr>
      </a:lvl7pPr>
      <a:lvl8pPr marL="1371600" algn="l" rtl="0" fontAlgn="base">
        <a:spcBef>
          <a:spcPct val="0"/>
        </a:spcBef>
        <a:spcAft>
          <a:spcPct val="0"/>
        </a:spcAft>
        <a:defRPr sz="4200">
          <a:solidFill>
            <a:schemeClr val="tx2"/>
          </a:solidFill>
          <a:latin typeface="Garamond" pitchFamily="20" charset="0"/>
        </a:defRPr>
      </a:lvl8pPr>
      <a:lvl9pPr marL="1828800" algn="l" rtl="0" fontAlgn="base">
        <a:spcBef>
          <a:spcPct val="0"/>
        </a:spcBef>
        <a:spcAft>
          <a:spcPct val="0"/>
        </a:spcAft>
        <a:defRPr sz="4200">
          <a:solidFill>
            <a:schemeClr val="tx2"/>
          </a:solidFill>
          <a:latin typeface="Garamond" pitchFamily="20" charset="0"/>
        </a:defRPr>
      </a:lvl9pPr>
    </p:titleStyle>
    <p:bodyStyle>
      <a:lvl1pPr marL="342900" indent="-342900" algn="l" rtl="0" fontAlgn="base">
        <a:spcBef>
          <a:spcPct val="20000"/>
        </a:spcBef>
        <a:spcAft>
          <a:spcPct val="0"/>
        </a:spcAft>
        <a:buClr>
          <a:schemeClr val="accent1"/>
        </a:buClr>
        <a:buSzPct val="65000"/>
        <a:buFont typeface="Wingdings" pitchFamily="20"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0"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0"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0"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0"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576883-867D-2C42-A019-78C25D0E46AA}"/>
              </a:ext>
            </a:extLst>
          </p:cNvPr>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spAutoFit/>
          </a:bodyPr>
          <a:lstStyle/>
          <a:p>
            <a:pPr lvl="0"/>
            <a:r>
              <a:rPr lang="en-US" altLang="en-US"/>
              <a:t>Click to edit Master title style</a:t>
            </a:r>
          </a:p>
        </p:txBody>
      </p:sp>
      <p:sp>
        <p:nvSpPr>
          <p:cNvPr id="1027" name="Rectangle 3">
            <a:extLst>
              <a:ext uri="{FF2B5EF4-FFF2-40B4-BE49-F238E27FC236}">
                <a16:creationId xmlns:a16="http://schemas.microsoft.com/office/drawing/2014/main" id="{671BE976-A20A-6535-B1E4-6ADA696621B4}"/>
              </a:ext>
            </a:extLst>
          </p:cNvPr>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3324E13C-71F4-D7FC-2A30-18F7D1EB6C91}"/>
              </a:ext>
            </a:extLst>
          </p:cNvPr>
          <p:cNvSpPr>
            <a:spLocks noGrp="1" noChangeArrowheads="1"/>
          </p:cNvSpPr>
          <p:nvPr>
            <p:ph type="ftr" sz="quarter" idx="3"/>
          </p:nvPr>
        </p:nvSpPr>
        <p:spPr bwMode="gray">
          <a:xfrm>
            <a:off x="873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defRPr sz="900" smtClean="0">
                <a:latin typeface="+mn-lt"/>
                <a:cs typeface="+mj-cs"/>
              </a:defRPr>
            </a:lvl1pPr>
          </a:lstStyle>
          <a:p>
            <a:pPr>
              <a:defRPr/>
            </a:pPr>
            <a:r>
              <a:rPr lang="en-GB" altLang="en-US"/>
              <a:t>© 2013 Pearson Education, Inc.</a:t>
            </a:r>
          </a:p>
        </p:txBody>
      </p:sp>
    </p:spTree>
    <p:extLst>
      <p:ext uri="{BB962C8B-B14F-4D97-AF65-F5344CB8AC3E}">
        <p14:creationId xmlns:p14="http://schemas.microsoft.com/office/powerpoint/2010/main" val="113336345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dt="0"/>
  <p:txStyles>
    <p:titleStyle>
      <a:lvl1pPr algn="l" rtl="0" eaLnBrk="0" fontAlgn="base" hangingPunct="0">
        <a:spcBef>
          <a:spcPct val="50000"/>
        </a:spcBef>
        <a:spcAft>
          <a:spcPct val="0"/>
        </a:spcAft>
        <a:defRPr sz="3200" b="1" kern="1200">
          <a:solidFill>
            <a:srgbClr val="854F43"/>
          </a:solidFill>
          <a:latin typeface="+mj-lt"/>
          <a:ea typeface="+mj-ea"/>
          <a:cs typeface="+mj-cs"/>
        </a:defRPr>
      </a:lvl1pPr>
      <a:lvl2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2pPr>
      <a:lvl3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3pPr>
      <a:lvl4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4pPr>
      <a:lvl5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5pPr>
      <a:lvl6pPr marL="4572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6pPr>
      <a:lvl7pPr marL="9144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7pPr>
      <a:lvl8pPr marL="13716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8pPr>
      <a:lvl9pPr marL="18288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B62D9EC-FB8B-D043-CC20-59B2F783379C}"/>
              </a:ext>
            </a:extLst>
          </p:cNvPr>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spAutoFit/>
          </a:bodyPr>
          <a:lstStyle/>
          <a:p>
            <a:pPr lvl="0"/>
            <a:r>
              <a:rPr lang="en-US" altLang="en-US"/>
              <a:t>Click to edit Master title style</a:t>
            </a:r>
          </a:p>
        </p:txBody>
      </p:sp>
      <p:sp>
        <p:nvSpPr>
          <p:cNvPr id="1027" name="Rectangle 3">
            <a:extLst>
              <a:ext uri="{FF2B5EF4-FFF2-40B4-BE49-F238E27FC236}">
                <a16:creationId xmlns:a16="http://schemas.microsoft.com/office/drawing/2014/main" id="{AD8991DD-D775-05E3-5090-E560A5C9DC90}"/>
              </a:ext>
            </a:extLst>
          </p:cNvPr>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8A35E423-DEE8-1C04-56C4-081392DF60EF}"/>
              </a:ext>
            </a:extLst>
          </p:cNvPr>
          <p:cNvSpPr>
            <a:spLocks noGrp="1" noChangeArrowheads="1"/>
          </p:cNvSpPr>
          <p:nvPr>
            <p:ph type="ftr" sz="quarter" idx="3"/>
          </p:nvPr>
        </p:nvSpPr>
        <p:spPr bwMode="gray">
          <a:xfrm>
            <a:off x="873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hangingPunct="1">
              <a:defRPr sz="900" smtClean="0">
                <a:latin typeface="+mn-lt"/>
                <a:cs typeface="+mj-cs"/>
              </a:defRPr>
            </a:lvl1pPr>
          </a:lstStyle>
          <a:p>
            <a:pPr>
              <a:defRPr/>
            </a:pPr>
            <a:r>
              <a:rPr lang="en-GB" altLang="en-US"/>
              <a:t>© 2013 Pearson Education, Inc.</a:t>
            </a:r>
          </a:p>
        </p:txBody>
      </p:sp>
    </p:spTree>
    <p:extLst>
      <p:ext uri="{BB962C8B-B14F-4D97-AF65-F5344CB8AC3E}">
        <p14:creationId xmlns:p14="http://schemas.microsoft.com/office/powerpoint/2010/main" val="30018670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dt="0"/>
  <p:txStyles>
    <p:titleStyle>
      <a:lvl1pPr algn="l" rtl="0" eaLnBrk="0" fontAlgn="base" hangingPunct="0">
        <a:spcBef>
          <a:spcPct val="50000"/>
        </a:spcBef>
        <a:spcAft>
          <a:spcPct val="0"/>
        </a:spcAft>
        <a:defRPr sz="3200" b="1" kern="1200">
          <a:solidFill>
            <a:srgbClr val="854F43"/>
          </a:solidFill>
          <a:latin typeface="+mj-lt"/>
          <a:ea typeface="+mj-ea"/>
          <a:cs typeface="+mj-cs"/>
        </a:defRPr>
      </a:lvl1pPr>
      <a:lvl2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2pPr>
      <a:lvl3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3pPr>
      <a:lvl4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4pPr>
      <a:lvl5pPr algn="l" rtl="0" eaLnBrk="0" fontAlgn="base" hangingPunct="0">
        <a:spcBef>
          <a:spcPct val="50000"/>
        </a:spcBef>
        <a:spcAft>
          <a:spcPct val="0"/>
        </a:spcAft>
        <a:defRPr sz="3200" b="1">
          <a:solidFill>
            <a:srgbClr val="854F43"/>
          </a:solidFill>
          <a:latin typeface="Arial" panose="020B0604020202020204" pitchFamily="34" charset="0"/>
          <a:cs typeface="Arial" panose="020B0604020202020204" pitchFamily="34" charset="0"/>
        </a:defRPr>
      </a:lvl5pPr>
      <a:lvl6pPr marL="4572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6pPr>
      <a:lvl7pPr marL="9144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7pPr>
      <a:lvl8pPr marL="13716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8pPr>
      <a:lvl9pPr marL="1828800" algn="l" rtl="0" fontAlgn="base">
        <a:spcBef>
          <a:spcPct val="50000"/>
        </a:spcBef>
        <a:spcAft>
          <a:spcPct val="0"/>
        </a:spcAft>
        <a:defRPr sz="3200" b="1">
          <a:solidFill>
            <a:srgbClr val="854F43"/>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0" y="680687"/>
            <a:ext cx="3532094" cy="842513"/>
          </a:xfrm>
          <a:solidFill>
            <a:schemeClr val="accent1">
              <a:lumMod val="20000"/>
              <a:lumOff val="80000"/>
            </a:schemeClr>
          </a:solidFill>
        </p:spPr>
        <p:txBody>
          <a:bodyPr/>
          <a:lstStyle/>
          <a:p>
            <a:pPr lvl="0" algn="ctr"/>
            <a:r>
              <a:rPr lang="en-US" sz="4800" b="1" dirty="0">
                <a:latin typeface="+mn-lt"/>
              </a:rPr>
              <a:t>Chapter 17</a:t>
            </a:r>
          </a:p>
        </p:txBody>
      </p:sp>
      <p:sp>
        <p:nvSpPr>
          <p:cNvPr id="5" name="Text Placeholder 4"/>
          <p:cNvSpPr>
            <a:spLocks noGrp="1"/>
          </p:cNvSpPr>
          <p:nvPr>
            <p:ph type="body" idx="3"/>
          </p:nvPr>
        </p:nvSpPr>
        <p:spPr>
          <a:xfrm>
            <a:off x="0" y="3535802"/>
            <a:ext cx="9144000" cy="826474"/>
          </a:xfrm>
          <a:solidFill>
            <a:schemeClr val="accent1">
              <a:lumMod val="40000"/>
              <a:lumOff val="60000"/>
            </a:schemeClr>
          </a:solidFill>
        </p:spPr>
        <p:txBody>
          <a:bodyPr/>
          <a:lstStyle/>
          <a:p>
            <a:pPr lvl="0" algn="ctr">
              <a:buSzPct val="25000"/>
            </a:pPr>
            <a:r>
              <a:rPr lang="en-US" sz="2800" b="1" dirty="0">
                <a:solidFill>
                  <a:schemeClr val="tx2">
                    <a:lumMod val="20000"/>
                    <a:lumOff val="80000"/>
                  </a:schemeClr>
                </a:solidFill>
                <a:latin typeface="+mn-lt"/>
              </a:rPr>
              <a:t>Anatomy of Urinary System</a:t>
            </a:r>
          </a:p>
          <a:p>
            <a:pPr lvl="0" algn="ctr">
              <a:buSzPct val="25000"/>
            </a:pPr>
            <a:endParaRPr lang="en-US" sz="2800" b="1" dirty="0">
              <a:solidFill>
                <a:schemeClr val="tx2">
                  <a:lumMod val="20000"/>
                  <a:lumOff val="80000"/>
                </a:schemeClr>
              </a:solidFill>
              <a:latin typeface="+mn-lt"/>
            </a:endParaRPr>
          </a:p>
          <a:p>
            <a:pPr lvl="0">
              <a:buSzPct val="25000"/>
            </a:pPr>
            <a:r>
              <a:rPr lang="en-US" sz="2800" b="1" dirty="0">
                <a:solidFill>
                  <a:schemeClr val="bg2"/>
                </a:solidFill>
                <a:latin typeface="+mn-lt"/>
              </a:rPr>
              <a:t>Lecture 9</a:t>
            </a:r>
          </a:p>
        </p:txBody>
      </p:sp>
      <p:pic>
        <p:nvPicPr>
          <p:cNvPr id="1026" name="Picture 2" descr="Urinary Incontinence | Center for Urologic Care of Berks County">
            <a:extLst>
              <a:ext uri="{FF2B5EF4-FFF2-40B4-BE49-F238E27FC236}">
                <a16:creationId xmlns:a16="http://schemas.microsoft.com/office/drawing/2014/main" id="{38EE94F3-DC47-F0E6-786D-E5B0CF457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825" y="0"/>
            <a:ext cx="300317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5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2" y="1600200"/>
            <a:ext cx="8742866" cy="2593848"/>
          </a:xfrm>
        </p:spPr>
        <p:txBody>
          <a:bodyPr wrap="square" lIns="91425" tIns="91425" rIns="91425" bIns="91425">
            <a:noAutofit/>
          </a:bodyPr>
          <a:lstStyle/>
          <a:p>
            <a:pPr marL="255651" lvl="0" indent="-255651">
              <a:spcAft>
                <a:spcPct val="0"/>
              </a:spcAft>
              <a:buClr>
                <a:srgbClr val="007FA3"/>
              </a:buClr>
              <a:buSzPts val="2400"/>
            </a:pPr>
            <a:r>
              <a:rPr lang="en-US" altLang="en-US" sz="3200" b="1" u="sng" dirty="0">
                <a:solidFill>
                  <a:srgbClr val="0070C0"/>
                </a:solidFill>
                <a:latin typeface="Calibri" panose="020F0502020204030204" pitchFamily="34" charset="0"/>
              </a:rPr>
              <a:t>At the hilum: </a:t>
            </a:r>
          </a:p>
          <a:p>
            <a:pPr marL="255651" lvl="0" indent="-255651">
              <a:spcAft>
                <a:spcPct val="0"/>
              </a:spcAft>
              <a:buClr>
                <a:srgbClr val="007FA3"/>
              </a:buClr>
              <a:buSzPts val="2400"/>
            </a:pPr>
            <a:r>
              <a:rPr lang="en-US" altLang="en-US" sz="3200" b="1" dirty="0">
                <a:solidFill>
                  <a:srgbClr val="C00000"/>
                </a:solidFill>
                <a:latin typeface="Calibri" panose="020F0502020204030204" pitchFamily="34" charset="0"/>
              </a:rPr>
              <a:t>Renal arteries </a:t>
            </a:r>
            <a:r>
              <a:rPr lang="en-US" altLang="en-US" sz="3200" dirty="0">
                <a:solidFill>
                  <a:srgbClr val="000000"/>
                </a:solidFill>
                <a:latin typeface="Calibri" panose="020F0502020204030204" pitchFamily="34" charset="0"/>
              </a:rPr>
              <a:t>bring blood to the kidneys to be filtered</a:t>
            </a:r>
          </a:p>
          <a:p>
            <a:pPr marL="255651" lvl="0" indent="-255651">
              <a:spcAft>
                <a:spcPct val="0"/>
              </a:spcAft>
              <a:buClr>
                <a:srgbClr val="007FA3"/>
              </a:buClr>
              <a:buSzPts val="2400"/>
            </a:pPr>
            <a:r>
              <a:rPr lang="en-US" altLang="en-US" sz="3200" dirty="0">
                <a:solidFill>
                  <a:srgbClr val="000000"/>
                </a:solidFill>
                <a:latin typeface="Calibri" panose="020F0502020204030204" pitchFamily="34" charset="0"/>
              </a:rPr>
              <a:t> </a:t>
            </a:r>
            <a:r>
              <a:rPr lang="en-US" altLang="en-US" sz="3200" b="1" dirty="0">
                <a:solidFill>
                  <a:srgbClr val="C00000"/>
                </a:solidFill>
                <a:latin typeface="Calibri" panose="020F0502020204030204" pitchFamily="34" charset="0"/>
              </a:rPr>
              <a:t>Renal veins </a:t>
            </a:r>
            <a:r>
              <a:rPr lang="en-US" altLang="en-US" sz="3200" dirty="0">
                <a:solidFill>
                  <a:srgbClr val="000000"/>
                </a:solidFill>
                <a:latin typeface="Calibri" panose="020F0502020204030204" pitchFamily="34" charset="0"/>
              </a:rPr>
              <a:t>take the filtered blood away from the kidney. </a:t>
            </a:r>
          </a:p>
          <a:p>
            <a:pPr marL="255651" lvl="0" indent="-255651">
              <a:spcAft>
                <a:spcPct val="0"/>
              </a:spcAft>
              <a:buClr>
                <a:srgbClr val="007FA3"/>
              </a:buClr>
              <a:buSzPts val="2400"/>
            </a:pPr>
            <a:r>
              <a:rPr lang="en-US" altLang="en-US" sz="3200" b="1" dirty="0">
                <a:solidFill>
                  <a:srgbClr val="C00000"/>
                </a:solidFill>
                <a:latin typeface="Calibri" panose="020F0502020204030204" pitchFamily="34" charset="0"/>
              </a:rPr>
              <a:t>The ureter </a:t>
            </a:r>
            <a:r>
              <a:rPr lang="en-US" altLang="en-US" sz="3200" dirty="0">
                <a:solidFill>
                  <a:srgbClr val="000000"/>
                </a:solidFill>
                <a:latin typeface="Calibri" panose="020F0502020204030204" pitchFamily="34" charset="0"/>
              </a:rPr>
              <a:t>is also attached at the hilum to transport urine from the kidney to the bladder.</a:t>
            </a:r>
          </a:p>
        </p:txBody>
      </p:sp>
    </p:spTree>
    <p:extLst>
      <p:ext uri="{BB962C8B-B14F-4D97-AF65-F5344CB8AC3E}">
        <p14:creationId xmlns:p14="http://schemas.microsoft.com/office/powerpoint/2010/main" val="79746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236_0"/>
          <p:cNvPicPr>
            <a:picLocks noChangeAspect="1" noChangeArrowheads="1"/>
          </p:cNvPicPr>
          <p:nvPr/>
        </p:nvPicPr>
        <p:blipFill>
          <a:blip r:embed="rId2" cstate="print"/>
          <a:srcRect l="2372" r="5121"/>
          <a:stretch>
            <a:fillRect/>
          </a:stretch>
        </p:blipFill>
        <p:spPr bwMode="auto">
          <a:xfrm>
            <a:off x="953573" y="404942"/>
            <a:ext cx="7193538" cy="580739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p:cNvSpPr txBox="1"/>
          <p:nvPr/>
        </p:nvSpPr>
        <p:spPr>
          <a:xfrm>
            <a:off x="953573" y="5258490"/>
            <a:ext cx="1869167" cy="646331"/>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Fig.3: Position of the kidneys.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59" r="7765"/>
          <a:stretch/>
        </p:blipFill>
        <p:spPr bwMode="auto">
          <a:xfrm>
            <a:off x="4840941" y="1305517"/>
            <a:ext cx="3989294"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0261" y="1332411"/>
            <a:ext cx="3918859" cy="4493538"/>
          </a:xfrm>
          <a:prstGeom prst="rect">
            <a:avLst/>
          </a:prstGeom>
          <a:noFill/>
        </p:spPr>
        <p:txBody>
          <a:bodyPr wrap="square" rtlCol="0">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1" i="0" u="none" strike="noStrike" kern="1200" cap="none" spc="0" normalizeH="0" baseline="0" noProof="0" dirty="0">
                <a:ln>
                  <a:noFill/>
                </a:ln>
                <a:solidFill>
                  <a:srgbClr val="FF0000"/>
                </a:solidFill>
                <a:effectLst/>
                <a:uLnTx/>
                <a:uFillTx/>
                <a:latin typeface="+mj-lt"/>
                <a:ea typeface="+mn-ea"/>
                <a:cs typeface="+mn-cs"/>
              </a:rPr>
              <a:t>The kidney is surrounded by:</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2200" b="1" i="0" u="sng" strike="noStrike" kern="1200" cap="none" spc="0" normalizeH="0" baseline="0" noProof="0" dirty="0">
                <a:ln>
                  <a:noFill/>
                </a:ln>
                <a:solidFill>
                  <a:srgbClr val="000000"/>
                </a:solidFill>
                <a:effectLst/>
                <a:uLnTx/>
                <a:uFillTx/>
                <a:latin typeface="+mj-lt"/>
                <a:ea typeface="+mn-ea"/>
                <a:cs typeface="+mn-cs"/>
              </a:rPr>
              <a:t>Renal capsule</a:t>
            </a:r>
            <a:r>
              <a:rPr kumimoji="0" lang="en-US" sz="2200" b="0" i="0" u="none" strike="noStrike" kern="1200" cap="none" spc="0" normalizeH="0" baseline="0" noProof="0" dirty="0">
                <a:ln>
                  <a:noFill/>
                </a:ln>
                <a:solidFill>
                  <a:srgbClr val="000000"/>
                </a:solidFill>
                <a:effectLst/>
                <a:uLnTx/>
                <a:uFillTx/>
                <a:latin typeface="+mj-lt"/>
                <a:ea typeface="+mn-ea"/>
                <a:cs typeface="+mn-cs"/>
              </a:rPr>
              <a:t>: protects the kidneys.</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2200" b="1" i="0" u="sng" strike="noStrike" kern="1200" cap="none" spc="0" normalizeH="0" baseline="0" noProof="0" dirty="0">
                <a:ln>
                  <a:noFill/>
                </a:ln>
                <a:solidFill>
                  <a:srgbClr val="000000"/>
                </a:solidFill>
                <a:effectLst/>
                <a:uLnTx/>
                <a:uFillTx/>
                <a:latin typeface="+mj-lt"/>
                <a:ea typeface="+mn-ea"/>
                <a:cs typeface="+mn-cs"/>
              </a:rPr>
              <a:t>Adipose Capsule</a:t>
            </a:r>
            <a:r>
              <a:rPr kumimoji="0" lang="en-US" sz="2200" b="0" i="0" u="none" strike="noStrike" kern="1200" cap="none" spc="0" normalizeH="0" baseline="0" noProof="0" dirty="0">
                <a:ln>
                  <a:noFill/>
                </a:ln>
                <a:solidFill>
                  <a:srgbClr val="000000"/>
                </a:solidFill>
                <a:effectLst/>
                <a:uLnTx/>
                <a:uFillTx/>
                <a:latin typeface="+mj-lt"/>
                <a:ea typeface="+mn-ea"/>
                <a:cs typeface="+mn-cs"/>
              </a:rPr>
              <a:t>: fatty tissue surrounding the renal capsule. It protects the kidneys and keeps them in place.</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defRPr/>
            </a:pPr>
            <a:r>
              <a:rPr kumimoji="0" lang="en-US" sz="2200" b="1" i="0" u="sng" strike="noStrike" kern="1200" cap="none" spc="0" normalizeH="0" baseline="0" noProof="0" dirty="0">
                <a:ln>
                  <a:noFill/>
                </a:ln>
                <a:solidFill>
                  <a:srgbClr val="000000"/>
                </a:solidFill>
                <a:effectLst/>
                <a:uLnTx/>
                <a:uFillTx/>
                <a:latin typeface="+mj-lt"/>
                <a:ea typeface="+mn-ea"/>
                <a:cs typeface="+mn-cs"/>
              </a:rPr>
              <a:t>Renal fascia</a:t>
            </a:r>
            <a:r>
              <a:rPr kumimoji="0" lang="en-US" sz="2200" b="0" i="0" u="none" strike="noStrike" kern="1200" cap="none" spc="0" normalizeH="0" baseline="0" noProof="0" dirty="0">
                <a:ln>
                  <a:noFill/>
                </a:ln>
                <a:solidFill>
                  <a:srgbClr val="000000"/>
                </a:solidFill>
                <a:effectLst/>
                <a:uLnTx/>
                <a:uFillTx/>
                <a:latin typeface="+mj-lt"/>
                <a:ea typeface="+mn-ea"/>
                <a:cs typeface="+mn-cs"/>
              </a:rPr>
              <a:t>: connective tissue layer that helps adhere the kidneys to surrounding structures.</a:t>
            </a:r>
          </a:p>
        </p:txBody>
      </p:sp>
      <p:cxnSp>
        <p:nvCxnSpPr>
          <p:cNvPr id="6" name="Straight Arrow Connector 5"/>
          <p:cNvCxnSpPr/>
          <p:nvPr/>
        </p:nvCxnSpPr>
        <p:spPr>
          <a:xfrm flipV="1">
            <a:off x="4454434" y="4206240"/>
            <a:ext cx="1724297" cy="352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4240306" y="2740127"/>
            <a:ext cx="1299882" cy="352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7582989" y="1417320"/>
            <a:ext cx="705395" cy="130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36378" y="744586"/>
            <a:ext cx="201168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Renal Capsule</a:t>
            </a: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5234054" y="5276328"/>
            <a:ext cx="3057887"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Fig.4: Coverings of the kidney.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759989"/>
          </a:xfrm>
          <a:solidFill>
            <a:schemeClr val="accent4">
              <a:lumMod val="20000"/>
              <a:lumOff val="80000"/>
            </a:schemeClr>
          </a:solidFill>
        </p:spPr>
        <p:txBody>
          <a:bodyPr tIns="91425">
            <a:noAutofit/>
          </a:bodyPr>
          <a:lstStyle/>
          <a:p>
            <a:r>
              <a:rPr lang="en-US" altLang="en-US" sz="3600" dirty="0">
                <a:solidFill>
                  <a:schemeClr val="tx2"/>
                </a:solidFill>
                <a:latin typeface="Arial (Body)"/>
              </a:rPr>
              <a:t>Kidney has three layers</a:t>
            </a:r>
            <a:endParaRPr lang="en-US" altLang="en-US" sz="2000" b="0" dirty="0">
              <a:solidFill>
                <a:schemeClr val="tx2"/>
              </a:solidFill>
              <a:latin typeface="Arial (Heading)"/>
            </a:endParaRPr>
          </a:p>
        </p:txBody>
      </p:sp>
      <p:sp>
        <p:nvSpPr>
          <p:cNvPr id="3" name="Content Placeholder 2"/>
          <p:cNvSpPr>
            <a:spLocks noGrp="1"/>
          </p:cNvSpPr>
          <p:nvPr>
            <p:ph idx="1"/>
          </p:nvPr>
        </p:nvSpPr>
        <p:spPr>
          <a:xfrm>
            <a:off x="457200" y="1600200"/>
            <a:ext cx="8229600" cy="2785348"/>
          </a:xfrm>
        </p:spPr>
        <p:txBody>
          <a:bodyPr wrap="square" lIns="91425" tIns="91425" rIns="91425" bIns="91425">
            <a:noAutofit/>
          </a:bodyPr>
          <a:lstStyle/>
          <a:p>
            <a:pPr marL="741553" lvl="1" indent="-284353">
              <a:spcAft>
                <a:spcPct val="0"/>
              </a:spcAft>
              <a:buClr>
                <a:srgbClr val="007FA3"/>
              </a:buClr>
              <a:buSzPts val="2400"/>
            </a:pPr>
            <a:r>
              <a:rPr lang="en-US" altLang="en-US" sz="2400" b="1" dirty="0">
                <a:solidFill>
                  <a:schemeClr val="tx2"/>
                </a:solidFill>
                <a:latin typeface="Arial (Body)"/>
              </a:rPr>
              <a:t>Renal</a:t>
            </a:r>
            <a:r>
              <a:rPr lang="en-US" altLang="en-US" sz="2400" dirty="0">
                <a:solidFill>
                  <a:schemeClr val="tx2"/>
                </a:solidFill>
                <a:latin typeface="Arial (Body)"/>
              </a:rPr>
              <a:t> </a:t>
            </a:r>
            <a:r>
              <a:rPr lang="en-US" altLang="en-US" sz="2400" b="1" dirty="0">
                <a:solidFill>
                  <a:schemeClr val="tx2"/>
                </a:solidFill>
                <a:latin typeface="Arial (Body)"/>
              </a:rPr>
              <a:t>cortex</a:t>
            </a:r>
          </a:p>
          <a:p>
            <a:pPr marL="1144778" lvl="2" indent="-230378">
              <a:spcAft>
                <a:spcPct val="0"/>
              </a:spcAft>
              <a:buClr>
                <a:srgbClr val="007FA3"/>
              </a:buClr>
              <a:buSzPts val="2400"/>
            </a:pPr>
            <a:r>
              <a:rPr lang="en-US" altLang="en-US" sz="2400" b="1" dirty="0">
                <a:solidFill>
                  <a:srgbClr val="000000"/>
                </a:solidFill>
                <a:latin typeface="Arial (Body)"/>
              </a:rPr>
              <a:t>Outer layer</a:t>
            </a:r>
          </a:p>
          <a:p>
            <a:pPr marL="1601978" lvl="3" indent="-230378">
              <a:spcAft>
                <a:spcPct val="0"/>
              </a:spcAft>
              <a:buClr>
                <a:srgbClr val="007FA3"/>
              </a:buClr>
              <a:buSzPts val="2400"/>
            </a:pPr>
            <a:r>
              <a:rPr lang="en-US" altLang="en-US" sz="2400" dirty="0">
                <a:solidFill>
                  <a:srgbClr val="000000"/>
                </a:solidFill>
                <a:latin typeface="Arial (Body)"/>
              </a:rPr>
              <a:t>Little obvious structure to naked eye</a:t>
            </a:r>
          </a:p>
          <a:p>
            <a:pPr marL="1601978" lvl="3" indent="-230378">
              <a:spcAft>
                <a:spcPct val="0"/>
              </a:spcAft>
              <a:buClr>
                <a:srgbClr val="007FA3"/>
              </a:buClr>
              <a:buSzPts val="2400"/>
            </a:pPr>
            <a:r>
              <a:rPr lang="en-US" altLang="en-US" sz="2400" u="sng" dirty="0">
                <a:solidFill>
                  <a:srgbClr val="000000"/>
                </a:solidFill>
                <a:latin typeface="Arial (Body)"/>
              </a:rPr>
              <a:t>Site where blood filtration occurs</a:t>
            </a:r>
          </a:p>
        </p:txBody>
      </p:sp>
    </p:spTree>
    <p:extLst>
      <p:ext uri="{BB962C8B-B14F-4D97-AF65-F5344CB8AC3E}">
        <p14:creationId xmlns:p14="http://schemas.microsoft.com/office/powerpoint/2010/main" val="21497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3">
            <a:extLst>
              <a:ext uri="{FF2B5EF4-FFF2-40B4-BE49-F238E27FC236}">
                <a16:creationId xmlns:a16="http://schemas.microsoft.com/office/drawing/2014/main" id="{B96511A1-1018-76BA-B1C7-A78D66F8CC92}"/>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Arial"/>
              </a:rPr>
              <a:t>© 2013 Pearson Education, Inc.</a:t>
            </a:r>
          </a:p>
        </p:txBody>
      </p:sp>
      <p:pic>
        <p:nvPicPr>
          <p:cNvPr id="22531" name="Picture 103" descr="figure_25_03_unlabeled">
            <a:extLst>
              <a:ext uri="{FF2B5EF4-FFF2-40B4-BE49-F238E27FC236}">
                <a16:creationId xmlns:a16="http://schemas.microsoft.com/office/drawing/2014/main" id="{97476801-B7AE-C468-7AB2-E6FCBDAED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35"/>
          <a:stretch>
            <a:fillRect/>
          </a:stretch>
        </p:blipFill>
        <p:spPr bwMode="auto">
          <a:xfrm>
            <a:off x="273050" y="401638"/>
            <a:ext cx="8597900" cy="584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8">
            <a:extLst>
              <a:ext uri="{FF2B5EF4-FFF2-40B4-BE49-F238E27FC236}">
                <a16:creationId xmlns:a16="http://schemas.microsoft.com/office/drawing/2014/main" id="{0260394C-4A0B-FA84-6519-2924F825F676}"/>
              </a:ext>
            </a:extLst>
          </p:cNvPr>
          <p:cNvSpPr>
            <a:spLocks noGrp="1" noChangeArrowheads="1"/>
          </p:cNvSpPr>
          <p:nvPr>
            <p:ph type="title"/>
          </p:nvPr>
        </p:nvSpPr>
        <p:spPr>
          <a:xfrm>
            <a:off x="0" y="0"/>
            <a:ext cx="9144000" cy="274638"/>
          </a:xfrm>
          <a:noFill/>
        </p:spPr>
        <p:txBody>
          <a:bodyPr/>
          <a:lstStyle/>
          <a:p>
            <a:pPr eaLnBrk="1" hangingPunct="1">
              <a:spcBef>
                <a:spcPct val="0"/>
              </a:spcBef>
            </a:pPr>
            <a:r>
              <a:rPr lang="en-US" altLang="en-US" sz="1200">
                <a:solidFill>
                  <a:schemeClr val="tx1"/>
                </a:solidFill>
              </a:rPr>
              <a:t>Figure 25.3  Internal anatomy of the kidney.</a:t>
            </a:r>
            <a:endParaRPr lang="en-US" altLang="en-US" sz="1800" b="0"/>
          </a:p>
        </p:txBody>
      </p:sp>
      <p:sp>
        <p:nvSpPr>
          <p:cNvPr id="22533" name="Rectangle 105">
            <a:extLst>
              <a:ext uri="{FF2B5EF4-FFF2-40B4-BE49-F238E27FC236}">
                <a16:creationId xmlns:a16="http://schemas.microsoft.com/office/drawing/2014/main" id="{2A642A68-A180-E2ED-6D76-977F4E7A71EE}"/>
              </a:ext>
            </a:extLst>
          </p:cNvPr>
          <p:cNvSpPr>
            <a:spLocks noChangeArrowheads="1"/>
          </p:cNvSpPr>
          <p:nvPr/>
        </p:nvSpPr>
        <p:spPr bwMode="auto">
          <a:xfrm>
            <a:off x="1511300" y="912813"/>
            <a:ext cx="668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hilum</a:t>
            </a:r>
          </a:p>
        </p:txBody>
      </p:sp>
      <p:sp>
        <p:nvSpPr>
          <p:cNvPr id="22534" name="Rectangle 106">
            <a:extLst>
              <a:ext uri="{FF2B5EF4-FFF2-40B4-BE49-F238E27FC236}">
                <a16:creationId xmlns:a16="http://schemas.microsoft.com/office/drawing/2014/main" id="{75A45136-1541-0CEF-BB15-AF1E96D96DD0}"/>
              </a:ext>
            </a:extLst>
          </p:cNvPr>
          <p:cNvSpPr>
            <a:spLocks noChangeArrowheads="1"/>
          </p:cNvSpPr>
          <p:nvPr/>
        </p:nvSpPr>
        <p:spPr bwMode="auto">
          <a:xfrm>
            <a:off x="3927475" y="1558925"/>
            <a:ext cx="1428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cortex</a:t>
            </a:r>
          </a:p>
        </p:txBody>
      </p:sp>
      <p:sp>
        <p:nvSpPr>
          <p:cNvPr id="22535" name="Rectangle 107">
            <a:extLst>
              <a:ext uri="{FF2B5EF4-FFF2-40B4-BE49-F238E27FC236}">
                <a16:creationId xmlns:a16="http://schemas.microsoft.com/office/drawing/2014/main" id="{018AA3FC-3FDA-F401-CF7D-2B39594B767B}"/>
              </a:ext>
            </a:extLst>
          </p:cNvPr>
          <p:cNvSpPr>
            <a:spLocks noChangeArrowheads="1"/>
          </p:cNvSpPr>
          <p:nvPr/>
        </p:nvSpPr>
        <p:spPr bwMode="auto">
          <a:xfrm>
            <a:off x="3925888" y="2108200"/>
            <a:ext cx="1566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medulla</a:t>
            </a:r>
          </a:p>
        </p:txBody>
      </p:sp>
      <p:sp>
        <p:nvSpPr>
          <p:cNvPr id="22536" name="Rectangle 108">
            <a:extLst>
              <a:ext uri="{FF2B5EF4-FFF2-40B4-BE49-F238E27FC236}">
                <a16:creationId xmlns:a16="http://schemas.microsoft.com/office/drawing/2014/main" id="{2599C4F8-75D5-3F16-6665-964062451EC4}"/>
              </a:ext>
            </a:extLst>
          </p:cNvPr>
          <p:cNvSpPr>
            <a:spLocks noChangeArrowheads="1"/>
          </p:cNvSpPr>
          <p:nvPr/>
        </p:nvSpPr>
        <p:spPr bwMode="auto">
          <a:xfrm>
            <a:off x="3930650" y="2895600"/>
            <a:ext cx="1152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Major calyx</a:t>
            </a:r>
          </a:p>
        </p:txBody>
      </p:sp>
      <p:sp>
        <p:nvSpPr>
          <p:cNvPr id="22537" name="Rectangle 109">
            <a:extLst>
              <a:ext uri="{FF2B5EF4-FFF2-40B4-BE49-F238E27FC236}">
                <a16:creationId xmlns:a16="http://schemas.microsoft.com/office/drawing/2014/main" id="{C3AD0F28-A710-E321-0DE1-740FC80E84F5}"/>
              </a:ext>
            </a:extLst>
          </p:cNvPr>
          <p:cNvSpPr>
            <a:spLocks noChangeArrowheads="1"/>
          </p:cNvSpPr>
          <p:nvPr/>
        </p:nvSpPr>
        <p:spPr bwMode="auto">
          <a:xfrm>
            <a:off x="3921125" y="3275013"/>
            <a:ext cx="9747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Papilla of</a:t>
            </a:r>
          </a:p>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pyramid</a:t>
            </a:r>
          </a:p>
        </p:txBody>
      </p:sp>
      <p:sp>
        <p:nvSpPr>
          <p:cNvPr id="22538" name="Rectangle 110">
            <a:extLst>
              <a:ext uri="{FF2B5EF4-FFF2-40B4-BE49-F238E27FC236}">
                <a16:creationId xmlns:a16="http://schemas.microsoft.com/office/drawing/2014/main" id="{B7331759-9610-A63A-B747-B49A0997D6CC}"/>
              </a:ext>
            </a:extLst>
          </p:cNvPr>
          <p:cNvSpPr>
            <a:spLocks noChangeArrowheads="1"/>
          </p:cNvSpPr>
          <p:nvPr/>
        </p:nvSpPr>
        <p:spPr bwMode="auto">
          <a:xfrm>
            <a:off x="3922713" y="3651250"/>
            <a:ext cx="1370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pelvis</a:t>
            </a:r>
          </a:p>
        </p:txBody>
      </p:sp>
      <p:sp>
        <p:nvSpPr>
          <p:cNvPr id="22539" name="Rectangle 111">
            <a:extLst>
              <a:ext uri="{FF2B5EF4-FFF2-40B4-BE49-F238E27FC236}">
                <a16:creationId xmlns:a16="http://schemas.microsoft.com/office/drawing/2014/main" id="{84022D11-1E88-B015-AE04-7336A526FC5E}"/>
              </a:ext>
            </a:extLst>
          </p:cNvPr>
          <p:cNvSpPr>
            <a:spLocks noChangeArrowheads="1"/>
          </p:cNvSpPr>
          <p:nvPr/>
        </p:nvSpPr>
        <p:spPr bwMode="auto">
          <a:xfrm>
            <a:off x="3927475" y="3981450"/>
            <a:ext cx="116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Minor calyx</a:t>
            </a:r>
          </a:p>
        </p:txBody>
      </p:sp>
      <p:sp>
        <p:nvSpPr>
          <p:cNvPr id="22540" name="Rectangle 112">
            <a:extLst>
              <a:ext uri="{FF2B5EF4-FFF2-40B4-BE49-F238E27FC236}">
                <a16:creationId xmlns:a16="http://schemas.microsoft.com/office/drawing/2014/main" id="{E7870BCD-5649-77B7-E6BF-CDBDDA2EFEEF}"/>
              </a:ext>
            </a:extLst>
          </p:cNvPr>
          <p:cNvSpPr>
            <a:spLocks noChangeArrowheads="1"/>
          </p:cNvSpPr>
          <p:nvPr/>
        </p:nvSpPr>
        <p:spPr bwMode="auto">
          <a:xfrm>
            <a:off x="3924300" y="4248150"/>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Ureter</a:t>
            </a:r>
          </a:p>
        </p:txBody>
      </p:sp>
      <p:sp>
        <p:nvSpPr>
          <p:cNvPr id="22541" name="Rectangle 113">
            <a:extLst>
              <a:ext uri="{FF2B5EF4-FFF2-40B4-BE49-F238E27FC236}">
                <a16:creationId xmlns:a16="http://schemas.microsoft.com/office/drawing/2014/main" id="{F976D617-50F2-7A6C-CAD7-0546D03FEAAB}"/>
              </a:ext>
            </a:extLst>
          </p:cNvPr>
          <p:cNvSpPr>
            <a:spLocks noChangeArrowheads="1"/>
          </p:cNvSpPr>
          <p:nvPr/>
        </p:nvSpPr>
        <p:spPr bwMode="auto">
          <a:xfrm>
            <a:off x="3922713" y="4664075"/>
            <a:ext cx="16160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Renal pyramid 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renal medulla</a:t>
            </a:r>
          </a:p>
        </p:txBody>
      </p:sp>
      <p:sp>
        <p:nvSpPr>
          <p:cNvPr id="22542" name="Rectangle 114">
            <a:extLst>
              <a:ext uri="{FF2B5EF4-FFF2-40B4-BE49-F238E27FC236}">
                <a16:creationId xmlns:a16="http://schemas.microsoft.com/office/drawing/2014/main" id="{0013B69A-F6D9-D643-27F0-936820F40B5B}"/>
              </a:ext>
            </a:extLst>
          </p:cNvPr>
          <p:cNvSpPr>
            <a:spLocks noChangeArrowheads="1"/>
          </p:cNvSpPr>
          <p:nvPr/>
        </p:nvSpPr>
        <p:spPr bwMode="auto">
          <a:xfrm>
            <a:off x="3922713" y="5187950"/>
            <a:ext cx="1349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Renal column</a:t>
            </a:r>
          </a:p>
        </p:txBody>
      </p:sp>
      <p:sp>
        <p:nvSpPr>
          <p:cNvPr id="22543" name="Rectangle 115">
            <a:extLst>
              <a:ext uri="{FF2B5EF4-FFF2-40B4-BE49-F238E27FC236}">
                <a16:creationId xmlns:a16="http://schemas.microsoft.com/office/drawing/2014/main" id="{CAE41105-AE88-155A-33F8-D618EF632E11}"/>
              </a:ext>
            </a:extLst>
          </p:cNvPr>
          <p:cNvSpPr>
            <a:spLocks noChangeArrowheads="1"/>
          </p:cNvSpPr>
          <p:nvPr/>
        </p:nvSpPr>
        <p:spPr bwMode="auto">
          <a:xfrm>
            <a:off x="3922713" y="5578475"/>
            <a:ext cx="1547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Fibrous capsule</a:t>
            </a:r>
          </a:p>
        </p:txBody>
      </p:sp>
      <p:sp>
        <p:nvSpPr>
          <p:cNvPr id="22544" name="Rectangle 116">
            <a:extLst>
              <a:ext uri="{FF2B5EF4-FFF2-40B4-BE49-F238E27FC236}">
                <a16:creationId xmlns:a16="http://schemas.microsoft.com/office/drawing/2014/main" id="{5F7422EA-2E00-DA9B-27AF-6C8DE5DDD234}"/>
              </a:ext>
            </a:extLst>
          </p:cNvPr>
          <p:cNvSpPr>
            <a:spLocks noChangeArrowheads="1"/>
          </p:cNvSpPr>
          <p:nvPr/>
        </p:nvSpPr>
        <p:spPr bwMode="auto">
          <a:xfrm>
            <a:off x="5854700" y="6000750"/>
            <a:ext cx="2060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Diagrammatic view</a:t>
            </a:r>
          </a:p>
        </p:txBody>
      </p:sp>
      <p:sp>
        <p:nvSpPr>
          <p:cNvPr id="22545" name="Rectangle 117">
            <a:extLst>
              <a:ext uri="{FF2B5EF4-FFF2-40B4-BE49-F238E27FC236}">
                <a16:creationId xmlns:a16="http://schemas.microsoft.com/office/drawing/2014/main" id="{779F08FD-7B04-529C-D501-1E67DCDCB6D7}"/>
              </a:ext>
            </a:extLst>
          </p:cNvPr>
          <p:cNvSpPr>
            <a:spLocks noChangeArrowheads="1"/>
          </p:cNvSpPr>
          <p:nvPr/>
        </p:nvSpPr>
        <p:spPr bwMode="auto">
          <a:xfrm>
            <a:off x="1000125" y="6003925"/>
            <a:ext cx="4303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Photograph of right kidney, frontal section</a:t>
            </a:r>
          </a:p>
        </p:txBody>
      </p:sp>
      <p:sp>
        <p:nvSpPr>
          <p:cNvPr id="22546" name="Line 118">
            <a:extLst>
              <a:ext uri="{FF2B5EF4-FFF2-40B4-BE49-F238E27FC236}">
                <a16:creationId xmlns:a16="http://schemas.microsoft.com/office/drawing/2014/main" id="{1E266621-E0CF-AE36-FD8B-02AA95A6E40C}"/>
              </a:ext>
            </a:extLst>
          </p:cNvPr>
          <p:cNvSpPr>
            <a:spLocks noChangeShapeType="1"/>
          </p:cNvSpPr>
          <p:nvPr/>
        </p:nvSpPr>
        <p:spPr bwMode="auto">
          <a:xfrm>
            <a:off x="1079500" y="1073150"/>
            <a:ext cx="498475"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31" name="Freeform 119">
            <a:extLst>
              <a:ext uri="{FF2B5EF4-FFF2-40B4-BE49-F238E27FC236}">
                <a16:creationId xmlns:a16="http://schemas.microsoft.com/office/drawing/2014/main" id="{F17483FA-F7A2-20D7-800B-76FE2EA5D839}"/>
              </a:ext>
            </a:extLst>
          </p:cNvPr>
          <p:cNvSpPr>
            <a:spLocks/>
          </p:cNvSpPr>
          <p:nvPr/>
        </p:nvSpPr>
        <p:spPr bwMode="auto">
          <a:xfrm>
            <a:off x="1004888" y="952500"/>
            <a:ext cx="74612" cy="250825"/>
          </a:xfrm>
          <a:custGeom>
            <a:avLst/>
            <a:gdLst>
              <a:gd name="T0" fmla="*/ 1 w 47"/>
              <a:gd name="T1" fmla="*/ 2 h 158"/>
              <a:gd name="T2" fmla="*/ 47 w 47"/>
              <a:gd name="T3" fmla="*/ 0 h 158"/>
              <a:gd name="T4" fmla="*/ 47 w 47"/>
              <a:gd name="T5" fmla="*/ 158 h 158"/>
              <a:gd name="T6" fmla="*/ 0 w 47"/>
              <a:gd name="T7" fmla="*/ 158 h 158"/>
            </a:gdLst>
            <a:ahLst/>
            <a:cxnLst>
              <a:cxn ang="0">
                <a:pos x="T0" y="T1"/>
              </a:cxn>
              <a:cxn ang="0">
                <a:pos x="T2" y="T3"/>
              </a:cxn>
              <a:cxn ang="0">
                <a:pos x="T4" y="T5"/>
              </a:cxn>
              <a:cxn ang="0">
                <a:pos x="T6" y="T7"/>
              </a:cxn>
            </a:cxnLst>
            <a:rect l="0" t="0" r="r" b="b"/>
            <a:pathLst>
              <a:path w="47" h="158">
                <a:moveTo>
                  <a:pt x="1" y="2"/>
                </a:moveTo>
                <a:lnTo>
                  <a:pt x="47" y="0"/>
                </a:lnTo>
                <a:lnTo>
                  <a:pt x="47" y="158"/>
                </a:lnTo>
                <a:lnTo>
                  <a:pt x="0" y="158"/>
                </a:lnTo>
              </a:path>
            </a:pathLst>
          </a:custGeom>
          <a:noFill/>
          <a:ln w="190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32" name="Freeform 120">
            <a:extLst>
              <a:ext uri="{FF2B5EF4-FFF2-40B4-BE49-F238E27FC236}">
                <a16:creationId xmlns:a16="http://schemas.microsoft.com/office/drawing/2014/main" id="{2B4F969D-A7E7-AE64-49FA-5D71C8776939}"/>
              </a:ext>
            </a:extLst>
          </p:cNvPr>
          <p:cNvSpPr>
            <a:spLocks/>
          </p:cNvSpPr>
          <p:nvPr/>
        </p:nvSpPr>
        <p:spPr bwMode="auto">
          <a:xfrm>
            <a:off x="1006475" y="952500"/>
            <a:ext cx="74613" cy="250825"/>
          </a:xfrm>
          <a:custGeom>
            <a:avLst/>
            <a:gdLst>
              <a:gd name="T0" fmla="*/ 2 w 47"/>
              <a:gd name="T1" fmla="*/ 0 h 158"/>
              <a:gd name="T2" fmla="*/ 47 w 47"/>
              <a:gd name="T3" fmla="*/ 0 h 158"/>
              <a:gd name="T4" fmla="*/ 47 w 47"/>
              <a:gd name="T5" fmla="*/ 158 h 158"/>
              <a:gd name="T6" fmla="*/ 0 w 47"/>
              <a:gd name="T7" fmla="*/ 158 h 158"/>
            </a:gdLst>
            <a:ahLst/>
            <a:cxnLst>
              <a:cxn ang="0">
                <a:pos x="T0" y="T1"/>
              </a:cxn>
              <a:cxn ang="0">
                <a:pos x="T2" y="T3"/>
              </a:cxn>
              <a:cxn ang="0">
                <a:pos x="T4" y="T5"/>
              </a:cxn>
              <a:cxn ang="0">
                <a:pos x="T6" y="T7"/>
              </a:cxn>
            </a:cxnLst>
            <a:rect l="0" t="0" r="r" b="b"/>
            <a:pathLst>
              <a:path w="47" h="158">
                <a:moveTo>
                  <a:pt x="2" y="0"/>
                </a:moveTo>
                <a:lnTo>
                  <a:pt x="47" y="0"/>
                </a:lnTo>
                <a:lnTo>
                  <a:pt x="47" y="158"/>
                </a:lnTo>
                <a:lnTo>
                  <a:pt x="0" y="15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49" name="Line 121">
            <a:extLst>
              <a:ext uri="{FF2B5EF4-FFF2-40B4-BE49-F238E27FC236}">
                <a16:creationId xmlns:a16="http://schemas.microsoft.com/office/drawing/2014/main" id="{BB0A684A-32C5-EE49-0B4A-742F5255BE26}"/>
              </a:ext>
            </a:extLst>
          </p:cNvPr>
          <p:cNvSpPr>
            <a:spLocks noChangeShapeType="1"/>
          </p:cNvSpPr>
          <p:nvPr/>
        </p:nvSpPr>
        <p:spPr bwMode="auto">
          <a:xfrm>
            <a:off x="1079500" y="1069975"/>
            <a:ext cx="498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0" name="Line 122">
            <a:extLst>
              <a:ext uri="{FF2B5EF4-FFF2-40B4-BE49-F238E27FC236}">
                <a16:creationId xmlns:a16="http://schemas.microsoft.com/office/drawing/2014/main" id="{5DFA5826-68DE-5810-E3B5-A89154BAE7AD}"/>
              </a:ext>
            </a:extLst>
          </p:cNvPr>
          <p:cNvSpPr>
            <a:spLocks noChangeShapeType="1"/>
          </p:cNvSpPr>
          <p:nvPr/>
        </p:nvSpPr>
        <p:spPr bwMode="auto">
          <a:xfrm>
            <a:off x="2463800" y="1679575"/>
            <a:ext cx="1536700" cy="444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1" name="Line 123">
            <a:extLst>
              <a:ext uri="{FF2B5EF4-FFF2-40B4-BE49-F238E27FC236}">
                <a16:creationId xmlns:a16="http://schemas.microsoft.com/office/drawing/2014/main" id="{BEE563F0-8ABA-177D-C148-22500AA0E002}"/>
              </a:ext>
            </a:extLst>
          </p:cNvPr>
          <p:cNvSpPr>
            <a:spLocks noChangeShapeType="1"/>
          </p:cNvSpPr>
          <p:nvPr/>
        </p:nvSpPr>
        <p:spPr bwMode="auto">
          <a:xfrm flipV="1">
            <a:off x="2406650" y="1520825"/>
            <a:ext cx="107950" cy="31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2" name="Line 124">
            <a:extLst>
              <a:ext uri="{FF2B5EF4-FFF2-40B4-BE49-F238E27FC236}">
                <a16:creationId xmlns:a16="http://schemas.microsoft.com/office/drawing/2014/main" id="{CC72933D-A260-1F79-2CAA-A7FCA4917116}"/>
              </a:ext>
            </a:extLst>
          </p:cNvPr>
          <p:cNvSpPr>
            <a:spLocks noChangeShapeType="1"/>
          </p:cNvSpPr>
          <p:nvPr/>
        </p:nvSpPr>
        <p:spPr bwMode="auto">
          <a:xfrm>
            <a:off x="2359025" y="1822450"/>
            <a:ext cx="82550" cy="2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3" name="Line 125">
            <a:extLst>
              <a:ext uri="{FF2B5EF4-FFF2-40B4-BE49-F238E27FC236}">
                <a16:creationId xmlns:a16="http://schemas.microsoft.com/office/drawing/2014/main" id="{80D9B5B4-F42F-A6B7-4542-05E27CF229E2}"/>
              </a:ext>
            </a:extLst>
          </p:cNvPr>
          <p:cNvSpPr>
            <a:spLocks noChangeShapeType="1"/>
          </p:cNvSpPr>
          <p:nvPr/>
        </p:nvSpPr>
        <p:spPr bwMode="auto">
          <a:xfrm>
            <a:off x="2463800" y="1501775"/>
            <a:ext cx="82550" cy="25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4" name="Line 126">
            <a:extLst>
              <a:ext uri="{FF2B5EF4-FFF2-40B4-BE49-F238E27FC236}">
                <a16:creationId xmlns:a16="http://schemas.microsoft.com/office/drawing/2014/main" id="{D89B3E20-B527-78AC-2A95-9DA7126181D3}"/>
              </a:ext>
            </a:extLst>
          </p:cNvPr>
          <p:cNvSpPr>
            <a:spLocks noChangeShapeType="1"/>
          </p:cNvSpPr>
          <p:nvPr/>
        </p:nvSpPr>
        <p:spPr bwMode="auto">
          <a:xfrm>
            <a:off x="2378075" y="2273300"/>
            <a:ext cx="1612900"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5" name="Line 127">
            <a:extLst>
              <a:ext uri="{FF2B5EF4-FFF2-40B4-BE49-F238E27FC236}">
                <a16:creationId xmlns:a16="http://schemas.microsoft.com/office/drawing/2014/main" id="{9D857ADA-5DCD-B8DF-FBE8-B22FE6AB7506}"/>
              </a:ext>
            </a:extLst>
          </p:cNvPr>
          <p:cNvSpPr>
            <a:spLocks noChangeShapeType="1"/>
          </p:cNvSpPr>
          <p:nvPr/>
        </p:nvSpPr>
        <p:spPr bwMode="auto">
          <a:xfrm flipH="1">
            <a:off x="2228850" y="1873250"/>
            <a:ext cx="273050" cy="8667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6" name="Line 128">
            <a:extLst>
              <a:ext uri="{FF2B5EF4-FFF2-40B4-BE49-F238E27FC236}">
                <a16:creationId xmlns:a16="http://schemas.microsoft.com/office/drawing/2014/main" id="{4060FBC7-16AB-A357-8D2C-34B6AEE52F4C}"/>
              </a:ext>
            </a:extLst>
          </p:cNvPr>
          <p:cNvSpPr>
            <a:spLocks noChangeShapeType="1"/>
          </p:cNvSpPr>
          <p:nvPr/>
        </p:nvSpPr>
        <p:spPr bwMode="auto">
          <a:xfrm>
            <a:off x="2463800" y="1847850"/>
            <a:ext cx="82550" cy="28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57" name="Line 129">
            <a:extLst>
              <a:ext uri="{FF2B5EF4-FFF2-40B4-BE49-F238E27FC236}">
                <a16:creationId xmlns:a16="http://schemas.microsoft.com/office/drawing/2014/main" id="{47F779C8-1464-3B74-F4FE-3417E5E3C12F}"/>
              </a:ext>
            </a:extLst>
          </p:cNvPr>
          <p:cNvSpPr>
            <a:spLocks noChangeShapeType="1"/>
          </p:cNvSpPr>
          <p:nvPr/>
        </p:nvSpPr>
        <p:spPr bwMode="auto">
          <a:xfrm>
            <a:off x="2178050" y="2730500"/>
            <a:ext cx="82550" cy="28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42" name="Freeform 130">
            <a:extLst>
              <a:ext uri="{FF2B5EF4-FFF2-40B4-BE49-F238E27FC236}">
                <a16:creationId xmlns:a16="http://schemas.microsoft.com/office/drawing/2014/main" id="{9BF51101-4E43-9C8B-C23E-ED8196CB92C5}"/>
              </a:ext>
            </a:extLst>
          </p:cNvPr>
          <p:cNvSpPr>
            <a:spLocks/>
          </p:cNvSpPr>
          <p:nvPr/>
        </p:nvSpPr>
        <p:spPr bwMode="auto">
          <a:xfrm>
            <a:off x="2117725" y="2914650"/>
            <a:ext cx="1879600" cy="149225"/>
          </a:xfrm>
          <a:custGeom>
            <a:avLst/>
            <a:gdLst>
              <a:gd name="T0" fmla="*/ 0 w 1184"/>
              <a:gd name="T1" fmla="*/ 0 h 94"/>
              <a:gd name="T2" fmla="*/ 986 w 1184"/>
              <a:gd name="T3" fmla="*/ 94 h 94"/>
              <a:gd name="T4" fmla="*/ 1184 w 1184"/>
              <a:gd name="T5" fmla="*/ 94 h 94"/>
            </a:gdLst>
            <a:ahLst/>
            <a:cxnLst>
              <a:cxn ang="0">
                <a:pos x="T0" y="T1"/>
              </a:cxn>
              <a:cxn ang="0">
                <a:pos x="T2" y="T3"/>
              </a:cxn>
              <a:cxn ang="0">
                <a:pos x="T4" y="T5"/>
              </a:cxn>
            </a:cxnLst>
            <a:rect l="0" t="0" r="r" b="b"/>
            <a:pathLst>
              <a:path w="1184" h="94">
                <a:moveTo>
                  <a:pt x="0" y="0"/>
                </a:moveTo>
                <a:lnTo>
                  <a:pt x="986" y="94"/>
                </a:lnTo>
                <a:lnTo>
                  <a:pt x="1184" y="9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43" name="Freeform 131">
            <a:extLst>
              <a:ext uri="{FF2B5EF4-FFF2-40B4-BE49-F238E27FC236}">
                <a16:creationId xmlns:a16="http://schemas.microsoft.com/office/drawing/2014/main" id="{8A1AAF77-0D7B-076A-B1F7-9AFC7C377A3A}"/>
              </a:ext>
            </a:extLst>
          </p:cNvPr>
          <p:cNvSpPr>
            <a:spLocks/>
          </p:cNvSpPr>
          <p:nvPr/>
        </p:nvSpPr>
        <p:spPr bwMode="auto">
          <a:xfrm>
            <a:off x="1885950" y="2981325"/>
            <a:ext cx="2108200" cy="431800"/>
          </a:xfrm>
          <a:custGeom>
            <a:avLst/>
            <a:gdLst>
              <a:gd name="T0" fmla="*/ 0 w 1328"/>
              <a:gd name="T1" fmla="*/ 0 h 272"/>
              <a:gd name="T2" fmla="*/ 1142 w 1328"/>
              <a:gd name="T3" fmla="*/ 272 h 272"/>
              <a:gd name="T4" fmla="*/ 1328 w 1328"/>
              <a:gd name="T5" fmla="*/ 268 h 272"/>
            </a:gdLst>
            <a:ahLst/>
            <a:cxnLst>
              <a:cxn ang="0">
                <a:pos x="T0" y="T1"/>
              </a:cxn>
              <a:cxn ang="0">
                <a:pos x="T2" y="T3"/>
              </a:cxn>
              <a:cxn ang="0">
                <a:pos x="T4" y="T5"/>
              </a:cxn>
            </a:cxnLst>
            <a:rect l="0" t="0" r="r" b="b"/>
            <a:pathLst>
              <a:path w="1328" h="272">
                <a:moveTo>
                  <a:pt x="0" y="0"/>
                </a:moveTo>
                <a:lnTo>
                  <a:pt x="1142" y="272"/>
                </a:lnTo>
                <a:lnTo>
                  <a:pt x="1328" y="268"/>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0" name="Line 132">
            <a:extLst>
              <a:ext uri="{FF2B5EF4-FFF2-40B4-BE49-F238E27FC236}">
                <a16:creationId xmlns:a16="http://schemas.microsoft.com/office/drawing/2014/main" id="{301634AC-51D3-3F44-0C10-FDFF42B78834}"/>
              </a:ext>
            </a:extLst>
          </p:cNvPr>
          <p:cNvSpPr>
            <a:spLocks noChangeShapeType="1"/>
          </p:cNvSpPr>
          <p:nvPr/>
        </p:nvSpPr>
        <p:spPr bwMode="auto">
          <a:xfrm>
            <a:off x="2536825" y="3803650"/>
            <a:ext cx="1460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45" name="Freeform 133">
            <a:extLst>
              <a:ext uri="{FF2B5EF4-FFF2-40B4-BE49-F238E27FC236}">
                <a16:creationId xmlns:a16="http://schemas.microsoft.com/office/drawing/2014/main" id="{2243DBFB-C396-80C9-97E5-61D7FAB9B671}"/>
              </a:ext>
            </a:extLst>
          </p:cNvPr>
          <p:cNvSpPr>
            <a:spLocks/>
          </p:cNvSpPr>
          <p:nvPr/>
        </p:nvSpPr>
        <p:spPr bwMode="auto">
          <a:xfrm>
            <a:off x="2416175" y="4152900"/>
            <a:ext cx="1577975" cy="412750"/>
          </a:xfrm>
          <a:custGeom>
            <a:avLst/>
            <a:gdLst>
              <a:gd name="T0" fmla="*/ 0 w 994"/>
              <a:gd name="T1" fmla="*/ 260 h 260"/>
              <a:gd name="T2" fmla="*/ 864 w 994"/>
              <a:gd name="T3" fmla="*/ 0 h 260"/>
              <a:gd name="T4" fmla="*/ 994 w 994"/>
              <a:gd name="T5" fmla="*/ 4 h 260"/>
            </a:gdLst>
            <a:ahLst/>
            <a:cxnLst>
              <a:cxn ang="0">
                <a:pos x="T0" y="T1"/>
              </a:cxn>
              <a:cxn ang="0">
                <a:pos x="T2" y="T3"/>
              </a:cxn>
              <a:cxn ang="0">
                <a:pos x="T4" y="T5"/>
              </a:cxn>
            </a:cxnLst>
            <a:rect l="0" t="0" r="r" b="b"/>
            <a:pathLst>
              <a:path w="994" h="260">
                <a:moveTo>
                  <a:pt x="0" y="260"/>
                </a:moveTo>
                <a:lnTo>
                  <a:pt x="864" y="0"/>
                </a:lnTo>
                <a:lnTo>
                  <a:pt x="994" y="4"/>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2" name="Line 134">
            <a:extLst>
              <a:ext uri="{FF2B5EF4-FFF2-40B4-BE49-F238E27FC236}">
                <a16:creationId xmlns:a16="http://schemas.microsoft.com/office/drawing/2014/main" id="{0F861FAC-FB50-B6E2-9865-2F4313CB3985}"/>
              </a:ext>
            </a:extLst>
          </p:cNvPr>
          <p:cNvSpPr>
            <a:spLocks noChangeShapeType="1"/>
          </p:cNvSpPr>
          <p:nvPr/>
        </p:nvSpPr>
        <p:spPr bwMode="auto">
          <a:xfrm>
            <a:off x="3492500" y="4419600"/>
            <a:ext cx="501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47" name="Freeform 135">
            <a:extLst>
              <a:ext uri="{FF2B5EF4-FFF2-40B4-BE49-F238E27FC236}">
                <a16:creationId xmlns:a16="http://schemas.microsoft.com/office/drawing/2014/main" id="{08959BE7-C28E-B947-04E4-8F129E8DC586}"/>
              </a:ext>
            </a:extLst>
          </p:cNvPr>
          <p:cNvSpPr>
            <a:spLocks/>
          </p:cNvSpPr>
          <p:nvPr/>
        </p:nvSpPr>
        <p:spPr bwMode="auto">
          <a:xfrm>
            <a:off x="1905000" y="4435475"/>
            <a:ext cx="2092325" cy="400050"/>
          </a:xfrm>
          <a:custGeom>
            <a:avLst/>
            <a:gdLst>
              <a:gd name="T0" fmla="*/ 0 w 1318"/>
              <a:gd name="T1" fmla="*/ 0 h 252"/>
              <a:gd name="T2" fmla="*/ 420 w 1318"/>
              <a:gd name="T3" fmla="*/ 252 h 252"/>
              <a:gd name="T4" fmla="*/ 1318 w 1318"/>
              <a:gd name="T5" fmla="*/ 250 h 252"/>
            </a:gdLst>
            <a:ahLst/>
            <a:cxnLst>
              <a:cxn ang="0">
                <a:pos x="T0" y="T1"/>
              </a:cxn>
              <a:cxn ang="0">
                <a:pos x="T2" y="T3"/>
              </a:cxn>
              <a:cxn ang="0">
                <a:pos x="T4" y="T5"/>
              </a:cxn>
            </a:cxnLst>
            <a:rect l="0" t="0" r="r" b="b"/>
            <a:pathLst>
              <a:path w="1318" h="252">
                <a:moveTo>
                  <a:pt x="0" y="0"/>
                </a:moveTo>
                <a:lnTo>
                  <a:pt x="420" y="252"/>
                </a:lnTo>
                <a:lnTo>
                  <a:pt x="1318" y="25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48" name="Freeform 136">
            <a:extLst>
              <a:ext uri="{FF2B5EF4-FFF2-40B4-BE49-F238E27FC236}">
                <a16:creationId xmlns:a16="http://schemas.microsoft.com/office/drawing/2014/main" id="{A8F92CD6-1C52-1902-C186-ED24B3D23FC2}"/>
              </a:ext>
            </a:extLst>
          </p:cNvPr>
          <p:cNvSpPr>
            <a:spLocks/>
          </p:cNvSpPr>
          <p:nvPr/>
        </p:nvSpPr>
        <p:spPr bwMode="auto">
          <a:xfrm>
            <a:off x="1390650" y="4298950"/>
            <a:ext cx="2600325" cy="1066800"/>
          </a:xfrm>
          <a:custGeom>
            <a:avLst/>
            <a:gdLst>
              <a:gd name="T0" fmla="*/ 0 w 1638"/>
              <a:gd name="T1" fmla="*/ 0 h 672"/>
              <a:gd name="T2" fmla="*/ 802 w 1638"/>
              <a:gd name="T3" fmla="*/ 670 h 672"/>
              <a:gd name="T4" fmla="*/ 1638 w 1638"/>
              <a:gd name="T5" fmla="*/ 672 h 672"/>
            </a:gdLst>
            <a:ahLst/>
            <a:cxnLst>
              <a:cxn ang="0">
                <a:pos x="T0" y="T1"/>
              </a:cxn>
              <a:cxn ang="0">
                <a:pos x="T2" y="T3"/>
              </a:cxn>
              <a:cxn ang="0">
                <a:pos x="T4" y="T5"/>
              </a:cxn>
            </a:cxnLst>
            <a:rect l="0" t="0" r="r" b="b"/>
            <a:pathLst>
              <a:path w="1638" h="672">
                <a:moveTo>
                  <a:pt x="0" y="0"/>
                </a:moveTo>
                <a:lnTo>
                  <a:pt x="802" y="670"/>
                </a:lnTo>
                <a:lnTo>
                  <a:pt x="1638" y="67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5" name="Line 137">
            <a:extLst>
              <a:ext uri="{FF2B5EF4-FFF2-40B4-BE49-F238E27FC236}">
                <a16:creationId xmlns:a16="http://schemas.microsoft.com/office/drawing/2014/main" id="{BF4E2F05-B5D1-034E-55C7-977CAAC86A3C}"/>
              </a:ext>
            </a:extLst>
          </p:cNvPr>
          <p:cNvSpPr>
            <a:spLocks noChangeShapeType="1"/>
          </p:cNvSpPr>
          <p:nvPr/>
        </p:nvSpPr>
        <p:spPr bwMode="auto">
          <a:xfrm>
            <a:off x="5295900" y="1724025"/>
            <a:ext cx="2111375"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6" name="Line 138">
            <a:extLst>
              <a:ext uri="{FF2B5EF4-FFF2-40B4-BE49-F238E27FC236}">
                <a16:creationId xmlns:a16="http://schemas.microsoft.com/office/drawing/2014/main" id="{66BC3BE1-D7A1-583D-2D82-A119C2D2D245}"/>
              </a:ext>
            </a:extLst>
          </p:cNvPr>
          <p:cNvSpPr>
            <a:spLocks noChangeShapeType="1"/>
          </p:cNvSpPr>
          <p:nvPr/>
        </p:nvSpPr>
        <p:spPr bwMode="auto">
          <a:xfrm flipH="1">
            <a:off x="7407275" y="1524000"/>
            <a:ext cx="3175" cy="415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7" name="Line 139">
            <a:extLst>
              <a:ext uri="{FF2B5EF4-FFF2-40B4-BE49-F238E27FC236}">
                <a16:creationId xmlns:a16="http://schemas.microsoft.com/office/drawing/2014/main" id="{F86DF4F1-2DA7-05A1-BCEF-B41DF5AA39C8}"/>
              </a:ext>
            </a:extLst>
          </p:cNvPr>
          <p:cNvSpPr>
            <a:spLocks noChangeShapeType="1"/>
          </p:cNvSpPr>
          <p:nvPr/>
        </p:nvSpPr>
        <p:spPr bwMode="auto">
          <a:xfrm flipV="1">
            <a:off x="7369175" y="1520825"/>
            <a:ext cx="85725"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8" name="Line 140">
            <a:extLst>
              <a:ext uri="{FF2B5EF4-FFF2-40B4-BE49-F238E27FC236}">
                <a16:creationId xmlns:a16="http://schemas.microsoft.com/office/drawing/2014/main" id="{7840D8E2-D8A2-2652-F5BD-AE7736DB782A}"/>
              </a:ext>
            </a:extLst>
          </p:cNvPr>
          <p:cNvSpPr>
            <a:spLocks noChangeShapeType="1"/>
          </p:cNvSpPr>
          <p:nvPr/>
        </p:nvSpPr>
        <p:spPr bwMode="auto">
          <a:xfrm>
            <a:off x="7372350" y="1943100"/>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69" name="Line 141">
            <a:extLst>
              <a:ext uri="{FF2B5EF4-FFF2-40B4-BE49-F238E27FC236}">
                <a16:creationId xmlns:a16="http://schemas.microsoft.com/office/drawing/2014/main" id="{AFB03F24-FF78-51EC-9F8E-2323409C193B}"/>
              </a:ext>
            </a:extLst>
          </p:cNvPr>
          <p:cNvSpPr>
            <a:spLocks noChangeShapeType="1"/>
          </p:cNvSpPr>
          <p:nvPr/>
        </p:nvSpPr>
        <p:spPr bwMode="auto">
          <a:xfrm>
            <a:off x="5426075" y="2292350"/>
            <a:ext cx="1841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0" name="Line 142">
            <a:extLst>
              <a:ext uri="{FF2B5EF4-FFF2-40B4-BE49-F238E27FC236}">
                <a16:creationId xmlns:a16="http://schemas.microsoft.com/office/drawing/2014/main" id="{19774638-B069-D5CB-D934-79945A23474E}"/>
              </a:ext>
            </a:extLst>
          </p:cNvPr>
          <p:cNvSpPr>
            <a:spLocks noChangeShapeType="1"/>
          </p:cNvSpPr>
          <p:nvPr/>
        </p:nvSpPr>
        <p:spPr bwMode="auto">
          <a:xfrm flipH="1">
            <a:off x="7267575" y="1943100"/>
            <a:ext cx="3175" cy="695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1" name="Line 143">
            <a:extLst>
              <a:ext uri="{FF2B5EF4-FFF2-40B4-BE49-F238E27FC236}">
                <a16:creationId xmlns:a16="http://schemas.microsoft.com/office/drawing/2014/main" id="{DC1707DD-474B-8FF9-371E-47A400B40454}"/>
              </a:ext>
            </a:extLst>
          </p:cNvPr>
          <p:cNvSpPr>
            <a:spLocks noChangeShapeType="1"/>
          </p:cNvSpPr>
          <p:nvPr/>
        </p:nvSpPr>
        <p:spPr bwMode="auto">
          <a:xfrm>
            <a:off x="7239000" y="1939925"/>
            <a:ext cx="7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2" name="Line 144">
            <a:extLst>
              <a:ext uri="{FF2B5EF4-FFF2-40B4-BE49-F238E27FC236}">
                <a16:creationId xmlns:a16="http://schemas.microsoft.com/office/drawing/2014/main" id="{E16DE4FE-430D-6116-F78A-F2827E00AAFD}"/>
              </a:ext>
            </a:extLst>
          </p:cNvPr>
          <p:cNvSpPr>
            <a:spLocks noChangeShapeType="1"/>
          </p:cNvSpPr>
          <p:nvPr/>
        </p:nvSpPr>
        <p:spPr bwMode="auto">
          <a:xfrm>
            <a:off x="7232650" y="2647950"/>
            <a:ext cx="730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3" name="Line 145">
            <a:extLst>
              <a:ext uri="{FF2B5EF4-FFF2-40B4-BE49-F238E27FC236}">
                <a16:creationId xmlns:a16="http://schemas.microsoft.com/office/drawing/2014/main" id="{78A4E5C9-8FEB-9F81-2D56-5F5EE803614B}"/>
              </a:ext>
            </a:extLst>
          </p:cNvPr>
          <p:cNvSpPr>
            <a:spLocks noChangeShapeType="1"/>
          </p:cNvSpPr>
          <p:nvPr/>
        </p:nvSpPr>
        <p:spPr bwMode="auto">
          <a:xfrm>
            <a:off x="5006975" y="3063875"/>
            <a:ext cx="20224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4" name="Line 146">
            <a:extLst>
              <a:ext uri="{FF2B5EF4-FFF2-40B4-BE49-F238E27FC236}">
                <a16:creationId xmlns:a16="http://schemas.microsoft.com/office/drawing/2014/main" id="{EA881010-A7FD-24BD-01C0-B660A93E97DE}"/>
              </a:ext>
            </a:extLst>
          </p:cNvPr>
          <p:cNvSpPr>
            <a:spLocks noChangeShapeType="1"/>
          </p:cNvSpPr>
          <p:nvPr/>
        </p:nvSpPr>
        <p:spPr bwMode="auto">
          <a:xfrm>
            <a:off x="4835525" y="3409950"/>
            <a:ext cx="17240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5" name="Line 147">
            <a:extLst>
              <a:ext uri="{FF2B5EF4-FFF2-40B4-BE49-F238E27FC236}">
                <a16:creationId xmlns:a16="http://schemas.microsoft.com/office/drawing/2014/main" id="{C8039056-4679-F6D0-0316-DC972660CBBB}"/>
              </a:ext>
            </a:extLst>
          </p:cNvPr>
          <p:cNvSpPr>
            <a:spLocks noChangeShapeType="1"/>
          </p:cNvSpPr>
          <p:nvPr/>
        </p:nvSpPr>
        <p:spPr bwMode="auto">
          <a:xfrm>
            <a:off x="5229225" y="3803650"/>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6" name="Line 148">
            <a:extLst>
              <a:ext uri="{FF2B5EF4-FFF2-40B4-BE49-F238E27FC236}">
                <a16:creationId xmlns:a16="http://schemas.microsoft.com/office/drawing/2014/main" id="{C729A5FB-2CAA-09D1-7789-0289A7EACFB7}"/>
              </a:ext>
            </a:extLst>
          </p:cNvPr>
          <p:cNvSpPr>
            <a:spLocks noChangeShapeType="1"/>
          </p:cNvSpPr>
          <p:nvPr/>
        </p:nvSpPr>
        <p:spPr bwMode="auto">
          <a:xfrm>
            <a:off x="5026025" y="4159250"/>
            <a:ext cx="18954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77" name="Line 149">
            <a:extLst>
              <a:ext uri="{FF2B5EF4-FFF2-40B4-BE49-F238E27FC236}">
                <a16:creationId xmlns:a16="http://schemas.microsoft.com/office/drawing/2014/main" id="{432DB73F-CCA4-E319-3463-293C42CDACA3}"/>
              </a:ext>
            </a:extLst>
          </p:cNvPr>
          <p:cNvSpPr>
            <a:spLocks noChangeShapeType="1"/>
          </p:cNvSpPr>
          <p:nvPr/>
        </p:nvSpPr>
        <p:spPr bwMode="auto">
          <a:xfrm>
            <a:off x="4578350" y="4422775"/>
            <a:ext cx="3686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62" name="Freeform 150">
            <a:extLst>
              <a:ext uri="{FF2B5EF4-FFF2-40B4-BE49-F238E27FC236}">
                <a16:creationId xmlns:a16="http://schemas.microsoft.com/office/drawing/2014/main" id="{EF72C17C-5EFD-3EA4-B9F1-E8578526F8F4}"/>
              </a:ext>
            </a:extLst>
          </p:cNvPr>
          <p:cNvSpPr>
            <a:spLocks/>
          </p:cNvSpPr>
          <p:nvPr/>
        </p:nvSpPr>
        <p:spPr bwMode="auto">
          <a:xfrm>
            <a:off x="5454650" y="4835525"/>
            <a:ext cx="1571625" cy="193675"/>
          </a:xfrm>
          <a:custGeom>
            <a:avLst/>
            <a:gdLst>
              <a:gd name="T0" fmla="*/ 0 w 990"/>
              <a:gd name="T1" fmla="*/ 2 h 122"/>
              <a:gd name="T2" fmla="*/ 144 w 990"/>
              <a:gd name="T3" fmla="*/ 0 h 122"/>
              <a:gd name="T4" fmla="*/ 990 w 990"/>
              <a:gd name="T5" fmla="*/ 122 h 122"/>
            </a:gdLst>
            <a:ahLst/>
            <a:cxnLst>
              <a:cxn ang="0">
                <a:pos x="T0" y="T1"/>
              </a:cxn>
              <a:cxn ang="0">
                <a:pos x="T2" y="T3"/>
              </a:cxn>
              <a:cxn ang="0">
                <a:pos x="T4" y="T5"/>
              </a:cxn>
            </a:cxnLst>
            <a:rect l="0" t="0" r="r" b="b"/>
            <a:pathLst>
              <a:path w="990" h="122">
                <a:moveTo>
                  <a:pt x="0" y="2"/>
                </a:moveTo>
                <a:lnTo>
                  <a:pt x="144" y="0"/>
                </a:lnTo>
                <a:lnTo>
                  <a:pt x="990" y="122"/>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63" name="Freeform 151">
            <a:extLst>
              <a:ext uri="{FF2B5EF4-FFF2-40B4-BE49-F238E27FC236}">
                <a16:creationId xmlns:a16="http://schemas.microsoft.com/office/drawing/2014/main" id="{217AA342-C5C7-DBDF-700F-D18FCDDEDEE7}"/>
              </a:ext>
            </a:extLst>
          </p:cNvPr>
          <p:cNvSpPr>
            <a:spLocks/>
          </p:cNvSpPr>
          <p:nvPr/>
        </p:nvSpPr>
        <p:spPr bwMode="auto">
          <a:xfrm>
            <a:off x="5207000" y="5057775"/>
            <a:ext cx="2251075" cy="311150"/>
          </a:xfrm>
          <a:custGeom>
            <a:avLst/>
            <a:gdLst>
              <a:gd name="T0" fmla="*/ 0 w 1418"/>
              <a:gd name="T1" fmla="*/ 196 h 196"/>
              <a:gd name="T2" fmla="*/ 566 w 1418"/>
              <a:gd name="T3" fmla="*/ 192 h 196"/>
              <a:gd name="T4" fmla="*/ 1418 w 1418"/>
              <a:gd name="T5" fmla="*/ 0 h 196"/>
            </a:gdLst>
            <a:ahLst/>
            <a:cxnLst>
              <a:cxn ang="0">
                <a:pos x="T0" y="T1"/>
              </a:cxn>
              <a:cxn ang="0">
                <a:pos x="T2" y="T3"/>
              </a:cxn>
              <a:cxn ang="0">
                <a:pos x="T4" y="T5"/>
              </a:cxn>
            </a:cxnLst>
            <a:rect l="0" t="0" r="r" b="b"/>
            <a:pathLst>
              <a:path w="1418" h="196">
                <a:moveTo>
                  <a:pt x="0" y="196"/>
                </a:moveTo>
                <a:lnTo>
                  <a:pt x="566" y="192"/>
                </a:lnTo>
                <a:lnTo>
                  <a:pt x="1418" y="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80" name="Line 152">
            <a:extLst>
              <a:ext uri="{FF2B5EF4-FFF2-40B4-BE49-F238E27FC236}">
                <a16:creationId xmlns:a16="http://schemas.microsoft.com/office/drawing/2014/main" id="{03907232-4806-4D15-EAA2-A647FA26E352}"/>
              </a:ext>
            </a:extLst>
          </p:cNvPr>
          <p:cNvSpPr>
            <a:spLocks noChangeShapeType="1"/>
          </p:cNvSpPr>
          <p:nvPr/>
        </p:nvSpPr>
        <p:spPr bwMode="auto">
          <a:xfrm>
            <a:off x="5397500" y="5746750"/>
            <a:ext cx="1597025"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2581" name="Line 153">
            <a:extLst>
              <a:ext uri="{FF2B5EF4-FFF2-40B4-BE49-F238E27FC236}">
                <a16:creationId xmlns:a16="http://schemas.microsoft.com/office/drawing/2014/main" id="{F4CA86AF-3DA3-BA46-87D5-C00A27C7F8A5}"/>
              </a:ext>
            </a:extLst>
          </p:cNvPr>
          <p:cNvSpPr>
            <a:spLocks noChangeShapeType="1"/>
          </p:cNvSpPr>
          <p:nvPr/>
        </p:nvSpPr>
        <p:spPr bwMode="auto">
          <a:xfrm>
            <a:off x="5387975" y="5746750"/>
            <a:ext cx="15970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39066" name="Freeform 154">
            <a:extLst>
              <a:ext uri="{FF2B5EF4-FFF2-40B4-BE49-F238E27FC236}">
                <a16:creationId xmlns:a16="http://schemas.microsoft.com/office/drawing/2014/main" id="{78BD7021-201E-58FE-1102-29A4C876F427}"/>
              </a:ext>
            </a:extLst>
          </p:cNvPr>
          <p:cNvSpPr>
            <a:spLocks/>
          </p:cNvSpPr>
          <p:nvPr/>
        </p:nvSpPr>
        <p:spPr bwMode="auto">
          <a:xfrm>
            <a:off x="2936875" y="5568950"/>
            <a:ext cx="1063625" cy="174625"/>
          </a:xfrm>
          <a:custGeom>
            <a:avLst/>
            <a:gdLst>
              <a:gd name="T0" fmla="*/ 0 w 670"/>
              <a:gd name="T1" fmla="*/ 0 h 110"/>
              <a:gd name="T2" fmla="*/ 376 w 670"/>
              <a:gd name="T3" fmla="*/ 110 h 110"/>
              <a:gd name="T4" fmla="*/ 670 w 670"/>
              <a:gd name="T5" fmla="*/ 110 h 110"/>
            </a:gdLst>
            <a:ahLst/>
            <a:cxnLst>
              <a:cxn ang="0">
                <a:pos x="T0" y="T1"/>
              </a:cxn>
              <a:cxn ang="0">
                <a:pos x="T2" y="T3"/>
              </a:cxn>
              <a:cxn ang="0">
                <a:pos x="T4" y="T5"/>
              </a:cxn>
            </a:cxnLst>
            <a:rect l="0" t="0" r="r" b="b"/>
            <a:pathLst>
              <a:path w="670" h="110">
                <a:moveTo>
                  <a:pt x="0" y="0"/>
                </a:moveTo>
                <a:lnTo>
                  <a:pt x="376" y="110"/>
                </a:lnTo>
                <a:lnTo>
                  <a:pt x="670" y="110"/>
                </a:lnTo>
              </a:path>
            </a:pathLst>
          </a:custGeom>
          <a:noFill/>
          <a:ln w="127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59989"/>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Internal Anatomy of the Kidney </a:t>
            </a:r>
            <a:r>
              <a:rPr lang="en-US" altLang="en-US" sz="2000" b="0" dirty="0">
                <a:solidFill>
                  <a:srgbClr val="007FA3"/>
                </a:solidFill>
                <a:latin typeface="Arial (Heading)"/>
              </a:rPr>
              <a:t>(2 of 3)</a:t>
            </a:r>
          </a:p>
        </p:txBody>
      </p:sp>
      <p:sp>
        <p:nvSpPr>
          <p:cNvPr id="3" name="Content Placeholder 2"/>
          <p:cNvSpPr>
            <a:spLocks noGrp="1"/>
          </p:cNvSpPr>
          <p:nvPr>
            <p:ph idx="1"/>
          </p:nvPr>
        </p:nvSpPr>
        <p:spPr>
          <a:xfrm>
            <a:off x="457200" y="1600200"/>
            <a:ext cx="8229600" cy="4339619"/>
          </a:xfrm>
        </p:spPr>
        <p:txBody>
          <a:bodyPr wrap="square" lIns="91425" tIns="91425" rIns="91425" bIns="91425">
            <a:noAutofit/>
          </a:bodyPr>
          <a:lstStyle/>
          <a:p>
            <a:pPr marL="741553" lvl="1" indent="-284353">
              <a:spcAft>
                <a:spcPct val="0"/>
              </a:spcAft>
              <a:buClr>
                <a:srgbClr val="007FA3"/>
              </a:buClr>
              <a:buSzPts val="2400"/>
            </a:pPr>
            <a:r>
              <a:rPr lang="en-US" altLang="en-US" sz="2400" b="1" dirty="0">
                <a:solidFill>
                  <a:srgbClr val="C00000"/>
                </a:solidFill>
                <a:latin typeface="Arial (Body)"/>
              </a:rPr>
              <a:t>Renal medulla</a:t>
            </a:r>
          </a:p>
          <a:p>
            <a:pPr marL="1144778" lvl="2" indent="-230378">
              <a:spcAft>
                <a:spcPct val="0"/>
              </a:spcAft>
              <a:buClr>
                <a:srgbClr val="007FA3"/>
              </a:buClr>
              <a:buSzPts val="2400"/>
            </a:pPr>
            <a:r>
              <a:rPr lang="en-US" altLang="en-US" sz="2400" dirty="0">
                <a:solidFill>
                  <a:srgbClr val="000000"/>
                </a:solidFill>
                <a:latin typeface="Arial (Body)"/>
              </a:rPr>
              <a:t>Middle layer</a:t>
            </a:r>
          </a:p>
          <a:p>
            <a:pPr marL="1601978" lvl="3" indent="-230378">
              <a:spcAft>
                <a:spcPct val="0"/>
              </a:spcAft>
              <a:buClr>
                <a:srgbClr val="007FA3"/>
              </a:buClr>
              <a:buSzPts val="2400"/>
            </a:pPr>
            <a:r>
              <a:rPr lang="en-US" altLang="en-US" sz="2400" dirty="0">
                <a:solidFill>
                  <a:srgbClr val="000000"/>
                </a:solidFill>
                <a:latin typeface="Arial (Body)"/>
              </a:rPr>
              <a:t>Contains a number of triangle-shaped, striped areas called </a:t>
            </a:r>
            <a:r>
              <a:rPr lang="en-US" altLang="en-US" sz="2400" dirty="0">
                <a:solidFill>
                  <a:srgbClr val="FF0000"/>
                </a:solidFill>
                <a:latin typeface="Arial (Body)"/>
              </a:rPr>
              <a:t>renal pyramids</a:t>
            </a:r>
          </a:p>
          <a:p>
            <a:pPr marL="1601978" lvl="3" indent="-230378">
              <a:spcAft>
                <a:spcPct val="0"/>
              </a:spcAft>
              <a:buClr>
                <a:srgbClr val="007FA3"/>
              </a:buClr>
              <a:buSzPts val="2400"/>
            </a:pPr>
            <a:r>
              <a:rPr lang="en-US" altLang="en-US" sz="2400" dirty="0">
                <a:solidFill>
                  <a:srgbClr val="000000"/>
                </a:solidFill>
                <a:latin typeface="Arial (Body)"/>
              </a:rPr>
              <a:t>Composed of </a:t>
            </a:r>
            <a:r>
              <a:rPr lang="en-US" altLang="en-US" sz="2400" dirty="0">
                <a:solidFill>
                  <a:srgbClr val="FF0000"/>
                </a:solidFill>
                <a:latin typeface="Arial (Body)"/>
              </a:rPr>
              <a:t>collecting tubules </a:t>
            </a:r>
            <a:r>
              <a:rPr lang="en-US" altLang="en-US" sz="2400" dirty="0">
                <a:solidFill>
                  <a:srgbClr val="000000"/>
                </a:solidFill>
                <a:latin typeface="Arial (Body)"/>
              </a:rPr>
              <a:t>for the urine </a:t>
            </a:r>
          </a:p>
          <a:p>
            <a:pPr marL="1371600" lvl="3" indent="0">
              <a:spcAft>
                <a:spcPct val="0"/>
              </a:spcAft>
              <a:buClr>
                <a:srgbClr val="007FA3"/>
              </a:buClr>
              <a:buSzPts val="2400"/>
              <a:buNone/>
            </a:pPr>
            <a:endParaRPr lang="en-US" altLang="en-US" sz="2400" dirty="0">
              <a:solidFill>
                <a:srgbClr val="000000"/>
              </a:solidFill>
              <a:latin typeface="Arial (Body)"/>
            </a:endParaRPr>
          </a:p>
        </p:txBody>
      </p:sp>
      <p:sp>
        <p:nvSpPr>
          <p:cNvPr id="4" name="Title 1"/>
          <p:cNvSpPr txBox="1">
            <a:spLocks/>
          </p:cNvSpPr>
          <p:nvPr/>
        </p:nvSpPr>
        <p:spPr>
          <a:xfrm>
            <a:off x="0" y="215371"/>
            <a:ext cx="8686800" cy="759989"/>
          </a:xfrm>
          <a:prstGeom prst="rect">
            <a:avLst/>
          </a:prstGeom>
          <a:solidFill>
            <a:schemeClr val="accent4">
              <a:lumMod val="20000"/>
              <a:lumOff val="80000"/>
            </a:schemeClr>
          </a:solid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400" b="1" i="0" u="none" strike="noStrike" cap="none" baseline="0">
                <a:solidFill>
                  <a:schemeClr val="accen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ltLang="en-US" sz="3600">
                <a:solidFill>
                  <a:schemeClr val="tx2"/>
                </a:solidFill>
                <a:latin typeface="Arial (Body)"/>
              </a:rPr>
              <a:t>Kidney has three layers</a:t>
            </a:r>
            <a:endParaRPr lang="en-US" altLang="en-US" sz="2000" b="0" dirty="0">
              <a:solidFill>
                <a:schemeClr val="tx2"/>
              </a:solidFill>
              <a:latin typeface="Arial (Heading)"/>
            </a:endParaRPr>
          </a:p>
        </p:txBody>
      </p:sp>
    </p:spTree>
    <p:extLst>
      <p:ext uri="{BB962C8B-B14F-4D97-AF65-F5344CB8AC3E}">
        <p14:creationId xmlns:p14="http://schemas.microsoft.com/office/powerpoint/2010/main" val="1911338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17–2</a:t>
            </a:r>
          </a:p>
        </p:txBody>
      </p:sp>
      <p:pic>
        <p:nvPicPr>
          <p:cNvPr id="4" name="Picture 6" descr="The external anatomy of the kidney is covered by the renal capsule. &#10;&#10;The internal parts are as follows.&#10;• The renal capsule encloses the renal cortex. &#10;• The pyramid in renal medulla line the kidney and surround the renal pelvis. &#10;• The renal column is in between the renal pyramids.&#10;• The calyx is a cup like area in the lower part of the kidney. &#10;• The kidney is connected to the ureter.&#10;• The renal artery and renal vein extend into the kidney.&#10;• The hilum of the kidney is the recessed central fissure where its vessels, nerves and ureter pas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536" y="0"/>
            <a:ext cx="89611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48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759989"/>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Internal Anatomy of the Kidney </a:t>
            </a:r>
            <a:r>
              <a:rPr lang="en-US" altLang="en-US" sz="2000" b="0" dirty="0">
                <a:solidFill>
                  <a:srgbClr val="007FA3"/>
                </a:solidFill>
                <a:latin typeface="Arial (Heading)"/>
              </a:rPr>
              <a:t>(3 of 3)</a:t>
            </a:r>
          </a:p>
        </p:txBody>
      </p:sp>
      <p:sp>
        <p:nvSpPr>
          <p:cNvPr id="3" name="Content Placeholder 2"/>
          <p:cNvSpPr>
            <a:spLocks noGrp="1"/>
          </p:cNvSpPr>
          <p:nvPr>
            <p:ph idx="1"/>
          </p:nvPr>
        </p:nvSpPr>
        <p:spPr>
          <a:xfrm>
            <a:off x="228600" y="970693"/>
            <a:ext cx="8229600" cy="3447067"/>
          </a:xfrm>
        </p:spPr>
        <p:txBody>
          <a:bodyPr wrap="square" lIns="91425" tIns="91425" rIns="91425" bIns="91425">
            <a:noAutofit/>
          </a:bodyPr>
          <a:lstStyle/>
          <a:p>
            <a:pPr marL="741553" lvl="1" indent="-284353">
              <a:spcAft>
                <a:spcPct val="0"/>
              </a:spcAft>
              <a:buClr>
                <a:srgbClr val="007FA3"/>
              </a:buClr>
              <a:buSzPts val="2400"/>
            </a:pPr>
            <a:r>
              <a:rPr lang="en-US" altLang="en-US" sz="2400" b="1" dirty="0">
                <a:solidFill>
                  <a:srgbClr val="C00000"/>
                </a:solidFill>
                <a:latin typeface="Arial (Body)"/>
              </a:rPr>
              <a:t>Renal pelvis</a:t>
            </a:r>
          </a:p>
          <a:p>
            <a:pPr marL="1144778" lvl="2" indent="-230378">
              <a:spcAft>
                <a:spcPct val="0"/>
              </a:spcAft>
              <a:buClr>
                <a:srgbClr val="007FA3"/>
              </a:buClr>
              <a:buSzPts val="2400"/>
            </a:pPr>
            <a:r>
              <a:rPr lang="en-US" altLang="en-US" sz="2400" b="1" dirty="0">
                <a:solidFill>
                  <a:srgbClr val="000000"/>
                </a:solidFill>
                <a:latin typeface="Arial (Body)"/>
              </a:rPr>
              <a:t>Inner layer</a:t>
            </a:r>
          </a:p>
          <a:p>
            <a:pPr marL="1601978" lvl="3" indent="-230378">
              <a:spcAft>
                <a:spcPct val="0"/>
              </a:spcAft>
              <a:buClr>
                <a:srgbClr val="007FA3"/>
              </a:buClr>
              <a:buSzPts val="2400"/>
            </a:pPr>
            <a:r>
              <a:rPr lang="en-US" altLang="en-US" sz="2400" dirty="0">
                <a:solidFill>
                  <a:srgbClr val="000000"/>
                </a:solidFill>
                <a:latin typeface="Arial (Body)"/>
              </a:rPr>
              <a:t>A funnel, divided into 2 or 3 large collecting cups called major </a:t>
            </a:r>
            <a:r>
              <a:rPr lang="en-US" altLang="en-US" sz="2400" dirty="0">
                <a:solidFill>
                  <a:srgbClr val="C00000"/>
                </a:solidFill>
                <a:latin typeface="Arial (Body)"/>
              </a:rPr>
              <a:t>calyces</a:t>
            </a:r>
            <a:r>
              <a:rPr lang="en-US" altLang="en-US" sz="2400" dirty="0">
                <a:solidFill>
                  <a:srgbClr val="000000"/>
                </a:solidFill>
                <a:latin typeface="Arial (Body)"/>
              </a:rPr>
              <a:t>.</a:t>
            </a:r>
          </a:p>
          <a:p>
            <a:pPr marL="2059178" lvl="4" indent="-230378">
              <a:spcAft>
                <a:spcPct val="0"/>
              </a:spcAft>
              <a:buClr>
                <a:srgbClr val="007FA3"/>
              </a:buClr>
              <a:buSzPts val="2400"/>
            </a:pPr>
            <a:r>
              <a:rPr lang="en-US" altLang="en-US" sz="2400" dirty="0">
                <a:solidFill>
                  <a:srgbClr val="000000"/>
                </a:solidFill>
                <a:latin typeface="Arial (Body)"/>
              </a:rPr>
              <a:t>Each </a:t>
            </a:r>
            <a:r>
              <a:rPr lang="en-US" altLang="en-US" sz="2400" dirty="0">
                <a:solidFill>
                  <a:schemeClr val="tx2"/>
                </a:solidFill>
                <a:latin typeface="Arial (Body)"/>
              </a:rPr>
              <a:t>major calyx </a:t>
            </a:r>
            <a:r>
              <a:rPr lang="en-US" altLang="en-US" sz="2400" dirty="0">
                <a:solidFill>
                  <a:srgbClr val="000000"/>
                </a:solidFill>
                <a:latin typeface="Arial (Body)"/>
              </a:rPr>
              <a:t>is divided into several </a:t>
            </a:r>
            <a:r>
              <a:rPr lang="en-US" altLang="en-US" sz="2400" dirty="0">
                <a:solidFill>
                  <a:schemeClr val="tx2"/>
                </a:solidFill>
                <a:latin typeface="Arial (Body)"/>
              </a:rPr>
              <a:t>minor</a:t>
            </a:r>
            <a:r>
              <a:rPr lang="en-US" altLang="en-US" sz="2400" dirty="0">
                <a:solidFill>
                  <a:srgbClr val="000000"/>
                </a:solidFill>
                <a:latin typeface="Arial (Body)"/>
              </a:rPr>
              <a:t> calyces, forming cup-shaped areas around the tips of the pyramids.</a:t>
            </a:r>
          </a:p>
        </p:txBody>
      </p:sp>
      <p:sp>
        <p:nvSpPr>
          <p:cNvPr id="4" name="Title 1"/>
          <p:cNvSpPr txBox="1">
            <a:spLocks/>
          </p:cNvSpPr>
          <p:nvPr/>
        </p:nvSpPr>
        <p:spPr>
          <a:xfrm>
            <a:off x="0" y="215370"/>
            <a:ext cx="8686800" cy="759989"/>
          </a:xfrm>
          <a:prstGeom prst="rect">
            <a:avLst/>
          </a:prstGeom>
          <a:solidFill>
            <a:schemeClr val="accent4">
              <a:lumMod val="20000"/>
              <a:lumOff val="80000"/>
            </a:schemeClr>
          </a:solid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400" b="1" i="0" u="none" strike="noStrike" cap="none" baseline="0">
                <a:solidFill>
                  <a:schemeClr val="accen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ltLang="en-US" sz="3600" dirty="0">
                <a:solidFill>
                  <a:schemeClr val="tx2"/>
                </a:solidFill>
                <a:latin typeface="Arial (Body)"/>
              </a:rPr>
              <a:t>Kidney has three layers</a:t>
            </a:r>
            <a:endParaRPr lang="en-US" altLang="en-US" sz="2000" b="0" dirty="0">
              <a:solidFill>
                <a:schemeClr val="tx2"/>
              </a:solidFill>
              <a:latin typeface="Arial (Heading)"/>
            </a:endParaRPr>
          </a:p>
        </p:txBody>
      </p:sp>
    </p:spTree>
    <p:extLst>
      <p:ext uri="{BB962C8B-B14F-4D97-AF65-F5344CB8AC3E}">
        <p14:creationId xmlns:p14="http://schemas.microsoft.com/office/powerpoint/2010/main" val="219951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650261"/>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Blood vessels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92987"/>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blood is filtered by millions of tiny filters in the cortex, and the filtrate flows through tiny tubules in the medulla and collects in the renal pelvis.</a:t>
            </a:r>
          </a:p>
        </p:txBody>
      </p:sp>
    </p:spTree>
    <p:extLst>
      <p:ext uri="{BB962C8B-B14F-4D97-AF65-F5344CB8AC3E}">
        <p14:creationId xmlns:p14="http://schemas.microsoft.com/office/powerpoint/2010/main" val="280264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627019" y="1064621"/>
            <a:ext cx="7994467" cy="4970418"/>
          </a:xfrm>
        </p:spPr>
        <p:txBody>
          <a:bodyPr/>
          <a:lstStyle/>
          <a:p>
            <a:pPr algn="just">
              <a:lnSpc>
                <a:spcPct val="90000"/>
              </a:lnSpc>
            </a:pPr>
            <a:endParaRPr lang="en-US" sz="2200" dirty="0"/>
          </a:p>
          <a:p>
            <a:pPr algn="just">
              <a:lnSpc>
                <a:spcPct val="90000"/>
              </a:lnSpc>
            </a:pPr>
            <a:r>
              <a:rPr lang="en-US" sz="2200" dirty="0"/>
              <a:t>Blood is supplied to each kidney by the </a:t>
            </a:r>
            <a:r>
              <a:rPr lang="en-US" sz="2200" b="1" dirty="0">
                <a:solidFill>
                  <a:srgbClr val="FF0000"/>
                </a:solidFill>
              </a:rPr>
              <a:t>renal artery.</a:t>
            </a:r>
          </a:p>
          <a:p>
            <a:pPr algn="just">
              <a:lnSpc>
                <a:spcPct val="90000"/>
              </a:lnSpc>
            </a:pPr>
            <a:r>
              <a:rPr lang="en-US" sz="2200" dirty="0"/>
              <a:t>Renal artery forms </a:t>
            </a:r>
            <a:r>
              <a:rPr lang="en-US" sz="2200" b="1" dirty="0">
                <a:solidFill>
                  <a:srgbClr val="0070C0"/>
                </a:solidFill>
              </a:rPr>
              <a:t>segmental arteries.</a:t>
            </a:r>
          </a:p>
          <a:p>
            <a:pPr algn="just">
              <a:lnSpc>
                <a:spcPct val="90000"/>
              </a:lnSpc>
            </a:pPr>
            <a:r>
              <a:rPr lang="en-US" sz="2200" dirty="0"/>
              <a:t>Segmental arteries give rise to </a:t>
            </a:r>
            <a:r>
              <a:rPr lang="en-US" sz="2200" b="1" dirty="0">
                <a:solidFill>
                  <a:srgbClr val="00B0F0"/>
                </a:solidFill>
              </a:rPr>
              <a:t>lobar arteries</a:t>
            </a:r>
            <a:r>
              <a:rPr lang="en-US" sz="2200" dirty="0"/>
              <a:t>.</a:t>
            </a:r>
          </a:p>
          <a:p>
            <a:pPr algn="just">
              <a:lnSpc>
                <a:spcPct val="90000"/>
              </a:lnSpc>
            </a:pPr>
            <a:r>
              <a:rPr lang="en-US" sz="2200" dirty="0"/>
              <a:t>lobar arteries give </a:t>
            </a:r>
            <a:r>
              <a:rPr lang="en-US" sz="2200" b="1" dirty="0">
                <a:solidFill>
                  <a:schemeClr val="tx2"/>
                </a:solidFill>
              </a:rPr>
              <a:t>interlobar arteries</a:t>
            </a:r>
          </a:p>
          <a:p>
            <a:pPr algn="just">
              <a:lnSpc>
                <a:spcPct val="90000"/>
              </a:lnSpc>
            </a:pPr>
            <a:r>
              <a:rPr lang="en-US" sz="2200" dirty="0" err="1"/>
              <a:t>Interlobar</a:t>
            </a:r>
            <a:r>
              <a:rPr lang="en-US" sz="2200" dirty="0"/>
              <a:t> arteries arches near the base of the renal pyramids to form the </a:t>
            </a:r>
            <a:r>
              <a:rPr lang="en-US" sz="2200" b="1" dirty="0">
                <a:solidFill>
                  <a:srgbClr val="FF0000"/>
                </a:solidFill>
              </a:rPr>
              <a:t>arcuate arteries</a:t>
            </a:r>
            <a:r>
              <a:rPr lang="en-US" sz="2200" b="1" dirty="0"/>
              <a:t>.</a:t>
            </a:r>
          </a:p>
          <a:p>
            <a:pPr algn="just">
              <a:lnSpc>
                <a:spcPct val="90000"/>
              </a:lnSpc>
            </a:pPr>
            <a:r>
              <a:rPr lang="en-US" sz="2200" dirty="0"/>
              <a:t>From the arcuate arteries arise the </a:t>
            </a:r>
            <a:r>
              <a:rPr lang="en-US" sz="2200" b="1" dirty="0">
                <a:solidFill>
                  <a:srgbClr val="7030A0"/>
                </a:solidFill>
              </a:rPr>
              <a:t>interlobular arteries.</a:t>
            </a:r>
          </a:p>
          <a:p>
            <a:pPr algn="just">
              <a:lnSpc>
                <a:spcPct val="90000"/>
              </a:lnSpc>
            </a:pPr>
            <a:r>
              <a:rPr lang="en-US" sz="2200" dirty="0"/>
              <a:t>From the interlobular arteries arise a single </a:t>
            </a:r>
            <a:r>
              <a:rPr lang="en-US" sz="2200" b="1" dirty="0"/>
              <a:t>afferent arteriole</a:t>
            </a:r>
            <a:r>
              <a:rPr lang="en-US" sz="2200" dirty="0"/>
              <a:t> for each nephron.</a:t>
            </a:r>
          </a:p>
          <a:p>
            <a:pPr algn="just">
              <a:lnSpc>
                <a:spcPct val="90000"/>
              </a:lnSpc>
            </a:pPr>
            <a:r>
              <a:rPr lang="en-US" sz="2200" dirty="0"/>
              <a:t>Afferent arteriole forms a ball of capillaries called </a:t>
            </a:r>
            <a:r>
              <a:rPr lang="en-US" sz="2200" b="1" dirty="0">
                <a:solidFill>
                  <a:schemeClr val="tx2"/>
                </a:solidFill>
              </a:rPr>
              <a:t>glomerulus.</a:t>
            </a:r>
          </a:p>
          <a:p>
            <a:pPr algn="just">
              <a:lnSpc>
                <a:spcPct val="90000"/>
              </a:lnSpc>
            </a:pPr>
            <a:r>
              <a:rPr lang="en-US" sz="2200" dirty="0"/>
              <a:t>Capillaries then unite to form a single </a:t>
            </a:r>
            <a:r>
              <a:rPr lang="en-US" sz="2200" b="1" dirty="0"/>
              <a:t>efferent arteriole.</a:t>
            </a:r>
          </a:p>
        </p:txBody>
      </p:sp>
      <p:sp>
        <p:nvSpPr>
          <p:cNvPr id="5" name="TextBox 4"/>
          <p:cNvSpPr txBox="1"/>
          <p:nvPr/>
        </p:nvSpPr>
        <p:spPr>
          <a:xfrm>
            <a:off x="457194" y="313498"/>
            <a:ext cx="674043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sng" strike="noStrike" kern="1200" cap="none" spc="0" normalizeH="0" baseline="0" noProof="0" dirty="0">
                <a:ln>
                  <a:noFill/>
                </a:ln>
                <a:solidFill>
                  <a:srgbClr val="FF0000"/>
                </a:solidFill>
                <a:effectLst/>
                <a:uLnTx/>
                <a:uFillTx/>
                <a:latin typeface="Arial" charset="0"/>
                <a:ea typeface="+mn-ea"/>
                <a:cs typeface="+mn-cs"/>
              </a:rPr>
              <a:t>Blood supply of the kidney</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857525"/>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Learning Outcomes</a:t>
            </a:r>
            <a:endParaRPr lang="en-US" altLang="en-US" sz="2000" b="0" dirty="0">
              <a:solidFill>
                <a:srgbClr val="007FA3"/>
              </a:solidFill>
              <a:latin typeface="Arial (Heading)"/>
            </a:endParaRPr>
          </a:p>
        </p:txBody>
      </p:sp>
      <p:sp>
        <p:nvSpPr>
          <p:cNvPr id="3" name="Content Placeholder 2"/>
          <p:cNvSpPr>
            <a:spLocks noGrp="1"/>
          </p:cNvSpPr>
          <p:nvPr>
            <p:ph idx="1"/>
          </p:nvPr>
        </p:nvSpPr>
        <p:spPr/>
        <p:txBody>
          <a:bodyPr wrap="square" lIns="91425" tIns="91425" rIns="91425" bIns="91425">
            <a:noAutofit/>
          </a:bodyPr>
          <a:lstStyle/>
          <a:p>
            <a:pPr marL="342900" indent="-342900">
              <a:buSzPts val="2400"/>
            </a:pPr>
            <a:r>
              <a:rPr lang="en-US" altLang="en-US" sz="2400" dirty="0">
                <a:solidFill>
                  <a:srgbClr val="000000"/>
                </a:solidFill>
                <a:latin typeface="Arial (Body)"/>
              </a:rPr>
              <a:t>Identify the structures of the urinary system.</a:t>
            </a:r>
          </a:p>
          <a:p>
            <a:pPr marL="342900" indent="-342900">
              <a:buSzPts val="2400"/>
            </a:pPr>
            <a:r>
              <a:rPr lang="en-US" altLang="en-US" sz="2400" dirty="0">
                <a:solidFill>
                  <a:srgbClr val="000000"/>
                </a:solidFill>
                <a:latin typeface="Arial (Body)"/>
              </a:rPr>
              <a:t>Describe the external and internal anatomy and physiology of the kidneys.</a:t>
            </a:r>
          </a:p>
          <a:p>
            <a:pPr marL="342900" indent="-342900">
              <a:buSzPts val="2400"/>
            </a:pPr>
            <a:r>
              <a:rPr lang="en-US" altLang="en-US" sz="2400" dirty="0">
                <a:solidFill>
                  <a:srgbClr val="000000"/>
                </a:solidFill>
                <a:latin typeface="Arial (Body)"/>
              </a:rPr>
              <a:t>Describe the three processes related to urine formation.</a:t>
            </a:r>
          </a:p>
          <a:p>
            <a:pPr marL="342900" indent="-342900">
              <a:buSzPts val="2400"/>
            </a:pPr>
            <a:r>
              <a:rPr lang="en-US" altLang="en-US" sz="2400" dirty="0">
                <a:solidFill>
                  <a:srgbClr val="000000"/>
                </a:solidFill>
                <a:latin typeface="Arial (Body)"/>
              </a:rPr>
              <a:t>Describe the anatomy of the urinary bladder and the urination reflex.</a:t>
            </a:r>
          </a:p>
          <a:p>
            <a:pPr marL="0" indent="0">
              <a:buSzPts val="2400"/>
              <a:buNone/>
            </a:pPr>
            <a:endParaRPr lang="en-US" altLang="en-US" sz="2400" dirty="0">
              <a:solidFill>
                <a:srgbClr val="000000"/>
              </a:solidFill>
              <a:latin typeface="Arial (Body)"/>
            </a:endParaRPr>
          </a:p>
        </p:txBody>
      </p:sp>
    </p:spTree>
    <p:extLst>
      <p:ext uri="{BB962C8B-B14F-4D97-AF65-F5344CB8AC3E}">
        <p14:creationId xmlns:p14="http://schemas.microsoft.com/office/powerpoint/2010/main" val="3391121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896" y="1499573"/>
            <a:ext cx="7850778" cy="3379387"/>
          </a:xfrm>
          <a:prstGeom prst="rect">
            <a:avLst/>
          </a:prstGeom>
        </p:spPr>
        <p:txBody>
          <a:bodyPr wrap="square">
            <a:spAutoFit/>
          </a:bodyPr>
          <a:lstStyle/>
          <a:p>
            <a:pPr marL="342900" marR="0" lvl="0" indent="-342900" algn="l" defTabSz="914400" rtl="0" eaLnBrk="1" fontAlgn="base" latinLnBrk="0" hangingPunct="1">
              <a:lnSpc>
                <a:spcPct val="9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mj-lt"/>
                <a:ea typeface="+mn-ea"/>
                <a:cs typeface="+mn-cs"/>
              </a:rPr>
              <a:t>The efferent arteriole will form </a:t>
            </a:r>
            <a:r>
              <a:rPr kumimoji="0" lang="en-US" sz="2400" b="1" i="0" u="none" strike="noStrike" kern="0" cap="none" spc="0" normalizeH="0" baseline="0" noProof="0" dirty="0">
                <a:ln>
                  <a:noFill/>
                </a:ln>
                <a:solidFill>
                  <a:srgbClr val="FF0000"/>
                </a:solidFill>
                <a:effectLst/>
                <a:uLnTx/>
                <a:uFillTx/>
                <a:latin typeface="+mj-lt"/>
                <a:ea typeface="+mn-ea"/>
                <a:cs typeface="+mn-cs"/>
              </a:rPr>
              <a:t>peritubular capillaries</a:t>
            </a:r>
            <a:r>
              <a:rPr kumimoji="0" lang="en-US" sz="2400" b="0" i="0" u="none" strike="noStrike" kern="0" cap="none" spc="0" normalizeH="0" baseline="0" noProof="0" dirty="0">
                <a:ln>
                  <a:noFill/>
                </a:ln>
                <a:solidFill>
                  <a:srgbClr val="FF0000"/>
                </a:solidFill>
                <a:effectLst/>
                <a:uLnTx/>
                <a:uFillTx/>
                <a:latin typeface="+mj-lt"/>
                <a:ea typeface="+mn-ea"/>
                <a:cs typeface="+mn-cs"/>
              </a:rPr>
              <a:t> </a:t>
            </a:r>
            <a:r>
              <a:rPr kumimoji="0" lang="en-US" sz="2400" b="0" i="0" u="none" strike="noStrike" kern="0" cap="none" spc="0" normalizeH="0" baseline="0" noProof="0" dirty="0">
                <a:ln>
                  <a:noFill/>
                </a:ln>
                <a:solidFill>
                  <a:srgbClr val="000000"/>
                </a:solidFill>
                <a:effectLst/>
                <a:uLnTx/>
                <a:uFillTx/>
                <a:latin typeface="+mj-lt"/>
                <a:ea typeface="+mn-ea"/>
                <a:cs typeface="+mn-cs"/>
              </a:rPr>
              <a:t>around the renal tubules.</a:t>
            </a:r>
          </a:p>
          <a:p>
            <a:pPr marL="342900" marR="0" lvl="0" indent="-342900" algn="l" defTabSz="914400" rtl="0" eaLnBrk="1" fontAlgn="base" latinLnBrk="0" hangingPunct="1">
              <a:lnSpc>
                <a:spcPct val="90000"/>
              </a:lnSpc>
              <a:spcBef>
                <a:spcPct val="20000"/>
              </a:spcBef>
              <a:spcAft>
                <a:spcPct val="0"/>
              </a:spcAft>
              <a:buClr>
                <a:srgbClr val="808080"/>
              </a:buClr>
              <a:buSzPct val="65000"/>
              <a:buFont typeface="Wingdings" pitchFamily="20" charset="2"/>
              <a:buChar char="n"/>
              <a:tabLst/>
              <a:defRPr/>
            </a:pPr>
            <a:endParaRPr kumimoji="0" lang="en-US" sz="2400" b="0" i="0" u="none" strike="noStrike" kern="0" cap="none" spc="0" normalizeH="0" baseline="0" noProof="0" dirty="0">
              <a:ln>
                <a:noFill/>
              </a:ln>
              <a:solidFill>
                <a:srgbClr val="000000"/>
              </a:solidFill>
              <a:effectLst/>
              <a:uLnTx/>
              <a:uFillTx/>
              <a:latin typeface="+mj-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mj-lt"/>
                <a:ea typeface="+mn-ea"/>
                <a:cs typeface="+mn-cs"/>
              </a:rPr>
              <a:t>Blood is drained into veins corresponding to the arteries.</a:t>
            </a:r>
            <a:endParaRPr kumimoji="0" lang="en-US" sz="2400" b="1" i="0" u="none" strike="noStrike" kern="0" cap="none" spc="0" normalizeH="0" baseline="0" noProof="0" dirty="0">
              <a:ln>
                <a:noFill/>
              </a:ln>
              <a:solidFill>
                <a:srgbClr val="000000"/>
              </a:solidFill>
              <a:effectLst/>
              <a:uLnTx/>
              <a:uFillTx/>
              <a:latin typeface="+mj-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mj-lt"/>
                <a:ea typeface="+mn-ea"/>
                <a:cs typeface="+mn-cs"/>
              </a:rPr>
              <a:t>The blood is finally collected into a single </a:t>
            </a:r>
            <a:r>
              <a:rPr kumimoji="0" lang="en-US" sz="2400" b="1" i="0" u="none" strike="noStrike" kern="0" cap="none" spc="0" normalizeH="0" baseline="0" noProof="0" dirty="0">
                <a:ln>
                  <a:noFill/>
                </a:ln>
                <a:solidFill>
                  <a:srgbClr val="000000"/>
                </a:solidFill>
                <a:effectLst/>
                <a:uLnTx/>
                <a:uFillTx/>
                <a:latin typeface="+mj-lt"/>
                <a:ea typeface="+mn-ea"/>
                <a:cs typeface="+mn-cs"/>
              </a:rPr>
              <a:t>renal vein </a:t>
            </a:r>
            <a:r>
              <a:rPr kumimoji="0" lang="en-US" sz="2400" b="0" i="0" u="none" strike="noStrike" kern="0" cap="none" spc="0" normalizeH="0" baseline="0" noProof="0" dirty="0">
                <a:ln>
                  <a:noFill/>
                </a:ln>
                <a:solidFill>
                  <a:srgbClr val="000000"/>
                </a:solidFill>
                <a:effectLst/>
                <a:uLnTx/>
                <a:uFillTx/>
                <a:latin typeface="+mj-lt"/>
                <a:ea typeface="+mn-ea"/>
                <a:cs typeface="+mn-cs"/>
              </a:rPr>
              <a:t>that exits the kidney through the hilum.</a:t>
            </a:r>
          </a:p>
          <a:p>
            <a:pPr marL="342900" marR="0" lvl="0" indent="-342900" algn="l" defTabSz="914400" rtl="0" eaLnBrk="1" fontAlgn="base" latinLnBrk="0" hangingPunct="1">
              <a:lnSpc>
                <a:spcPct val="9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mj-lt"/>
                <a:ea typeface="+mn-ea"/>
                <a:cs typeface="+mn-cs"/>
              </a:rPr>
              <a:t>The right and left renal veins drain into the </a:t>
            </a:r>
            <a:r>
              <a:rPr kumimoji="0" lang="en-US" sz="2400" b="1" i="0" u="none" strike="noStrike" kern="0" cap="none" spc="0" normalizeH="0" baseline="0" noProof="0" dirty="0">
                <a:ln>
                  <a:noFill/>
                </a:ln>
                <a:solidFill>
                  <a:srgbClr val="000000"/>
                </a:solidFill>
                <a:effectLst/>
                <a:uLnTx/>
                <a:uFillTx/>
                <a:latin typeface="+mj-lt"/>
                <a:ea typeface="+mn-ea"/>
                <a:cs typeface="+mn-cs"/>
              </a:rPr>
              <a:t>inferior vena cava.</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17–3</a:t>
            </a:r>
          </a:p>
        </p:txBody>
      </p:sp>
      <p:pic>
        <p:nvPicPr>
          <p:cNvPr id="4" name="Picture 6" descr="The pathway of blood through the renal system flows through the artery, arterioles, capillaries, and veins. &#10;&#10;The pathway is as follows. &#10;• Renal artery to Segmental arteries to Lobar arteries to Interlobar arteries. &#10;• Interlobar to Arcuate arteries to Interlobular arteries to Afferent arterioles. &#10;• Afferent to Glomerulus to Efferent arterioles to Peritubular capillaries. &#10;• Peritubular to Interlobular veins to Arcuate veins to Interlobar veins to Lobar veins and finally to Renal vei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6464" cy="605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64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446" y="365750"/>
            <a:ext cx="6740434" cy="584775"/>
          </a:xfrm>
          <a:prstGeom prst="rect">
            <a:avLst/>
          </a:prstGeom>
          <a:noFill/>
          <a:ln w="762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charset="0"/>
                <a:ea typeface="+mn-ea"/>
                <a:cs typeface="+mn-cs"/>
              </a:rPr>
              <a:t>The </a:t>
            </a:r>
            <a:r>
              <a:rPr kumimoji="0" lang="en-US" sz="3200" b="1" i="0" u="sng" strike="noStrike" kern="1200" cap="none" spc="0" normalizeH="0" baseline="0" noProof="0" dirty="0" err="1">
                <a:ln>
                  <a:noFill/>
                </a:ln>
                <a:solidFill>
                  <a:srgbClr val="FF0000"/>
                </a:solidFill>
                <a:effectLst/>
                <a:uLnTx/>
                <a:uFillTx/>
                <a:latin typeface="Arial" charset="0"/>
                <a:ea typeface="+mn-ea"/>
                <a:cs typeface="+mn-cs"/>
              </a:rPr>
              <a:t>Ureters</a:t>
            </a:r>
            <a:endParaRPr kumimoji="0" lang="en-US" sz="3200" b="1" i="0" u="sng" strike="noStrike" kern="1200" cap="none" spc="0" normalizeH="0" baseline="0" noProof="0" dirty="0">
              <a:ln>
                <a:noFill/>
              </a:ln>
              <a:solidFill>
                <a:srgbClr val="FF0000"/>
              </a:solidFill>
              <a:effectLst/>
              <a:uLnTx/>
              <a:uFillTx/>
              <a:latin typeface="Arial" charset="0"/>
              <a:ea typeface="+mn-ea"/>
              <a:cs typeface="+mn-cs"/>
            </a:endParaRPr>
          </a:p>
        </p:txBody>
      </p:sp>
      <p:sp>
        <p:nvSpPr>
          <p:cNvPr id="5" name="Rectangle 3"/>
          <p:cNvSpPr txBox="1">
            <a:spLocks noChangeArrowheads="1"/>
          </p:cNvSpPr>
          <p:nvPr/>
        </p:nvSpPr>
        <p:spPr bwMode="auto">
          <a:xfrm>
            <a:off x="457200" y="1208313"/>
            <a:ext cx="8438606" cy="4787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Two long muscular tubes that transport urine from the kidneys to the bladder.</a:t>
            </a:r>
          </a:p>
          <a:p>
            <a:pPr marL="342900" marR="0" lvl="0" indent="-342900" algn="just" defTabSz="914400" rtl="0" eaLnBrk="1" fontAlgn="base" latinLnBrk="0" hangingPunct="1">
              <a:lnSpc>
                <a:spcPct val="10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The upper part of the ureter is dilated and forms the renal pelvis.</a:t>
            </a:r>
          </a:p>
          <a:p>
            <a:pPr marL="342900" marR="0" lvl="0" indent="-342900" algn="just" defTabSz="914400" rtl="0" eaLnBrk="1" fontAlgn="base" latinLnBrk="0" hangingPunct="1">
              <a:lnSpc>
                <a:spcPct val="100000"/>
              </a:lnSpc>
              <a:spcBef>
                <a:spcPct val="20000"/>
              </a:spcBef>
              <a:spcAft>
                <a:spcPct val="0"/>
              </a:spcAft>
              <a:buClr>
                <a:srgbClr val="808080"/>
              </a:buClr>
              <a:buSzPct val="65000"/>
              <a:buFont typeface="Wingdings" pitchFamily="20" charset="2"/>
              <a:buChar char="n"/>
              <a:tabLst/>
              <a:defRPr/>
            </a:pPr>
            <a:endParaRPr kumimoji="0" lang="en-US" sz="24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2" descr="P236_0"/>
          <p:cNvPicPr>
            <a:picLocks noChangeAspect="1" noChangeArrowheads="1"/>
          </p:cNvPicPr>
          <p:nvPr/>
        </p:nvPicPr>
        <p:blipFill>
          <a:blip r:embed="rId2" cstate="print"/>
          <a:srcRect l="2372" r="5121"/>
          <a:stretch>
            <a:fillRect/>
          </a:stretch>
        </p:blipFill>
        <p:spPr bwMode="auto">
          <a:xfrm>
            <a:off x="13045" y="0"/>
            <a:ext cx="7193538" cy="5807393"/>
          </a:xfrm>
          <a:prstGeom prst="rect">
            <a:avLst/>
          </a:prstGeom>
          <a:noFill/>
          <a:ln w="9525">
            <a:noFill/>
            <a:miter lim="800000"/>
            <a:headEnd/>
            <a:tailEnd/>
          </a:ln>
        </p:spPr>
      </p:pic>
      <p:pic>
        <p:nvPicPr>
          <p:cNvPr id="6" name="Picture 2" descr="https://encrypted-tbn0.gstatic.com/images?q=tbn:ANd9GcSB-mwJcYJg0NJZA-xJN_z7j6HQ0Ez7EeHjy1dZGhSHWVxzQPSrnw"/>
          <p:cNvPicPr>
            <a:picLocks noChangeAspect="1" noChangeArrowheads="1"/>
          </p:cNvPicPr>
          <p:nvPr/>
        </p:nvPicPr>
        <p:blipFill>
          <a:blip r:embed="rId3" cstate="print"/>
          <a:srcRect l="35886" b="4460"/>
          <a:stretch>
            <a:fillRect/>
          </a:stretch>
        </p:blipFill>
        <p:spPr bwMode="auto">
          <a:xfrm>
            <a:off x="6439989" y="3175221"/>
            <a:ext cx="2442751" cy="2912065"/>
          </a:xfrm>
          <a:prstGeom prst="rect">
            <a:avLst/>
          </a:prstGeom>
          <a:noFill/>
          <a:ln>
            <a:solidFill>
              <a:schemeClr val="tx1"/>
            </a:solidFill>
          </a:ln>
        </p:spPr>
      </p:pic>
      <p:sp>
        <p:nvSpPr>
          <p:cNvPr id="7" name="TextBox 6"/>
          <p:cNvSpPr txBox="1"/>
          <p:nvPr/>
        </p:nvSpPr>
        <p:spPr>
          <a:xfrm>
            <a:off x="795656" y="5920472"/>
            <a:ext cx="5200196" cy="646331"/>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Fig.10: Course of the ureters. The small image shows the passage of the ureter within the bladder wall.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a:xfrm>
            <a:off x="849087" y="1025436"/>
            <a:ext cx="7641769" cy="4839786"/>
          </a:xfrm>
        </p:spPr>
        <p:txBody>
          <a:bodyPr/>
          <a:lstStyle/>
          <a:p>
            <a:pPr algn="just"/>
            <a:r>
              <a:rPr lang="en-US" sz="2600" b="1" dirty="0">
                <a:latin typeface="+mj-lt"/>
              </a:rPr>
              <a:t>The </a:t>
            </a:r>
            <a:r>
              <a:rPr lang="en-US" sz="2600" b="1" dirty="0" err="1">
                <a:latin typeface="+mj-lt"/>
              </a:rPr>
              <a:t>ureters</a:t>
            </a:r>
            <a:r>
              <a:rPr lang="en-US" sz="2600" b="1" dirty="0">
                <a:latin typeface="+mj-lt"/>
              </a:rPr>
              <a:t> are constricted </a:t>
            </a:r>
            <a:r>
              <a:rPr lang="en-US" sz="2600" b="1" dirty="0">
                <a:solidFill>
                  <a:srgbClr val="0070C0"/>
                </a:solidFill>
                <a:latin typeface="+mj-lt"/>
              </a:rPr>
              <a:t>at three regions</a:t>
            </a:r>
            <a:r>
              <a:rPr lang="en-US" sz="2600" b="1" dirty="0">
                <a:latin typeface="+mj-lt"/>
              </a:rPr>
              <a:t>. These are common sites of stones:</a:t>
            </a:r>
          </a:p>
          <a:p>
            <a:pPr marL="784225" lvl="1" indent="-457200" algn="just">
              <a:buFont typeface="+mj-lt"/>
              <a:buAutoNum type="arabicPeriod"/>
            </a:pPr>
            <a:r>
              <a:rPr lang="en-US" dirty="0">
                <a:latin typeface="+mj-lt"/>
              </a:rPr>
              <a:t>Junction of renal pelvis and </a:t>
            </a:r>
            <a:r>
              <a:rPr lang="en-US" dirty="0" err="1">
                <a:latin typeface="+mj-lt"/>
              </a:rPr>
              <a:t>ureter</a:t>
            </a:r>
            <a:endParaRPr lang="en-US" dirty="0">
              <a:latin typeface="+mj-lt"/>
            </a:endParaRPr>
          </a:p>
          <a:p>
            <a:pPr marL="784225" lvl="1" indent="-457200" algn="just">
              <a:buFont typeface="+mj-lt"/>
              <a:buAutoNum type="arabicPeriod"/>
            </a:pPr>
            <a:r>
              <a:rPr lang="en-US" dirty="0">
                <a:latin typeface="+mj-lt"/>
              </a:rPr>
              <a:t>As ureter crosses pelvic brim</a:t>
            </a:r>
          </a:p>
          <a:p>
            <a:pPr marL="784225" lvl="1" indent="-457200" algn="just">
              <a:buFont typeface="+mj-lt"/>
              <a:buAutoNum type="arabicPeriod"/>
            </a:pPr>
            <a:r>
              <a:rPr lang="en-US" dirty="0">
                <a:latin typeface="+mj-lt"/>
              </a:rPr>
              <a:t>Within the wall of the bladder</a:t>
            </a:r>
          </a:p>
          <a:p>
            <a:pPr algn="just"/>
            <a:endParaRPr lang="en-US" sz="2600" dirty="0">
              <a:latin typeface="+mj-lt"/>
            </a:endParaRPr>
          </a:p>
          <a:p>
            <a:pPr algn="just"/>
            <a:r>
              <a:rPr lang="en-US" sz="2600" b="1" dirty="0">
                <a:solidFill>
                  <a:srgbClr val="0070C0"/>
                </a:solidFill>
                <a:latin typeface="+mj-lt"/>
              </a:rPr>
              <a:t>Forces that move urine through the ureters</a:t>
            </a:r>
            <a:r>
              <a:rPr lang="en-US" sz="2600" b="1" dirty="0">
                <a:latin typeface="+mj-lt"/>
              </a:rPr>
              <a:t>:</a:t>
            </a:r>
          </a:p>
          <a:p>
            <a:pPr marL="801687" lvl="1" indent="-457200" algn="just">
              <a:buFont typeface="+mj-lt"/>
              <a:buAutoNum type="arabicPeriod"/>
            </a:pPr>
            <a:r>
              <a:rPr lang="en-US" dirty="0">
                <a:latin typeface="+mj-lt"/>
              </a:rPr>
              <a:t>Peristalsis</a:t>
            </a:r>
          </a:p>
          <a:p>
            <a:pPr marL="801687" lvl="1" indent="-457200" algn="just">
              <a:buFont typeface="+mj-lt"/>
              <a:buAutoNum type="arabicPeriod"/>
            </a:pPr>
            <a:r>
              <a:rPr lang="en-US" dirty="0">
                <a:latin typeface="+mj-lt"/>
              </a:rPr>
              <a:t>Hydrostatic pressure</a:t>
            </a:r>
          </a:p>
          <a:p>
            <a:pPr marL="801687" lvl="1" indent="-457200" algn="just">
              <a:buFont typeface="+mj-lt"/>
              <a:buAutoNum type="arabicPeriod"/>
            </a:pPr>
            <a:r>
              <a:rPr lang="en-US" dirty="0">
                <a:latin typeface="+mj-lt"/>
              </a:rPr>
              <a:t>Gravity</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215371"/>
            <a:ext cx="8601456" cy="772181"/>
          </a:xfrm>
          <a:solidFill>
            <a:schemeClr val="accent5">
              <a:lumMod val="40000"/>
              <a:lumOff val="60000"/>
            </a:schemeClr>
          </a:solidFill>
        </p:spPr>
        <p:txBody>
          <a:bodyPr tIns="91425">
            <a:noAutofit/>
          </a:bodyPr>
          <a:lstStyle/>
          <a:p>
            <a:pPr lvl="0"/>
            <a:r>
              <a:rPr lang="en-US" altLang="en-US" sz="3600" dirty="0">
                <a:solidFill>
                  <a:srgbClr val="007FA3"/>
                </a:solidFill>
                <a:latin typeface="Arial (Heading)"/>
              </a:rPr>
              <a:t>Urinary Bladder</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170329" y="1098176"/>
            <a:ext cx="8229600" cy="2923847"/>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urinary bladder is a small hollow muscular  organ posterior to the pubic symphysis and behind the peritoneum.</a:t>
            </a:r>
          </a:p>
          <a:p>
            <a:pPr marL="741553" lvl="1" indent="-284353">
              <a:spcAft>
                <a:spcPct val="0"/>
              </a:spcAft>
              <a:buClr>
                <a:srgbClr val="007FA3"/>
              </a:buClr>
              <a:buSzPts val="2400"/>
            </a:pPr>
            <a:endParaRPr lang="en-US" altLang="en-US" sz="2400" dirty="0">
              <a:solidFill>
                <a:srgbClr val="000000"/>
              </a:solidFill>
              <a:latin typeface="Arial (Body)"/>
            </a:endParaRPr>
          </a:p>
        </p:txBody>
      </p:sp>
      <p:pic>
        <p:nvPicPr>
          <p:cNvPr id="2050" name="Picture 2" descr="JaypeeDigital | eBook Reader">
            <a:extLst>
              <a:ext uri="{FF2B5EF4-FFF2-40B4-BE49-F238E27FC236}">
                <a16:creationId xmlns:a16="http://schemas.microsoft.com/office/drawing/2014/main" id="{DD72045D-3E5E-8E52-20EB-07C8560D6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82" y="2533653"/>
            <a:ext cx="3950074" cy="36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21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51437" y="1755089"/>
            <a:ext cx="4392280" cy="39515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000" b="0" i="0" u="none" strike="noStrike" kern="0" cap="none" spc="0" normalizeH="0" baseline="0" noProof="0" dirty="0">
                <a:ln>
                  <a:noFill/>
                </a:ln>
                <a:solidFill>
                  <a:srgbClr val="000000"/>
                </a:solidFill>
                <a:effectLst/>
                <a:uLnTx/>
                <a:uFillTx/>
                <a:latin typeface="+mj-lt"/>
                <a:ea typeface="+mn-ea"/>
                <a:cs typeface="+mn-cs"/>
              </a:rPr>
              <a:t>On the inner surface of the bladder, the area between the openings of the two ureters and the urethra is smooth and triangular and known as the </a:t>
            </a:r>
            <a:r>
              <a:rPr kumimoji="0" lang="en-US" sz="2000" b="1" i="0" u="none" strike="noStrike" kern="0" cap="none" spc="0" normalizeH="0" baseline="0" noProof="0" dirty="0">
                <a:ln>
                  <a:noFill/>
                </a:ln>
                <a:solidFill>
                  <a:srgbClr val="000000"/>
                </a:solidFill>
                <a:effectLst/>
                <a:uLnTx/>
                <a:uFillTx/>
                <a:latin typeface="+mj-lt"/>
                <a:ea typeface="+mn-ea"/>
                <a:cs typeface="+mn-cs"/>
              </a:rPr>
              <a:t>Trigone.</a:t>
            </a:r>
          </a:p>
          <a:p>
            <a:pPr marL="342900" marR="0" lvl="0" indent="-342900"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endParaRPr kumimoji="0" lang="en-US" sz="2000" b="0" i="0" u="none" strike="noStrike" kern="0" cap="none" spc="0" normalizeH="0" baseline="0" noProof="0" dirty="0">
              <a:ln>
                <a:noFill/>
              </a:ln>
              <a:solidFill>
                <a:srgbClr val="000000"/>
              </a:solidFill>
              <a:effectLst/>
              <a:uLnTx/>
              <a:uFillTx/>
              <a:latin typeface="+mj-lt"/>
              <a:ea typeface="+mn-ea"/>
              <a:cs typeface="+mn-cs"/>
            </a:endParaRPr>
          </a:p>
          <a:p>
            <a:pPr marL="342900" marR="0" lvl="0" indent="-342900"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000" b="0" i="0" u="none" strike="noStrike" kern="0" cap="none" spc="0" normalizeH="0" baseline="0" noProof="0" dirty="0">
                <a:ln>
                  <a:noFill/>
                </a:ln>
                <a:solidFill>
                  <a:srgbClr val="000000"/>
                </a:solidFill>
                <a:effectLst/>
                <a:uLnTx/>
                <a:uFillTx/>
                <a:latin typeface="+mj-lt"/>
                <a:ea typeface="+mn-ea"/>
                <a:cs typeface="+mn-cs"/>
              </a:rPr>
              <a:t>Elsewhere in the bladder, the wall shows several </a:t>
            </a:r>
            <a:r>
              <a:rPr kumimoji="0" lang="en-US" sz="2000" b="1" i="0" u="none" strike="noStrike" kern="0" cap="none" spc="0" normalizeH="0" baseline="0" noProof="0" dirty="0" err="1">
                <a:ln>
                  <a:noFill/>
                </a:ln>
                <a:solidFill>
                  <a:schemeClr val="tx2"/>
                </a:solidFill>
                <a:effectLst/>
                <a:uLnTx/>
                <a:uFillTx/>
                <a:latin typeface="+mj-lt"/>
                <a:ea typeface="+mn-ea"/>
                <a:cs typeface="+mn-cs"/>
              </a:rPr>
              <a:t>rugae</a:t>
            </a:r>
            <a:r>
              <a:rPr kumimoji="0" lang="en-US" sz="2000" b="0" i="0" u="none" strike="noStrike" kern="0" cap="none" spc="0" normalizeH="0" baseline="0" noProof="0" dirty="0">
                <a:ln>
                  <a:noFill/>
                </a:ln>
                <a:solidFill>
                  <a:srgbClr val="000000"/>
                </a:solidFill>
                <a:effectLst/>
                <a:uLnTx/>
                <a:uFillTx/>
                <a:latin typeface="+mj-lt"/>
                <a:ea typeface="+mn-ea"/>
                <a:cs typeface="+mn-cs"/>
              </a:rPr>
              <a:t> because the mucosa of the bladder is thrown into folds.</a:t>
            </a:r>
          </a:p>
        </p:txBody>
      </p:sp>
      <p:pic>
        <p:nvPicPr>
          <p:cNvPr id="5" name="Picture 3"/>
          <p:cNvPicPr>
            <a:picLocks noChangeAspect="1" noChangeArrowheads="1"/>
          </p:cNvPicPr>
          <p:nvPr/>
        </p:nvPicPr>
        <p:blipFill>
          <a:blip r:embed="rId2" cstate="print"/>
          <a:srcRect/>
          <a:stretch>
            <a:fillRect/>
          </a:stretch>
        </p:blipFill>
        <p:spPr bwMode="auto">
          <a:xfrm>
            <a:off x="5088981" y="698860"/>
            <a:ext cx="3907245" cy="3733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58F8-0D78-088F-DFB1-D7FA4681EB3F}"/>
              </a:ext>
            </a:extLst>
          </p:cNvPr>
          <p:cNvSpPr>
            <a:spLocks noGrp="1"/>
          </p:cNvSpPr>
          <p:nvPr>
            <p:ph type="title"/>
          </p:nvPr>
        </p:nvSpPr>
        <p:spPr>
          <a:xfrm>
            <a:off x="457200" y="605072"/>
            <a:ext cx="8453718" cy="654516"/>
          </a:xfrm>
        </p:spPr>
        <p:txBody>
          <a:bodyPr/>
          <a:lstStyle/>
          <a:p>
            <a:r>
              <a:rPr lang="en-US" sz="3200" b="1" dirty="0"/>
              <a:t>The wall of the bladder has three layers:</a:t>
            </a:r>
            <a:br>
              <a:rPr lang="en-US" sz="3200" b="1" dirty="0"/>
            </a:br>
            <a:endParaRPr lang="en-US" sz="3200" b="1" dirty="0"/>
          </a:p>
        </p:txBody>
      </p:sp>
      <p:sp>
        <p:nvSpPr>
          <p:cNvPr id="3" name="Content Placeholder 2">
            <a:extLst>
              <a:ext uri="{FF2B5EF4-FFF2-40B4-BE49-F238E27FC236}">
                <a16:creationId xmlns:a16="http://schemas.microsoft.com/office/drawing/2014/main" id="{D39ED268-4942-DCCF-FC15-3FD636CAEE6F}"/>
              </a:ext>
            </a:extLst>
          </p:cNvPr>
          <p:cNvSpPr>
            <a:spLocks noGrp="1"/>
          </p:cNvSpPr>
          <p:nvPr>
            <p:ph idx="1"/>
          </p:nvPr>
        </p:nvSpPr>
        <p:spPr/>
        <p:txBody>
          <a:bodyPr/>
          <a:lstStyle/>
          <a:p>
            <a:endParaRPr lang="en-US" dirty="0">
              <a:latin typeface="+mj-lt"/>
            </a:endParaRPr>
          </a:p>
          <a:p>
            <a:pPr marL="514350" indent="-514350">
              <a:buFont typeface="+mj-lt"/>
              <a:buAutoNum type="arabicPeriod"/>
            </a:pPr>
            <a:r>
              <a:rPr lang="en-US" sz="2800" b="1" dirty="0">
                <a:solidFill>
                  <a:srgbClr val="0070C0"/>
                </a:solidFill>
                <a:latin typeface="+mj-lt"/>
              </a:rPr>
              <a:t>Mucosa</a:t>
            </a:r>
            <a:r>
              <a:rPr lang="en-US" sz="2800" b="1" dirty="0">
                <a:latin typeface="+mj-lt"/>
              </a:rPr>
              <a:t> – distensible epithelium</a:t>
            </a:r>
          </a:p>
          <a:p>
            <a:pPr marL="514350" indent="-514350">
              <a:buFont typeface="+mj-lt"/>
              <a:buAutoNum type="arabicPeriod"/>
            </a:pPr>
            <a:r>
              <a:rPr lang="en-US" sz="2800" b="1" dirty="0">
                <a:solidFill>
                  <a:schemeClr val="tx2">
                    <a:lumMod val="75000"/>
                  </a:schemeClr>
                </a:solidFill>
                <a:latin typeface="+mj-lt"/>
              </a:rPr>
              <a:t>Thick Muscle </a:t>
            </a:r>
            <a:r>
              <a:rPr lang="en-US" sz="2800" b="1" dirty="0">
                <a:latin typeface="+mj-lt"/>
              </a:rPr>
              <a:t>(Detrusor Muscle) – intermingled smooth muscle fibers</a:t>
            </a:r>
          </a:p>
          <a:p>
            <a:pPr marL="514350" indent="-514350">
              <a:buFont typeface="+mj-lt"/>
              <a:buAutoNum type="arabicPeriod"/>
            </a:pPr>
            <a:r>
              <a:rPr lang="en-US" sz="2800" b="1" dirty="0">
                <a:solidFill>
                  <a:schemeClr val="tx2">
                    <a:lumMod val="75000"/>
                  </a:schemeClr>
                </a:solidFill>
                <a:latin typeface="+mj-lt"/>
              </a:rPr>
              <a:t>Fibrous</a:t>
            </a:r>
            <a:r>
              <a:rPr lang="en-US" sz="2800" b="1" dirty="0">
                <a:latin typeface="+mj-lt"/>
              </a:rPr>
              <a:t> </a:t>
            </a:r>
            <a:r>
              <a:rPr lang="en-US" sz="2800" b="1" dirty="0">
                <a:latin typeface="Arial" panose="020B0604020202020204" pitchFamily="34" charset="0"/>
                <a:cs typeface="Arial" panose="020B0604020202020204" pitchFamily="34" charset="0"/>
              </a:rPr>
              <a:t>Adventitia</a:t>
            </a:r>
          </a:p>
          <a:p>
            <a:endParaRPr lang="en-US" dirty="0">
              <a:latin typeface="+mj-lt"/>
            </a:endParaRPr>
          </a:p>
        </p:txBody>
      </p:sp>
      <p:sp>
        <p:nvSpPr>
          <p:cNvPr id="4" name="Slide Number Placeholder 3">
            <a:extLst>
              <a:ext uri="{FF2B5EF4-FFF2-40B4-BE49-F238E27FC236}">
                <a16:creationId xmlns:a16="http://schemas.microsoft.com/office/drawing/2014/main" id="{24DB0541-2C1B-8B81-CD15-BBE3DED35FD9}"/>
              </a:ext>
            </a:extLst>
          </p:cNvPr>
          <p:cNvSpPr>
            <a:spLocks noGrp="1"/>
          </p:cNvSpPr>
          <p:nvPr>
            <p:ph type="sldNum" sz="quarter" idx="12"/>
          </p:nvPr>
        </p:nvSpPr>
        <p:spPr/>
        <p:txBody>
          <a:bodyPr/>
          <a:lstStyle/>
          <a:p>
            <a:fld id="{5F234226-9CE5-4402-BB15-096FFED93EB4}" type="slidenum">
              <a:rPr lang="en-US" smtClean="0"/>
              <a:pPr/>
              <a:t>27</a:t>
            </a:fld>
            <a:endParaRPr lang="en-US"/>
          </a:p>
        </p:txBody>
      </p:sp>
    </p:spTree>
    <p:extLst>
      <p:ext uri="{BB962C8B-B14F-4D97-AF65-F5344CB8AC3E}">
        <p14:creationId xmlns:p14="http://schemas.microsoft.com/office/powerpoint/2010/main" val="2034052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8432-D57F-6F0A-7E04-FF47E2B741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C85939-6375-5692-AC76-34E26F50AB04}"/>
              </a:ext>
            </a:extLst>
          </p:cNvPr>
          <p:cNvSpPr>
            <a:spLocks noGrp="1"/>
          </p:cNvSpPr>
          <p:nvPr>
            <p:ph idx="1"/>
          </p:nvPr>
        </p:nvSpPr>
        <p:spPr/>
        <p:txBody>
          <a:bodyPr/>
          <a:lstStyle/>
          <a:p>
            <a:r>
              <a:rPr lang="en-US" sz="2400" dirty="0">
                <a:latin typeface="+mj-lt"/>
              </a:rPr>
              <a:t>When empty, the bladder collapses into a pyramid shape.</a:t>
            </a:r>
          </a:p>
          <a:p>
            <a:r>
              <a:rPr lang="en-US" sz="2400" dirty="0">
                <a:latin typeface="+mj-lt"/>
              </a:rPr>
              <a:t>As urine accumulates, the walls distend and stretch.  There is no increase in internal pressure until there is about 300mL of accumulated urine.</a:t>
            </a:r>
          </a:p>
          <a:p>
            <a:r>
              <a:rPr lang="en-US" sz="2400" dirty="0">
                <a:latin typeface="+mj-lt"/>
              </a:rPr>
              <a:t>A full bladder holds about </a:t>
            </a:r>
            <a:r>
              <a:rPr lang="en-US" sz="2400" b="1" dirty="0">
                <a:latin typeface="+mj-lt"/>
              </a:rPr>
              <a:t>500mL of urine.</a:t>
            </a:r>
          </a:p>
          <a:p>
            <a:endParaRPr lang="en-US" sz="2400" dirty="0">
              <a:latin typeface="+mj-lt"/>
            </a:endParaRPr>
          </a:p>
        </p:txBody>
      </p:sp>
      <p:sp>
        <p:nvSpPr>
          <p:cNvPr id="4" name="Slide Number Placeholder 3">
            <a:extLst>
              <a:ext uri="{FF2B5EF4-FFF2-40B4-BE49-F238E27FC236}">
                <a16:creationId xmlns:a16="http://schemas.microsoft.com/office/drawing/2014/main" id="{84CF2CA5-DC29-37B7-CF3F-817A060BD1F7}"/>
              </a:ext>
            </a:extLst>
          </p:cNvPr>
          <p:cNvSpPr>
            <a:spLocks noGrp="1"/>
          </p:cNvSpPr>
          <p:nvPr>
            <p:ph type="sldNum" sz="quarter" idx="12"/>
          </p:nvPr>
        </p:nvSpPr>
        <p:spPr/>
        <p:txBody>
          <a:bodyPr/>
          <a:lstStyle/>
          <a:p>
            <a:fld id="{5F234226-9CE5-4402-BB15-096FFED93EB4}" type="slidenum">
              <a:rPr lang="en-US" smtClean="0"/>
              <a:pPr/>
              <a:t>28</a:t>
            </a:fld>
            <a:endParaRPr lang="en-US"/>
          </a:p>
        </p:txBody>
      </p:sp>
    </p:spTree>
    <p:extLst>
      <p:ext uri="{BB962C8B-B14F-4D97-AF65-F5344CB8AC3E}">
        <p14:creationId xmlns:p14="http://schemas.microsoft.com/office/powerpoint/2010/main" val="3665547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4" y="313498"/>
            <a:ext cx="674043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charset="0"/>
                <a:ea typeface="+mn-ea"/>
                <a:cs typeface="+mn-cs"/>
              </a:rPr>
              <a:t>The Urethra</a:t>
            </a:r>
          </a:p>
        </p:txBody>
      </p:sp>
      <p:sp>
        <p:nvSpPr>
          <p:cNvPr id="5" name="Rectangle 4"/>
          <p:cNvSpPr/>
          <p:nvPr/>
        </p:nvSpPr>
        <p:spPr>
          <a:xfrm>
            <a:off x="587824" y="1600457"/>
            <a:ext cx="7889970" cy="2456057"/>
          </a:xfrm>
          <a:prstGeom prst="rect">
            <a:avLst/>
          </a:prstGeom>
        </p:spPr>
        <p:txBody>
          <a:bodyPr wrap="square">
            <a:spAutoFit/>
          </a:bodyPr>
          <a:lstStyle/>
          <a:p>
            <a:pPr marL="342900" marR="0" lvl="0" indent="-342900" algn="just"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Short tube that carries urine to the outside of the body. In males the urethra is a passageway for semen also.</a:t>
            </a:r>
          </a:p>
          <a:p>
            <a:pPr marL="342900" marR="0" lvl="0" indent="-342900" algn="just"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endParaRPr kumimoji="0" lang="en-US" sz="2400" b="0"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just"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It starts from the urinary bladder at the internal urethral orifice (surrounded by a sphincter).</a:t>
            </a:r>
          </a:p>
          <a:p>
            <a:pPr marL="342900" marR="0" lvl="0" indent="-342900" algn="just"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It’s longer in males than in females.</a:t>
            </a:r>
          </a:p>
          <a:p>
            <a:pPr marL="342900" marR="0" lvl="0" indent="-342900" algn="just" defTabSz="914400" rtl="0" eaLnBrk="1" fontAlgn="base" latinLnBrk="0" hangingPunct="1">
              <a:lnSpc>
                <a:spcPct val="80000"/>
              </a:lnSpc>
              <a:spcBef>
                <a:spcPct val="20000"/>
              </a:spcBef>
              <a:spcAft>
                <a:spcPct val="0"/>
              </a:spcAft>
              <a:buClr>
                <a:srgbClr val="808080"/>
              </a:buClr>
              <a:buSzPct val="65000"/>
              <a:buFont typeface="Wingdings" pitchFamily="20" charset="2"/>
              <a:buChar char="n"/>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mn-cs"/>
              </a:rPr>
              <a:t>It opens to the outside at the external urethral orifice.</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62A3-369E-A8AA-D37B-78E0CB33CAE8}"/>
              </a:ext>
            </a:extLst>
          </p:cNvPr>
          <p:cNvSpPr>
            <a:spLocks noGrp="1"/>
          </p:cNvSpPr>
          <p:nvPr>
            <p:ph type="title"/>
          </p:nvPr>
        </p:nvSpPr>
        <p:spPr>
          <a:xfrm>
            <a:off x="457200" y="215371"/>
            <a:ext cx="8229600" cy="905217"/>
          </a:xfrm>
          <a:solidFill>
            <a:schemeClr val="accent1">
              <a:lumMod val="40000"/>
              <a:lumOff val="60000"/>
            </a:schemeClr>
          </a:solidFill>
        </p:spPr>
        <p:txBody>
          <a:bodyPr/>
          <a:lstStyle/>
          <a:p>
            <a:r>
              <a:rPr lang="en-US" dirty="0"/>
              <a:t>Organ of urinary System</a:t>
            </a:r>
          </a:p>
        </p:txBody>
      </p:sp>
      <p:pic>
        <p:nvPicPr>
          <p:cNvPr id="2050" name="Picture 2" descr="Define excretion. Write the four organs of the human urinary system in  their correct sequence.">
            <a:extLst>
              <a:ext uri="{FF2B5EF4-FFF2-40B4-BE49-F238E27FC236}">
                <a16:creationId xmlns:a16="http://schemas.microsoft.com/office/drawing/2014/main" id="{AB5B0B5F-36B4-7411-E395-046EBE591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68"/>
          <a:stretch/>
        </p:blipFill>
        <p:spPr bwMode="auto">
          <a:xfrm>
            <a:off x="457200" y="1646657"/>
            <a:ext cx="4661647" cy="447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7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372100"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p:cNvSpPr txBox="1">
            <a:spLocks noChangeArrowheads="1"/>
          </p:cNvSpPr>
          <p:nvPr/>
        </p:nvSpPr>
        <p:spPr bwMode="auto">
          <a:xfrm>
            <a:off x="2971800" y="685800"/>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Urinary Bladder</a:t>
            </a:r>
          </a:p>
        </p:txBody>
      </p:sp>
      <p:cxnSp>
        <p:nvCxnSpPr>
          <p:cNvPr id="4" name="Straight Arrow Connector 3"/>
          <p:cNvCxnSpPr/>
          <p:nvPr/>
        </p:nvCxnSpPr>
        <p:spPr>
          <a:xfrm rot="5400000" flipH="1" flipV="1">
            <a:off x="2667000" y="1295400"/>
            <a:ext cx="838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a:off x="4114800" y="914400"/>
            <a:ext cx="990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6" name="TextBox 7"/>
          <p:cNvSpPr txBox="1">
            <a:spLocks noChangeArrowheads="1"/>
          </p:cNvSpPr>
          <p:nvPr/>
        </p:nvSpPr>
        <p:spPr bwMode="auto">
          <a:xfrm>
            <a:off x="3352800" y="11430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Openings of Ureters</a:t>
            </a:r>
          </a:p>
        </p:txBody>
      </p:sp>
      <p:cxnSp>
        <p:nvCxnSpPr>
          <p:cNvPr id="7" name="Straight Arrow Connector 6"/>
          <p:cNvCxnSpPr/>
          <p:nvPr/>
        </p:nvCxnSpPr>
        <p:spPr>
          <a:xfrm rot="16200000" flipV="1">
            <a:off x="3124200" y="2209800"/>
            <a:ext cx="1295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43200" y="2286000"/>
            <a:ext cx="10668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4191000" y="1371600"/>
            <a:ext cx="2057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724400" y="1524000"/>
            <a:ext cx="762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31" name="TextBox 37"/>
          <p:cNvSpPr txBox="1">
            <a:spLocks noChangeArrowheads="1"/>
          </p:cNvSpPr>
          <p:nvPr/>
        </p:nvSpPr>
        <p:spPr bwMode="auto">
          <a:xfrm>
            <a:off x="2895600" y="29718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Trigone</a:t>
            </a:r>
          </a:p>
        </p:txBody>
      </p:sp>
      <p:sp>
        <p:nvSpPr>
          <p:cNvPr id="5132" name="TextBox 38"/>
          <p:cNvSpPr txBox="1">
            <a:spLocks noChangeArrowheads="1"/>
          </p:cNvSpPr>
          <p:nvPr/>
        </p:nvSpPr>
        <p:spPr bwMode="auto">
          <a:xfrm>
            <a:off x="5486400" y="19812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Trigone</a:t>
            </a:r>
          </a:p>
        </p:txBody>
      </p:sp>
      <p:cxnSp>
        <p:nvCxnSpPr>
          <p:cNvPr id="13" name="Straight Arrow Connector 12"/>
          <p:cNvCxnSpPr/>
          <p:nvPr/>
        </p:nvCxnSpPr>
        <p:spPr>
          <a:xfrm rot="5400000" flipH="1" flipV="1">
            <a:off x="1828800" y="1828800"/>
            <a:ext cx="533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4" name="TextBox 41"/>
          <p:cNvSpPr txBox="1">
            <a:spLocks noChangeArrowheads="1"/>
          </p:cNvSpPr>
          <p:nvPr/>
        </p:nvSpPr>
        <p:spPr bwMode="auto">
          <a:xfrm>
            <a:off x="1676400" y="14478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Ureter</a:t>
            </a:r>
          </a:p>
        </p:txBody>
      </p:sp>
      <p:cxnSp>
        <p:nvCxnSpPr>
          <p:cNvPr id="15" name="Straight Arrow Connector 14"/>
          <p:cNvCxnSpPr/>
          <p:nvPr/>
        </p:nvCxnSpPr>
        <p:spPr>
          <a:xfrm rot="16200000" flipV="1">
            <a:off x="6743700" y="8001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36" name="TextBox 44"/>
          <p:cNvSpPr txBox="1">
            <a:spLocks noChangeArrowheads="1"/>
          </p:cNvSpPr>
          <p:nvPr/>
        </p:nvSpPr>
        <p:spPr bwMode="auto">
          <a:xfrm>
            <a:off x="6477000" y="4572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Ureter</a:t>
            </a:r>
          </a:p>
        </p:txBody>
      </p:sp>
      <p:sp>
        <p:nvSpPr>
          <p:cNvPr id="5137" name="TextBox 45"/>
          <p:cNvSpPr txBox="1">
            <a:spLocks noChangeArrowheads="1"/>
          </p:cNvSpPr>
          <p:nvPr/>
        </p:nvSpPr>
        <p:spPr bwMode="auto">
          <a:xfrm>
            <a:off x="3962400" y="32766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Internal Urethral Sphincters</a:t>
            </a:r>
          </a:p>
        </p:txBody>
      </p:sp>
      <p:cxnSp>
        <p:nvCxnSpPr>
          <p:cNvPr id="18" name="Straight Arrow Connector 17"/>
          <p:cNvCxnSpPr/>
          <p:nvPr/>
        </p:nvCxnSpPr>
        <p:spPr>
          <a:xfrm rot="5400000">
            <a:off x="4838700" y="2400300"/>
            <a:ext cx="9144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137" idx="1"/>
          </p:cNvCxnSpPr>
          <p:nvPr/>
        </p:nvCxnSpPr>
        <p:spPr>
          <a:xfrm>
            <a:off x="3352800" y="3505200"/>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248400" y="25146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1" name="TextBox 52"/>
          <p:cNvSpPr txBox="1">
            <a:spLocks noChangeArrowheads="1"/>
          </p:cNvSpPr>
          <p:nvPr/>
        </p:nvSpPr>
        <p:spPr bwMode="auto">
          <a:xfrm>
            <a:off x="6629400" y="23622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Prostate Gland</a:t>
            </a:r>
          </a:p>
        </p:txBody>
      </p:sp>
      <p:sp>
        <p:nvSpPr>
          <p:cNvPr id="5142" name="TextBox 53"/>
          <p:cNvSpPr txBox="1">
            <a:spLocks noChangeArrowheads="1"/>
          </p:cNvSpPr>
          <p:nvPr/>
        </p:nvSpPr>
        <p:spPr bwMode="auto">
          <a:xfrm>
            <a:off x="4114800" y="38862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External Urethral Sphincters</a:t>
            </a:r>
          </a:p>
        </p:txBody>
      </p:sp>
      <p:cxnSp>
        <p:nvCxnSpPr>
          <p:cNvPr id="23" name="Straight Arrow Connector 22"/>
          <p:cNvCxnSpPr/>
          <p:nvPr/>
        </p:nvCxnSpPr>
        <p:spPr>
          <a:xfrm>
            <a:off x="3505200" y="3886200"/>
            <a:ext cx="609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724400" y="3200400"/>
            <a:ext cx="914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5" name="TextBox 58"/>
          <p:cNvSpPr txBox="1">
            <a:spLocks noChangeArrowheads="1"/>
          </p:cNvSpPr>
          <p:nvPr/>
        </p:nvSpPr>
        <p:spPr bwMode="auto">
          <a:xfrm>
            <a:off x="4267200" y="48006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Urethra</a:t>
            </a:r>
          </a:p>
        </p:txBody>
      </p:sp>
      <p:cxnSp>
        <p:nvCxnSpPr>
          <p:cNvPr id="26" name="Straight Arrow Connector 25"/>
          <p:cNvCxnSpPr/>
          <p:nvPr/>
        </p:nvCxnSpPr>
        <p:spPr>
          <a:xfrm>
            <a:off x="3276600" y="3962400"/>
            <a:ext cx="1066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4953000" y="4953000"/>
            <a:ext cx="914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8" name="TextBox 63"/>
          <p:cNvSpPr txBox="1">
            <a:spLocks noChangeArrowheads="1"/>
          </p:cNvSpPr>
          <p:nvPr/>
        </p:nvSpPr>
        <p:spPr bwMode="auto">
          <a:xfrm>
            <a:off x="3276600" y="51054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Urethral Opening</a:t>
            </a:r>
          </a:p>
        </p:txBody>
      </p:sp>
      <p:cxnSp>
        <p:nvCxnSpPr>
          <p:cNvPr id="29" name="Straight Arrow Connector 28"/>
          <p:cNvCxnSpPr/>
          <p:nvPr/>
        </p:nvCxnSpPr>
        <p:spPr>
          <a:xfrm rot="16200000" flipH="1">
            <a:off x="3009900" y="4457700"/>
            <a:ext cx="838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4038600" y="5486400"/>
            <a:ext cx="18288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51" name="TextBox 68"/>
          <p:cNvSpPr txBox="1">
            <a:spLocks noChangeArrowheads="1"/>
          </p:cNvSpPr>
          <p:nvPr/>
        </p:nvSpPr>
        <p:spPr bwMode="auto">
          <a:xfrm>
            <a:off x="6553200" y="3505200"/>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Cavernous (Spongy) Urethra</a:t>
            </a:r>
          </a:p>
        </p:txBody>
      </p:sp>
      <p:cxnSp>
        <p:nvCxnSpPr>
          <p:cNvPr id="32" name="Straight Arrow Connector 31"/>
          <p:cNvCxnSpPr/>
          <p:nvPr/>
        </p:nvCxnSpPr>
        <p:spPr>
          <a:xfrm flipV="1">
            <a:off x="5867400" y="3733800"/>
            <a:ext cx="762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53" name="TextBox 71"/>
          <p:cNvSpPr txBox="1">
            <a:spLocks noChangeArrowheads="1"/>
          </p:cNvSpPr>
          <p:nvPr/>
        </p:nvSpPr>
        <p:spPr bwMode="auto">
          <a:xfrm>
            <a:off x="6553200" y="4724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rPr>
              <a:t>Cavernous (Erectile )Tissue of Penis</a:t>
            </a:r>
          </a:p>
        </p:txBody>
      </p:sp>
      <p:cxnSp>
        <p:nvCxnSpPr>
          <p:cNvPr id="34" name="Straight Arrow Connector 33"/>
          <p:cNvCxnSpPr/>
          <p:nvPr/>
        </p:nvCxnSpPr>
        <p:spPr>
          <a:xfrm>
            <a:off x="6172200" y="45720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55" name="TextBox 74"/>
          <p:cNvSpPr txBox="1">
            <a:spLocks noChangeArrowheads="1"/>
          </p:cNvSpPr>
          <p:nvPr/>
        </p:nvSpPr>
        <p:spPr bwMode="auto">
          <a:xfrm>
            <a:off x="320362" y="3581400"/>
            <a:ext cx="1447800" cy="369888"/>
          </a:xfrm>
          <a:prstGeom prst="rect">
            <a:avLst/>
          </a:prstGeom>
          <a:solidFill>
            <a:schemeClr val="accent2">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FEMALE</a:t>
            </a:r>
          </a:p>
        </p:txBody>
      </p:sp>
      <p:sp>
        <p:nvSpPr>
          <p:cNvPr id="5156" name="TextBox 75"/>
          <p:cNvSpPr txBox="1">
            <a:spLocks noChangeArrowheads="1"/>
          </p:cNvSpPr>
          <p:nvPr/>
        </p:nvSpPr>
        <p:spPr bwMode="auto">
          <a:xfrm>
            <a:off x="7342032" y="4137024"/>
            <a:ext cx="1257300" cy="381000"/>
          </a:xfrm>
          <a:prstGeom prst="rect">
            <a:avLst/>
          </a:prstGeom>
          <a:solidFill>
            <a:schemeClr val="accent1">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MALE</a:t>
            </a:r>
          </a:p>
        </p:txBody>
      </p:sp>
      <p:sp>
        <p:nvSpPr>
          <p:cNvPr id="5157" name="TextBox 36"/>
          <p:cNvSpPr txBox="1">
            <a:spLocks noChangeArrowheads="1"/>
          </p:cNvSpPr>
          <p:nvPr/>
        </p:nvSpPr>
        <p:spPr bwMode="auto">
          <a:xfrm>
            <a:off x="-38100" y="11111"/>
            <a:ext cx="6172200" cy="369888"/>
          </a:xfrm>
          <a:prstGeom prst="rect">
            <a:avLst/>
          </a:prstGeom>
          <a:solidFill>
            <a:schemeClr val="accent1">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URETHRA  STRUCTURE </a:t>
            </a:r>
            <a:endParaRPr kumimoji="0" lang="ar-SA"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
        <p:nvSpPr>
          <p:cNvPr id="5158" name="TextBox 39"/>
          <p:cNvSpPr txBox="1">
            <a:spLocks noChangeArrowheads="1"/>
          </p:cNvSpPr>
          <p:nvPr/>
        </p:nvSpPr>
        <p:spPr bwMode="auto">
          <a:xfrm>
            <a:off x="38099" y="4350913"/>
            <a:ext cx="2667000" cy="1200150"/>
          </a:xfrm>
          <a:prstGeom prst="rect">
            <a:avLst/>
          </a:prstGeom>
          <a:solidFill>
            <a:schemeClr val="accent2">
              <a:lumMod val="20000"/>
              <a:lumOff val="80000"/>
            </a:schemeClr>
          </a:solidFill>
          <a:ln>
            <a:noFill/>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In women, the urethra is 1 to 1.5 inches (2.5 to 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cm) long and is anterior to the vagina.</a:t>
            </a:r>
            <a:endParaRPr kumimoji="0" lang="ar-SA"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
        <p:nvSpPr>
          <p:cNvPr id="5159" name="TextBox 42"/>
          <p:cNvSpPr txBox="1">
            <a:spLocks noChangeArrowheads="1"/>
          </p:cNvSpPr>
          <p:nvPr/>
        </p:nvSpPr>
        <p:spPr bwMode="auto">
          <a:xfrm>
            <a:off x="6452316" y="5181600"/>
            <a:ext cx="2667000" cy="1477963"/>
          </a:xfrm>
          <a:prstGeom prst="rect">
            <a:avLst/>
          </a:prstGeom>
          <a:solidFill>
            <a:schemeClr val="accent2">
              <a:lumMod val="20000"/>
              <a:lumOff val="80000"/>
            </a:schemeClr>
          </a:solidFill>
          <a:ln>
            <a:no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In men,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urethra is 7 to 8 inches (17 to 20 cm) long. The male urethra carries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semen as well as urine</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rPr>
              <a:t>.</a:t>
            </a:r>
            <a:endParaRPr kumimoji="0" lang="ar-SA"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22177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699029"/>
          </a:xfrm>
          <a:solidFill>
            <a:srgbClr val="FFFF00"/>
          </a:solidFill>
        </p:spPr>
        <p:txBody>
          <a:bodyPr tIns="91425">
            <a:noAutofit/>
          </a:bodyPr>
          <a:lstStyle/>
          <a:p>
            <a:pPr lvl="0"/>
            <a:r>
              <a:rPr lang="en-US" altLang="en-US" sz="4800" dirty="0">
                <a:solidFill>
                  <a:srgbClr val="007FA3"/>
                </a:solidFill>
                <a:latin typeface="Arial (Heading)"/>
              </a:rPr>
              <a:t>The Nephron</a:t>
            </a:r>
          </a:p>
        </p:txBody>
      </p:sp>
      <p:sp>
        <p:nvSpPr>
          <p:cNvPr id="3" name="Content Placeholder 2"/>
          <p:cNvSpPr>
            <a:spLocks noGrp="1"/>
          </p:cNvSpPr>
          <p:nvPr>
            <p:ph idx="1"/>
          </p:nvPr>
        </p:nvSpPr>
        <p:spPr>
          <a:xfrm>
            <a:off x="457200" y="1600200"/>
            <a:ext cx="8229600" cy="2569904"/>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nephron is the structural and functional unit of the kidney. </a:t>
            </a:r>
          </a:p>
          <a:p>
            <a:pPr marL="255651" lvl="0" indent="-255651">
              <a:spcAft>
                <a:spcPct val="0"/>
              </a:spcAft>
              <a:buClr>
                <a:srgbClr val="007FA3"/>
              </a:buClr>
              <a:buSzPts val="2400"/>
            </a:pPr>
            <a:r>
              <a:rPr lang="en-US" altLang="en-US" sz="2400" dirty="0">
                <a:solidFill>
                  <a:srgbClr val="000000"/>
                </a:solidFill>
                <a:latin typeface="Arial (Body)"/>
              </a:rPr>
              <a:t>Each kidney contains approximately </a:t>
            </a:r>
            <a:r>
              <a:rPr lang="en-US" altLang="en-US" sz="2400" b="1" dirty="0">
                <a:solidFill>
                  <a:srgbClr val="000000"/>
                </a:solidFill>
                <a:latin typeface="Arial (Body)"/>
              </a:rPr>
              <a:t>1 million </a:t>
            </a:r>
            <a:r>
              <a:rPr lang="en-US" altLang="en-US" sz="2400" dirty="0">
                <a:solidFill>
                  <a:srgbClr val="000000"/>
                </a:solidFill>
                <a:latin typeface="Arial (Body)"/>
              </a:rPr>
              <a:t>nephrons. </a:t>
            </a:r>
          </a:p>
          <a:p>
            <a:pPr marL="255651" lvl="0" indent="-255651">
              <a:spcAft>
                <a:spcPct val="0"/>
              </a:spcAft>
              <a:buClr>
                <a:srgbClr val="007FA3"/>
              </a:buClr>
              <a:buSzPts val="2400"/>
            </a:pPr>
            <a:endParaRPr lang="en-US" altLang="en-US" sz="2400" dirty="0">
              <a:solidFill>
                <a:srgbClr val="000000"/>
              </a:solidFill>
              <a:latin typeface="Arial (Body)"/>
            </a:endParaRPr>
          </a:p>
          <a:p>
            <a:pPr marL="255651" lvl="0" indent="-255651">
              <a:spcAft>
                <a:spcPct val="0"/>
              </a:spcAft>
              <a:buClr>
                <a:srgbClr val="007FA3"/>
              </a:buClr>
              <a:buSzPts val="2400"/>
            </a:pPr>
            <a:r>
              <a:rPr lang="en-US" altLang="en-US" sz="2400" b="1" dirty="0">
                <a:solidFill>
                  <a:schemeClr val="tx2"/>
                </a:solidFill>
                <a:latin typeface="Arial (Body)"/>
              </a:rPr>
              <a:t>Two distinct parts</a:t>
            </a:r>
          </a:p>
          <a:p>
            <a:pPr marL="741553" lvl="1" indent="-284353">
              <a:spcAft>
                <a:spcPct val="0"/>
              </a:spcAft>
              <a:buClr>
                <a:srgbClr val="007FA3"/>
              </a:buClr>
              <a:buSzPts val="2400"/>
            </a:pPr>
            <a:r>
              <a:rPr lang="en-US" altLang="en-US" sz="2400" b="1" dirty="0">
                <a:solidFill>
                  <a:srgbClr val="000000"/>
                </a:solidFill>
                <a:latin typeface="Arial (Body)"/>
              </a:rPr>
              <a:t>Renal corpuscle (filter)</a:t>
            </a:r>
          </a:p>
          <a:p>
            <a:pPr marL="741553" lvl="1" indent="-284353">
              <a:spcAft>
                <a:spcPct val="0"/>
              </a:spcAft>
              <a:buClr>
                <a:srgbClr val="007FA3"/>
              </a:buClr>
              <a:buSzPts val="2400"/>
            </a:pPr>
            <a:r>
              <a:rPr lang="en-US" altLang="en-US" sz="2400" b="1" dirty="0">
                <a:solidFill>
                  <a:srgbClr val="000000"/>
                </a:solidFill>
                <a:latin typeface="Arial (Body)"/>
              </a:rPr>
              <a:t>Renal tubule (reabsorption and secretion)</a:t>
            </a:r>
          </a:p>
        </p:txBody>
      </p:sp>
    </p:spTree>
    <p:extLst>
      <p:ext uri="{BB962C8B-B14F-4D97-AF65-F5344CB8AC3E}">
        <p14:creationId xmlns:p14="http://schemas.microsoft.com/office/powerpoint/2010/main" val="103765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699029"/>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1. Renal Corpuscle</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5467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Blood enters the renal corpuscle via the </a:t>
            </a:r>
            <a:r>
              <a:rPr lang="en-US" altLang="en-US" sz="2400" b="1" dirty="0">
                <a:solidFill>
                  <a:schemeClr val="tx2"/>
                </a:solidFill>
                <a:latin typeface="Arial (Body)"/>
              </a:rPr>
              <a:t>glomerulus</a:t>
            </a:r>
            <a:r>
              <a:rPr lang="en-US" altLang="en-US" sz="2400" dirty="0">
                <a:solidFill>
                  <a:srgbClr val="000000"/>
                </a:solidFill>
                <a:latin typeface="Arial (Body)"/>
              </a:rPr>
              <a:t>, a ball of capillaries.</a:t>
            </a:r>
          </a:p>
          <a:p>
            <a:pPr marL="255651" lvl="0" indent="-255651">
              <a:spcAft>
                <a:spcPct val="0"/>
              </a:spcAft>
              <a:buClr>
                <a:srgbClr val="007FA3"/>
              </a:buClr>
              <a:buSzPts val="2400"/>
            </a:pPr>
            <a:r>
              <a:rPr lang="en-US" altLang="en-US" sz="2400" dirty="0">
                <a:solidFill>
                  <a:srgbClr val="000000"/>
                </a:solidFill>
                <a:latin typeface="Arial (Body)"/>
              </a:rPr>
              <a:t>Surrounding the glomerulus is a double-layered membrane called the </a:t>
            </a:r>
            <a:r>
              <a:rPr lang="en-US" altLang="en-US" sz="2400" b="1" dirty="0">
                <a:solidFill>
                  <a:srgbClr val="FF0000"/>
                </a:solidFill>
                <a:latin typeface="Arial (Body)"/>
              </a:rPr>
              <a:t>Bowman’s capsule.</a:t>
            </a:r>
          </a:p>
        </p:txBody>
      </p:sp>
    </p:spTree>
    <p:extLst>
      <p:ext uri="{BB962C8B-B14F-4D97-AF65-F5344CB8AC3E}">
        <p14:creationId xmlns:p14="http://schemas.microsoft.com/office/powerpoint/2010/main" val="956658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215371"/>
            <a:ext cx="8601456" cy="662453"/>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1. Renal Corpuscle </a:t>
            </a:r>
            <a:r>
              <a:rPr lang="en-US" altLang="en-US" sz="2000" b="0" dirty="0">
                <a:solidFill>
                  <a:srgbClr val="007FA3"/>
                </a:solidFill>
                <a:latin typeface="Arial (Heading)"/>
              </a:rPr>
              <a:t>(2 of 4)</a:t>
            </a:r>
          </a:p>
        </p:txBody>
      </p:sp>
      <p:sp>
        <p:nvSpPr>
          <p:cNvPr id="3" name="Content Placeholder 2"/>
          <p:cNvSpPr>
            <a:spLocks noGrp="1"/>
          </p:cNvSpPr>
          <p:nvPr>
            <p:ph idx="1"/>
          </p:nvPr>
        </p:nvSpPr>
        <p:spPr>
          <a:xfrm>
            <a:off x="457200" y="1600200"/>
            <a:ext cx="8229600" cy="166196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inner layer of the glomerular squamous epithelial cells called </a:t>
            </a:r>
            <a:r>
              <a:rPr lang="en-US" altLang="en-US" sz="2400" dirty="0">
                <a:solidFill>
                  <a:schemeClr val="tx2"/>
                </a:solidFill>
                <a:latin typeface="Arial (Body)"/>
              </a:rPr>
              <a:t>podocytes</a:t>
            </a:r>
            <a:r>
              <a:rPr lang="en-US" altLang="en-US" sz="2400" dirty="0">
                <a:solidFill>
                  <a:srgbClr val="000000"/>
                </a:solidFill>
                <a:latin typeface="Arial (Body)"/>
              </a:rPr>
              <a:t>. This makes for a very efficient filter.</a:t>
            </a:r>
          </a:p>
        </p:txBody>
      </p:sp>
      <p:pic>
        <p:nvPicPr>
          <p:cNvPr id="3074" name="Picture 2" descr="The Renal Corpuscle: The Basic Unit Of The Kidney | Steve Gallik">
            <a:extLst>
              <a:ext uri="{FF2B5EF4-FFF2-40B4-BE49-F238E27FC236}">
                <a16:creationId xmlns:a16="http://schemas.microsoft.com/office/drawing/2014/main" id="{4BF25CAA-4453-885D-D032-150FCAFEA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60" y="2994554"/>
            <a:ext cx="6657975"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0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17–4</a:t>
            </a:r>
          </a:p>
        </p:txBody>
      </p:sp>
      <p:pic>
        <p:nvPicPr>
          <p:cNvPr id="4" name="Picture 6" descr="Nephrons are microscopic funnels and tubules in the kidney.&#10;&#10;The pathway of blood for the nephron is as follows. Blood enters the nephron through the arcuate artery and enters the glomerulus, which is enclosed in the bowman's capsule. It travels through the efferent arteriole, which is around the proximal tubule, and into the peritubular capillaries. The peritubular capillaries surround the descending and ascending loop of henle. Blood then flows out through the arcuate vein, which surrounds the distal tubu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5153"/>
            <a:ext cx="8936736" cy="642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185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699029"/>
          </a:xfrm>
          <a:solidFill>
            <a:schemeClr val="accent3">
              <a:lumMod val="20000"/>
              <a:lumOff val="80000"/>
            </a:schemeClr>
          </a:solidFill>
        </p:spPr>
        <p:txBody>
          <a:bodyPr tIns="91425">
            <a:noAutofit/>
          </a:bodyPr>
          <a:lstStyle/>
          <a:p>
            <a:pPr lvl="0"/>
            <a:r>
              <a:rPr lang="en-US" altLang="en-US" sz="3600" dirty="0">
                <a:solidFill>
                  <a:srgbClr val="007FA3"/>
                </a:solidFill>
                <a:latin typeface="Arial (Heading)"/>
              </a:rPr>
              <a:t>2. Renal Tubule</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474908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rest of the nephron is a series of tubes known as renal tubules.</a:t>
            </a:r>
          </a:p>
          <a:p>
            <a:pPr marL="255651" lvl="0" indent="-255651">
              <a:spcAft>
                <a:spcPct val="0"/>
              </a:spcAft>
              <a:buClr>
                <a:srgbClr val="007FA3"/>
              </a:buClr>
              <a:buSzPts val="2400"/>
            </a:pPr>
            <a:r>
              <a:rPr lang="en-US" altLang="en-US" sz="2400" dirty="0">
                <a:solidFill>
                  <a:srgbClr val="000000"/>
                </a:solidFill>
                <a:latin typeface="Arial (Body)"/>
              </a:rPr>
              <a:t>Glomerular filtrate travels to  the proximal tubule.</a:t>
            </a:r>
          </a:p>
          <a:p>
            <a:pPr marL="255651" lvl="0" indent="-255651">
              <a:spcAft>
                <a:spcPct val="0"/>
              </a:spcAft>
              <a:buClr>
                <a:srgbClr val="007FA3"/>
              </a:buClr>
              <a:buSzPts val="2400"/>
            </a:pPr>
            <a:r>
              <a:rPr lang="en-US" altLang="en-US" sz="2400" dirty="0">
                <a:solidFill>
                  <a:srgbClr val="000000"/>
                </a:solidFill>
                <a:latin typeface="Arial (Body)"/>
              </a:rPr>
              <a:t>From </a:t>
            </a:r>
            <a:r>
              <a:rPr lang="en-US" altLang="en-US" sz="2400" dirty="0">
                <a:solidFill>
                  <a:srgbClr val="FF0000"/>
                </a:solidFill>
                <a:latin typeface="Arial (Body)"/>
              </a:rPr>
              <a:t>proximal tubule</a:t>
            </a:r>
            <a:r>
              <a:rPr lang="en-US" altLang="en-US" sz="2400" dirty="0">
                <a:solidFill>
                  <a:srgbClr val="000000"/>
                </a:solidFill>
                <a:latin typeface="Arial (Body)"/>
              </a:rPr>
              <a:t>, flows into nephron loop (the </a:t>
            </a:r>
            <a:r>
              <a:rPr lang="en-US" altLang="en-US" sz="2400" dirty="0">
                <a:solidFill>
                  <a:srgbClr val="FF0000"/>
                </a:solidFill>
                <a:latin typeface="Arial (Body)"/>
              </a:rPr>
              <a:t>Loop of </a:t>
            </a:r>
            <a:r>
              <a:rPr lang="en-US" altLang="en-US" sz="2400" dirty="0" err="1">
                <a:solidFill>
                  <a:srgbClr val="FF0000"/>
                </a:solidFill>
                <a:latin typeface="Arial (Body)"/>
              </a:rPr>
              <a:t>Henle</a:t>
            </a:r>
            <a:r>
              <a:rPr lang="en-US" altLang="en-US" sz="2400" dirty="0">
                <a:solidFill>
                  <a:srgbClr val="000000"/>
                </a:solidFill>
                <a:latin typeface="Arial (Body)"/>
              </a:rPr>
              <a:t>) then </a:t>
            </a:r>
            <a:r>
              <a:rPr lang="en-US" altLang="en-US" sz="2400" dirty="0">
                <a:solidFill>
                  <a:srgbClr val="FF0000"/>
                </a:solidFill>
                <a:latin typeface="Arial (Body)"/>
              </a:rPr>
              <a:t>distal tubule</a:t>
            </a:r>
            <a:r>
              <a:rPr lang="en-US" altLang="en-US" sz="2400" dirty="0">
                <a:solidFill>
                  <a:srgbClr val="000000"/>
                </a:solidFill>
                <a:latin typeface="Arial (Body)"/>
              </a:rPr>
              <a:t>.</a:t>
            </a:r>
          </a:p>
          <a:p>
            <a:pPr marL="255651" lvl="0" indent="-255651">
              <a:spcAft>
                <a:spcPct val="0"/>
              </a:spcAft>
              <a:buClr>
                <a:srgbClr val="007FA3"/>
              </a:buClr>
              <a:buSzPts val="2400"/>
            </a:pPr>
            <a:endParaRPr lang="en-US" altLang="en-US" sz="2400" dirty="0">
              <a:solidFill>
                <a:srgbClr val="000000"/>
              </a:solidFill>
              <a:latin typeface="Arial (Body)"/>
            </a:endParaRPr>
          </a:p>
          <a:p>
            <a:pPr marL="255651" lvl="0" indent="-255651">
              <a:spcAft>
                <a:spcPct val="0"/>
              </a:spcAft>
              <a:buClr>
                <a:srgbClr val="007FA3"/>
              </a:buClr>
              <a:buSzPts val="2400"/>
            </a:pPr>
            <a:endParaRPr lang="en-US" altLang="en-US" sz="2400" dirty="0">
              <a:solidFill>
                <a:srgbClr val="000000"/>
              </a:solidFill>
              <a:latin typeface="Arial (Body)"/>
            </a:endParaRPr>
          </a:p>
        </p:txBody>
      </p:sp>
    </p:spTree>
    <p:extLst>
      <p:ext uri="{BB962C8B-B14F-4D97-AF65-F5344CB8AC3E}">
        <p14:creationId xmlns:p14="http://schemas.microsoft.com/office/powerpoint/2010/main" val="2320108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 y="632202"/>
            <a:ext cx="8770513" cy="5293718"/>
          </a:xfrm>
          <a:prstGeom prst="rect">
            <a:avLst/>
          </a:prstGeom>
        </p:spPr>
      </p:pic>
    </p:spTree>
    <p:extLst>
      <p:ext uri="{BB962C8B-B14F-4D97-AF65-F5344CB8AC3E}">
        <p14:creationId xmlns:p14="http://schemas.microsoft.com/office/powerpoint/2010/main" val="3580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5605"/>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2. Renal Tubule</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484992"/>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a:t>
            </a:r>
            <a:r>
              <a:rPr lang="en-US" altLang="en-US" sz="2400" dirty="0">
                <a:solidFill>
                  <a:schemeClr val="tx2"/>
                </a:solidFill>
                <a:latin typeface="Arial (Body)"/>
              </a:rPr>
              <a:t>collecting ducts </a:t>
            </a:r>
            <a:r>
              <a:rPr lang="en-US" altLang="en-US" sz="2400" dirty="0">
                <a:solidFill>
                  <a:srgbClr val="000000"/>
                </a:solidFill>
                <a:latin typeface="Arial (Body)"/>
              </a:rPr>
              <a:t>lead to minor calyces, then to major calyces, the renal pelvis, and the ureter.</a:t>
            </a:r>
          </a:p>
          <a:p>
            <a:pPr marL="255651" lvl="0" indent="-255651">
              <a:spcAft>
                <a:spcPct val="0"/>
              </a:spcAft>
              <a:buClr>
                <a:srgbClr val="007FA3"/>
              </a:buClr>
              <a:buSzPts val="2400"/>
            </a:pPr>
            <a:r>
              <a:rPr lang="en-US" altLang="en-US" sz="2400" dirty="0">
                <a:solidFill>
                  <a:srgbClr val="000000"/>
                </a:solidFill>
                <a:latin typeface="Arial (Body)"/>
              </a:rPr>
              <a:t>At this point, the glomerular filtrate is urine.</a:t>
            </a:r>
          </a:p>
        </p:txBody>
      </p:sp>
    </p:spTree>
    <p:extLst>
      <p:ext uri="{BB962C8B-B14F-4D97-AF65-F5344CB8AC3E}">
        <p14:creationId xmlns:p14="http://schemas.microsoft.com/office/powerpoint/2010/main" val="2261530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562530-A0B1-479A-A206-EA644DFC85BE}"/>
              </a:ext>
            </a:extLst>
          </p:cNvPr>
          <p:cNvPicPr>
            <a:picLocks noChangeAspect="1"/>
          </p:cNvPicPr>
          <p:nvPr/>
        </p:nvPicPr>
        <p:blipFill rotWithShape="1">
          <a:blip r:embed="rId2"/>
          <a:srcRect l="5203" t="17075" r="29184" b="18526"/>
          <a:stretch/>
        </p:blipFill>
        <p:spPr>
          <a:xfrm>
            <a:off x="-18084" y="578498"/>
            <a:ext cx="9162084" cy="5710335"/>
          </a:xfrm>
          <a:prstGeom prst="rect">
            <a:avLst/>
          </a:prstGeom>
        </p:spPr>
      </p:pic>
    </p:spTree>
    <p:extLst>
      <p:ext uri="{BB962C8B-B14F-4D97-AF65-F5344CB8AC3E}">
        <p14:creationId xmlns:p14="http://schemas.microsoft.com/office/powerpoint/2010/main" val="1270980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928" y="1377696"/>
            <a:ext cx="8229600" cy="1890836"/>
          </a:xfrm>
          <a:solidFill>
            <a:schemeClr val="accent1">
              <a:lumMod val="20000"/>
              <a:lumOff val="80000"/>
            </a:schemeClr>
          </a:solidFill>
        </p:spPr>
        <p:txBody>
          <a:bodyPr/>
          <a:lstStyle/>
          <a:p>
            <a:pPr algn="ctr"/>
            <a:r>
              <a:rPr lang="en-US" sz="5400" dirty="0">
                <a:latin typeface="Antique Olive Compact" panose="020B0904030504030204" pitchFamily="34" charset="0"/>
              </a:rPr>
              <a:t>Thank You</a:t>
            </a:r>
            <a:br>
              <a:rPr lang="en-US" sz="5400" dirty="0">
                <a:latin typeface="Antique Olive Compact" panose="020B0904030504030204" pitchFamily="34" charset="0"/>
              </a:rPr>
            </a:br>
            <a:r>
              <a:rPr lang="en-US" sz="5400" dirty="0">
                <a:latin typeface="Antique Olive Compact" panose="020B0904030504030204" pitchFamily="34" charset="0"/>
              </a:rPr>
              <a:t>Any questions? </a:t>
            </a:r>
          </a:p>
        </p:txBody>
      </p:sp>
    </p:spTree>
    <p:extLst>
      <p:ext uri="{BB962C8B-B14F-4D97-AF65-F5344CB8AC3E}">
        <p14:creationId xmlns:p14="http://schemas.microsoft.com/office/powerpoint/2010/main" val="53428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4" y="313498"/>
            <a:ext cx="674043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charset="0"/>
                <a:ea typeface="+mn-ea"/>
                <a:cs typeface="+mn-cs"/>
              </a:rPr>
              <a:t>Functions:</a:t>
            </a:r>
          </a:p>
        </p:txBody>
      </p:sp>
      <p:graphicFrame>
        <p:nvGraphicFramePr>
          <p:cNvPr id="6" name="Table 5"/>
          <p:cNvGraphicFramePr>
            <a:graphicFrameLocks noGrp="1"/>
          </p:cNvGraphicFramePr>
          <p:nvPr>
            <p:extLst>
              <p:ext uri="{D42A27DB-BD31-4B8C-83A1-F6EECF244321}">
                <p14:modId xmlns:p14="http://schemas.microsoft.com/office/powerpoint/2010/main" val="2158876449"/>
              </p:ext>
            </p:extLst>
          </p:nvPr>
        </p:nvGraphicFramePr>
        <p:xfrm>
          <a:off x="564776" y="1619071"/>
          <a:ext cx="7743199" cy="3474720"/>
        </p:xfrm>
        <a:graphic>
          <a:graphicData uri="http://schemas.openxmlformats.org/drawingml/2006/table">
            <a:tbl>
              <a:tblPr firstRow="1" bandRow="1">
                <a:tableStyleId>{5940675A-B579-460E-94D1-54222C63F5DA}</a:tableStyleId>
              </a:tblPr>
              <a:tblGrid>
                <a:gridCol w="1680771">
                  <a:extLst>
                    <a:ext uri="{9D8B030D-6E8A-4147-A177-3AD203B41FA5}">
                      <a16:colId xmlns:a16="http://schemas.microsoft.com/office/drawing/2014/main" val="20000"/>
                    </a:ext>
                  </a:extLst>
                </a:gridCol>
                <a:gridCol w="6062428">
                  <a:extLst>
                    <a:ext uri="{9D8B030D-6E8A-4147-A177-3AD203B41FA5}">
                      <a16:colId xmlns:a16="http://schemas.microsoft.com/office/drawing/2014/main" val="20001"/>
                    </a:ext>
                  </a:extLst>
                </a:gridCol>
              </a:tblGrid>
              <a:tr h="370840">
                <a:tc>
                  <a:txBody>
                    <a:bodyPr/>
                    <a:lstStyle/>
                    <a:p>
                      <a:pPr algn="ctr"/>
                      <a:r>
                        <a:rPr lang="en-US" sz="2200" b="1" i="1" dirty="0">
                          <a:latin typeface="+mj-lt"/>
                        </a:rPr>
                        <a:t>Organ</a:t>
                      </a:r>
                    </a:p>
                  </a:txBody>
                  <a:tcPr>
                    <a:solidFill>
                      <a:schemeClr val="tx2">
                        <a:lumMod val="20000"/>
                        <a:lumOff val="80000"/>
                      </a:schemeClr>
                    </a:solidFill>
                  </a:tcPr>
                </a:tc>
                <a:tc>
                  <a:txBody>
                    <a:bodyPr/>
                    <a:lstStyle/>
                    <a:p>
                      <a:pPr algn="ctr"/>
                      <a:r>
                        <a:rPr lang="en-US" sz="2200" b="1" i="1" dirty="0">
                          <a:latin typeface="+mj-lt"/>
                        </a:rPr>
                        <a:t>Functions</a:t>
                      </a:r>
                    </a:p>
                  </a:txBody>
                  <a:tcPr>
                    <a:solidFill>
                      <a:schemeClr val="tx2">
                        <a:lumMod val="20000"/>
                        <a:lumOff val="80000"/>
                      </a:schemeClr>
                    </a:solidFill>
                  </a:tcPr>
                </a:tc>
                <a:extLst>
                  <a:ext uri="{0D108BD9-81ED-4DB2-BD59-A6C34878D82A}">
                    <a16:rowId xmlns:a16="http://schemas.microsoft.com/office/drawing/2014/main" val="10000"/>
                  </a:ext>
                </a:extLst>
              </a:tr>
              <a:tr h="370840">
                <a:tc>
                  <a:txBody>
                    <a:bodyPr/>
                    <a:lstStyle/>
                    <a:p>
                      <a:pPr algn="ctr"/>
                      <a:r>
                        <a:rPr lang="en-US" sz="2200" b="1" dirty="0">
                          <a:latin typeface="+mj-lt"/>
                        </a:rPr>
                        <a:t>Kidneys</a:t>
                      </a:r>
                    </a:p>
                  </a:txBody>
                  <a:tcPr anchor="ctr">
                    <a:solidFill>
                      <a:schemeClr val="accent1">
                        <a:lumMod val="40000"/>
                        <a:lumOff val="60000"/>
                      </a:schemeClr>
                    </a:solidFill>
                  </a:tcPr>
                </a:tc>
                <a:tc>
                  <a:txBody>
                    <a:bodyPr/>
                    <a:lstStyle/>
                    <a:p>
                      <a:pPr marL="342900" indent="-342900">
                        <a:buFont typeface="+mj-lt"/>
                        <a:buAutoNum type="arabicPeriod"/>
                      </a:pPr>
                      <a:r>
                        <a:rPr lang="en-US" sz="2200" dirty="0">
                          <a:latin typeface="+mj-lt"/>
                        </a:rPr>
                        <a:t>Regulate blood volume and </a:t>
                      </a:r>
                      <a:r>
                        <a:rPr lang="en-US" sz="2200" baseline="0" dirty="0">
                          <a:latin typeface="+mj-lt"/>
                        </a:rPr>
                        <a:t>pH and blood pressure.</a:t>
                      </a:r>
                    </a:p>
                    <a:p>
                      <a:pPr marL="342900" indent="-342900">
                        <a:buFont typeface="+mj-lt"/>
                        <a:buAutoNum type="arabicPeriod"/>
                      </a:pPr>
                      <a:r>
                        <a:rPr lang="en-US" sz="2200" baseline="0" dirty="0">
                          <a:latin typeface="+mj-lt"/>
                        </a:rPr>
                        <a:t>Produce hormones.</a:t>
                      </a:r>
                    </a:p>
                    <a:p>
                      <a:pPr marL="342900" indent="-342900">
                        <a:buFont typeface="+mj-lt"/>
                        <a:buAutoNum type="arabicPeriod"/>
                      </a:pPr>
                      <a:r>
                        <a:rPr lang="en-US" sz="2200" baseline="0" dirty="0">
                          <a:latin typeface="+mj-lt"/>
                        </a:rPr>
                        <a:t>Excrete waste products in urine.</a:t>
                      </a:r>
                      <a:endParaRPr lang="en-US" sz="2200" dirty="0">
                        <a:latin typeface="+mj-lt"/>
                      </a:endParaRPr>
                    </a:p>
                  </a:txBody>
                  <a:tcPr/>
                </a:tc>
                <a:extLst>
                  <a:ext uri="{0D108BD9-81ED-4DB2-BD59-A6C34878D82A}">
                    <a16:rowId xmlns:a16="http://schemas.microsoft.com/office/drawing/2014/main" val="10001"/>
                  </a:ext>
                </a:extLst>
              </a:tr>
              <a:tr h="370840">
                <a:tc>
                  <a:txBody>
                    <a:bodyPr/>
                    <a:lstStyle/>
                    <a:p>
                      <a:pPr algn="ctr"/>
                      <a:r>
                        <a:rPr lang="en-US" sz="2200" b="1" dirty="0">
                          <a:latin typeface="+mj-lt"/>
                        </a:rPr>
                        <a:t>Ureters</a:t>
                      </a:r>
                    </a:p>
                  </a:txBody>
                  <a:tcPr anchor="ctr">
                    <a:solidFill>
                      <a:schemeClr val="accent2">
                        <a:lumMod val="60000"/>
                        <a:lumOff val="40000"/>
                      </a:schemeClr>
                    </a:solidFill>
                  </a:tcPr>
                </a:tc>
                <a:tc>
                  <a:txBody>
                    <a:bodyPr/>
                    <a:lstStyle/>
                    <a:p>
                      <a:r>
                        <a:rPr lang="en-US" sz="2200" dirty="0">
                          <a:latin typeface="+mj-lt"/>
                        </a:rPr>
                        <a:t>Transport urine from kidneys to urinary bladder.</a:t>
                      </a:r>
                    </a:p>
                  </a:txBody>
                  <a:tcPr/>
                </a:tc>
                <a:extLst>
                  <a:ext uri="{0D108BD9-81ED-4DB2-BD59-A6C34878D82A}">
                    <a16:rowId xmlns:a16="http://schemas.microsoft.com/office/drawing/2014/main" val="10002"/>
                  </a:ext>
                </a:extLst>
              </a:tr>
              <a:tr h="370840">
                <a:tc>
                  <a:txBody>
                    <a:bodyPr/>
                    <a:lstStyle/>
                    <a:p>
                      <a:pPr algn="ctr"/>
                      <a:r>
                        <a:rPr lang="en-US" sz="2200" b="1" dirty="0">
                          <a:latin typeface="+mj-lt"/>
                        </a:rPr>
                        <a:t>Bladder</a:t>
                      </a:r>
                    </a:p>
                  </a:txBody>
                  <a:tcPr anchor="ctr">
                    <a:solidFill>
                      <a:srgbClr val="00B0F0"/>
                    </a:solidFill>
                  </a:tcPr>
                </a:tc>
                <a:tc>
                  <a:txBody>
                    <a:bodyPr/>
                    <a:lstStyle/>
                    <a:p>
                      <a:r>
                        <a:rPr lang="en-US" sz="2200" dirty="0">
                          <a:latin typeface="+mj-lt"/>
                        </a:rPr>
                        <a:t>Stores urine and expels it into the urethra when necessary.</a:t>
                      </a:r>
                    </a:p>
                  </a:txBody>
                  <a:tcPr/>
                </a:tc>
                <a:extLst>
                  <a:ext uri="{0D108BD9-81ED-4DB2-BD59-A6C34878D82A}">
                    <a16:rowId xmlns:a16="http://schemas.microsoft.com/office/drawing/2014/main" val="10003"/>
                  </a:ext>
                </a:extLst>
              </a:tr>
              <a:tr h="370840">
                <a:tc>
                  <a:txBody>
                    <a:bodyPr/>
                    <a:lstStyle/>
                    <a:p>
                      <a:pPr algn="ctr"/>
                      <a:r>
                        <a:rPr lang="en-US" sz="2200" b="1" dirty="0">
                          <a:latin typeface="+mj-lt"/>
                        </a:rPr>
                        <a:t>Urethra</a:t>
                      </a:r>
                    </a:p>
                  </a:txBody>
                  <a:tcPr anchor="ctr">
                    <a:solidFill>
                      <a:srgbClr val="FFC000"/>
                    </a:solidFill>
                  </a:tcPr>
                </a:tc>
                <a:tc>
                  <a:txBody>
                    <a:bodyPr/>
                    <a:lstStyle/>
                    <a:p>
                      <a:r>
                        <a:rPr lang="en-US" sz="2200" dirty="0">
                          <a:latin typeface="+mj-lt"/>
                        </a:rPr>
                        <a:t>Excretes urine to the outside of</a:t>
                      </a:r>
                      <a:r>
                        <a:rPr lang="en-US" sz="2200" baseline="0" dirty="0">
                          <a:latin typeface="+mj-lt"/>
                        </a:rPr>
                        <a:t> the body.</a:t>
                      </a:r>
                      <a:endParaRPr lang="en-US" sz="2200" dirty="0">
                        <a:latin typeface="+mj-lt"/>
                      </a:endParaRP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 y="215371"/>
            <a:ext cx="8589264" cy="662453"/>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System Overview</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962319"/>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The urinary system consists of: </a:t>
            </a:r>
          </a:p>
          <a:p>
            <a:pPr marL="457200" lvl="0" indent="-457200">
              <a:spcAft>
                <a:spcPct val="0"/>
              </a:spcAft>
              <a:buClr>
                <a:srgbClr val="007FA3"/>
              </a:buClr>
              <a:buSzPts val="2400"/>
              <a:buFont typeface="+mj-lt"/>
              <a:buAutoNum type="arabicPeriod"/>
            </a:pPr>
            <a:r>
              <a:rPr lang="en-US" altLang="en-US" sz="2400" b="1" dirty="0">
                <a:solidFill>
                  <a:srgbClr val="FF0000"/>
                </a:solidFill>
                <a:latin typeface="Arial (Body)"/>
              </a:rPr>
              <a:t>Two kidneys</a:t>
            </a:r>
            <a:r>
              <a:rPr lang="en-US" altLang="en-US" sz="2400" dirty="0">
                <a:solidFill>
                  <a:srgbClr val="000000"/>
                </a:solidFill>
                <a:latin typeface="Arial (Body)"/>
              </a:rPr>
              <a:t>; bean-shaped organs located in the superior dorsal </a:t>
            </a:r>
            <a:r>
              <a:rPr lang="en-US" altLang="en-US" sz="2400" dirty="0">
                <a:solidFill>
                  <a:srgbClr val="FF0000"/>
                </a:solidFill>
                <a:latin typeface="Arial (Body)"/>
              </a:rPr>
              <a:t>abdominal cavity</a:t>
            </a:r>
            <a:r>
              <a:rPr lang="en-US" altLang="en-US" sz="2400" dirty="0">
                <a:solidFill>
                  <a:srgbClr val="000000"/>
                </a:solidFill>
                <a:latin typeface="Arial (Body)"/>
              </a:rPr>
              <a:t>.</a:t>
            </a:r>
          </a:p>
          <a:p>
            <a:pPr marL="457200" lvl="0" indent="-457200">
              <a:spcAft>
                <a:spcPct val="0"/>
              </a:spcAft>
              <a:buClr>
                <a:srgbClr val="007FA3"/>
              </a:buClr>
              <a:buSzPts val="2400"/>
              <a:buFont typeface="+mj-lt"/>
              <a:buAutoNum type="arabicPeriod"/>
            </a:pPr>
            <a:r>
              <a:rPr lang="en-US" altLang="en-US" sz="2400" dirty="0">
                <a:solidFill>
                  <a:srgbClr val="000000"/>
                </a:solidFill>
                <a:latin typeface="Arial (Body)"/>
              </a:rPr>
              <a:t>A </a:t>
            </a:r>
            <a:r>
              <a:rPr lang="en-US" altLang="en-US" sz="2400" b="1" dirty="0">
                <a:solidFill>
                  <a:srgbClr val="FF0000"/>
                </a:solidFill>
                <a:latin typeface="Arial (Body)"/>
              </a:rPr>
              <a:t>Ureter</a:t>
            </a:r>
            <a:r>
              <a:rPr lang="en-US" altLang="en-US" sz="2400" b="1" dirty="0">
                <a:solidFill>
                  <a:srgbClr val="000000"/>
                </a:solidFill>
                <a:latin typeface="Arial (Body)"/>
              </a:rPr>
              <a:t> </a:t>
            </a:r>
            <a:r>
              <a:rPr lang="en-US" altLang="en-US" sz="2400" dirty="0">
                <a:solidFill>
                  <a:srgbClr val="000000"/>
                </a:solidFill>
                <a:latin typeface="Arial (Body)"/>
              </a:rPr>
              <a:t>is a tube that carries urine from each kidney to bladder, located in the  ventral </a:t>
            </a:r>
            <a:r>
              <a:rPr lang="en-US" altLang="en-US" sz="2400" dirty="0">
                <a:solidFill>
                  <a:srgbClr val="FF0000"/>
                </a:solidFill>
                <a:latin typeface="Arial (Body)"/>
              </a:rPr>
              <a:t>pelvic cavity</a:t>
            </a:r>
            <a:r>
              <a:rPr lang="en-US" altLang="en-US" sz="2400" dirty="0">
                <a:solidFill>
                  <a:srgbClr val="000000"/>
                </a:solidFill>
                <a:latin typeface="Arial (Body)"/>
              </a:rPr>
              <a:t>.</a:t>
            </a:r>
          </a:p>
        </p:txBody>
      </p:sp>
    </p:spTree>
    <p:extLst>
      <p:ext uri="{BB962C8B-B14F-4D97-AF65-F5344CB8AC3E}">
        <p14:creationId xmlns:p14="http://schemas.microsoft.com/office/powerpoint/2010/main" val="299886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71"/>
            <a:ext cx="8686800" cy="699029"/>
          </a:xfrm>
          <a:solidFill>
            <a:schemeClr val="accent4">
              <a:lumMod val="20000"/>
              <a:lumOff val="80000"/>
            </a:schemeClr>
          </a:solidFill>
        </p:spPr>
        <p:txBody>
          <a:bodyPr tIns="91425">
            <a:noAutofit/>
          </a:bodyPr>
          <a:lstStyle/>
          <a:p>
            <a:pPr lvl="0"/>
            <a:r>
              <a:rPr lang="en-US" altLang="en-US" sz="3600" dirty="0">
                <a:solidFill>
                  <a:srgbClr val="007FA3"/>
                </a:solidFill>
                <a:latin typeface="Arial (Heading)"/>
              </a:rPr>
              <a:t>System Overview</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154679"/>
          </a:xfrm>
        </p:spPr>
        <p:txBody>
          <a:bodyPr wrap="square" lIns="91425" tIns="91425" rIns="91425" bIns="91425">
            <a:noAutofit/>
          </a:bodyPr>
          <a:lstStyle/>
          <a:p>
            <a:pPr marL="0" lvl="0" indent="0">
              <a:spcAft>
                <a:spcPct val="0"/>
              </a:spcAft>
              <a:buClr>
                <a:srgbClr val="007FA3"/>
              </a:buClr>
              <a:buSzPts val="2400"/>
              <a:buNone/>
            </a:pPr>
            <a:r>
              <a:rPr lang="en-US" altLang="en-US" sz="2400" dirty="0">
                <a:solidFill>
                  <a:srgbClr val="000000"/>
                </a:solidFill>
                <a:latin typeface="Arial (Body)"/>
              </a:rPr>
              <a:t>3. </a:t>
            </a:r>
            <a:r>
              <a:rPr lang="en-US" altLang="en-US" sz="2400" b="1" dirty="0">
                <a:solidFill>
                  <a:srgbClr val="FF0000"/>
                </a:solidFill>
                <a:latin typeface="Arial (Body)"/>
              </a:rPr>
              <a:t>The urinary bladder </a:t>
            </a:r>
            <a:r>
              <a:rPr lang="en-US" altLang="en-US" sz="2400" dirty="0">
                <a:solidFill>
                  <a:srgbClr val="000000"/>
                </a:solidFill>
                <a:latin typeface="Arial (Body)"/>
              </a:rPr>
              <a:t>is basically an expandable sac that holds urine.</a:t>
            </a:r>
          </a:p>
          <a:p>
            <a:pPr marL="0" lvl="0" indent="0">
              <a:spcAft>
                <a:spcPct val="0"/>
              </a:spcAft>
              <a:buClr>
                <a:srgbClr val="007FA3"/>
              </a:buClr>
              <a:buSzPts val="2400"/>
              <a:buNone/>
            </a:pPr>
            <a:r>
              <a:rPr lang="en-US" altLang="en-US" sz="2400" dirty="0">
                <a:solidFill>
                  <a:srgbClr val="000000"/>
                </a:solidFill>
                <a:latin typeface="Arial (Body)"/>
              </a:rPr>
              <a:t>4. </a:t>
            </a:r>
            <a:r>
              <a:rPr lang="en-US" altLang="en-US" sz="2400" b="1" dirty="0">
                <a:solidFill>
                  <a:srgbClr val="FF0000"/>
                </a:solidFill>
                <a:latin typeface="Arial (Body)"/>
              </a:rPr>
              <a:t>The urethra </a:t>
            </a:r>
            <a:r>
              <a:rPr lang="en-US" altLang="en-US" sz="2400" dirty="0">
                <a:solidFill>
                  <a:srgbClr val="000000"/>
                </a:solidFill>
                <a:latin typeface="Arial (Body)"/>
              </a:rPr>
              <a:t>is the tube that transports </a:t>
            </a:r>
            <a:r>
              <a:rPr lang="en-US" altLang="en-US" sz="2400" dirty="0">
                <a:solidFill>
                  <a:srgbClr val="0070C0"/>
                </a:solidFill>
                <a:latin typeface="Arial (Body)"/>
              </a:rPr>
              <a:t>urine from the bladder</a:t>
            </a:r>
            <a:r>
              <a:rPr lang="en-US" altLang="en-US" sz="2400" dirty="0">
                <a:solidFill>
                  <a:srgbClr val="000000"/>
                </a:solidFill>
                <a:latin typeface="Arial (Body)"/>
              </a:rPr>
              <a:t> to the outside of the body.</a:t>
            </a:r>
          </a:p>
          <a:p>
            <a:pPr marL="255651" lvl="0" indent="-255651">
              <a:spcAft>
                <a:spcPct val="0"/>
              </a:spcAft>
              <a:buClr>
                <a:srgbClr val="007FA3"/>
              </a:buClr>
              <a:buSzPts val="2400"/>
            </a:pPr>
            <a:endParaRPr lang="en-US" altLang="en-US" sz="2400" dirty="0">
              <a:solidFill>
                <a:srgbClr val="000000"/>
              </a:solidFill>
              <a:latin typeface="Arial (Body)"/>
            </a:endParaRPr>
          </a:p>
        </p:txBody>
      </p:sp>
    </p:spTree>
    <p:extLst>
      <p:ext uri="{BB962C8B-B14F-4D97-AF65-F5344CB8AC3E}">
        <p14:creationId xmlns:p14="http://schemas.microsoft.com/office/powerpoint/2010/main" val="291245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3">
            <a:extLst>
              <a:ext uri="{FF2B5EF4-FFF2-40B4-BE49-F238E27FC236}">
                <a16:creationId xmlns:a16="http://schemas.microsoft.com/office/drawing/2014/main" id="{7F5853BD-AD2A-0D9E-F60E-136B1CEFD343}"/>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Arial"/>
              </a:rPr>
              <a:t>© 2013 Pearson Education, Inc.</a:t>
            </a:r>
          </a:p>
        </p:txBody>
      </p:sp>
      <p:pic>
        <p:nvPicPr>
          <p:cNvPr id="12291" name="Picture 152" descr="figure_25_01_unlabeled">
            <a:extLst>
              <a:ext uri="{FF2B5EF4-FFF2-40B4-BE49-F238E27FC236}">
                <a16:creationId xmlns:a16="http://schemas.microsoft.com/office/drawing/2014/main" id="{75D77DEC-089B-7746-396E-83D60F3E5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754"/>
          <a:stretch>
            <a:fillRect/>
          </a:stretch>
        </p:blipFill>
        <p:spPr bwMode="auto">
          <a:xfrm>
            <a:off x="273050" y="200025"/>
            <a:ext cx="85979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8">
            <a:extLst>
              <a:ext uri="{FF2B5EF4-FFF2-40B4-BE49-F238E27FC236}">
                <a16:creationId xmlns:a16="http://schemas.microsoft.com/office/drawing/2014/main" id="{9FBB5EE0-83A8-6FA3-0789-3AA6D206C1D6}"/>
              </a:ext>
            </a:extLst>
          </p:cNvPr>
          <p:cNvSpPr>
            <a:spLocks noGrp="1" noChangeArrowheads="1"/>
          </p:cNvSpPr>
          <p:nvPr>
            <p:ph type="title"/>
          </p:nvPr>
        </p:nvSpPr>
        <p:spPr>
          <a:xfrm>
            <a:off x="0" y="0"/>
            <a:ext cx="9144000" cy="274638"/>
          </a:xfrm>
          <a:noFill/>
        </p:spPr>
        <p:txBody>
          <a:bodyPr/>
          <a:lstStyle/>
          <a:p>
            <a:pPr eaLnBrk="1" hangingPunct="1">
              <a:spcBef>
                <a:spcPct val="0"/>
              </a:spcBef>
            </a:pPr>
            <a:r>
              <a:rPr lang="en-US" altLang="en-US" sz="1200">
                <a:solidFill>
                  <a:schemeClr val="tx1"/>
                </a:solidFill>
              </a:rPr>
              <a:t>Figure 25.1  The urinary system.</a:t>
            </a:r>
            <a:endParaRPr lang="en-US" altLang="en-US" sz="1800"/>
          </a:p>
        </p:txBody>
      </p:sp>
      <p:sp>
        <p:nvSpPr>
          <p:cNvPr id="12293" name="Rectangle 154">
            <a:extLst>
              <a:ext uri="{FF2B5EF4-FFF2-40B4-BE49-F238E27FC236}">
                <a16:creationId xmlns:a16="http://schemas.microsoft.com/office/drawing/2014/main" id="{52A9484D-F7F2-6F1A-6081-8B3B4CD5F98B}"/>
              </a:ext>
            </a:extLst>
          </p:cNvPr>
          <p:cNvSpPr>
            <a:spLocks noChangeArrowheads="1"/>
          </p:cNvSpPr>
          <p:nvPr/>
        </p:nvSpPr>
        <p:spPr bwMode="auto">
          <a:xfrm>
            <a:off x="223838" y="449263"/>
            <a:ext cx="18780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Hepatic veins (cut)</a:t>
            </a:r>
          </a:p>
        </p:txBody>
      </p:sp>
      <p:sp>
        <p:nvSpPr>
          <p:cNvPr id="12294" name="Rectangle 155">
            <a:extLst>
              <a:ext uri="{FF2B5EF4-FFF2-40B4-BE49-F238E27FC236}">
                <a16:creationId xmlns:a16="http://schemas.microsoft.com/office/drawing/2014/main" id="{E6919B78-EFF8-A5F7-71EB-4FB6C1359DEF}"/>
              </a:ext>
            </a:extLst>
          </p:cNvPr>
          <p:cNvSpPr>
            <a:spLocks noChangeArrowheads="1"/>
          </p:cNvSpPr>
          <p:nvPr/>
        </p:nvSpPr>
        <p:spPr bwMode="auto">
          <a:xfrm>
            <a:off x="228600" y="847725"/>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Esophagus (cut)</a:t>
            </a:r>
          </a:p>
        </p:txBody>
      </p:sp>
      <p:sp>
        <p:nvSpPr>
          <p:cNvPr id="12295" name="Rectangle 156">
            <a:extLst>
              <a:ext uri="{FF2B5EF4-FFF2-40B4-BE49-F238E27FC236}">
                <a16:creationId xmlns:a16="http://schemas.microsoft.com/office/drawing/2014/main" id="{C4F1C99B-512F-1BB2-FA5E-D42EEB29D963}"/>
              </a:ext>
            </a:extLst>
          </p:cNvPr>
          <p:cNvSpPr>
            <a:spLocks noChangeArrowheads="1"/>
          </p:cNvSpPr>
          <p:nvPr/>
        </p:nvSpPr>
        <p:spPr bwMode="auto">
          <a:xfrm>
            <a:off x="227013" y="1111250"/>
            <a:ext cx="18049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Inferior vena cava</a:t>
            </a:r>
          </a:p>
        </p:txBody>
      </p:sp>
      <p:sp>
        <p:nvSpPr>
          <p:cNvPr id="12296" name="Rectangle 157">
            <a:extLst>
              <a:ext uri="{FF2B5EF4-FFF2-40B4-BE49-F238E27FC236}">
                <a16:creationId xmlns:a16="http://schemas.microsoft.com/office/drawing/2014/main" id="{A39F230D-5D70-4EE5-7E5A-F14345A72BF4}"/>
              </a:ext>
            </a:extLst>
          </p:cNvPr>
          <p:cNvSpPr>
            <a:spLocks noChangeArrowheads="1"/>
          </p:cNvSpPr>
          <p:nvPr/>
        </p:nvSpPr>
        <p:spPr bwMode="auto">
          <a:xfrm>
            <a:off x="238125" y="1619250"/>
            <a:ext cx="1454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Adrenal gland</a:t>
            </a:r>
          </a:p>
        </p:txBody>
      </p:sp>
      <p:sp>
        <p:nvSpPr>
          <p:cNvPr id="12297" name="Rectangle 158">
            <a:extLst>
              <a:ext uri="{FF2B5EF4-FFF2-40B4-BE49-F238E27FC236}">
                <a16:creationId xmlns:a16="http://schemas.microsoft.com/office/drawing/2014/main" id="{7C849842-358A-FC7B-B1F8-25E376C61074}"/>
              </a:ext>
            </a:extLst>
          </p:cNvPr>
          <p:cNvSpPr>
            <a:spLocks noChangeArrowheads="1"/>
          </p:cNvSpPr>
          <p:nvPr/>
        </p:nvSpPr>
        <p:spPr bwMode="auto">
          <a:xfrm>
            <a:off x="231775" y="2244725"/>
            <a:ext cx="6810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Aorta</a:t>
            </a:r>
          </a:p>
        </p:txBody>
      </p:sp>
      <p:sp>
        <p:nvSpPr>
          <p:cNvPr id="12298" name="Rectangle 159">
            <a:extLst>
              <a:ext uri="{FF2B5EF4-FFF2-40B4-BE49-F238E27FC236}">
                <a16:creationId xmlns:a16="http://schemas.microsoft.com/office/drawing/2014/main" id="{04F6BCDA-0662-2FC1-C80B-F5F7F8609B45}"/>
              </a:ext>
            </a:extLst>
          </p:cNvPr>
          <p:cNvSpPr>
            <a:spLocks noChangeArrowheads="1"/>
          </p:cNvSpPr>
          <p:nvPr/>
        </p:nvSpPr>
        <p:spPr bwMode="auto">
          <a:xfrm>
            <a:off x="231775" y="3016250"/>
            <a:ext cx="1063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Iliac crest</a:t>
            </a:r>
          </a:p>
        </p:txBody>
      </p:sp>
      <p:sp>
        <p:nvSpPr>
          <p:cNvPr id="12299" name="Rectangle 160">
            <a:extLst>
              <a:ext uri="{FF2B5EF4-FFF2-40B4-BE49-F238E27FC236}">
                <a16:creationId xmlns:a16="http://schemas.microsoft.com/office/drawing/2014/main" id="{9A4726C0-5B7E-E68B-0D4D-680C0522A3A7}"/>
              </a:ext>
            </a:extLst>
          </p:cNvPr>
          <p:cNvSpPr>
            <a:spLocks noChangeArrowheads="1"/>
          </p:cNvSpPr>
          <p:nvPr/>
        </p:nvSpPr>
        <p:spPr bwMode="auto">
          <a:xfrm>
            <a:off x="233363" y="4441825"/>
            <a:ext cx="13477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Rectum (cut)</a:t>
            </a:r>
          </a:p>
        </p:txBody>
      </p:sp>
      <p:sp>
        <p:nvSpPr>
          <p:cNvPr id="12300" name="Rectangle 161">
            <a:extLst>
              <a:ext uri="{FF2B5EF4-FFF2-40B4-BE49-F238E27FC236}">
                <a16:creationId xmlns:a16="http://schemas.microsoft.com/office/drawing/2014/main" id="{8ECB6B1D-759C-5BBC-8D18-478425E0ED79}"/>
              </a:ext>
            </a:extLst>
          </p:cNvPr>
          <p:cNvSpPr>
            <a:spLocks noChangeArrowheads="1"/>
          </p:cNvSpPr>
          <p:nvPr/>
        </p:nvSpPr>
        <p:spPr bwMode="auto">
          <a:xfrm>
            <a:off x="222250" y="4786313"/>
            <a:ext cx="21526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Uterus (part of female</a:t>
            </a:r>
          </a:p>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reproductive system)</a:t>
            </a:r>
          </a:p>
        </p:txBody>
      </p:sp>
      <p:sp>
        <p:nvSpPr>
          <p:cNvPr id="12301" name="Rectangle 162">
            <a:extLst>
              <a:ext uri="{FF2B5EF4-FFF2-40B4-BE49-F238E27FC236}">
                <a16:creationId xmlns:a16="http://schemas.microsoft.com/office/drawing/2014/main" id="{AA95200A-4818-FA4C-6A15-5E2F050D87FE}"/>
              </a:ext>
            </a:extLst>
          </p:cNvPr>
          <p:cNvSpPr>
            <a:spLocks noChangeArrowheads="1"/>
          </p:cNvSpPr>
          <p:nvPr/>
        </p:nvSpPr>
        <p:spPr bwMode="auto">
          <a:xfrm>
            <a:off x="7456488" y="1500188"/>
            <a:ext cx="1465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artery</a:t>
            </a:r>
          </a:p>
        </p:txBody>
      </p:sp>
      <p:sp>
        <p:nvSpPr>
          <p:cNvPr id="12302" name="Rectangle 163">
            <a:extLst>
              <a:ext uri="{FF2B5EF4-FFF2-40B4-BE49-F238E27FC236}">
                <a16:creationId xmlns:a16="http://schemas.microsoft.com/office/drawing/2014/main" id="{1FC4AA37-8330-E632-EE0C-75B5769CAE9E}"/>
              </a:ext>
            </a:extLst>
          </p:cNvPr>
          <p:cNvSpPr>
            <a:spLocks noChangeArrowheads="1"/>
          </p:cNvSpPr>
          <p:nvPr/>
        </p:nvSpPr>
        <p:spPr bwMode="auto">
          <a:xfrm>
            <a:off x="7462838" y="1892300"/>
            <a:ext cx="14112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hilum</a:t>
            </a:r>
          </a:p>
        </p:txBody>
      </p:sp>
      <p:sp>
        <p:nvSpPr>
          <p:cNvPr id="12303" name="Rectangle 164">
            <a:extLst>
              <a:ext uri="{FF2B5EF4-FFF2-40B4-BE49-F238E27FC236}">
                <a16:creationId xmlns:a16="http://schemas.microsoft.com/office/drawing/2014/main" id="{2A500C4E-FA88-8F9B-59D8-03138B3C4286}"/>
              </a:ext>
            </a:extLst>
          </p:cNvPr>
          <p:cNvSpPr>
            <a:spLocks noChangeArrowheads="1"/>
          </p:cNvSpPr>
          <p:nvPr/>
        </p:nvSpPr>
        <p:spPr bwMode="auto">
          <a:xfrm>
            <a:off x="7464425" y="2260600"/>
            <a:ext cx="12747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Renal vein</a:t>
            </a:r>
          </a:p>
        </p:txBody>
      </p:sp>
      <p:sp>
        <p:nvSpPr>
          <p:cNvPr id="12304" name="Rectangle 165">
            <a:extLst>
              <a:ext uri="{FF2B5EF4-FFF2-40B4-BE49-F238E27FC236}">
                <a16:creationId xmlns:a16="http://schemas.microsoft.com/office/drawing/2014/main" id="{CACB60B6-9897-D625-71EA-7D026B61421E}"/>
              </a:ext>
            </a:extLst>
          </p:cNvPr>
          <p:cNvSpPr>
            <a:spLocks noChangeArrowheads="1"/>
          </p:cNvSpPr>
          <p:nvPr/>
        </p:nvSpPr>
        <p:spPr bwMode="auto">
          <a:xfrm>
            <a:off x="7464425" y="2690813"/>
            <a:ext cx="9032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Kidney</a:t>
            </a:r>
          </a:p>
        </p:txBody>
      </p:sp>
      <p:sp>
        <p:nvSpPr>
          <p:cNvPr id="12305" name="Rectangle 166">
            <a:extLst>
              <a:ext uri="{FF2B5EF4-FFF2-40B4-BE49-F238E27FC236}">
                <a16:creationId xmlns:a16="http://schemas.microsoft.com/office/drawing/2014/main" id="{37EE0FD3-1ECC-90E1-1A3B-759F006E2420}"/>
              </a:ext>
            </a:extLst>
          </p:cNvPr>
          <p:cNvSpPr>
            <a:spLocks noChangeArrowheads="1"/>
          </p:cNvSpPr>
          <p:nvPr/>
        </p:nvSpPr>
        <p:spPr bwMode="auto">
          <a:xfrm>
            <a:off x="7467600" y="3252788"/>
            <a:ext cx="850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Ureter</a:t>
            </a:r>
          </a:p>
        </p:txBody>
      </p:sp>
      <p:sp>
        <p:nvSpPr>
          <p:cNvPr id="12306" name="Rectangle 167">
            <a:extLst>
              <a:ext uri="{FF2B5EF4-FFF2-40B4-BE49-F238E27FC236}">
                <a16:creationId xmlns:a16="http://schemas.microsoft.com/office/drawing/2014/main" id="{9361E747-C595-C983-BFA2-191A33FF1ACA}"/>
              </a:ext>
            </a:extLst>
          </p:cNvPr>
          <p:cNvSpPr>
            <a:spLocks noChangeArrowheads="1"/>
          </p:cNvSpPr>
          <p:nvPr/>
        </p:nvSpPr>
        <p:spPr bwMode="auto">
          <a:xfrm>
            <a:off x="7507288" y="5267325"/>
            <a:ext cx="9667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Urinary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bladder</a:t>
            </a:r>
          </a:p>
        </p:txBody>
      </p:sp>
      <p:sp>
        <p:nvSpPr>
          <p:cNvPr id="12307" name="Rectangle 168">
            <a:extLst>
              <a:ext uri="{FF2B5EF4-FFF2-40B4-BE49-F238E27FC236}">
                <a16:creationId xmlns:a16="http://schemas.microsoft.com/office/drawing/2014/main" id="{04A6CB48-6F56-D9B6-81EA-DDC802916754}"/>
              </a:ext>
            </a:extLst>
          </p:cNvPr>
          <p:cNvSpPr>
            <a:spLocks noChangeArrowheads="1"/>
          </p:cNvSpPr>
          <p:nvPr/>
        </p:nvSpPr>
        <p:spPr bwMode="auto">
          <a:xfrm>
            <a:off x="7461250" y="5969000"/>
            <a:ext cx="977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latin typeface="Arial Black" panose="020B0A04020102020204" pitchFamily="34" charset="0"/>
                <a:ea typeface="ＭＳ Ｐゴシック" panose="020B0600070205080204" pitchFamily="34" charset="-128"/>
                <a:cs typeface="+mn-cs"/>
              </a:rPr>
              <a:t>Urethra</a:t>
            </a:r>
          </a:p>
        </p:txBody>
      </p:sp>
      <p:sp>
        <p:nvSpPr>
          <p:cNvPr id="29865" name="Freeform 169">
            <a:extLst>
              <a:ext uri="{FF2B5EF4-FFF2-40B4-BE49-F238E27FC236}">
                <a16:creationId xmlns:a16="http://schemas.microsoft.com/office/drawing/2014/main" id="{E3FEB56D-3543-1B2F-7EEC-F549EBB7A3CA}"/>
              </a:ext>
            </a:extLst>
          </p:cNvPr>
          <p:cNvSpPr>
            <a:spLocks/>
          </p:cNvSpPr>
          <p:nvPr/>
        </p:nvSpPr>
        <p:spPr bwMode="auto">
          <a:xfrm>
            <a:off x="2041525" y="603250"/>
            <a:ext cx="2686050" cy="244475"/>
          </a:xfrm>
          <a:custGeom>
            <a:avLst/>
            <a:gdLst>
              <a:gd name="T0" fmla="*/ 0 w 1692"/>
              <a:gd name="T1" fmla="*/ 0 h 154"/>
              <a:gd name="T2" fmla="*/ 1492 w 1692"/>
              <a:gd name="T3" fmla="*/ 2 h 154"/>
              <a:gd name="T4" fmla="*/ 1692 w 1692"/>
              <a:gd name="T5" fmla="*/ 154 h 154"/>
            </a:gdLst>
            <a:ahLst/>
            <a:cxnLst>
              <a:cxn ang="0">
                <a:pos x="T0" y="T1"/>
              </a:cxn>
              <a:cxn ang="0">
                <a:pos x="T2" y="T3"/>
              </a:cxn>
              <a:cxn ang="0">
                <a:pos x="T4" y="T5"/>
              </a:cxn>
            </a:cxnLst>
            <a:rect l="0" t="0" r="r" b="b"/>
            <a:pathLst>
              <a:path w="1692" h="154">
                <a:moveTo>
                  <a:pt x="0" y="0"/>
                </a:moveTo>
                <a:lnTo>
                  <a:pt x="1492" y="2"/>
                </a:lnTo>
                <a:lnTo>
                  <a:pt x="1692" y="154"/>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09" name="Line 170">
            <a:extLst>
              <a:ext uri="{FF2B5EF4-FFF2-40B4-BE49-F238E27FC236}">
                <a16:creationId xmlns:a16="http://schemas.microsoft.com/office/drawing/2014/main" id="{14CBC521-253D-EFC7-8013-C9B09DD7BBAD}"/>
              </a:ext>
            </a:extLst>
          </p:cNvPr>
          <p:cNvSpPr>
            <a:spLocks noChangeShapeType="1"/>
          </p:cNvSpPr>
          <p:nvPr/>
        </p:nvSpPr>
        <p:spPr bwMode="auto">
          <a:xfrm flipV="1">
            <a:off x="1866900" y="1012825"/>
            <a:ext cx="3241675" cy="31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0" name="Line 171">
            <a:extLst>
              <a:ext uri="{FF2B5EF4-FFF2-40B4-BE49-F238E27FC236}">
                <a16:creationId xmlns:a16="http://schemas.microsoft.com/office/drawing/2014/main" id="{4EC3D3EC-4CBE-B3AF-E5A9-E9C530CC15D0}"/>
              </a:ext>
            </a:extLst>
          </p:cNvPr>
          <p:cNvSpPr>
            <a:spLocks noChangeShapeType="1"/>
          </p:cNvSpPr>
          <p:nvPr/>
        </p:nvSpPr>
        <p:spPr bwMode="auto">
          <a:xfrm flipV="1">
            <a:off x="1863725" y="1012825"/>
            <a:ext cx="3241675"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1" name="Line 172">
            <a:extLst>
              <a:ext uri="{FF2B5EF4-FFF2-40B4-BE49-F238E27FC236}">
                <a16:creationId xmlns:a16="http://schemas.microsoft.com/office/drawing/2014/main" id="{2E07844A-DFA3-80AB-880B-DF86F4BC14C8}"/>
              </a:ext>
            </a:extLst>
          </p:cNvPr>
          <p:cNvSpPr>
            <a:spLocks noChangeShapeType="1"/>
          </p:cNvSpPr>
          <p:nvPr/>
        </p:nvSpPr>
        <p:spPr bwMode="auto">
          <a:xfrm>
            <a:off x="1965325" y="1273175"/>
            <a:ext cx="268605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2" name="Line 173">
            <a:extLst>
              <a:ext uri="{FF2B5EF4-FFF2-40B4-BE49-F238E27FC236}">
                <a16:creationId xmlns:a16="http://schemas.microsoft.com/office/drawing/2014/main" id="{B4603BA7-6939-5E78-56D7-EE8563043C84}"/>
              </a:ext>
            </a:extLst>
          </p:cNvPr>
          <p:cNvSpPr>
            <a:spLocks noChangeShapeType="1"/>
          </p:cNvSpPr>
          <p:nvPr/>
        </p:nvSpPr>
        <p:spPr bwMode="auto">
          <a:xfrm>
            <a:off x="1958975" y="1274763"/>
            <a:ext cx="26987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70" name="Freeform 174">
            <a:extLst>
              <a:ext uri="{FF2B5EF4-FFF2-40B4-BE49-F238E27FC236}">
                <a16:creationId xmlns:a16="http://schemas.microsoft.com/office/drawing/2014/main" id="{53B8D73A-C9A9-7B78-FF5D-F01B66F32136}"/>
              </a:ext>
            </a:extLst>
          </p:cNvPr>
          <p:cNvSpPr>
            <a:spLocks/>
          </p:cNvSpPr>
          <p:nvPr/>
        </p:nvSpPr>
        <p:spPr bwMode="auto">
          <a:xfrm>
            <a:off x="1622425" y="1355725"/>
            <a:ext cx="2444750" cy="428625"/>
          </a:xfrm>
          <a:custGeom>
            <a:avLst/>
            <a:gdLst>
              <a:gd name="T0" fmla="*/ 0 w 1540"/>
              <a:gd name="T1" fmla="*/ 268 h 270"/>
              <a:gd name="T2" fmla="*/ 696 w 1540"/>
              <a:gd name="T3" fmla="*/ 270 h 270"/>
              <a:gd name="T4" fmla="*/ 1540 w 1540"/>
              <a:gd name="T5" fmla="*/ 0 h 270"/>
            </a:gdLst>
            <a:ahLst/>
            <a:cxnLst>
              <a:cxn ang="0">
                <a:pos x="T0" y="T1"/>
              </a:cxn>
              <a:cxn ang="0">
                <a:pos x="T2" y="T3"/>
              </a:cxn>
              <a:cxn ang="0">
                <a:pos x="T4" y="T5"/>
              </a:cxn>
            </a:cxnLst>
            <a:rect l="0" t="0" r="r" b="b"/>
            <a:pathLst>
              <a:path w="1540" h="270">
                <a:moveTo>
                  <a:pt x="0" y="268"/>
                </a:moveTo>
                <a:lnTo>
                  <a:pt x="696" y="270"/>
                </a:lnTo>
                <a:lnTo>
                  <a:pt x="1540" y="0"/>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71" name="Freeform 175">
            <a:extLst>
              <a:ext uri="{FF2B5EF4-FFF2-40B4-BE49-F238E27FC236}">
                <a16:creationId xmlns:a16="http://schemas.microsoft.com/office/drawing/2014/main" id="{A82745ED-30C4-4BAA-A9C5-A53570D23B13}"/>
              </a:ext>
            </a:extLst>
          </p:cNvPr>
          <p:cNvSpPr>
            <a:spLocks/>
          </p:cNvSpPr>
          <p:nvPr/>
        </p:nvSpPr>
        <p:spPr bwMode="auto">
          <a:xfrm>
            <a:off x="1622425" y="1352550"/>
            <a:ext cx="2444750" cy="428625"/>
          </a:xfrm>
          <a:custGeom>
            <a:avLst/>
            <a:gdLst>
              <a:gd name="T0" fmla="*/ 0 w 1540"/>
              <a:gd name="T1" fmla="*/ 268 h 270"/>
              <a:gd name="T2" fmla="*/ 696 w 1540"/>
              <a:gd name="T3" fmla="*/ 270 h 270"/>
              <a:gd name="T4" fmla="*/ 1540 w 1540"/>
              <a:gd name="T5" fmla="*/ 0 h 270"/>
            </a:gdLst>
            <a:ahLst/>
            <a:cxnLst>
              <a:cxn ang="0">
                <a:pos x="T0" y="T1"/>
              </a:cxn>
              <a:cxn ang="0">
                <a:pos x="T2" y="T3"/>
              </a:cxn>
              <a:cxn ang="0">
                <a:pos x="T4" y="T5"/>
              </a:cxn>
            </a:cxnLst>
            <a:rect l="0" t="0" r="r" b="b"/>
            <a:pathLst>
              <a:path w="1540" h="270">
                <a:moveTo>
                  <a:pt x="0" y="268"/>
                </a:moveTo>
                <a:lnTo>
                  <a:pt x="696" y="270"/>
                </a:lnTo>
                <a:lnTo>
                  <a:pt x="1540"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5" name="Line 176">
            <a:extLst>
              <a:ext uri="{FF2B5EF4-FFF2-40B4-BE49-F238E27FC236}">
                <a16:creationId xmlns:a16="http://schemas.microsoft.com/office/drawing/2014/main" id="{A471D33C-7E3B-BA00-CE48-D96B9A243AE5}"/>
              </a:ext>
            </a:extLst>
          </p:cNvPr>
          <p:cNvSpPr>
            <a:spLocks noChangeShapeType="1"/>
          </p:cNvSpPr>
          <p:nvPr/>
        </p:nvSpPr>
        <p:spPr bwMode="auto">
          <a:xfrm>
            <a:off x="4416425" y="619125"/>
            <a:ext cx="123825" cy="22542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6" name="Line 177">
            <a:extLst>
              <a:ext uri="{FF2B5EF4-FFF2-40B4-BE49-F238E27FC236}">
                <a16:creationId xmlns:a16="http://schemas.microsoft.com/office/drawing/2014/main" id="{A11B2747-6152-AE95-B07E-16AA1A3DEB95}"/>
              </a:ext>
            </a:extLst>
          </p:cNvPr>
          <p:cNvSpPr>
            <a:spLocks noChangeShapeType="1"/>
          </p:cNvSpPr>
          <p:nvPr/>
        </p:nvSpPr>
        <p:spPr bwMode="auto">
          <a:xfrm>
            <a:off x="4416425" y="615950"/>
            <a:ext cx="123825" cy="2254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74" name="Freeform 178">
            <a:extLst>
              <a:ext uri="{FF2B5EF4-FFF2-40B4-BE49-F238E27FC236}">
                <a16:creationId xmlns:a16="http://schemas.microsoft.com/office/drawing/2014/main" id="{3A6F2517-6F21-CE84-9FE4-85D9576641DB}"/>
              </a:ext>
            </a:extLst>
          </p:cNvPr>
          <p:cNvSpPr>
            <a:spLocks/>
          </p:cNvSpPr>
          <p:nvPr/>
        </p:nvSpPr>
        <p:spPr bwMode="auto">
          <a:xfrm>
            <a:off x="2038350" y="604838"/>
            <a:ext cx="2686050" cy="244475"/>
          </a:xfrm>
          <a:custGeom>
            <a:avLst/>
            <a:gdLst>
              <a:gd name="T0" fmla="*/ 0 w 1692"/>
              <a:gd name="T1" fmla="*/ 0 h 154"/>
              <a:gd name="T2" fmla="*/ 1492 w 1692"/>
              <a:gd name="T3" fmla="*/ 2 h 154"/>
              <a:gd name="T4" fmla="*/ 1692 w 1692"/>
              <a:gd name="T5" fmla="*/ 154 h 154"/>
            </a:gdLst>
            <a:ahLst/>
            <a:cxnLst>
              <a:cxn ang="0">
                <a:pos x="T0" y="T1"/>
              </a:cxn>
              <a:cxn ang="0">
                <a:pos x="T2" y="T3"/>
              </a:cxn>
              <a:cxn ang="0">
                <a:pos x="T4" y="T5"/>
              </a:cxn>
            </a:cxnLst>
            <a:rect l="0" t="0" r="r" b="b"/>
            <a:pathLst>
              <a:path w="1692" h="154">
                <a:moveTo>
                  <a:pt x="0" y="0"/>
                </a:moveTo>
                <a:lnTo>
                  <a:pt x="1492" y="2"/>
                </a:lnTo>
                <a:lnTo>
                  <a:pt x="1692" y="15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8" name="Line 179">
            <a:extLst>
              <a:ext uri="{FF2B5EF4-FFF2-40B4-BE49-F238E27FC236}">
                <a16:creationId xmlns:a16="http://schemas.microsoft.com/office/drawing/2014/main" id="{32E0F91F-1BFF-D9B1-F3B2-53373F4AE4B4}"/>
              </a:ext>
            </a:extLst>
          </p:cNvPr>
          <p:cNvSpPr>
            <a:spLocks noChangeShapeType="1"/>
          </p:cNvSpPr>
          <p:nvPr/>
        </p:nvSpPr>
        <p:spPr bwMode="auto">
          <a:xfrm>
            <a:off x="850900" y="2413000"/>
            <a:ext cx="406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19" name="Line 180">
            <a:extLst>
              <a:ext uri="{FF2B5EF4-FFF2-40B4-BE49-F238E27FC236}">
                <a16:creationId xmlns:a16="http://schemas.microsoft.com/office/drawing/2014/main" id="{B49EF833-1338-45C6-5688-1B10D1CE9635}"/>
              </a:ext>
            </a:extLst>
          </p:cNvPr>
          <p:cNvSpPr>
            <a:spLocks noChangeShapeType="1"/>
          </p:cNvSpPr>
          <p:nvPr/>
        </p:nvSpPr>
        <p:spPr bwMode="auto">
          <a:xfrm>
            <a:off x="836613" y="2414588"/>
            <a:ext cx="40941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0" name="Line 181">
            <a:extLst>
              <a:ext uri="{FF2B5EF4-FFF2-40B4-BE49-F238E27FC236}">
                <a16:creationId xmlns:a16="http://schemas.microsoft.com/office/drawing/2014/main" id="{1982F832-F11F-0CCA-B069-D1BDAF50632B}"/>
              </a:ext>
            </a:extLst>
          </p:cNvPr>
          <p:cNvSpPr>
            <a:spLocks noChangeShapeType="1"/>
          </p:cNvSpPr>
          <p:nvPr/>
        </p:nvSpPr>
        <p:spPr bwMode="auto">
          <a:xfrm>
            <a:off x="1219200" y="3167063"/>
            <a:ext cx="21209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1" name="Line 182">
            <a:extLst>
              <a:ext uri="{FF2B5EF4-FFF2-40B4-BE49-F238E27FC236}">
                <a16:creationId xmlns:a16="http://schemas.microsoft.com/office/drawing/2014/main" id="{E09072CE-40F3-CFC6-A25F-E43F731943B4}"/>
              </a:ext>
            </a:extLst>
          </p:cNvPr>
          <p:cNvSpPr>
            <a:spLocks noChangeShapeType="1"/>
          </p:cNvSpPr>
          <p:nvPr/>
        </p:nvSpPr>
        <p:spPr bwMode="auto">
          <a:xfrm>
            <a:off x="1236663" y="3167063"/>
            <a:ext cx="21209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2" name="Line 183">
            <a:extLst>
              <a:ext uri="{FF2B5EF4-FFF2-40B4-BE49-F238E27FC236}">
                <a16:creationId xmlns:a16="http://schemas.microsoft.com/office/drawing/2014/main" id="{B46B1FD7-23D0-1E50-7EA2-1FF8921E19AF}"/>
              </a:ext>
            </a:extLst>
          </p:cNvPr>
          <p:cNvSpPr>
            <a:spLocks noChangeShapeType="1"/>
          </p:cNvSpPr>
          <p:nvPr/>
        </p:nvSpPr>
        <p:spPr bwMode="auto">
          <a:xfrm>
            <a:off x="1536700" y="4605338"/>
            <a:ext cx="303053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3" name="Line 184">
            <a:extLst>
              <a:ext uri="{FF2B5EF4-FFF2-40B4-BE49-F238E27FC236}">
                <a16:creationId xmlns:a16="http://schemas.microsoft.com/office/drawing/2014/main" id="{0EBB27B8-6E3E-8EC9-5571-5FF3F6A5C6DE}"/>
              </a:ext>
            </a:extLst>
          </p:cNvPr>
          <p:cNvSpPr>
            <a:spLocks noChangeShapeType="1"/>
          </p:cNvSpPr>
          <p:nvPr/>
        </p:nvSpPr>
        <p:spPr bwMode="auto">
          <a:xfrm>
            <a:off x="1535113" y="4606925"/>
            <a:ext cx="30305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4" name="Line 185">
            <a:extLst>
              <a:ext uri="{FF2B5EF4-FFF2-40B4-BE49-F238E27FC236}">
                <a16:creationId xmlns:a16="http://schemas.microsoft.com/office/drawing/2014/main" id="{85B2E75E-8000-0339-C798-BFED86E9AB5B}"/>
              </a:ext>
            </a:extLst>
          </p:cNvPr>
          <p:cNvSpPr>
            <a:spLocks noChangeShapeType="1"/>
          </p:cNvSpPr>
          <p:nvPr/>
        </p:nvSpPr>
        <p:spPr bwMode="auto">
          <a:xfrm>
            <a:off x="2328863" y="4940300"/>
            <a:ext cx="23749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5" name="Line 186">
            <a:extLst>
              <a:ext uri="{FF2B5EF4-FFF2-40B4-BE49-F238E27FC236}">
                <a16:creationId xmlns:a16="http://schemas.microsoft.com/office/drawing/2014/main" id="{315897F4-25F9-AC5C-459C-79FD9C5CD6DE}"/>
              </a:ext>
            </a:extLst>
          </p:cNvPr>
          <p:cNvSpPr>
            <a:spLocks noChangeShapeType="1"/>
          </p:cNvSpPr>
          <p:nvPr/>
        </p:nvSpPr>
        <p:spPr bwMode="auto">
          <a:xfrm>
            <a:off x="2309813" y="4943475"/>
            <a:ext cx="23749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83" name="Freeform 187">
            <a:extLst>
              <a:ext uri="{FF2B5EF4-FFF2-40B4-BE49-F238E27FC236}">
                <a16:creationId xmlns:a16="http://schemas.microsoft.com/office/drawing/2014/main" id="{4035046C-9206-BDFB-9346-E8D83F9916CD}"/>
              </a:ext>
            </a:extLst>
          </p:cNvPr>
          <p:cNvSpPr>
            <a:spLocks/>
          </p:cNvSpPr>
          <p:nvPr/>
        </p:nvSpPr>
        <p:spPr bwMode="auto">
          <a:xfrm>
            <a:off x="5249863" y="1654175"/>
            <a:ext cx="2281237" cy="260350"/>
          </a:xfrm>
          <a:custGeom>
            <a:avLst/>
            <a:gdLst>
              <a:gd name="T0" fmla="*/ 0 w 1437"/>
              <a:gd name="T1" fmla="*/ 164 h 164"/>
              <a:gd name="T2" fmla="*/ 115 w 1437"/>
              <a:gd name="T3" fmla="*/ 2 h 164"/>
              <a:gd name="T4" fmla="*/ 1437 w 1437"/>
              <a:gd name="T5" fmla="*/ 0 h 164"/>
            </a:gdLst>
            <a:ahLst/>
            <a:cxnLst>
              <a:cxn ang="0">
                <a:pos x="T0" y="T1"/>
              </a:cxn>
              <a:cxn ang="0">
                <a:pos x="T2" y="T3"/>
              </a:cxn>
              <a:cxn ang="0">
                <a:pos x="T4" y="T5"/>
              </a:cxn>
            </a:cxnLst>
            <a:rect l="0" t="0" r="r" b="b"/>
            <a:pathLst>
              <a:path w="1437" h="164">
                <a:moveTo>
                  <a:pt x="0" y="164"/>
                </a:moveTo>
                <a:lnTo>
                  <a:pt x="115" y="2"/>
                </a:lnTo>
                <a:lnTo>
                  <a:pt x="1437" y="0"/>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84" name="Freeform 188">
            <a:extLst>
              <a:ext uri="{FF2B5EF4-FFF2-40B4-BE49-F238E27FC236}">
                <a16:creationId xmlns:a16="http://schemas.microsoft.com/office/drawing/2014/main" id="{DCA6AA31-8A09-5089-2E7E-2CC30C0F138A}"/>
              </a:ext>
            </a:extLst>
          </p:cNvPr>
          <p:cNvSpPr>
            <a:spLocks/>
          </p:cNvSpPr>
          <p:nvPr/>
        </p:nvSpPr>
        <p:spPr bwMode="auto">
          <a:xfrm>
            <a:off x="5251450" y="1654175"/>
            <a:ext cx="2281238" cy="260350"/>
          </a:xfrm>
          <a:custGeom>
            <a:avLst/>
            <a:gdLst>
              <a:gd name="T0" fmla="*/ 0 w 1437"/>
              <a:gd name="T1" fmla="*/ 164 h 164"/>
              <a:gd name="T2" fmla="*/ 115 w 1437"/>
              <a:gd name="T3" fmla="*/ 2 h 164"/>
              <a:gd name="T4" fmla="*/ 1437 w 1437"/>
              <a:gd name="T5" fmla="*/ 0 h 164"/>
            </a:gdLst>
            <a:ahLst/>
            <a:cxnLst>
              <a:cxn ang="0">
                <a:pos x="T0" y="T1"/>
              </a:cxn>
              <a:cxn ang="0">
                <a:pos x="T2" y="T3"/>
              </a:cxn>
              <a:cxn ang="0">
                <a:pos x="T4" y="T5"/>
              </a:cxn>
            </a:cxnLst>
            <a:rect l="0" t="0" r="r" b="b"/>
            <a:pathLst>
              <a:path w="1437" h="164">
                <a:moveTo>
                  <a:pt x="0" y="164"/>
                </a:moveTo>
                <a:lnTo>
                  <a:pt x="115" y="2"/>
                </a:lnTo>
                <a:lnTo>
                  <a:pt x="1437"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8" name="Line 189">
            <a:extLst>
              <a:ext uri="{FF2B5EF4-FFF2-40B4-BE49-F238E27FC236}">
                <a16:creationId xmlns:a16="http://schemas.microsoft.com/office/drawing/2014/main" id="{A8727799-4A1A-4B6E-9042-03E77AE28C65}"/>
              </a:ext>
            </a:extLst>
          </p:cNvPr>
          <p:cNvSpPr>
            <a:spLocks noChangeShapeType="1"/>
          </p:cNvSpPr>
          <p:nvPr/>
        </p:nvSpPr>
        <p:spPr bwMode="auto">
          <a:xfrm>
            <a:off x="5534025" y="2009775"/>
            <a:ext cx="1990725" cy="412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29" name="Line 190">
            <a:extLst>
              <a:ext uri="{FF2B5EF4-FFF2-40B4-BE49-F238E27FC236}">
                <a16:creationId xmlns:a16="http://schemas.microsoft.com/office/drawing/2014/main" id="{B419431B-646B-6678-D1C0-F1D741F1047D}"/>
              </a:ext>
            </a:extLst>
          </p:cNvPr>
          <p:cNvSpPr>
            <a:spLocks noChangeShapeType="1"/>
          </p:cNvSpPr>
          <p:nvPr/>
        </p:nvSpPr>
        <p:spPr bwMode="auto">
          <a:xfrm>
            <a:off x="5530850" y="2006600"/>
            <a:ext cx="1990725" cy="412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87" name="Freeform 191">
            <a:extLst>
              <a:ext uri="{FF2B5EF4-FFF2-40B4-BE49-F238E27FC236}">
                <a16:creationId xmlns:a16="http://schemas.microsoft.com/office/drawing/2014/main" id="{DA69DA08-CCF4-6B7D-E283-C13AF8484B29}"/>
              </a:ext>
            </a:extLst>
          </p:cNvPr>
          <p:cNvSpPr>
            <a:spLocks/>
          </p:cNvSpPr>
          <p:nvPr/>
        </p:nvSpPr>
        <p:spPr bwMode="auto">
          <a:xfrm>
            <a:off x="5229225" y="2038350"/>
            <a:ext cx="2305050" cy="374650"/>
          </a:xfrm>
          <a:custGeom>
            <a:avLst/>
            <a:gdLst>
              <a:gd name="T0" fmla="*/ 0 w 1452"/>
              <a:gd name="T1" fmla="*/ 0 h 236"/>
              <a:gd name="T2" fmla="*/ 1284 w 1452"/>
              <a:gd name="T3" fmla="*/ 236 h 236"/>
              <a:gd name="T4" fmla="*/ 1452 w 1452"/>
              <a:gd name="T5" fmla="*/ 236 h 236"/>
            </a:gdLst>
            <a:ahLst/>
            <a:cxnLst>
              <a:cxn ang="0">
                <a:pos x="T0" y="T1"/>
              </a:cxn>
              <a:cxn ang="0">
                <a:pos x="T2" y="T3"/>
              </a:cxn>
              <a:cxn ang="0">
                <a:pos x="T4" y="T5"/>
              </a:cxn>
            </a:cxnLst>
            <a:rect l="0" t="0" r="r" b="b"/>
            <a:pathLst>
              <a:path w="1452" h="236">
                <a:moveTo>
                  <a:pt x="0" y="0"/>
                </a:moveTo>
                <a:lnTo>
                  <a:pt x="1284" y="236"/>
                </a:lnTo>
                <a:lnTo>
                  <a:pt x="1452" y="236"/>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88" name="Freeform 192">
            <a:extLst>
              <a:ext uri="{FF2B5EF4-FFF2-40B4-BE49-F238E27FC236}">
                <a16:creationId xmlns:a16="http://schemas.microsoft.com/office/drawing/2014/main" id="{64EB40CE-AD63-3732-8E00-DEE0A0ACFC4C}"/>
              </a:ext>
            </a:extLst>
          </p:cNvPr>
          <p:cNvSpPr>
            <a:spLocks/>
          </p:cNvSpPr>
          <p:nvPr/>
        </p:nvSpPr>
        <p:spPr bwMode="auto">
          <a:xfrm>
            <a:off x="5222875" y="2038350"/>
            <a:ext cx="2305050" cy="374650"/>
          </a:xfrm>
          <a:custGeom>
            <a:avLst/>
            <a:gdLst>
              <a:gd name="T0" fmla="*/ 0 w 1452"/>
              <a:gd name="T1" fmla="*/ 0 h 236"/>
              <a:gd name="T2" fmla="*/ 1284 w 1452"/>
              <a:gd name="T3" fmla="*/ 236 h 236"/>
              <a:gd name="T4" fmla="*/ 1452 w 1452"/>
              <a:gd name="T5" fmla="*/ 236 h 236"/>
            </a:gdLst>
            <a:ahLst/>
            <a:cxnLst>
              <a:cxn ang="0">
                <a:pos x="T0" y="T1"/>
              </a:cxn>
              <a:cxn ang="0">
                <a:pos x="T2" y="T3"/>
              </a:cxn>
              <a:cxn ang="0">
                <a:pos x="T4" y="T5"/>
              </a:cxn>
            </a:cxnLst>
            <a:rect l="0" t="0" r="r" b="b"/>
            <a:pathLst>
              <a:path w="1452" h="236">
                <a:moveTo>
                  <a:pt x="0" y="0"/>
                </a:moveTo>
                <a:lnTo>
                  <a:pt x="1284" y="236"/>
                </a:lnTo>
                <a:lnTo>
                  <a:pt x="1452" y="236"/>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89" name="Freeform 193">
            <a:extLst>
              <a:ext uri="{FF2B5EF4-FFF2-40B4-BE49-F238E27FC236}">
                <a16:creationId xmlns:a16="http://schemas.microsoft.com/office/drawing/2014/main" id="{A796D230-9D2B-0DC4-F17C-C830E6C7AA39}"/>
              </a:ext>
            </a:extLst>
          </p:cNvPr>
          <p:cNvSpPr>
            <a:spLocks/>
          </p:cNvSpPr>
          <p:nvPr/>
        </p:nvSpPr>
        <p:spPr bwMode="auto">
          <a:xfrm>
            <a:off x="5673725" y="2339975"/>
            <a:ext cx="1857375" cy="517525"/>
          </a:xfrm>
          <a:custGeom>
            <a:avLst/>
            <a:gdLst>
              <a:gd name="T0" fmla="*/ 0 w 1170"/>
              <a:gd name="T1" fmla="*/ 0 h 326"/>
              <a:gd name="T2" fmla="*/ 1004 w 1170"/>
              <a:gd name="T3" fmla="*/ 326 h 326"/>
              <a:gd name="T4" fmla="*/ 1170 w 1170"/>
              <a:gd name="T5" fmla="*/ 326 h 326"/>
            </a:gdLst>
            <a:ahLst/>
            <a:cxnLst>
              <a:cxn ang="0">
                <a:pos x="T0" y="T1"/>
              </a:cxn>
              <a:cxn ang="0">
                <a:pos x="T2" y="T3"/>
              </a:cxn>
              <a:cxn ang="0">
                <a:pos x="T4" y="T5"/>
              </a:cxn>
            </a:cxnLst>
            <a:rect l="0" t="0" r="r" b="b"/>
            <a:pathLst>
              <a:path w="1170" h="326">
                <a:moveTo>
                  <a:pt x="0" y="0"/>
                </a:moveTo>
                <a:lnTo>
                  <a:pt x="1004" y="326"/>
                </a:lnTo>
                <a:lnTo>
                  <a:pt x="1170" y="326"/>
                </a:lnTo>
              </a:path>
            </a:pathLst>
          </a:custGeom>
          <a:noFill/>
          <a:ln w="381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29890" name="Freeform 194">
            <a:extLst>
              <a:ext uri="{FF2B5EF4-FFF2-40B4-BE49-F238E27FC236}">
                <a16:creationId xmlns:a16="http://schemas.microsoft.com/office/drawing/2014/main" id="{1A713E91-993C-7685-2C04-92EDE5F1F4E2}"/>
              </a:ext>
            </a:extLst>
          </p:cNvPr>
          <p:cNvSpPr>
            <a:spLocks/>
          </p:cNvSpPr>
          <p:nvPr/>
        </p:nvSpPr>
        <p:spPr bwMode="auto">
          <a:xfrm>
            <a:off x="5667375" y="2336800"/>
            <a:ext cx="1847850" cy="520700"/>
          </a:xfrm>
          <a:custGeom>
            <a:avLst/>
            <a:gdLst>
              <a:gd name="T0" fmla="*/ 0 w 1164"/>
              <a:gd name="T1" fmla="*/ 0 h 328"/>
              <a:gd name="T2" fmla="*/ 998 w 1164"/>
              <a:gd name="T3" fmla="*/ 328 h 328"/>
              <a:gd name="T4" fmla="*/ 1164 w 1164"/>
              <a:gd name="T5" fmla="*/ 328 h 328"/>
            </a:gdLst>
            <a:ahLst/>
            <a:cxnLst>
              <a:cxn ang="0">
                <a:pos x="T0" y="T1"/>
              </a:cxn>
              <a:cxn ang="0">
                <a:pos x="T2" y="T3"/>
              </a:cxn>
              <a:cxn ang="0">
                <a:pos x="T4" y="T5"/>
              </a:cxn>
            </a:cxnLst>
            <a:rect l="0" t="0" r="r" b="b"/>
            <a:pathLst>
              <a:path w="1164" h="328">
                <a:moveTo>
                  <a:pt x="0" y="0"/>
                </a:moveTo>
                <a:lnTo>
                  <a:pt x="998" y="328"/>
                </a:lnTo>
                <a:lnTo>
                  <a:pt x="1164" y="328"/>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4" name="Line 195">
            <a:extLst>
              <a:ext uri="{FF2B5EF4-FFF2-40B4-BE49-F238E27FC236}">
                <a16:creationId xmlns:a16="http://schemas.microsoft.com/office/drawing/2014/main" id="{E120FBB2-6C06-55BF-C9D0-D213A7BE3C73}"/>
              </a:ext>
            </a:extLst>
          </p:cNvPr>
          <p:cNvSpPr>
            <a:spLocks noChangeShapeType="1"/>
          </p:cNvSpPr>
          <p:nvPr/>
        </p:nvSpPr>
        <p:spPr bwMode="auto">
          <a:xfrm>
            <a:off x="5283200" y="3400425"/>
            <a:ext cx="22447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5" name="Line 196">
            <a:extLst>
              <a:ext uri="{FF2B5EF4-FFF2-40B4-BE49-F238E27FC236}">
                <a16:creationId xmlns:a16="http://schemas.microsoft.com/office/drawing/2014/main" id="{8D0469D4-5B66-C219-21A2-9AE3B9867512}"/>
              </a:ext>
            </a:extLst>
          </p:cNvPr>
          <p:cNvSpPr>
            <a:spLocks noChangeShapeType="1"/>
          </p:cNvSpPr>
          <p:nvPr/>
        </p:nvSpPr>
        <p:spPr bwMode="auto">
          <a:xfrm>
            <a:off x="5280025" y="3403600"/>
            <a:ext cx="22447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6" name="Line 197">
            <a:extLst>
              <a:ext uri="{FF2B5EF4-FFF2-40B4-BE49-F238E27FC236}">
                <a16:creationId xmlns:a16="http://schemas.microsoft.com/office/drawing/2014/main" id="{40C56B24-752D-FE1D-DA0B-9F56091D4477}"/>
              </a:ext>
            </a:extLst>
          </p:cNvPr>
          <p:cNvSpPr>
            <a:spLocks noChangeShapeType="1"/>
          </p:cNvSpPr>
          <p:nvPr/>
        </p:nvSpPr>
        <p:spPr bwMode="auto">
          <a:xfrm>
            <a:off x="4794250" y="5451475"/>
            <a:ext cx="273685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7" name="Line 198">
            <a:extLst>
              <a:ext uri="{FF2B5EF4-FFF2-40B4-BE49-F238E27FC236}">
                <a16:creationId xmlns:a16="http://schemas.microsoft.com/office/drawing/2014/main" id="{23174491-7091-1AA9-B3D6-47987E3C5FA2}"/>
              </a:ext>
            </a:extLst>
          </p:cNvPr>
          <p:cNvSpPr>
            <a:spLocks noChangeShapeType="1"/>
          </p:cNvSpPr>
          <p:nvPr/>
        </p:nvSpPr>
        <p:spPr bwMode="auto">
          <a:xfrm>
            <a:off x="4794250" y="5451475"/>
            <a:ext cx="27368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8" name="Line 199">
            <a:extLst>
              <a:ext uri="{FF2B5EF4-FFF2-40B4-BE49-F238E27FC236}">
                <a16:creationId xmlns:a16="http://schemas.microsoft.com/office/drawing/2014/main" id="{1F8CF827-6808-8235-2762-8CFB2248E917}"/>
              </a:ext>
            </a:extLst>
          </p:cNvPr>
          <p:cNvSpPr>
            <a:spLocks noChangeShapeType="1"/>
          </p:cNvSpPr>
          <p:nvPr/>
        </p:nvSpPr>
        <p:spPr bwMode="auto">
          <a:xfrm>
            <a:off x="4879975" y="6111875"/>
            <a:ext cx="265112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2339" name="Line 200">
            <a:extLst>
              <a:ext uri="{FF2B5EF4-FFF2-40B4-BE49-F238E27FC236}">
                <a16:creationId xmlns:a16="http://schemas.microsoft.com/office/drawing/2014/main" id="{C49496BA-6935-88CF-7274-DC57E78C4BFC}"/>
              </a:ext>
            </a:extLst>
          </p:cNvPr>
          <p:cNvSpPr>
            <a:spLocks noChangeShapeType="1"/>
          </p:cNvSpPr>
          <p:nvPr/>
        </p:nvSpPr>
        <p:spPr bwMode="auto">
          <a:xfrm>
            <a:off x="4883150" y="6111875"/>
            <a:ext cx="26511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7A51178D-3AA4-DBC4-9608-AD1056BB550C}"/>
              </a:ext>
            </a:extLst>
          </p:cNvPr>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000000"/>
                </a:solidFill>
                <a:effectLst/>
                <a:uLnTx/>
                <a:uFillTx/>
                <a:latin typeface="Arial"/>
                <a:ea typeface="ＭＳ Ｐゴシック" panose="020B0600070205080204" pitchFamily="34" charset="-128"/>
                <a:cs typeface="Arial"/>
              </a:rPr>
              <a:t>© 2013 Pearson Education, Inc.</a:t>
            </a:r>
          </a:p>
        </p:txBody>
      </p:sp>
      <p:pic>
        <p:nvPicPr>
          <p:cNvPr id="14339" name="Picture 10" descr="figure_25_02b_unlabeled">
            <a:extLst>
              <a:ext uri="{FF2B5EF4-FFF2-40B4-BE49-F238E27FC236}">
                <a16:creationId xmlns:a16="http://schemas.microsoft.com/office/drawing/2014/main" id="{4FB15338-CF19-A307-DF80-A42633C03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04"/>
          <a:stretch>
            <a:fillRect/>
          </a:stretch>
        </p:blipFill>
        <p:spPr bwMode="auto">
          <a:xfrm>
            <a:off x="2054225" y="204788"/>
            <a:ext cx="503555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8">
            <a:extLst>
              <a:ext uri="{FF2B5EF4-FFF2-40B4-BE49-F238E27FC236}">
                <a16:creationId xmlns:a16="http://schemas.microsoft.com/office/drawing/2014/main" id="{943D76B0-DBE1-D93D-0EDB-73F6839F81B3}"/>
              </a:ext>
            </a:extLst>
          </p:cNvPr>
          <p:cNvSpPr>
            <a:spLocks noGrp="1" noChangeArrowheads="1"/>
          </p:cNvSpPr>
          <p:nvPr>
            <p:ph type="title"/>
          </p:nvPr>
        </p:nvSpPr>
        <p:spPr>
          <a:xfrm>
            <a:off x="0" y="0"/>
            <a:ext cx="9144000" cy="274638"/>
          </a:xfrm>
          <a:noFill/>
        </p:spPr>
        <p:txBody>
          <a:bodyPr/>
          <a:lstStyle/>
          <a:p>
            <a:pPr eaLnBrk="1" hangingPunct="1">
              <a:spcBef>
                <a:spcPct val="0"/>
              </a:spcBef>
            </a:pPr>
            <a:r>
              <a:rPr lang="en-US" altLang="en-US" sz="1200">
                <a:solidFill>
                  <a:schemeClr val="tx1"/>
                </a:solidFill>
              </a:rPr>
              <a:t>Figure 25.2b  Position of the kidneys against the posterior body wall.</a:t>
            </a:r>
            <a:endParaRPr lang="en-US" altLang="en-US" sz="1800"/>
          </a:p>
        </p:txBody>
      </p:sp>
      <p:sp>
        <p:nvSpPr>
          <p:cNvPr id="14341" name="Rectangle 12">
            <a:extLst>
              <a:ext uri="{FF2B5EF4-FFF2-40B4-BE49-F238E27FC236}">
                <a16:creationId xmlns:a16="http://schemas.microsoft.com/office/drawing/2014/main" id="{FE91C33A-0828-FDAC-3101-E02694C4775F}"/>
              </a:ext>
            </a:extLst>
          </p:cNvPr>
          <p:cNvSpPr>
            <a:spLocks noChangeArrowheads="1"/>
          </p:cNvSpPr>
          <p:nvPr/>
        </p:nvSpPr>
        <p:spPr bwMode="auto">
          <a:xfrm>
            <a:off x="2001838" y="5051425"/>
            <a:ext cx="8715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panose="02020603050405020304" pitchFamily="18" charset="0"/>
                <a:ea typeface="ＭＳ Ｐゴシック" panose="020B0600070205080204" pitchFamily="34" charset="-128"/>
              </a:defRPr>
            </a:lvl1pPr>
            <a:lvl2pPr marL="742950" indent="-285750" algn="ctr">
              <a:defRPr sz="2400">
                <a:solidFill>
                  <a:schemeClr val="tx1"/>
                </a:solidFill>
                <a:latin typeface="Times" panose="02020603050405020304" pitchFamily="18" charset="0"/>
                <a:ea typeface="ＭＳ Ｐゴシック" panose="020B0600070205080204" pitchFamily="34" charset="-128"/>
              </a:defRPr>
            </a:lvl2pPr>
            <a:lvl3pPr marL="1143000" indent="-228600" algn="ctr">
              <a:defRPr sz="2400">
                <a:solidFill>
                  <a:schemeClr val="tx1"/>
                </a:solidFill>
                <a:latin typeface="Times" panose="02020603050405020304" pitchFamily="18" charset="0"/>
                <a:ea typeface="ＭＳ Ｐゴシック" panose="020B0600070205080204" pitchFamily="34" charset="-128"/>
              </a:defRPr>
            </a:lvl3pPr>
            <a:lvl4pPr marL="1600200" indent="-228600" algn="ctr">
              <a:defRPr sz="2400">
                <a:solidFill>
                  <a:schemeClr val="tx1"/>
                </a:solidFill>
                <a:latin typeface="Times" panose="02020603050405020304" pitchFamily="18" charset="0"/>
                <a:ea typeface="ＭＳ Ｐゴシック" panose="020B0600070205080204" pitchFamily="34" charset="-128"/>
              </a:defRPr>
            </a:lvl4pPr>
            <a:lvl5pPr marL="2057400" indent="-228600" algn="ctr">
              <a:defRPr sz="2400">
                <a:solidFill>
                  <a:schemeClr val="tx1"/>
                </a:solidFill>
                <a:latin typeface="Times"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12th rib</a:t>
            </a:r>
          </a:p>
        </p:txBody>
      </p:sp>
      <p:sp>
        <p:nvSpPr>
          <p:cNvPr id="14342" name="Line 13">
            <a:extLst>
              <a:ext uri="{FF2B5EF4-FFF2-40B4-BE49-F238E27FC236}">
                <a16:creationId xmlns:a16="http://schemas.microsoft.com/office/drawing/2014/main" id="{41DDD62A-0D5D-A944-03CA-9597694B44AC}"/>
              </a:ext>
            </a:extLst>
          </p:cNvPr>
          <p:cNvSpPr>
            <a:spLocks noChangeShapeType="1"/>
          </p:cNvSpPr>
          <p:nvPr/>
        </p:nvSpPr>
        <p:spPr bwMode="auto">
          <a:xfrm>
            <a:off x="2844800" y="5238750"/>
            <a:ext cx="179387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
        <p:nvSpPr>
          <p:cNvPr id="14343" name="Line 14">
            <a:extLst>
              <a:ext uri="{FF2B5EF4-FFF2-40B4-BE49-F238E27FC236}">
                <a16:creationId xmlns:a16="http://schemas.microsoft.com/office/drawing/2014/main" id="{8DCD308C-8C53-1A20-A029-F7B61B016B1C}"/>
              </a:ext>
            </a:extLst>
          </p:cNvPr>
          <p:cNvSpPr>
            <a:spLocks noChangeShapeType="1"/>
          </p:cNvSpPr>
          <p:nvPr/>
        </p:nvSpPr>
        <p:spPr bwMode="auto">
          <a:xfrm>
            <a:off x="2844800" y="5238750"/>
            <a:ext cx="17938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anose="02020603050405020304" pitchFamily="18" charset="0"/>
              <a:ea typeface="ＭＳ Ｐゴシック" panose="020B0600070205080204" pitchFamily="34"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446" y="391876"/>
            <a:ext cx="6740434" cy="584775"/>
          </a:xfrm>
          <a:prstGeom prst="rect">
            <a:avLst/>
          </a:prstGeom>
          <a:noFill/>
          <a:ln w="76200">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Arial" charset="0"/>
                <a:ea typeface="+mn-ea"/>
                <a:cs typeface="+mn-cs"/>
              </a:rPr>
              <a:t>The Kidneys</a:t>
            </a:r>
          </a:p>
        </p:txBody>
      </p:sp>
      <p:sp>
        <p:nvSpPr>
          <p:cNvPr id="5" name="TextBox 4"/>
          <p:cNvSpPr txBox="1"/>
          <p:nvPr/>
        </p:nvSpPr>
        <p:spPr>
          <a:xfrm>
            <a:off x="470261" y="1332411"/>
            <a:ext cx="8164288" cy="1446550"/>
          </a:xfrm>
          <a:prstGeom prst="rect">
            <a:avLst/>
          </a:prstGeom>
          <a:noFill/>
        </p:spPr>
        <p:txBody>
          <a:bodyPr wrap="square" rtlCol="0">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0" i="0" u="none" strike="noStrike" kern="1200" cap="none" spc="0" normalizeH="0" baseline="0" noProof="0" dirty="0">
                <a:ln>
                  <a:noFill/>
                </a:ln>
                <a:solidFill>
                  <a:srgbClr val="000000"/>
                </a:solidFill>
                <a:effectLst/>
                <a:uLnTx/>
                <a:uFillTx/>
                <a:latin typeface="+mj-lt"/>
                <a:ea typeface="+mn-ea"/>
                <a:cs typeface="+mn-cs"/>
              </a:rPr>
              <a:t>Bean-shaped organs.</a:t>
            </a:r>
          </a:p>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0" i="0" u="none" strike="noStrike" kern="1200" cap="none" spc="0" normalizeH="0" baseline="0" noProof="0" dirty="0">
                <a:ln>
                  <a:noFill/>
                </a:ln>
                <a:solidFill>
                  <a:srgbClr val="000000"/>
                </a:solidFill>
                <a:effectLst/>
                <a:uLnTx/>
                <a:uFillTx/>
                <a:latin typeface="+mj-lt"/>
                <a:ea typeface="+mn-ea"/>
                <a:cs typeface="+mn-cs"/>
              </a:rPr>
              <a:t>Located on the posterior abdominal wall on each side of the vertebral column.</a:t>
            </a:r>
          </a:p>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0" i="0" u="none" strike="noStrike" kern="1200" cap="none" spc="0" normalizeH="0" baseline="0" noProof="0" dirty="0">
                <a:ln>
                  <a:noFill/>
                </a:ln>
                <a:solidFill>
                  <a:srgbClr val="000000"/>
                </a:solidFill>
                <a:effectLst/>
                <a:uLnTx/>
                <a:uFillTx/>
                <a:latin typeface="+mj-lt"/>
                <a:ea typeface="+mn-ea"/>
                <a:cs typeface="+mn-cs"/>
              </a:rPr>
              <a:t>Right kidney is lower (pushed down by the liver).</a:t>
            </a:r>
          </a:p>
        </p:txBody>
      </p:sp>
      <p:pic>
        <p:nvPicPr>
          <p:cNvPr id="7" name="Picture 2"/>
          <p:cNvPicPr>
            <a:picLocks noChangeAspect="1" noChangeArrowheads="1"/>
          </p:cNvPicPr>
          <p:nvPr/>
        </p:nvPicPr>
        <p:blipFill>
          <a:blip r:embed="rId2" cstate="print"/>
          <a:srcRect l="22188" t="37857" r="48842" b="28929"/>
          <a:stretch>
            <a:fillRect/>
          </a:stretch>
        </p:blipFill>
        <p:spPr bwMode="auto">
          <a:xfrm>
            <a:off x="4742329" y="3017517"/>
            <a:ext cx="4274482" cy="2915605"/>
          </a:xfrm>
          <a:prstGeom prst="rect">
            <a:avLst/>
          </a:prstGeom>
          <a:noFill/>
          <a:ln w="9525">
            <a:solidFill>
              <a:schemeClr val="accent1"/>
            </a:solidFill>
            <a:miter lim="800000"/>
            <a:headEnd/>
            <a:tailEnd/>
          </a:ln>
          <a:effectLst/>
        </p:spPr>
      </p:pic>
      <p:sp>
        <p:nvSpPr>
          <p:cNvPr id="8" name="Rectangle 7"/>
          <p:cNvSpPr/>
          <p:nvPr/>
        </p:nvSpPr>
        <p:spPr>
          <a:xfrm>
            <a:off x="457199" y="2826157"/>
            <a:ext cx="4036415" cy="3139321"/>
          </a:xfrm>
          <a:prstGeom prst="rect">
            <a:avLst/>
          </a:prstGeom>
        </p:spPr>
        <p:txBody>
          <a:bodyPr wrap="square">
            <a:spAutoFit/>
          </a:bodyPr>
          <a:lstStyle/>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0" i="0" u="none" strike="noStrike" kern="1200" cap="none" spc="0" normalizeH="0" baseline="0" noProof="0" dirty="0">
                <a:ln>
                  <a:noFill/>
                </a:ln>
                <a:solidFill>
                  <a:srgbClr val="000000"/>
                </a:solidFill>
                <a:effectLst/>
                <a:uLnTx/>
                <a:uFillTx/>
                <a:latin typeface="+mj-lt"/>
                <a:ea typeface="+mn-ea"/>
                <a:cs typeface="+mn-cs"/>
              </a:rPr>
              <a:t>Each kidney has upper and lower poles, anterior and posterior surfaces and medial and lateral borders.</a:t>
            </a:r>
          </a:p>
          <a:p>
            <a:pPr marL="457200" marR="0" lvl="0" indent="-45720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2200" b="0" i="0" u="none" strike="noStrike" kern="1200" cap="none" spc="0" normalizeH="0" baseline="0" noProof="0" dirty="0">
                <a:ln>
                  <a:noFill/>
                </a:ln>
                <a:solidFill>
                  <a:srgbClr val="000000"/>
                </a:solidFill>
                <a:effectLst/>
                <a:uLnTx/>
                <a:uFillTx/>
                <a:latin typeface="+mj-lt"/>
                <a:ea typeface="+mn-ea"/>
                <a:cs typeface="+mn-cs"/>
              </a:rPr>
              <a:t>The concave medial border is the </a:t>
            </a:r>
            <a:r>
              <a:rPr kumimoji="0" lang="en-US" sz="2200" b="1" i="0" u="none" strike="noStrike" kern="1200" cap="none" spc="0" normalizeH="0" baseline="0" noProof="0" dirty="0" err="1">
                <a:ln>
                  <a:noFill/>
                </a:ln>
                <a:solidFill>
                  <a:srgbClr val="000000"/>
                </a:solidFill>
                <a:effectLst/>
                <a:uLnTx/>
                <a:uFillTx/>
                <a:latin typeface="+mj-lt"/>
                <a:ea typeface="+mn-ea"/>
                <a:cs typeface="+mn-cs"/>
              </a:rPr>
              <a:t>hilum</a:t>
            </a:r>
            <a:r>
              <a:rPr kumimoji="0" lang="en-US" sz="2200" b="0" i="0" u="none" strike="noStrike" kern="1200" cap="none" spc="0" normalizeH="0" baseline="0" noProof="0" dirty="0">
                <a:ln>
                  <a:noFill/>
                </a:ln>
                <a:solidFill>
                  <a:srgbClr val="000000"/>
                </a:solidFill>
                <a:effectLst/>
                <a:uLnTx/>
                <a:uFillTx/>
                <a:latin typeface="+mj-lt"/>
                <a:ea typeface="+mn-ea"/>
                <a:cs typeface="+mn-cs"/>
              </a:rPr>
              <a:t>. Through it pass: </a:t>
            </a:r>
            <a:r>
              <a:rPr kumimoji="0" lang="en-US" sz="2200" b="0" i="0" u="none" strike="noStrike" kern="1200" cap="none" spc="0" normalizeH="0" baseline="0" noProof="0" dirty="0">
                <a:ln>
                  <a:noFill/>
                </a:ln>
                <a:solidFill>
                  <a:srgbClr val="0070C0"/>
                </a:solidFill>
                <a:effectLst/>
                <a:uLnTx/>
                <a:uFillTx/>
                <a:latin typeface="+mj-lt"/>
                <a:ea typeface="+mn-ea"/>
                <a:cs typeface="+mn-cs"/>
              </a:rPr>
              <a:t>the ureter, renal artery and vein, lymphatics and nerves</a:t>
            </a:r>
            <a:r>
              <a:rPr kumimoji="0" lang="en-US" sz="2200" b="0" i="0" u="none" strike="noStrike" kern="1200" cap="none" spc="0" normalizeH="0" baseline="0" noProof="0" dirty="0">
                <a:ln>
                  <a:noFill/>
                </a:ln>
                <a:solidFill>
                  <a:srgbClr val="000000"/>
                </a:solidFill>
                <a:effectLst/>
                <a:uLnTx/>
                <a:uFillTx/>
                <a:latin typeface="+mj-lt"/>
                <a:ea typeface="+mn-ea"/>
                <a:cs typeface="+mn-cs"/>
              </a:rPr>
              <a:t>.</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34226-9CE5-4402-BB15-096FFED93EB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Box 8"/>
          <p:cNvSpPr txBox="1"/>
          <p:nvPr/>
        </p:nvSpPr>
        <p:spPr>
          <a:xfrm>
            <a:off x="5785296" y="6058972"/>
            <a:ext cx="1939834" cy="369332"/>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Fig.2: The kidney.</a:t>
            </a: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_22_lecture_presentation_a">
  <a:themeElements>
    <a:clrScheme name="ch_22_lecture_presentation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_22_lecture_presentation_a">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ＭＳ Ｐゴシック" panose="020B0600070205080204" pitchFamily="34" charset="-128"/>
          </a:defRPr>
        </a:defPPr>
      </a:lstStyle>
    </a:lnDef>
  </a:objectDefaults>
  <a:extraClrSchemeLst>
    <a:extraClrScheme>
      <a:clrScheme name="ch_22_lecture_presentation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_22_lecture_presentation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_22_lecture_presentation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_22_lecture_presentation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_22_lecture_presentation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_22_lecture_presentation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_22_lecture_presentation_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_22_lecture_presentation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_22_lecture_presentation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_22_lecture_presentation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_22_lecture_presentation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_22_lecture_presentation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h_22_lecture_presentation_a">
  <a:themeElements>
    <a:clrScheme name="ch_22_lecture_presentation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_22_lecture_presentation_a">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ＭＳ Ｐゴシック" panose="020B0600070205080204" pitchFamily="34" charset="-128"/>
          </a:defRPr>
        </a:defPPr>
      </a:lstStyle>
    </a:lnDef>
  </a:objectDefaults>
  <a:extraClrSchemeLst>
    <a:extraClrScheme>
      <a:clrScheme name="ch_22_lecture_presentation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_22_lecture_presentation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_22_lecture_presentation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_22_lecture_presentation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_22_lecture_presentation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_22_lecture_presentation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_22_lecture_presentation_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_22_lecture_presentation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_22_lecture_presentation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_22_lecture_presentation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_22_lecture_presentation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_22_lecture_presentation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9668</TotalTime>
  <Words>1451</Words>
  <Application>Microsoft Office PowerPoint</Application>
  <PresentationFormat>On-screen Show (4:3)</PresentationFormat>
  <Paragraphs>223</Paragraphs>
  <Slides>39</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39</vt:i4>
      </vt:variant>
    </vt:vector>
  </HeadingPairs>
  <TitlesOfParts>
    <vt:vector size="57" baseType="lpstr">
      <vt:lpstr>Antique Olive Compact</vt:lpstr>
      <vt:lpstr>Arial</vt:lpstr>
      <vt:lpstr>Arial (Body)</vt:lpstr>
      <vt:lpstr>Arial (Heading)</vt:lpstr>
      <vt:lpstr>Arial Black</vt:lpstr>
      <vt:lpstr>Calibri</vt:lpstr>
      <vt:lpstr>Garamond</vt:lpstr>
      <vt:lpstr>Noto Sans Symbols</vt:lpstr>
      <vt:lpstr>Times</vt:lpstr>
      <vt:lpstr>Times New Roman</vt:lpstr>
      <vt:lpstr>Verdana</vt:lpstr>
      <vt:lpstr>Wingdings</vt:lpstr>
      <vt:lpstr>508 Lecture</vt:lpstr>
      <vt:lpstr>1_508 Lecture</vt:lpstr>
      <vt:lpstr>Office Theme</vt:lpstr>
      <vt:lpstr>Edge</vt:lpstr>
      <vt:lpstr>ch_22_lecture_presentation_a</vt:lpstr>
      <vt:lpstr>1_ch_22_lecture_presentation_a</vt:lpstr>
      <vt:lpstr>PowerPoint Presentation</vt:lpstr>
      <vt:lpstr>Learning Outcomes</vt:lpstr>
      <vt:lpstr>Organ of urinary System</vt:lpstr>
      <vt:lpstr>PowerPoint Presentation</vt:lpstr>
      <vt:lpstr>System Overview</vt:lpstr>
      <vt:lpstr>System Overview</vt:lpstr>
      <vt:lpstr>Figure 25.1  The urinary system.</vt:lpstr>
      <vt:lpstr>Figure 25.2b  Position of the kidneys against the posterior body wall.</vt:lpstr>
      <vt:lpstr>PowerPoint Presentation</vt:lpstr>
      <vt:lpstr>PowerPoint Presentation</vt:lpstr>
      <vt:lpstr>PowerPoint Presentation</vt:lpstr>
      <vt:lpstr>PowerPoint Presentation</vt:lpstr>
      <vt:lpstr>Kidney has three layers</vt:lpstr>
      <vt:lpstr>Figure 25.3  Internal anatomy of the kidney.</vt:lpstr>
      <vt:lpstr>Internal Anatomy of the Kidney (2 of 3)</vt:lpstr>
      <vt:lpstr>Figure 17–2</vt:lpstr>
      <vt:lpstr>Internal Anatomy of the Kidney (3 of 3)</vt:lpstr>
      <vt:lpstr>Blood vessels </vt:lpstr>
      <vt:lpstr>PowerPoint Presentation</vt:lpstr>
      <vt:lpstr>PowerPoint Presentation</vt:lpstr>
      <vt:lpstr>Figure 17–3</vt:lpstr>
      <vt:lpstr>PowerPoint Presentation</vt:lpstr>
      <vt:lpstr>PowerPoint Presentation</vt:lpstr>
      <vt:lpstr>PowerPoint Presentation</vt:lpstr>
      <vt:lpstr>Urinary Bladder</vt:lpstr>
      <vt:lpstr>PowerPoint Presentation</vt:lpstr>
      <vt:lpstr>The wall of the bladder has three layers: </vt:lpstr>
      <vt:lpstr>PowerPoint Presentation</vt:lpstr>
      <vt:lpstr>PowerPoint Presentation</vt:lpstr>
      <vt:lpstr>PowerPoint Presentation</vt:lpstr>
      <vt:lpstr>The Nephron</vt:lpstr>
      <vt:lpstr>1. Renal Corpuscle</vt:lpstr>
      <vt:lpstr>1. Renal Corpuscle (2 of 4)</vt:lpstr>
      <vt:lpstr>Figure 17–4</vt:lpstr>
      <vt:lpstr>2. Renal Tubule</vt:lpstr>
      <vt:lpstr>PowerPoint Presentation</vt:lpstr>
      <vt:lpstr>2. Renal Tubule</vt:lpstr>
      <vt:lpstr>PowerPoint Presentation</vt:lpstr>
      <vt:lpstr>Thank You Any questions? </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for Health Professions: An Interactive Journey, Fourth Edition, Chapter 17, The Urinary System: Filtration and Fluid Balance</dc:title>
  <dc:subject>Health</dc:subject>
  <dc:creator>Colbert/Ankney/Lee</dc:creator>
  <cp:keywords>Anatomy &amp; Physiology for Health Professions</cp:keywords>
  <cp:lastModifiedBy>HP</cp:lastModifiedBy>
  <cp:revision>1661</cp:revision>
  <dcterms:modified xsi:type="dcterms:W3CDTF">2023-10-28T20:00:11Z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