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 id="2147483761" r:id="rId2"/>
  </p:sldMasterIdLst>
  <p:sldIdLst>
    <p:sldId id="285" r:id="rId3"/>
    <p:sldId id="256" r:id="rId4"/>
    <p:sldId id="284" r:id="rId5"/>
    <p:sldId id="259" r:id="rId6"/>
    <p:sldId id="261" r:id="rId7"/>
    <p:sldId id="262" r:id="rId8"/>
    <p:sldId id="264" r:id="rId9"/>
    <p:sldId id="265" r:id="rId10"/>
    <p:sldId id="267" r:id="rId11"/>
    <p:sldId id="268" r:id="rId12"/>
    <p:sldId id="269" r:id="rId13"/>
    <p:sldId id="272" r:id="rId14"/>
    <p:sldId id="273" r:id="rId15"/>
    <p:sldId id="282" r:id="rId16"/>
    <p:sldId id="275" r:id="rId17"/>
    <p:sldId id="276" r:id="rId18"/>
    <p:sldId id="277"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3" d="100"/>
          <a:sy n="73" d="100"/>
        </p:scale>
        <p:origin x="57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3" name="مستطيل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4" name="مستطيل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5" name="مستطيل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6" name="مستطيل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7" name="مستطيل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useBgFill="1">
        <p:nvSpPr>
          <p:cNvPr id="30" name="مستطيل مستدير الزوايا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useBgFill="1">
        <p:nvSpPr>
          <p:cNvPr id="31" name="مستطيل مستدير الزوايا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7" name="مستطيل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0" name="مستطيل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مستطيل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9" name="مستطيل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8" name="عنوان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8940800" y="4206240"/>
            <a:ext cx="128016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D5EF465-1E56-470D-9CD8-7751DDC6D19A}" type="datetimeFigureOut">
              <a:rPr kumimoji="0" lang="en-US" sz="800" b="0" i="0" u="none" strike="noStrike" kern="1200" cap="none" spc="0" normalizeH="0" baseline="0" noProof="0" smtClean="0">
                <a:ln>
                  <a:noFill/>
                </a:ln>
                <a:solidFill>
                  <a:srgbClr val="438086"/>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9/30/2022</a:t>
            </a:fld>
            <a:endParaRPr kumimoji="0" lang="en-US" sz="800" b="0" i="0" u="none" strike="noStrike" kern="1200" cap="none" spc="0" normalizeH="0" baseline="0" noProof="0">
              <a:ln>
                <a:noFill/>
              </a:ln>
              <a:solidFill>
                <a:srgbClr val="438086"/>
              </a:solidFill>
              <a:effectLst/>
              <a:uLnTx/>
              <a:uFillTx/>
              <a:latin typeface="Georgia"/>
              <a:ea typeface="+mn-ea"/>
              <a:cs typeface="+mn-cs"/>
            </a:endParaRPr>
          </a:p>
        </p:txBody>
      </p:sp>
      <p:sp>
        <p:nvSpPr>
          <p:cNvPr id="17" name="عنصر نائب للتذييل 16"/>
          <p:cNvSpPr>
            <a:spLocks noGrp="1"/>
          </p:cNvSpPr>
          <p:nvPr>
            <p:ph type="ftr" sz="quarter" idx="11"/>
          </p:nvPr>
        </p:nvSpPr>
        <p:spPr>
          <a:xfrm>
            <a:off x="7213600" y="4205288"/>
            <a:ext cx="1727200"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438086"/>
              </a:solidFill>
              <a:effectLst/>
              <a:uLnTx/>
              <a:uFillTx/>
              <a:latin typeface="Georgia"/>
              <a:ea typeface="+mn-ea"/>
              <a:cs typeface="+mn-cs"/>
            </a:endParaRPr>
          </a:p>
        </p:txBody>
      </p:sp>
      <p:sp>
        <p:nvSpPr>
          <p:cNvPr id="29" name="عنصر نائب لرقم الشريحة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5CE9AE2-6FC1-49C1-8AB6-34DC65F29A18}" type="slidenum">
              <a:rPr kumimoji="0" lang="en-US" sz="1800" b="0" i="0" u="none" strike="noStrike" kern="1200" cap="none" spc="0" normalizeH="0" baseline="0" noProof="0" smtClean="0">
                <a:ln>
                  <a:noFill/>
                </a:ln>
                <a:solidFill>
                  <a:prstClr val="white"/>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Tree>
    <p:extLst>
      <p:ext uri="{BB962C8B-B14F-4D97-AF65-F5344CB8AC3E}">
        <p14:creationId xmlns:p14="http://schemas.microsoft.com/office/powerpoint/2010/main" val="400618238"/>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D5EF465-1E56-470D-9CD8-7751DDC6D19A}" type="datetimeFigureOut">
              <a:rPr kumimoji="0" lang="en-US" sz="800" b="0" i="0" u="none" strike="noStrike" kern="1200" cap="none" spc="0" normalizeH="0" baseline="0" noProof="0" smtClean="0">
                <a:ln>
                  <a:noFill/>
                </a:ln>
                <a:solidFill>
                  <a:srgbClr val="438086"/>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9/30/2022</a:t>
            </a:fld>
            <a:endParaRPr kumimoji="0" lang="en-US" sz="800" b="0" i="0" u="none" strike="noStrike" kern="1200" cap="none" spc="0" normalizeH="0" baseline="0" noProof="0">
              <a:ln>
                <a:noFill/>
              </a:ln>
              <a:solidFill>
                <a:srgbClr val="438086"/>
              </a:solidFill>
              <a:effectLst/>
              <a:uLnTx/>
              <a:uFillTx/>
              <a:latin typeface="Georgia"/>
              <a:ea typeface="+mn-ea"/>
              <a:cs typeface="+mn-cs"/>
            </a:endParaRPr>
          </a:p>
        </p:txBody>
      </p:sp>
      <p:sp>
        <p:nvSpPr>
          <p:cNvPr id="5" name="عنصر نائب للتذييل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438086"/>
              </a:solidFill>
              <a:effectLst/>
              <a:uLnTx/>
              <a:uFillTx/>
              <a:latin typeface="Georgia"/>
              <a:ea typeface="+mn-ea"/>
              <a:cs typeface="+mn-cs"/>
            </a:endParaRPr>
          </a:p>
        </p:txBody>
      </p:sp>
      <p:sp>
        <p:nvSpPr>
          <p:cNvPr id="6" name="عنصر نائب لرقم الشريحة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CE9AE2-6FC1-49C1-8AB6-34DC65F29A18}" type="slidenum">
              <a:rPr kumimoji="0" lang="en-US" sz="18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190461409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9042400" y="1143000"/>
            <a:ext cx="2540000" cy="5486400"/>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609600" y="1143000"/>
            <a:ext cx="8331200" cy="5486400"/>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D5EF465-1E56-470D-9CD8-7751DDC6D19A}" type="datetimeFigureOut">
              <a:rPr kumimoji="0" lang="en-US" sz="800" b="0" i="0" u="none" strike="noStrike" kern="1200" cap="none" spc="0" normalizeH="0" baseline="0" noProof="0" smtClean="0">
                <a:ln>
                  <a:noFill/>
                </a:ln>
                <a:solidFill>
                  <a:srgbClr val="438086"/>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9/30/2022</a:t>
            </a:fld>
            <a:endParaRPr kumimoji="0" lang="en-US" sz="800" b="0" i="0" u="none" strike="noStrike" kern="1200" cap="none" spc="0" normalizeH="0" baseline="0" noProof="0">
              <a:ln>
                <a:noFill/>
              </a:ln>
              <a:solidFill>
                <a:srgbClr val="438086"/>
              </a:solidFill>
              <a:effectLst/>
              <a:uLnTx/>
              <a:uFillTx/>
              <a:latin typeface="Georgia"/>
              <a:ea typeface="+mn-ea"/>
              <a:cs typeface="+mn-cs"/>
            </a:endParaRPr>
          </a:p>
        </p:txBody>
      </p:sp>
      <p:sp>
        <p:nvSpPr>
          <p:cNvPr id="5" name="عنصر نائب للتذييل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438086"/>
              </a:solidFill>
              <a:effectLst/>
              <a:uLnTx/>
              <a:uFillTx/>
              <a:latin typeface="Georgia"/>
              <a:ea typeface="+mn-ea"/>
              <a:cs typeface="+mn-cs"/>
            </a:endParaRPr>
          </a:p>
        </p:txBody>
      </p:sp>
      <p:sp>
        <p:nvSpPr>
          <p:cNvPr id="6" name="عنصر نائب لرقم الشريحة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CE9AE2-6FC1-49C1-8AB6-34DC65F29A18}" type="slidenum">
              <a:rPr kumimoji="0" lang="en-US" sz="18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7010229"/>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F83146A8-9CF3-4015-BE9E-7B4FCC949105}" type="slidenum">
              <a:rPr lang="en-US" smtClean="0">
                <a:solidFill>
                  <a:srgbClr val="000000"/>
                </a:solidFill>
                <a:ea typeface="ＭＳ Ｐゴシック" panose="020B0600070205080204" pitchFamily="34" charset="-128"/>
              </a:rPr>
              <a:pPr fontAlgn="base">
                <a:spcBef>
                  <a:spcPct val="0"/>
                </a:spcBef>
                <a:spcAft>
                  <a:spcPct val="0"/>
                </a:spcAft>
                <a:defRPr/>
              </a:pPr>
              <a:t>‹#›</a:t>
            </a:fld>
            <a:endParaRPr 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2635520434"/>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F83146A8-9CF3-4015-BE9E-7B4FCC949105}" type="slidenum">
              <a:rPr lang="en-US" smtClean="0">
                <a:solidFill>
                  <a:srgbClr val="000000"/>
                </a:solidFill>
                <a:ea typeface="ＭＳ Ｐゴシック" panose="020B0600070205080204" pitchFamily="34" charset="-128"/>
              </a:rPr>
              <a:pPr fontAlgn="base">
                <a:spcBef>
                  <a:spcPct val="0"/>
                </a:spcBef>
                <a:spcAft>
                  <a:spcPct val="0"/>
                </a:spcAft>
                <a:defRPr/>
              </a:pPr>
              <a:t>‹#›</a:t>
            </a:fld>
            <a:endParaRPr 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3133792918"/>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F83146A8-9CF3-4015-BE9E-7B4FCC949105}" type="slidenum">
              <a:rPr lang="en-US" smtClean="0">
                <a:solidFill>
                  <a:srgbClr val="000000"/>
                </a:solidFill>
                <a:ea typeface="ＭＳ Ｐゴシック" panose="020B0600070205080204" pitchFamily="34" charset="-128"/>
              </a:rPr>
              <a:pPr fontAlgn="base">
                <a:spcBef>
                  <a:spcPct val="0"/>
                </a:spcBef>
                <a:spcAft>
                  <a:spcPct val="0"/>
                </a:spcAft>
                <a:defRPr/>
              </a:pPr>
              <a:t>‹#›</a:t>
            </a:fld>
            <a:endParaRPr 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1035569826"/>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F83146A8-9CF3-4015-BE9E-7B4FCC949105}" type="slidenum">
              <a:rPr lang="en-US" smtClean="0">
                <a:solidFill>
                  <a:srgbClr val="000000"/>
                </a:solidFill>
                <a:ea typeface="ＭＳ Ｐゴシック" panose="020B0600070205080204" pitchFamily="34" charset="-128"/>
              </a:rPr>
              <a:pPr fontAlgn="base">
                <a:spcBef>
                  <a:spcPct val="0"/>
                </a:spcBef>
                <a:spcAft>
                  <a:spcPct val="0"/>
                </a:spcAft>
                <a:defRPr/>
              </a:pPr>
              <a:t>‹#›</a:t>
            </a:fld>
            <a:endParaRPr 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2933698199"/>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F83146A8-9CF3-4015-BE9E-7B4FCC949105}" type="slidenum">
              <a:rPr lang="en-US" smtClean="0">
                <a:solidFill>
                  <a:srgbClr val="000000"/>
                </a:solidFill>
                <a:ea typeface="ＭＳ Ｐゴシック" panose="020B0600070205080204" pitchFamily="34" charset="-128"/>
              </a:rPr>
              <a:pPr fontAlgn="base">
                <a:spcBef>
                  <a:spcPct val="0"/>
                </a:spcBef>
                <a:spcAft>
                  <a:spcPct val="0"/>
                </a:spcAft>
                <a:defRPr/>
              </a:pPr>
              <a:t>‹#›</a:t>
            </a:fld>
            <a:endParaRPr 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3168502963"/>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F83146A8-9CF3-4015-BE9E-7B4FCC949105}" type="slidenum">
              <a:rPr lang="en-US" smtClean="0">
                <a:solidFill>
                  <a:srgbClr val="000000"/>
                </a:solidFill>
                <a:ea typeface="ＭＳ Ｐゴシック" panose="020B0600070205080204" pitchFamily="34" charset="-128"/>
              </a:rPr>
              <a:pPr fontAlgn="base">
                <a:spcBef>
                  <a:spcPct val="0"/>
                </a:spcBef>
                <a:spcAft>
                  <a:spcPct val="0"/>
                </a:spcAft>
                <a:defRPr/>
              </a:pPr>
              <a:t>‹#›</a:t>
            </a:fld>
            <a:endParaRPr 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3569194701"/>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3" name="Footer Placeholder 2"/>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F83146A8-9CF3-4015-BE9E-7B4FCC949105}" type="slidenum">
              <a:rPr lang="en-US" smtClean="0">
                <a:solidFill>
                  <a:srgbClr val="000000"/>
                </a:solidFill>
                <a:ea typeface="ＭＳ Ｐゴシック" panose="020B0600070205080204" pitchFamily="34" charset="-128"/>
              </a:rPr>
              <a:pPr fontAlgn="base">
                <a:spcBef>
                  <a:spcPct val="0"/>
                </a:spcBef>
                <a:spcAft>
                  <a:spcPct val="0"/>
                </a:spcAft>
                <a:defRPr/>
              </a:pPr>
              <a:t>‹#›</a:t>
            </a:fld>
            <a:endParaRPr 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2533435736"/>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F83146A8-9CF3-4015-BE9E-7B4FCC949105}" type="slidenum">
              <a:rPr lang="en-US" smtClean="0">
                <a:solidFill>
                  <a:srgbClr val="000000"/>
                </a:solidFill>
                <a:ea typeface="ＭＳ Ｐゴシック" panose="020B0600070205080204" pitchFamily="34" charset="-128"/>
              </a:rPr>
              <a:pPr fontAlgn="base">
                <a:spcBef>
                  <a:spcPct val="0"/>
                </a:spcBef>
                <a:spcAft>
                  <a:spcPct val="0"/>
                </a:spcAft>
                <a:defRPr/>
              </a:pPr>
              <a:t>‹#›</a:t>
            </a:fld>
            <a:endParaRPr 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372118078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D5EF465-1E56-470D-9CD8-7751DDC6D19A}" type="datetimeFigureOut">
              <a:rPr kumimoji="0" lang="en-US" sz="800" b="0" i="0" u="none" strike="noStrike" kern="1200" cap="none" spc="0" normalizeH="0" baseline="0" noProof="0" smtClean="0">
                <a:ln>
                  <a:noFill/>
                </a:ln>
                <a:solidFill>
                  <a:srgbClr val="438086"/>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9/30/2022</a:t>
            </a:fld>
            <a:endParaRPr kumimoji="0" lang="en-US" sz="800" b="0" i="0" u="none" strike="noStrike" kern="1200" cap="none" spc="0" normalizeH="0" baseline="0" noProof="0">
              <a:ln>
                <a:noFill/>
              </a:ln>
              <a:solidFill>
                <a:srgbClr val="438086"/>
              </a:solidFill>
              <a:effectLst/>
              <a:uLnTx/>
              <a:uFillTx/>
              <a:latin typeface="Georgia"/>
              <a:ea typeface="+mn-ea"/>
              <a:cs typeface="+mn-cs"/>
            </a:endParaRPr>
          </a:p>
        </p:txBody>
      </p:sp>
      <p:sp>
        <p:nvSpPr>
          <p:cNvPr id="5" name="عنصر نائب للتذييل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438086"/>
              </a:solidFill>
              <a:effectLst/>
              <a:uLnTx/>
              <a:uFillTx/>
              <a:latin typeface="Georgia"/>
              <a:ea typeface="+mn-ea"/>
              <a:cs typeface="+mn-cs"/>
            </a:endParaRPr>
          </a:p>
        </p:txBody>
      </p:sp>
      <p:sp>
        <p:nvSpPr>
          <p:cNvPr id="6" name="عنصر نائب لرقم الشريحة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CE9AE2-6FC1-49C1-8AB6-34DC65F29A18}" type="slidenum">
              <a:rPr kumimoji="0" lang="en-US" sz="18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683250389"/>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F83146A8-9CF3-4015-BE9E-7B4FCC949105}" type="slidenum">
              <a:rPr lang="en-US" smtClean="0">
                <a:solidFill>
                  <a:srgbClr val="000000"/>
                </a:solidFill>
                <a:ea typeface="ＭＳ Ｐゴシック" panose="020B0600070205080204" pitchFamily="34" charset="-128"/>
              </a:rPr>
              <a:pPr fontAlgn="base">
                <a:spcBef>
                  <a:spcPct val="0"/>
                </a:spcBef>
                <a:spcAft>
                  <a:spcPct val="0"/>
                </a:spcAft>
                <a:defRPr/>
              </a:pPr>
              <a:t>‹#›</a:t>
            </a:fld>
            <a:endParaRPr 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813493399"/>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F83146A8-9CF3-4015-BE9E-7B4FCC949105}" type="slidenum">
              <a:rPr lang="en-US" smtClean="0">
                <a:solidFill>
                  <a:srgbClr val="000000"/>
                </a:solidFill>
                <a:ea typeface="ＭＳ Ｐゴシック" panose="020B0600070205080204" pitchFamily="34" charset="-128"/>
              </a:rPr>
              <a:pPr fontAlgn="base">
                <a:spcBef>
                  <a:spcPct val="0"/>
                </a:spcBef>
                <a:spcAft>
                  <a:spcPct val="0"/>
                </a:spcAft>
                <a:defRPr/>
              </a:pPr>
              <a:t>‹#›</a:t>
            </a:fld>
            <a:endParaRPr 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1474929686"/>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F83146A8-9CF3-4015-BE9E-7B4FCC949105}" type="slidenum">
              <a:rPr lang="en-US" smtClean="0">
                <a:solidFill>
                  <a:srgbClr val="000000"/>
                </a:solidFill>
                <a:ea typeface="ＭＳ Ｐゴシック" panose="020B0600070205080204" pitchFamily="34" charset="-128"/>
              </a:rPr>
              <a:pPr fontAlgn="base">
                <a:spcBef>
                  <a:spcPct val="0"/>
                </a:spcBef>
                <a:spcAft>
                  <a:spcPct val="0"/>
                </a:spcAft>
                <a:defRPr/>
              </a:pPr>
              <a:t>‹#›</a:t>
            </a:fld>
            <a:endParaRPr 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130732811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D5EF465-1E56-470D-9CD8-7751DDC6D19A}" type="datetimeFigureOut">
              <a:rPr kumimoji="0" lang="en-US" sz="800" b="0" i="0" u="none" strike="noStrike" kern="1200" cap="none" spc="0" normalizeH="0" baseline="0" noProof="0" smtClean="0">
                <a:ln>
                  <a:noFill/>
                </a:ln>
                <a:solidFill>
                  <a:srgbClr val="438086"/>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9/30/2022</a:t>
            </a:fld>
            <a:endParaRPr kumimoji="0" lang="en-US" sz="800" b="0" i="0" u="none" strike="noStrike" kern="1200" cap="none" spc="0" normalizeH="0" baseline="0" noProof="0">
              <a:ln>
                <a:noFill/>
              </a:ln>
              <a:solidFill>
                <a:srgbClr val="438086"/>
              </a:solidFill>
              <a:effectLst/>
              <a:uLnTx/>
              <a:uFillTx/>
              <a:latin typeface="Georgia"/>
              <a:ea typeface="+mn-ea"/>
              <a:cs typeface="+mn-cs"/>
            </a:endParaRPr>
          </a:p>
        </p:txBody>
      </p:sp>
      <p:sp>
        <p:nvSpPr>
          <p:cNvPr id="5" name="عنصر نائب للتذييل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438086"/>
              </a:solidFill>
              <a:effectLst/>
              <a:uLnTx/>
              <a:uFillTx/>
              <a:latin typeface="Georgia"/>
              <a:ea typeface="+mn-ea"/>
              <a:cs typeface="+mn-cs"/>
            </a:endParaRPr>
          </a:p>
        </p:txBody>
      </p:sp>
      <p:sp>
        <p:nvSpPr>
          <p:cNvPr id="6" name="عنصر نائب لرقم الشريحة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CE9AE2-6FC1-49C1-8AB6-34DC65F29A18}" type="slidenum">
              <a:rPr kumimoji="0" lang="en-US" sz="18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22352263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D5EF465-1E56-470D-9CD8-7751DDC6D19A}" type="datetimeFigureOut">
              <a:rPr kumimoji="0" lang="en-US" sz="800" b="0" i="0" u="none" strike="noStrike" kern="1200" cap="none" spc="0" normalizeH="0" baseline="0" noProof="0" smtClean="0">
                <a:ln>
                  <a:noFill/>
                </a:ln>
                <a:solidFill>
                  <a:srgbClr val="438086"/>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9/30/2022</a:t>
            </a:fld>
            <a:endParaRPr kumimoji="0" lang="en-US" sz="800" b="0" i="0" u="none" strike="noStrike" kern="1200" cap="none" spc="0" normalizeH="0" baseline="0" noProof="0">
              <a:ln>
                <a:noFill/>
              </a:ln>
              <a:solidFill>
                <a:srgbClr val="438086"/>
              </a:solidFill>
              <a:effectLst/>
              <a:uLnTx/>
              <a:uFillTx/>
              <a:latin typeface="Georgia"/>
              <a:ea typeface="+mn-ea"/>
              <a:cs typeface="+mn-cs"/>
            </a:endParaRPr>
          </a:p>
        </p:txBody>
      </p:sp>
      <p:sp>
        <p:nvSpPr>
          <p:cNvPr id="6" name="عنصر نائب للتذييل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438086"/>
              </a:solidFill>
              <a:effectLst/>
              <a:uLnTx/>
              <a:uFillTx/>
              <a:latin typeface="Georgia"/>
              <a:ea typeface="+mn-ea"/>
              <a:cs typeface="+mn-cs"/>
            </a:endParaRPr>
          </a:p>
        </p:txBody>
      </p:sp>
      <p:sp>
        <p:nvSpPr>
          <p:cNvPr id="7" name="عنصر نائب لرقم الشريحة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CE9AE2-6FC1-49C1-8AB6-34DC65F29A18}" type="slidenum">
              <a:rPr kumimoji="0" lang="en-US" sz="18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391839190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508000" y="1143000"/>
            <a:ext cx="11176000" cy="1069848"/>
          </a:xfrm>
        </p:spPr>
        <p:txBody>
          <a:bodyPr anchor="ctr"/>
          <a:lstStyle>
            <a:lvl1pPr>
              <a:defRPr sz="4000" b="0" i="0"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6" name="عنصر نائب للتاريخ 25"/>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D5EF465-1E56-470D-9CD8-7751DDC6D19A}" type="datetimeFigureOut">
              <a:rPr kumimoji="0" lang="en-US" sz="800" b="0" i="0" u="none" strike="noStrike" kern="1200" cap="none" spc="0" normalizeH="0" baseline="0" noProof="0" smtClean="0">
                <a:ln>
                  <a:noFill/>
                </a:ln>
                <a:solidFill>
                  <a:srgbClr val="438086"/>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9/30/2022</a:t>
            </a:fld>
            <a:endParaRPr kumimoji="0" lang="en-US" sz="800" b="0" i="0" u="none" strike="noStrike" kern="1200" cap="none" spc="0" normalizeH="0" baseline="0" noProof="0">
              <a:ln>
                <a:noFill/>
              </a:ln>
              <a:solidFill>
                <a:srgbClr val="438086"/>
              </a:solidFill>
              <a:effectLst/>
              <a:uLnTx/>
              <a:uFillTx/>
              <a:latin typeface="Georgia"/>
              <a:ea typeface="+mn-ea"/>
              <a:cs typeface="+mn-cs"/>
            </a:endParaRPr>
          </a:p>
        </p:txBody>
      </p:sp>
      <p:sp>
        <p:nvSpPr>
          <p:cNvPr id="27" name="عنصر نائب لرقم الشريحة 26"/>
          <p:cNvSpPr>
            <a:spLocks noGrp="1"/>
          </p:cNvSpPr>
          <p:nvPr>
            <p:ph type="sldNum" sz="quarter" idx="11"/>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65CE9AE2-6FC1-49C1-8AB6-34DC65F29A18}" type="slidenum">
              <a:rPr kumimoji="0" lang="en-US" sz="18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FFFFFF"/>
              </a:solidFill>
              <a:effectLst/>
              <a:uLnTx/>
              <a:uFillTx/>
              <a:latin typeface="Georgia"/>
              <a:ea typeface="+mn-ea"/>
              <a:cs typeface="+mn-cs"/>
            </a:endParaRPr>
          </a:p>
        </p:txBody>
      </p:sp>
      <p:sp>
        <p:nvSpPr>
          <p:cNvPr id="28" name="عنصر نائب للتذييل 27"/>
          <p:cNvSpPr>
            <a:spLocks noGrp="1"/>
          </p:cNvSpPr>
          <p:nvPr>
            <p:ph type="ftr"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438086"/>
              </a:solidFill>
              <a:effectLst/>
              <a:uLnTx/>
              <a:uFillTx/>
              <a:latin typeface="Georgia"/>
              <a:ea typeface="+mn-ea"/>
              <a:cs typeface="+mn-cs"/>
            </a:endParaRPr>
          </a:p>
        </p:txBody>
      </p:sp>
    </p:spTree>
    <p:extLst>
      <p:ext uri="{BB962C8B-B14F-4D97-AF65-F5344CB8AC3E}">
        <p14:creationId xmlns:p14="http://schemas.microsoft.com/office/powerpoint/2010/main" val="1491381755"/>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a:xfrm>
            <a:off x="8778240" y="612648"/>
            <a:ext cx="1276352"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D5EF465-1E56-470D-9CD8-7751DDC6D19A}" type="datetimeFigureOut">
              <a:rPr kumimoji="0" lang="en-US" sz="800" b="0" i="0" u="none" strike="noStrike" kern="1200" cap="none" spc="0" normalizeH="0" baseline="0" noProof="0" smtClean="0">
                <a:ln>
                  <a:noFill/>
                </a:ln>
                <a:solidFill>
                  <a:srgbClr val="438086"/>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9/30/2022</a:t>
            </a:fld>
            <a:endParaRPr kumimoji="0" lang="en-US" sz="800" b="0" i="0" u="none" strike="noStrike" kern="1200" cap="none" spc="0" normalizeH="0" baseline="0" noProof="0">
              <a:ln>
                <a:noFill/>
              </a:ln>
              <a:solidFill>
                <a:srgbClr val="438086"/>
              </a:solidFill>
              <a:effectLst/>
              <a:uLnTx/>
              <a:uFillTx/>
              <a:latin typeface="Georgia"/>
              <a:ea typeface="+mn-ea"/>
              <a:cs typeface="+mn-cs"/>
            </a:endParaRPr>
          </a:p>
        </p:txBody>
      </p:sp>
      <p:sp>
        <p:nvSpPr>
          <p:cNvPr id="4" name="عنصر نائب للتذييل 3"/>
          <p:cNvSpPr>
            <a:spLocks noGrp="1"/>
          </p:cNvSpPr>
          <p:nvPr>
            <p:ph type="ftr" sz="quarter" idx="11"/>
          </p:nvPr>
        </p:nvSpPr>
        <p:spPr>
          <a:xfrm>
            <a:off x="7010400" y="612648"/>
            <a:ext cx="1767840"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438086"/>
              </a:solidFill>
              <a:effectLst/>
              <a:uLnTx/>
              <a:uFillTx/>
              <a:latin typeface="Georgia"/>
              <a:ea typeface="+mn-ea"/>
              <a:cs typeface="+mn-cs"/>
            </a:endParaRPr>
          </a:p>
        </p:txBody>
      </p:sp>
      <p:sp>
        <p:nvSpPr>
          <p:cNvPr id="5" name="عنصر نائب لرقم الشريحة 4"/>
          <p:cNvSpPr>
            <a:spLocks noGrp="1"/>
          </p:cNvSpPr>
          <p:nvPr>
            <p:ph type="sldNum" sz="quarter" idx="12"/>
          </p:nvPr>
        </p:nvSpPr>
        <p:spPr>
          <a:xfrm>
            <a:off x="10899648" y="2272"/>
            <a:ext cx="1016000"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CE9AE2-6FC1-49C1-8AB6-34DC65F29A18}" type="slidenum">
              <a:rPr kumimoji="0" lang="en-US" sz="18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177107245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D5EF465-1E56-470D-9CD8-7751DDC6D19A}" type="datetimeFigureOut">
              <a:rPr kumimoji="0" lang="en-US" sz="800" b="0" i="0" u="none" strike="noStrike" kern="1200" cap="none" spc="0" normalizeH="0" baseline="0" noProof="0" smtClean="0">
                <a:ln>
                  <a:noFill/>
                </a:ln>
                <a:solidFill>
                  <a:srgbClr val="438086"/>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9/30/2022</a:t>
            </a:fld>
            <a:endParaRPr kumimoji="0" lang="en-US" sz="800" b="0" i="0" u="none" strike="noStrike" kern="1200" cap="none" spc="0" normalizeH="0" baseline="0" noProof="0">
              <a:ln>
                <a:noFill/>
              </a:ln>
              <a:solidFill>
                <a:srgbClr val="438086"/>
              </a:solidFill>
              <a:effectLst/>
              <a:uLnTx/>
              <a:uFillTx/>
              <a:latin typeface="Georgia"/>
              <a:ea typeface="+mn-ea"/>
              <a:cs typeface="+mn-cs"/>
            </a:endParaRPr>
          </a:p>
        </p:txBody>
      </p:sp>
      <p:sp>
        <p:nvSpPr>
          <p:cNvPr id="3" name="عنصر نائب للتذييل 2"/>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438086"/>
              </a:solidFill>
              <a:effectLst/>
              <a:uLnTx/>
              <a:uFillTx/>
              <a:latin typeface="Georgia"/>
              <a:ea typeface="+mn-ea"/>
              <a:cs typeface="+mn-cs"/>
            </a:endParaRPr>
          </a:p>
        </p:txBody>
      </p:sp>
      <p:sp>
        <p:nvSpPr>
          <p:cNvPr id="4" name="عنصر نائب لرقم الشريحة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CE9AE2-6FC1-49C1-8AB6-34DC65F29A18}" type="slidenum">
              <a:rPr kumimoji="0" lang="en-US" sz="18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23080927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7137995" y="1101970"/>
            <a:ext cx="4511040" cy="877824"/>
          </a:xfrm>
        </p:spPr>
        <p:txBody>
          <a:bodyPr anchor="b"/>
          <a:lstStyle>
            <a:lvl1pPr algn="l">
              <a:buNone/>
              <a:defRPr sz="1800" b="1"/>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D5EF465-1E56-470D-9CD8-7751DDC6D19A}" type="datetimeFigureOut">
              <a:rPr kumimoji="0" lang="en-US" sz="800" b="0" i="0" u="none" strike="noStrike" kern="1200" cap="none" spc="0" normalizeH="0" baseline="0" noProof="0" smtClean="0">
                <a:ln>
                  <a:noFill/>
                </a:ln>
                <a:solidFill>
                  <a:srgbClr val="438086"/>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9/30/2022</a:t>
            </a:fld>
            <a:endParaRPr kumimoji="0" lang="en-US" sz="800" b="0" i="0" u="none" strike="noStrike" kern="1200" cap="none" spc="0" normalizeH="0" baseline="0" noProof="0">
              <a:ln>
                <a:noFill/>
              </a:ln>
              <a:solidFill>
                <a:srgbClr val="438086"/>
              </a:solidFill>
              <a:effectLst/>
              <a:uLnTx/>
              <a:uFillTx/>
              <a:latin typeface="Georgia"/>
              <a:ea typeface="+mn-ea"/>
              <a:cs typeface="+mn-cs"/>
            </a:endParaRPr>
          </a:p>
        </p:txBody>
      </p:sp>
      <p:sp>
        <p:nvSpPr>
          <p:cNvPr id="6" name="عنصر نائب للتذييل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438086"/>
              </a:solidFill>
              <a:effectLst/>
              <a:uLnTx/>
              <a:uFillTx/>
              <a:latin typeface="Georgia"/>
              <a:ea typeface="+mn-ea"/>
              <a:cs typeface="+mn-cs"/>
            </a:endParaRPr>
          </a:p>
        </p:txBody>
      </p:sp>
      <p:sp>
        <p:nvSpPr>
          <p:cNvPr id="7" name="عنصر نائب لرقم الشريحة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CE9AE2-6FC1-49C1-8AB6-34DC65F29A18}" type="slidenum">
              <a:rPr kumimoji="0" lang="en-US" sz="18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2972300782"/>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D5EF465-1E56-470D-9CD8-7751DDC6D19A}" type="datetimeFigureOut">
              <a:rPr kumimoji="0" lang="en-US" sz="800" b="0" i="0" u="none" strike="noStrike" kern="1200" cap="none" spc="0" normalizeH="0" baseline="0" noProof="0" smtClean="0">
                <a:ln>
                  <a:noFill/>
                </a:ln>
                <a:solidFill>
                  <a:srgbClr val="438086"/>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9/30/2022</a:t>
            </a:fld>
            <a:endParaRPr kumimoji="0" lang="en-US" sz="800" b="0" i="0" u="none" strike="noStrike" kern="1200" cap="none" spc="0" normalizeH="0" baseline="0" noProof="0">
              <a:ln>
                <a:noFill/>
              </a:ln>
              <a:solidFill>
                <a:srgbClr val="438086"/>
              </a:solidFill>
              <a:effectLst/>
              <a:uLnTx/>
              <a:uFillTx/>
              <a:latin typeface="Georgia"/>
              <a:ea typeface="+mn-ea"/>
              <a:cs typeface="+mn-cs"/>
            </a:endParaRPr>
          </a:p>
        </p:txBody>
      </p:sp>
      <p:sp>
        <p:nvSpPr>
          <p:cNvPr id="6" name="عنصر نائب للتذييل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438086"/>
              </a:solidFill>
              <a:effectLst/>
              <a:uLnTx/>
              <a:uFillTx/>
              <a:latin typeface="Georgia"/>
              <a:ea typeface="+mn-ea"/>
              <a:cs typeface="+mn-cs"/>
            </a:endParaRPr>
          </a:p>
        </p:txBody>
      </p:sp>
      <p:sp>
        <p:nvSpPr>
          <p:cNvPr id="7" name="عنصر نائب لرقم الشريحة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CE9AE2-6FC1-49C1-8AB6-34DC65F29A18}" type="slidenum">
              <a:rPr kumimoji="0" lang="en-US" sz="18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256545933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مستطيل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9" name="مستطيل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0" name="مستطيل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1" name="مستطيل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2" name="مستطيل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useBgFill="1">
        <p:nvSpPr>
          <p:cNvPr id="33" name="مستطيل مستدير الزوايا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useBgFill="1">
        <p:nvSpPr>
          <p:cNvPr id="34" name="مستطيل مستدير الزوايا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5" name="مستطيل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36" name="مستطيل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37" name="مستطيل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8" name="مستطيل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9" name="مستطيل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40" name="مستطيل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22" name="عنصر نائب للعنوان 21"/>
          <p:cNvSpPr>
            <a:spLocks noGrp="1"/>
          </p:cNvSpPr>
          <p:nvPr>
            <p:ph type="title"/>
          </p:nvPr>
        </p:nvSpPr>
        <p:spPr>
          <a:xfrm>
            <a:off x="609600" y="1143000"/>
            <a:ext cx="10972800" cy="10668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D5EF465-1E56-470D-9CD8-7751DDC6D19A}" type="datetimeFigureOut">
              <a:rPr kumimoji="0" lang="en-US" sz="800" b="0" i="0" u="none" strike="noStrike" kern="1200" cap="none" spc="0" normalizeH="0" baseline="0" noProof="0" smtClean="0">
                <a:ln>
                  <a:noFill/>
                </a:ln>
                <a:solidFill>
                  <a:srgbClr val="438086"/>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9/30/2022</a:t>
            </a:fld>
            <a:endParaRPr kumimoji="0" lang="en-US" sz="800" b="0" i="0" u="none" strike="noStrike" kern="1200" cap="none" spc="0" normalizeH="0" baseline="0" noProof="0">
              <a:ln>
                <a:noFill/>
              </a:ln>
              <a:solidFill>
                <a:srgbClr val="438086"/>
              </a:solidFill>
              <a:effectLst/>
              <a:uLnTx/>
              <a:uFillTx/>
              <a:latin typeface="Georgia"/>
              <a:ea typeface="+mn-ea"/>
              <a:cs typeface="+mn-cs"/>
            </a:endParaRPr>
          </a:p>
        </p:txBody>
      </p:sp>
      <p:sp>
        <p:nvSpPr>
          <p:cNvPr id="3" name="عنصر نائب للتذييل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438086"/>
              </a:solidFill>
              <a:effectLst/>
              <a:uLnTx/>
              <a:uFillTx/>
              <a:latin typeface="Georgia"/>
              <a:ea typeface="+mn-ea"/>
              <a:cs typeface="+mn-cs"/>
            </a:endParaRPr>
          </a:p>
        </p:txBody>
      </p:sp>
      <p:sp>
        <p:nvSpPr>
          <p:cNvPr id="23" name="عنصر نائب لرقم الشريحة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5CE9AE2-6FC1-49C1-8AB6-34DC65F29A18}" type="slidenum">
              <a:rPr kumimoji="0" lang="en-US" sz="18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335008865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ransition spd="slow">
    <p:push dir="u"/>
  </p:transition>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D5EF465-1E56-470D-9CD8-7751DDC6D19A}" type="datetimeFigureOut">
              <a:rPr kumimoji="0" lang="en-US" sz="800" b="0" i="0" u="none" strike="noStrike" kern="1200" cap="none" spc="0" normalizeH="0" baseline="0" noProof="0" smtClean="0">
                <a:ln>
                  <a:noFill/>
                </a:ln>
                <a:solidFill>
                  <a:srgbClr val="438086"/>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9/30/2022</a:t>
            </a:fld>
            <a:endParaRPr kumimoji="0" lang="en-US" sz="800" b="0" i="0" u="none" strike="noStrike" kern="1200" cap="none" spc="0" normalizeH="0" baseline="0" noProof="0">
              <a:ln>
                <a:noFill/>
              </a:ln>
              <a:solidFill>
                <a:srgbClr val="438086"/>
              </a:solidFill>
              <a:effectLst/>
              <a:uLnTx/>
              <a:uFillTx/>
              <a:latin typeface="Georgia"/>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438086"/>
              </a:solidFill>
              <a:effectLst/>
              <a:uLnTx/>
              <a:uFillTx/>
              <a:latin typeface="Georgia"/>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5CE9AE2-6FC1-49C1-8AB6-34DC65F29A18}" type="slidenum">
              <a:rPr kumimoji="0" lang="en-US" sz="18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252141419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3"/>
          <p:cNvSpPr/>
          <p:nvPr/>
        </p:nvSpPr>
        <p:spPr>
          <a:xfrm>
            <a:off x="700169" y="2415338"/>
            <a:ext cx="10960608" cy="1754326"/>
          </a:xfrm>
          <a:prstGeom prst="rect">
            <a:avLst/>
          </a:prstGeom>
        </p:spPr>
        <p:txBody>
          <a:bodyPr wrap="square">
            <a:spAutoFit/>
          </a:bodyPr>
          <a:lstStyle/>
          <a:p>
            <a:pPr marL="5080" algn="ctr" rtl="1"/>
            <a:r>
              <a:rPr lang="ar-SA" sz="5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المشاكل التي تواجه مزارع الأنسجة النباتية  </a:t>
            </a:r>
            <a:r>
              <a:rPr lang="en-US" sz="5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Problems facing plants tissue culture</a:t>
            </a:r>
          </a:p>
        </p:txBody>
      </p:sp>
    </p:spTree>
    <p:extLst>
      <p:ext uri="{BB962C8B-B14F-4D97-AF65-F5344CB8AC3E}">
        <p14:creationId xmlns:p14="http://schemas.microsoft.com/office/powerpoint/2010/main" val="2141839401"/>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524256" y="463296"/>
            <a:ext cx="10838688" cy="3913059"/>
          </a:xfrm>
          <a:prstGeom prst="rect">
            <a:avLst/>
          </a:prstGeom>
          <a:noFill/>
        </p:spPr>
        <p:txBody>
          <a:bodyPr wrap="square" rtlCol="0">
            <a:spAutoFit/>
          </a:bodyPr>
          <a:lstStyle/>
          <a:p>
            <a:pPr marL="514350" indent="-514350" algn="just" rtl="1">
              <a:lnSpc>
                <a:spcPct val="150000"/>
              </a:lnSpc>
              <a:buFont typeface="+mj-lt"/>
              <a:buAutoNum type="arabicParenR" startAt="4"/>
            </a:pPr>
            <a:r>
              <a:rPr lang="ar-SA" sz="2400" b="1" dirty="0" smtClean="0">
                <a:effectLst/>
                <a:latin typeface="Calibri" panose="020F0502020204030204" pitchFamily="34" charset="0"/>
                <a:ea typeface="Calibri" panose="020F0502020204030204" pitchFamily="34" charset="0"/>
                <a:cs typeface="+mj-cs"/>
              </a:rPr>
              <a:t>تقليل الأملاح في البيئة</a:t>
            </a:r>
            <a:r>
              <a:rPr lang="ar-SA" sz="2400" b="1" dirty="0" smtClean="0">
                <a:solidFill>
                  <a:srgbClr val="0070C0"/>
                </a:solidFill>
                <a:effectLst/>
                <a:latin typeface="Calibri" panose="020F0502020204030204" pitchFamily="34" charset="0"/>
                <a:ea typeface="Calibri" panose="020F0502020204030204" pitchFamily="34" charset="0"/>
                <a:cs typeface="+mj-cs"/>
              </a:rPr>
              <a:t>:</a:t>
            </a:r>
            <a:endParaRPr lang="en-US" sz="2400" b="1" dirty="0" smtClean="0">
              <a:effectLst/>
              <a:latin typeface="Calibri" panose="020F0502020204030204" pitchFamily="34" charset="0"/>
              <a:ea typeface="Calibri" panose="020F0502020204030204" pitchFamily="34" charset="0"/>
              <a:cs typeface="+mj-cs"/>
            </a:endParaRPr>
          </a:p>
          <a:p>
            <a:pPr algn="just" rtl="1">
              <a:lnSpc>
                <a:spcPct val="150000"/>
              </a:lnSpc>
            </a:pPr>
            <a:r>
              <a:rPr lang="ar-SA" sz="2400" dirty="0" smtClean="0">
                <a:effectLst/>
                <a:latin typeface="Calibri" panose="020F0502020204030204" pitchFamily="34" charset="0"/>
                <a:ea typeface="Calibri" panose="020F0502020204030204" pitchFamily="34" charset="0"/>
                <a:cs typeface="+mj-cs"/>
              </a:rPr>
              <a:t>من المعروف أن البيئة ذات التركيز المنخفض من الأملاح يقل بها المواد الفينولية كما أن خفض </a:t>
            </a:r>
            <a:r>
              <a:rPr lang="ar-SA" sz="2400" dirty="0" smtClean="0">
                <a:solidFill>
                  <a:srgbClr val="00B050"/>
                </a:solidFill>
                <a:effectLst/>
                <a:latin typeface="Calibri" panose="020F0502020204030204" pitchFamily="34" charset="0"/>
                <a:ea typeface="Calibri" panose="020F0502020204030204" pitchFamily="34" charset="0"/>
                <a:cs typeface="+mj-cs"/>
              </a:rPr>
              <a:t>معدل النيتروجين </a:t>
            </a:r>
            <a:r>
              <a:rPr lang="ar-SA" sz="2400" dirty="0" smtClean="0">
                <a:effectLst/>
                <a:latin typeface="Calibri" panose="020F0502020204030204" pitchFamily="34" charset="0"/>
                <a:ea typeface="Calibri" panose="020F0502020204030204" pitchFamily="34" charset="0"/>
                <a:cs typeface="+mj-cs"/>
              </a:rPr>
              <a:t>في البيئة يؤثر على مستوى المواد الفينولية ويحد منها.</a:t>
            </a:r>
            <a:endParaRPr lang="en-US" sz="2400" dirty="0" smtClean="0">
              <a:effectLst/>
              <a:latin typeface="Calibri" panose="020F0502020204030204" pitchFamily="34" charset="0"/>
              <a:ea typeface="Calibri" panose="020F0502020204030204" pitchFamily="34" charset="0"/>
              <a:cs typeface="+mj-cs"/>
            </a:endParaRPr>
          </a:p>
          <a:p>
            <a:pPr marL="514350" indent="-514350" algn="just" rtl="1">
              <a:lnSpc>
                <a:spcPct val="150000"/>
              </a:lnSpc>
              <a:buFont typeface="+mj-lt"/>
              <a:buAutoNum type="arabicParenR" startAt="5"/>
            </a:pPr>
            <a:r>
              <a:rPr lang="ar-SA" sz="2400" b="1" dirty="0" smtClean="0">
                <a:effectLst/>
                <a:latin typeface="Calibri" panose="020F0502020204030204" pitchFamily="34" charset="0"/>
                <a:ea typeface="Calibri" panose="020F0502020204030204" pitchFamily="34" charset="0"/>
                <a:cs typeface="+mj-cs"/>
              </a:rPr>
              <a:t>تأثير منظمات النمو في البيئة:</a:t>
            </a:r>
            <a:endParaRPr lang="en-US" sz="2400" b="1" dirty="0" smtClean="0">
              <a:effectLst/>
              <a:latin typeface="Calibri" panose="020F0502020204030204" pitchFamily="34" charset="0"/>
              <a:ea typeface="Calibri" panose="020F0502020204030204" pitchFamily="34" charset="0"/>
              <a:cs typeface="+mj-cs"/>
            </a:endParaRPr>
          </a:p>
          <a:p>
            <a:pPr algn="just" rtl="1">
              <a:lnSpc>
                <a:spcPct val="150000"/>
              </a:lnSpc>
            </a:pPr>
            <a:r>
              <a:rPr lang="ar-SA" sz="2400" dirty="0" smtClean="0">
                <a:effectLst/>
                <a:latin typeface="Calibri" panose="020F0502020204030204" pitchFamily="34" charset="0"/>
                <a:ea typeface="Calibri" panose="020F0502020204030204" pitchFamily="34" charset="0"/>
                <a:cs typeface="+mj-cs"/>
              </a:rPr>
              <a:t>تعمل منظمات النمو وخاصة </a:t>
            </a:r>
            <a:r>
              <a:rPr lang="ar-SA" sz="2400" dirty="0" err="1" smtClean="0">
                <a:effectLst/>
                <a:latin typeface="Calibri" panose="020F0502020204030204" pitchFamily="34" charset="0"/>
                <a:ea typeface="Calibri" panose="020F0502020204030204" pitchFamily="34" charset="0"/>
                <a:cs typeface="+mj-cs"/>
              </a:rPr>
              <a:t>الأوكسين</a:t>
            </a:r>
            <a:r>
              <a:rPr lang="ar-SA" sz="2400" dirty="0" smtClean="0">
                <a:effectLst/>
                <a:latin typeface="Calibri" panose="020F0502020204030204" pitchFamily="34" charset="0"/>
                <a:ea typeface="Calibri" panose="020F0502020204030204" pitchFamily="34" charset="0"/>
                <a:cs typeface="+mj-cs"/>
              </a:rPr>
              <a:t> </a:t>
            </a:r>
            <a:r>
              <a:rPr lang="ar-SA" sz="2400" dirty="0" err="1" smtClean="0">
                <a:effectLst/>
                <a:latin typeface="Calibri" panose="020F0502020204030204" pitchFamily="34" charset="0"/>
                <a:ea typeface="Calibri" panose="020F0502020204030204" pitchFamily="34" charset="0"/>
                <a:cs typeface="+mj-cs"/>
              </a:rPr>
              <a:t>والسيتوكينين</a:t>
            </a:r>
            <a:r>
              <a:rPr lang="ar-SA" sz="2400" dirty="0" smtClean="0">
                <a:effectLst/>
                <a:latin typeface="Calibri" panose="020F0502020204030204" pitchFamily="34" charset="0"/>
                <a:ea typeface="Calibri" panose="020F0502020204030204" pitchFamily="34" charset="0"/>
                <a:cs typeface="+mj-cs"/>
              </a:rPr>
              <a:t> على زيادة مستوى المواد الفينولية، وعند إزالتها من البيئة أو تخفيض التركيز تتحسن النباتات حيث يأخذ الجزء النباتي الفرصة لخفض مستوى المواد الفينولية .</a:t>
            </a:r>
            <a:endParaRPr lang="en-US" sz="2400" dirty="0" smtClean="0">
              <a:effectLst/>
              <a:latin typeface="Calibri" panose="020F0502020204030204" pitchFamily="34" charset="0"/>
              <a:ea typeface="Calibri" panose="020F0502020204030204" pitchFamily="34" charset="0"/>
              <a:cs typeface="+mj-cs"/>
            </a:endParaRPr>
          </a:p>
          <a:p>
            <a:pPr algn="just" rtl="1">
              <a:lnSpc>
                <a:spcPct val="150000"/>
              </a:lnSpc>
            </a:pPr>
            <a:endParaRPr lang="en-US" sz="2400" dirty="0">
              <a:effectLst/>
              <a:latin typeface="Calibri" panose="020F0502020204030204" pitchFamily="34" charset="0"/>
              <a:ea typeface="Calibri" panose="020F0502020204030204" pitchFamily="34" charset="0"/>
              <a:cs typeface="+mj-cs"/>
            </a:endParaRPr>
          </a:p>
        </p:txBody>
      </p:sp>
      <p:pic>
        <p:nvPicPr>
          <p:cNvPr id="3" name="Picture 30"/>
          <p:cNvPicPr/>
          <p:nvPr/>
        </p:nvPicPr>
        <p:blipFill>
          <a:blip r:embed="rId2" cstate="print">
            <a:extLst>
              <a:ext uri="{28A0092B-C50C-407E-A947-70E740481C1C}">
                <a14:useLocalDpi xmlns:a14="http://schemas.microsoft.com/office/drawing/2010/main" val="0"/>
              </a:ext>
            </a:extLst>
          </a:blip>
          <a:stretch>
            <a:fillRect/>
          </a:stretch>
        </p:blipFill>
        <p:spPr>
          <a:xfrm>
            <a:off x="1854927" y="4297681"/>
            <a:ext cx="3507712" cy="2121116"/>
          </a:xfrm>
          <a:prstGeom prst="rect">
            <a:avLst/>
          </a:prstGeom>
        </p:spPr>
      </p:pic>
      <p:pic>
        <p:nvPicPr>
          <p:cNvPr id="4" name="Picture 32"/>
          <p:cNvPicPr/>
          <p:nvPr/>
        </p:nvPicPr>
        <p:blipFill>
          <a:blip r:embed="rId3" cstate="print">
            <a:extLst>
              <a:ext uri="{28A0092B-C50C-407E-A947-70E740481C1C}">
                <a14:useLocalDpi xmlns:a14="http://schemas.microsoft.com/office/drawing/2010/main" val="0"/>
              </a:ext>
            </a:extLst>
          </a:blip>
          <a:stretch>
            <a:fillRect/>
          </a:stretch>
        </p:blipFill>
        <p:spPr>
          <a:xfrm>
            <a:off x="5439473" y="4297680"/>
            <a:ext cx="3391018" cy="2120481"/>
          </a:xfrm>
          <a:prstGeom prst="rect">
            <a:avLst/>
          </a:prstGeom>
        </p:spPr>
      </p:pic>
    </p:spTree>
    <p:extLst>
      <p:ext uri="{BB962C8B-B14F-4D97-AF65-F5344CB8AC3E}">
        <p14:creationId xmlns:p14="http://schemas.microsoft.com/office/powerpoint/2010/main" val="3378689551"/>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871472" y="268224"/>
            <a:ext cx="9948672" cy="1695144"/>
          </a:xfrm>
          <a:prstGeom prst="rect">
            <a:avLst/>
          </a:prstGeom>
          <a:noFill/>
        </p:spPr>
        <p:txBody>
          <a:bodyPr wrap="square" rtlCol="0">
            <a:spAutoFit/>
          </a:bodyPr>
          <a:lstStyle/>
          <a:p>
            <a:pPr marL="514350" indent="-514350" algn="just" rtl="1">
              <a:lnSpc>
                <a:spcPct val="150000"/>
              </a:lnSpc>
              <a:buFont typeface="+mj-lt"/>
              <a:buAutoNum type="arabicParenR" startAt="6"/>
            </a:pPr>
            <a:r>
              <a:rPr lang="ar-SA" sz="2400" b="1" dirty="0" smtClean="0">
                <a:effectLst/>
                <a:latin typeface="Calibri" panose="020F0502020204030204" pitchFamily="34" charset="0"/>
                <a:ea typeface="Calibri" panose="020F0502020204030204" pitchFamily="34" charset="0"/>
                <a:cs typeface="+mj-cs"/>
              </a:rPr>
              <a:t>دور الفحم المنشط:</a:t>
            </a:r>
            <a:endParaRPr lang="en-US" sz="2400" b="1" dirty="0" smtClean="0">
              <a:effectLst/>
              <a:latin typeface="Calibri" panose="020F0502020204030204" pitchFamily="34" charset="0"/>
              <a:ea typeface="Calibri" panose="020F0502020204030204" pitchFamily="34" charset="0"/>
              <a:cs typeface="+mj-cs"/>
            </a:endParaRPr>
          </a:p>
          <a:p>
            <a:pPr algn="just" rtl="1">
              <a:lnSpc>
                <a:spcPct val="150000"/>
              </a:lnSpc>
            </a:pPr>
            <a:r>
              <a:rPr lang="ar-SA" sz="2400" dirty="0" smtClean="0">
                <a:effectLst/>
                <a:latin typeface="Calibri" panose="020F0502020204030204" pitchFamily="34" charset="0"/>
                <a:ea typeface="Calibri" panose="020F0502020204030204" pitchFamily="34" charset="0"/>
                <a:cs typeface="+mj-cs"/>
              </a:rPr>
              <a:t>يساعد الفحم النباتي النشط على تقليل كمية المواد الفينولية المفرزة في البيئة وذلك بإدمصاصها كما يدمص بعض مركبات البيئة وخاصة الهرمونات.</a:t>
            </a:r>
            <a:endParaRPr lang="en-US" sz="2400" dirty="0">
              <a:effectLst/>
              <a:latin typeface="Calibri" panose="020F0502020204030204" pitchFamily="34" charset="0"/>
              <a:ea typeface="Calibri" panose="020F0502020204030204" pitchFamily="34" charset="0"/>
              <a:cs typeface="+mj-cs"/>
            </a:endParaRPr>
          </a:p>
        </p:txBody>
      </p:sp>
      <p:pic>
        <p:nvPicPr>
          <p:cNvPr id="3" name="Picture 33"/>
          <p:cNvPicPr/>
          <p:nvPr/>
        </p:nvPicPr>
        <p:blipFill>
          <a:blip r:embed="rId2" cstate="print">
            <a:extLst>
              <a:ext uri="{28A0092B-C50C-407E-A947-70E740481C1C}">
                <a14:useLocalDpi xmlns:a14="http://schemas.microsoft.com/office/drawing/2010/main" val="0"/>
              </a:ext>
            </a:extLst>
          </a:blip>
          <a:stretch>
            <a:fillRect/>
          </a:stretch>
        </p:blipFill>
        <p:spPr>
          <a:xfrm>
            <a:off x="209006" y="668719"/>
            <a:ext cx="1662466" cy="2009167"/>
          </a:xfrm>
          <a:prstGeom prst="rect">
            <a:avLst/>
          </a:prstGeom>
        </p:spPr>
      </p:pic>
      <p:sp>
        <p:nvSpPr>
          <p:cNvPr id="4" name="مربع نص 1"/>
          <p:cNvSpPr txBox="1"/>
          <p:nvPr/>
        </p:nvSpPr>
        <p:spPr>
          <a:xfrm>
            <a:off x="107709" y="2067871"/>
            <a:ext cx="11712435" cy="4524315"/>
          </a:xfrm>
          <a:prstGeom prst="rect">
            <a:avLst/>
          </a:prstGeom>
          <a:noFill/>
        </p:spPr>
        <p:txBody>
          <a:bodyPr wrap="square" rtlCol="0">
            <a:spAutoFit/>
          </a:bodyPr>
          <a:lstStyle/>
          <a:p>
            <a:pPr marL="514350" indent="-514350" algn="just" rtl="1">
              <a:lnSpc>
                <a:spcPct val="150000"/>
              </a:lnSpc>
              <a:buFont typeface="+mj-lt"/>
              <a:buAutoNum type="arabicParenR" startAt="7"/>
            </a:pPr>
            <a:r>
              <a:rPr lang="ar-SA" sz="2400" b="1" dirty="0" smtClean="0">
                <a:effectLst/>
                <a:latin typeface="Calibri" panose="020F0502020204030204" pitchFamily="34" charset="0"/>
                <a:ea typeface="Calibri" panose="020F0502020204030204" pitchFamily="34" charset="0"/>
                <a:cs typeface="+mj-cs"/>
              </a:rPr>
              <a:t>نقع </a:t>
            </a:r>
            <a:r>
              <a:rPr lang="ar-SA" sz="2400" b="1" dirty="0" smtClean="0">
                <a:latin typeface="Calibri" panose="020F0502020204030204" pitchFamily="34" charset="0"/>
                <a:ea typeface="Calibri" panose="020F0502020204030204" pitchFamily="34" charset="0"/>
                <a:cs typeface="+mj-cs"/>
              </a:rPr>
              <a:t>الجزء النباتي </a:t>
            </a:r>
            <a:r>
              <a:rPr lang="ar-SA" sz="2400" b="1" dirty="0" err="1" smtClean="0">
                <a:effectLst/>
                <a:latin typeface="Calibri" panose="020F0502020204030204" pitchFamily="34" charset="0"/>
                <a:ea typeface="Calibri" panose="020F0502020204030204" pitchFamily="34" charset="0"/>
                <a:cs typeface="+mj-cs"/>
              </a:rPr>
              <a:t>النباتي</a:t>
            </a:r>
            <a:r>
              <a:rPr lang="ar-SA" sz="2400" b="1" dirty="0" smtClean="0">
                <a:effectLst/>
                <a:latin typeface="Calibri" panose="020F0502020204030204" pitchFamily="34" charset="0"/>
                <a:ea typeface="Calibri" panose="020F0502020204030204" pitchFamily="34" charset="0"/>
                <a:cs typeface="+mj-cs"/>
              </a:rPr>
              <a:t>:</a:t>
            </a:r>
            <a:endParaRPr lang="en-US" sz="2400" b="1" dirty="0" smtClean="0">
              <a:effectLst/>
              <a:latin typeface="Calibri" panose="020F0502020204030204" pitchFamily="34" charset="0"/>
              <a:ea typeface="Calibri" panose="020F0502020204030204" pitchFamily="34" charset="0"/>
              <a:cs typeface="+mj-cs"/>
            </a:endParaRPr>
          </a:p>
          <a:p>
            <a:pPr algn="just" rtl="1">
              <a:lnSpc>
                <a:spcPct val="150000"/>
              </a:lnSpc>
            </a:pPr>
            <a:r>
              <a:rPr lang="ar-SA" sz="2400" dirty="0" smtClean="0">
                <a:effectLst/>
                <a:latin typeface="Calibri" panose="020F0502020204030204" pitchFamily="34" charset="0"/>
                <a:ea typeface="Calibri" panose="020F0502020204030204" pitchFamily="34" charset="0"/>
                <a:cs typeface="+mj-cs"/>
              </a:rPr>
              <a:t>وذلك في ماء معقم لعدة ساعات بعد فصله ثم يلي ذلك زراعته في بيئة تحتوي على القليل من الأملاح لخفض تأثير المركبات الفينولية</a:t>
            </a:r>
          </a:p>
          <a:p>
            <a:pPr marL="514350" indent="-514350" algn="just" rtl="1">
              <a:lnSpc>
                <a:spcPct val="150000"/>
              </a:lnSpc>
              <a:buFont typeface="+mj-lt"/>
              <a:buAutoNum type="arabicParenR" startAt="8"/>
            </a:pPr>
            <a:r>
              <a:rPr lang="ar-SA" sz="2400" b="1" dirty="0">
                <a:latin typeface="Calibri" panose="020F0502020204030204" pitchFamily="34" charset="0"/>
                <a:ea typeface="Calibri" panose="020F0502020204030204" pitchFamily="34" charset="0"/>
                <a:cs typeface="+mj-cs"/>
              </a:rPr>
              <a:t>النقل السريع للنبات:</a:t>
            </a:r>
            <a:endParaRPr lang="en-US" sz="2400" b="1" dirty="0">
              <a:latin typeface="Calibri" panose="020F0502020204030204" pitchFamily="34" charset="0"/>
              <a:ea typeface="Calibri" panose="020F0502020204030204" pitchFamily="34" charset="0"/>
              <a:cs typeface="+mj-cs"/>
            </a:endParaRPr>
          </a:p>
          <a:p>
            <a:pPr algn="just" rtl="1">
              <a:lnSpc>
                <a:spcPct val="150000"/>
              </a:lnSpc>
            </a:pPr>
            <a:r>
              <a:rPr lang="ar-SA" sz="2400" dirty="0">
                <a:latin typeface="Calibri" panose="020F0502020204030204" pitchFamily="34" charset="0"/>
                <a:ea typeface="Calibri" panose="020F0502020204030204" pitchFamily="34" charset="0"/>
                <a:cs typeface="+mj-cs"/>
              </a:rPr>
              <a:t>وذلك بنقل النسيج إلى بيئة طازجة على فترات متقاربة حتى يمكن تقلل التلوين ولكن هذه الطريقة مكلفة إلى حد كبير حيث يزيد من </a:t>
            </a:r>
            <a:r>
              <a:rPr lang="ar-SA" sz="2400" dirty="0" err="1">
                <a:latin typeface="Calibri" panose="020F0502020204030204" pitchFamily="34" charset="0"/>
                <a:ea typeface="Calibri" panose="020F0502020204030204" pitchFamily="34" charset="0"/>
                <a:cs typeface="+mj-cs"/>
              </a:rPr>
              <a:t>إستهلاك</a:t>
            </a:r>
            <a:r>
              <a:rPr lang="ar-SA" sz="2400" dirty="0">
                <a:latin typeface="Calibri" panose="020F0502020204030204" pitchFamily="34" charset="0"/>
                <a:ea typeface="Calibri" panose="020F0502020204030204" pitchFamily="34" charset="0"/>
                <a:cs typeface="+mj-cs"/>
              </a:rPr>
              <a:t> البيئات المغذية وما يتعلق بها من عمليات الإعداد.</a:t>
            </a:r>
            <a:endParaRPr lang="en-US" sz="2400" dirty="0">
              <a:latin typeface="Calibri" panose="020F0502020204030204" pitchFamily="34" charset="0"/>
              <a:ea typeface="Calibri" panose="020F0502020204030204" pitchFamily="34" charset="0"/>
              <a:cs typeface="+mj-cs"/>
            </a:endParaRPr>
          </a:p>
          <a:p>
            <a:pPr algn="just" rtl="1">
              <a:lnSpc>
                <a:spcPct val="150000"/>
              </a:lnSpc>
            </a:pPr>
            <a:endParaRPr lang="en-US" sz="2400" dirty="0" smtClean="0">
              <a:effectLst/>
              <a:latin typeface="Calibri" panose="020F0502020204030204" pitchFamily="34" charset="0"/>
              <a:ea typeface="Calibri" panose="020F0502020204030204" pitchFamily="34" charset="0"/>
              <a:cs typeface="+mj-cs"/>
            </a:endParaRPr>
          </a:p>
          <a:p>
            <a:pPr algn="just" rtl="1">
              <a:lnSpc>
                <a:spcPct val="150000"/>
              </a:lnSpc>
            </a:pPr>
            <a:endParaRPr lang="en-US" sz="2400" dirty="0">
              <a:effectLst/>
              <a:latin typeface="Calibri" panose="020F0502020204030204" pitchFamily="34" charset="0"/>
              <a:ea typeface="Calibri" panose="020F0502020204030204" pitchFamily="34" charset="0"/>
              <a:cs typeface="+mj-cs"/>
            </a:endParaRPr>
          </a:p>
        </p:txBody>
      </p:sp>
    </p:spTree>
    <p:extLst>
      <p:ext uri="{BB962C8B-B14F-4D97-AF65-F5344CB8AC3E}">
        <p14:creationId xmlns:p14="http://schemas.microsoft.com/office/powerpoint/2010/main" val="432236026"/>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87384" y="172430"/>
            <a:ext cx="11492702" cy="2831544"/>
          </a:xfrm>
          <a:prstGeom prst="rect">
            <a:avLst/>
          </a:prstGeom>
          <a:noFill/>
        </p:spPr>
        <p:txBody>
          <a:bodyPr wrap="square" rtlCol="0">
            <a:spAutoFit/>
          </a:bodyPr>
          <a:lstStyle/>
          <a:p>
            <a:pPr marL="5080" marR="0" algn="just" rtl="1">
              <a:lnSpc>
                <a:spcPct val="150000"/>
              </a:lnSpc>
              <a:spcBef>
                <a:spcPts val="0"/>
              </a:spcBef>
              <a:spcAft>
                <a:spcPts val="0"/>
              </a:spcAft>
            </a:pPr>
            <a:r>
              <a:rPr lang="ar-SA" sz="2800" b="1" u="sng" dirty="0" smtClean="0">
                <a:solidFill>
                  <a:srgbClr val="00B050"/>
                </a:solidFill>
                <a:effectLst/>
                <a:latin typeface="Calibri" panose="020F0502020204030204" pitchFamily="34" charset="0"/>
                <a:ea typeface="Calibri" panose="020F0502020204030204" pitchFamily="34" charset="0"/>
                <a:cs typeface="+mj-cs"/>
              </a:rPr>
              <a:t>ثالثاً: </a:t>
            </a:r>
            <a:r>
              <a:rPr lang="ar-SA" sz="2800" b="1" u="sng" dirty="0" err="1" smtClean="0">
                <a:solidFill>
                  <a:srgbClr val="00B050"/>
                </a:solidFill>
                <a:effectLst/>
                <a:latin typeface="Calibri" panose="020F0502020204030204" pitchFamily="34" charset="0"/>
                <a:ea typeface="Calibri" panose="020F0502020204030204" pitchFamily="34" charset="0"/>
                <a:cs typeface="+mj-cs"/>
              </a:rPr>
              <a:t>إحتراق</a:t>
            </a:r>
            <a:r>
              <a:rPr lang="ar-SA" sz="2800" b="1" u="sng" dirty="0" smtClean="0">
                <a:solidFill>
                  <a:srgbClr val="00B050"/>
                </a:solidFill>
                <a:effectLst/>
                <a:latin typeface="Calibri" panose="020F0502020204030204" pitchFamily="34" charset="0"/>
                <a:ea typeface="Calibri" panose="020F0502020204030204" pitchFamily="34" charset="0"/>
                <a:cs typeface="+mj-cs"/>
              </a:rPr>
              <a:t> القمة النامية (</a:t>
            </a:r>
            <a:r>
              <a:rPr lang="en-US" sz="2800" b="1" u="sng" dirty="0" smtClean="0">
                <a:solidFill>
                  <a:srgbClr val="00B050"/>
                </a:solidFill>
                <a:effectLst/>
                <a:latin typeface="Times New Roman" panose="02020603050405020304" pitchFamily="18" charset="0"/>
                <a:ea typeface="Calibri" panose="020F0502020204030204" pitchFamily="34" charset="0"/>
                <a:cs typeface="+mj-cs"/>
              </a:rPr>
              <a:t>Shoot tip Necrosis – Tip burn</a:t>
            </a:r>
            <a:r>
              <a:rPr lang="ar-SA" sz="2800" b="1" u="sng" dirty="0" smtClean="0">
                <a:solidFill>
                  <a:srgbClr val="00B050"/>
                </a:solidFill>
                <a:effectLst/>
                <a:latin typeface="Calibri" panose="020F0502020204030204" pitchFamily="34" charset="0"/>
                <a:ea typeface="Calibri" panose="020F0502020204030204" pitchFamily="34" charset="0"/>
                <a:cs typeface="+mj-cs"/>
              </a:rPr>
              <a:t>):</a:t>
            </a:r>
            <a:endParaRPr lang="en-US" sz="2400" b="1" u="sng" dirty="0" smtClean="0">
              <a:solidFill>
                <a:srgbClr val="00B050"/>
              </a:solidFill>
              <a:effectLst/>
              <a:latin typeface="Calibri" panose="020F0502020204030204" pitchFamily="34" charset="0"/>
              <a:ea typeface="Calibri" panose="020F0502020204030204" pitchFamily="34" charset="0"/>
              <a:cs typeface="+mj-cs"/>
            </a:endParaRPr>
          </a:p>
          <a:p>
            <a:pPr algn="just" rtl="1"/>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يعتبر </a:t>
            </a:r>
            <a:r>
              <a:rPr lang="ar-SA" sz="2400" dirty="0" err="1" smtClean="0">
                <a:effectLst/>
                <a:latin typeface="Calibri" panose="020F0502020204030204" pitchFamily="34" charset="0"/>
                <a:ea typeface="Calibri" panose="020F0502020204030204" pitchFamily="34" charset="0"/>
                <a:cs typeface="Times New Roman" panose="02020603050405020304" pitchFamily="18" charset="0"/>
              </a:rPr>
              <a:t>إحتراق</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القمة النامية من العيوب الفسيولوجية الشائعة المتعلقة بمزارع الأنسجة النباتية، حيث يحدث </a:t>
            </a:r>
            <a:r>
              <a:rPr lang="ar-SA" sz="2400" dirty="0" err="1" smtClean="0">
                <a:effectLst/>
                <a:latin typeface="Calibri" panose="020F0502020204030204" pitchFamily="34" charset="0"/>
                <a:ea typeface="Calibri" panose="020F0502020204030204" pitchFamily="34" charset="0"/>
                <a:cs typeface="Times New Roman" panose="02020603050405020304" pitchFamily="18" charset="0"/>
              </a:rPr>
              <a:t>إصفرار</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للقمة ويؤدي في النهاية </a:t>
            </a:r>
            <a:r>
              <a:rPr lang="ar-SA" sz="2400" dirty="0" err="1" smtClean="0">
                <a:effectLst/>
                <a:latin typeface="Calibri" panose="020F0502020204030204" pitchFamily="34" charset="0"/>
                <a:ea typeface="Calibri" panose="020F0502020204030204" pitchFamily="34" charset="0"/>
                <a:cs typeface="Times New Roman" panose="02020603050405020304" pitchFamily="18" charset="0"/>
              </a:rPr>
              <a:t>لإحتراق</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القمة النامية وموتها، ويشجع ذلك على نمو البراعم الجانبية.</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algn="just" rtl="1"/>
            <a:r>
              <a:rPr lang="ar-SA" sz="2800" u="sng" dirty="0" smtClean="0">
                <a:solidFill>
                  <a:srgbClr val="FF0000"/>
                </a:solidFill>
                <a:effectLst/>
                <a:latin typeface="Calibri" panose="020F0502020204030204" pitchFamily="34" charset="0"/>
                <a:ea typeface="Calibri" panose="020F0502020204030204" pitchFamily="34" charset="0"/>
                <a:cs typeface="+mj-cs"/>
              </a:rPr>
              <a:t>ولعلاج هذه الظاهرة فقد نصح العلماء بالآتي:</a:t>
            </a:r>
            <a:endParaRPr lang="en-US" sz="2400" u="sng" dirty="0" smtClean="0">
              <a:solidFill>
                <a:srgbClr val="FF0000"/>
              </a:solidFill>
              <a:effectLst/>
              <a:latin typeface="Calibri" panose="020F0502020204030204" pitchFamily="34" charset="0"/>
              <a:ea typeface="Calibri" panose="020F0502020204030204" pitchFamily="34" charset="0"/>
              <a:cs typeface="+mj-cs"/>
            </a:endParaRPr>
          </a:p>
          <a:p>
            <a:pPr marL="342900" marR="0" lvl="0" indent="-342900" algn="just" rtl="1">
              <a:spcBef>
                <a:spcPts val="0"/>
              </a:spcBef>
              <a:spcAft>
                <a:spcPts val="0"/>
              </a:spcAft>
              <a:buFont typeface="+mj-lt"/>
              <a:buAutoNum type="arabicParenR"/>
            </a:pPr>
            <a:r>
              <a:rPr lang="ar-SA" sz="2800" dirty="0" smtClean="0">
                <a:effectLst/>
                <a:latin typeface="Calibri" panose="020F0502020204030204" pitchFamily="34" charset="0"/>
                <a:ea typeface="Calibri" panose="020F0502020204030204" pitchFamily="34" charset="0"/>
                <a:cs typeface="Times New Roman" panose="02020603050405020304" pitchFamily="18" charset="0"/>
              </a:rPr>
              <a:t>زيادة تركيز الكالسيوم في البيئة</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spcBef>
                <a:spcPts val="0"/>
              </a:spcBef>
              <a:spcAft>
                <a:spcPts val="0"/>
              </a:spcAft>
              <a:buFont typeface="+mj-lt"/>
              <a:buAutoNum type="arabicParenR"/>
            </a:pPr>
            <a:r>
              <a:rPr lang="ar-SA" sz="2800" dirty="0" smtClean="0">
                <a:effectLst/>
                <a:latin typeface="Calibri" panose="020F0502020204030204" pitchFamily="34" charset="0"/>
                <a:ea typeface="Calibri" panose="020F0502020204030204" pitchFamily="34" charset="0"/>
                <a:cs typeface="Times New Roman" panose="02020603050405020304" pitchFamily="18" charset="0"/>
              </a:rPr>
              <a:t>زيادة التبادل الغازي في أوعية الزراعة باستخدام فلاتر في أغطية الأوعية.</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35"/>
          <p:cNvPicPr/>
          <p:nvPr/>
        </p:nvPicPr>
        <p:blipFill>
          <a:blip r:embed="rId2" cstate="print">
            <a:extLst>
              <a:ext uri="{28A0092B-C50C-407E-A947-70E740481C1C}">
                <a14:useLocalDpi xmlns:a14="http://schemas.microsoft.com/office/drawing/2010/main" val="0"/>
              </a:ext>
            </a:extLst>
          </a:blip>
          <a:stretch>
            <a:fillRect/>
          </a:stretch>
        </p:blipFill>
        <p:spPr>
          <a:xfrm>
            <a:off x="6607864" y="3215449"/>
            <a:ext cx="5274310" cy="1997710"/>
          </a:xfrm>
          <a:prstGeom prst="rect">
            <a:avLst/>
          </a:prstGeom>
        </p:spPr>
      </p:pic>
      <p:pic>
        <p:nvPicPr>
          <p:cNvPr id="4" name="Picture 36"/>
          <p:cNvPicPr/>
          <p:nvPr/>
        </p:nvPicPr>
        <p:blipFill>
          <a:blip r:embed="rId3" cstate="print">
            <a:extLst>
              <a:ext uri="{28A0092B-C50C-407E-A947-70E740481C1C}">
                <a14:useLocalDpi xmlns:a14="http://schemas.microsoft.com/office/drawing/2010/main" val="0"/>
              </a:ext>
            </a:extLst>
          </a:blip>
          <a:stretch>
            <a:fillRect/>
          </a:stretch>
        </p:blipFill>
        <p:spPr>
          <a:xfrm>
            <a:off x="646848" y="3036696"/>
            <a:ext cx="3140710" cy="2355215"/>
          </a:xfrm>
          <a:prstGeom prst="rect">
            <a:avLst/>
          </a:prstGeom>
        </p:spPr>
      </p:pic>
      <p:sp>
        <p:nvSpPr>
          <p:cNvPr id="5" name="مستطيل 4"/>
          <p:cNvSpPr/>
          <p:nvPr/>
        </p:nvSpPr>
        <p:spPr>
          <a:xfrm>
            <a:off x="646848" y="5648868"/>
            <a:ext cx="3396741" cy="646331"/>
          </a:xfrm>
          <a:prstGeom prst="rect">
            <a:avLst/>
          </a:prstGeom>
        </p:spPr>
        <p:txBody>
          <a:bodyPr wrap="square">
            <a:spAutoFit/>
          </a:bodyPr>
          <a:lstStyle/>
          <a:p>
            <a:r>
              <a:rPr lang="en-US" dirty="0"/>
              <a:t/>
            </a:r>
            <a:br>
              <a:rPr lang="en-US" dirty="0"/>
            </a:br>
            <a:r>
              <a:rPr lang="en-US" b="1" dirty="0" smtClean="0">
                <a:solidFill>
                  <a:srgbClr val="000000"/>
                </a:solidFill>
                <a:latin typeface="Roboto"/>
              </a:rPr>
              <a:t>cover with Whatman </a:t>
            </a:r>
            <a:r>
              <a:rPr lang="en-US" b="1" dirty="0">
                <a:solidFill>
                  <a:srgbClr val="000000"/>
                </a:solidFill>
                <a:latin typeface="Roboto"/>
              </a:rPr>
              <a:t>Filter</a:t>
            </a:r>
            <a:endParaRPr lang="en-US" dirty="0"/>
          </a:p>
        </p:txBody>
      </p:sp>
    </p:spTree>
    <p:extLst>
      <p:ext uri="{BB962C8B-B14F-4D97-AF65-F5344CB8AC3E}">
        <p14:creationId xmlns:p14="http://schemas.microsoft.com/office/powerpoint/2010/main" val="63049556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098150" y="291737"/>
            <a:ext cx="10631424" cy="3508653"/>
          </a:xfrm>
          <a:prstGeom prst="rect">
            <a:avLst/>
          </a:prstGeom>
          <a:noFill/>
        </p:spPr>
        <p:txBody>
          <a:bodyPr wrap="square" rtlCol="0">
            <a:spAutoFit/>
          </a:bodyPr>
          <a:lstStyle/>
          <a:p>
            <a:pPr marL="5080" marR="0" algn="just" rtl="1">
              <a:lnSpc>
                <a:spcPct val="150000"/>
              </a:lnSpc>
              <a:spcBef>
                <a:spcPts val="0"/>
              </a:spcBef>
              <a:spcAft>
                <a:spcPts val="0"/>
              </a:spcAft>
            </a:pPr>
            <a:r>
              <a:rPr lang="ar-SA" sz="2800" b="1" u="sng" dirty="0"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رابعاً: الظاهرة الزجاجية (</a:t>
            </a:r>
            <a:r>
              <a:rPr lang="ar-SA" sz="2800" b="1" u="sng" dirty="0" err="1"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التزجج</a:t>
            </a:r>
            <a:r>
              <a:rPr lang="ar-SA" sz="2800" b="1" u="sng" dirty="0"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u="sng" dirty="0" smtClean="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Vitrification</a:t>
            </a:r>
            <a:r>
              <a:rPr lang="ar-SA" sz="2800" b="1" u="sng" dirty="0"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2800" b="1" u="sng" dirty="0" smtClean="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marL="285750" indent="-285750" algn="just" rtl="1">
              <a:lnSpc>
                <a:spcPct val="150000"/>
              </a:lnSpc>
              <a:buFont typeface="Arial" panose="020B0604020202020204" pitchFamily="34" charset="0"/>
              <a:buChar char="•"/>
            </a:pP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لوحظ بعض المشاكل الفسيولوجية لمحاصيل الصوبات فيما يسمى </a:t>
            </a:r>
            <a:r>
              <a:rPr lang="ar-SA" sz="24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بالظاهرة الزجاجية أو </a:t>
            </a:r>
            <a:r>
              <a:rPr lang="ar-SA" sz="2400" dirty="0" err="1"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الزجزجة</a:t>
            </a:r>
            <a:r>
              <a:rPr lang="ar-SA" sz="24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أو البلل بالماء أو يمكن </a:t>
            </a:r>
            <a:r>
              <a:rPr lang="ar-SA" sz="2400" dirty="0" err="1" smtClean="0">
                <a:effectLst/>
                <a:latin typeface="Calibri" panose="020F0502020204030204" pitchFamily="34" charset="0"/>
                <a:ea typeface="Calibri" panose="020F0502020204030204" pitchFamily="34" charset="0"/>
                <a:cs typeface="Times New Roman" panose="02020603050405020304" pitchFamily="18" charset="0"/>
              </a:rPr>
              <a:t>إستخدام</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لفظ الهشاشة، وتزيد هذه الظاهرة خصوصاً عند </a:t>
            </a:r>
            <a:r>
              <a:rPr lang="ar-SA" sz="24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نقص الكالسيوم</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وتزيد عامة بالعوامل التي تساعد على زيادة نمو المجموع الجذري على حساب المجموع الخضري </a:t>
            </a:r>
          </a:p>
          <a:p>
            <a:pPr marL="285750" indent="-285750" algn="just" rtl="1">
              <a:lnSpc>
                <a:spcPct val="150000"/>
              </a:lnSpc>
              <a:buFont typeface="Arial" panose="020B0604020202020204" pitchFamily="34" charset="0"/>
              <a:buChar char="•"/>
            </a:pP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وفي المعمل هذه الظاهرة تؤدي إلى </a:t>
            </a:r>
            <a:r>
              <a:rPr lang="ar-SA" sz="2400" dirty="0" err="1" smtClean="0">
                <a:effectLst/>
                <a:latin typeface="Calibri" panose="020F0502020204030204" pitchFamily="34" charset="0"/>
                <a:ea typeface="Calibri" panose="020F0502020204030204" pitchFamily="34" charset="0"/>
                <a:cs typeface="Times New Roman" panose="02020603050405020304" pitchFamily="18" charset="0"/>
              </a:rPr>
              <a:t>إستطالة</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النباتات ويعقب ذلك زيادة الماء حيث تكون </a:t>
            </a:r>
            <a:r>
              <a:rPr lang="ar-SA" sz="2400" dirty="0" err="1" smtClean="0">
                <a:effectLst/>
                <a:latin typeface="Calibri" panose="020F0502020204030204" pitchFamily="34" charset="0"/>
                <a:ea typeface="Calibri" panose="020F0502020204030204" pitchFamily="34" charset="0"/>
                <a:cs typeface="Times New Roman" panose="02020603050405020304" pitchFamily="18" charset="0"/>
              </a:rPr>
              <a:t>عصيرية</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وتتميز بالهشاشة ثم أخيراً تصفر النباتات أو تكون شبه شفافة. </a:t>
            </a:r>
            <a:endParaRPr lang="en-US" sz="3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39"/>
          <p:cNvPicPr/>
          <p:nvPr/>
        </p:nvPicPr>
        <p:blipFill>
          <a:blip r:embed="rId2" cstate="print">
            <a:extLst>
              <a:ext uri="{28A0092B-C50C-407E-A947-70E740481C1C}">
                <a14:useLocalDpi xmlns:a14="http://schemas.microsoft.com/office/drawing/2010/main" val="0"/>
              </a:ext>
            </a:extLst>
          </a:blip>
          <a:stretch>
            <a:fillRect/>
          </a:stretch>
        </p:blipFill>
        <p:spPr>
          <a:xfrm>
            <a:off x="1533398" y="3800390"/>
            <a:ext cx="9334899" cy="2974713"/>
          </a:xfrm>
          <a:prstGeom prst="rect">
            <a:avLst/>
          </a:prstGeom>
        </p:spPr>
      </p:pic>
    </p:spTree>
    <p:extLst>
      <p:ext uri="{BB962C8B-B14F-4D97-AF65-F5344CB8AC3E}">
        <p14:creationId xmlns:p14="http://schemas.microsoft.com/office/powerpoint/2010/main" val="3463684611"/>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04504" y="205801"/>
            <a:ext cx="11724350" cy="4062651"/>
          </a:xfrm>
          <a:prstGeom prst="rect">
            <a:avLst/>
          </a:prstGeom>
        </p:spPr>
        <p:txBody>
          <a:bodyPr wrap="square">
            <a:spAutoFit/>
          </a:bodyPr>
          <a:lstStyle/>
          <a:p>
            <a:pPr marL="285750" lvl="0" indent="-285750" algn="just" rtl="1">
              <a:lnSpc>
                <a:spcPct val="150000"/>
              </a:lnSpc>
              <a:buFont typeface="Arial" panose="020B0604020202020204" pitchFamily="34" charset="0"/>
              <a:buChar char="•"/>
            </a:pPr>
            <a:r>
              <a:rPr lang="ar-SA" sz="2800" b="1" u="sng" dirty="0" smtClean="0">
                <a:solidFill>
                  <a:srgbClr val="FF0000"/>
                </a:solidFill>
                <a:latin typeface="Calibri" panose="020F0502020204030204" pitchFamily="34" charset="0"/>
                <a:ea typeface="Calibri" panose="020F0502020204030204" pitchFamily="34" charset="0"/>
                <a:cs typeface="+mj-cs"/>
              </a:rPr>
              <a:t>العوامل </a:t>
            </a:r>
            <a:r>
              <a:rPr lang="ar-SA" sz="2800" b="1" u="sng" dirty="0">
                <a:solidFill>
                  <a:srgbClr val="FF0000"/>
                </a:solidFill>
                <a:latin typeface="Calibri" panose="020F0502020204030204" pitchFamily="34" charset="0"/>
                <a:ea typeface="Calibri" panose="020F0502020204030204" pitchFamily="34" charset="0"/>
                <a:cs typeface="+mj-cs"/>
              </a:rPr>
              <a:t>الآتية تؤثر على تكوين هذه </a:t>
            </a:r>
            <a:r>
              <a:rPr lang="ar-SA" sz="2800" b="1" u="sng" dirty="0" err="1" smtClean="0">
                <a:solidFill>
                  <a:srgbClr val="FF0000"/>
                </a:solidFill>
                <a:latin typeface="Calibri" panose="020F0502020204030204" pitchFamily="34" charset="0"/>
                <a:ea typeface="Calibri" panose="020F0502020204030204" pitchFamily="34" charset="0"/>
                <a:cs typeface="+mj-cs"/>
              </a:rPr>
              <a:t>التزجج</a:t>
            </a:r>
            <a:r>
              <a:rPr lang="ar-SA" sz="2800" b="1" u="sng" dirty="0" smtClean="0">
                <a:solidFill>
                  <a:srgbClr val="FF0000"/>
                </a:solidFill>
                <a:latin typeface="Calibri" panose="020F0502020204030204" pitchFamily="34" charset="0"/>
                <a:ea typeface="Calibri" panose="020F0502020204030204" pitchFamily="34" charset="0"/>
                <a:cs typeface="+mj-cs"/>
              </a:rPr>
              <a:t>:</a:t>
            </a:r>
            <a:endParaRPr lang="en-US" sz="2800" b="1" u="sng" dirty="0">
              <a:solidFill>
                <a:srgbClr val="FF0000"/>
              </a:solidFill>
              <a:latin typeface="Calibri" panose="020F0502020204030204" pitchFamily="34" charset="0"/>
              <a:ea typeface="Calibri" panose="020F0502020204030204" pitchFamily="34" charset="0"/>
              <a:cs typeface="+mj-cs"/>
            </a:endParaRPr>
          </a:p>
          <a:p>
            <a:pPr marL="342900" lvl="0" indent="-342900" algn="just" rtl="1">
              <a:lnSpc>
                <a:spcPct val="150000"/>
              </a:lnSpc>
              <a:buFont typeface="+mj-lt"/>
              <a:buAutoNum type="arabicParenR"/>
            </a:pPr>
            <a:r>
              <a:rPr lang="ar-SA" sz="2000" dirty="0">
                <a:solidFill>
                  <a:prstClr val="black"/>
                </a:solidFill>
                <a:latin typeface="Calibri" panose="020F0502020204030204" pitchFamily="34" charset="0"/>
                <a:ea typeface="Calibri" panose="020F0502020204030204" pitchFamily="34" charset="0"/>
                <a:cs typeface="+mj-cs"/>
              </a:rPr>
              <a:t>نوع النبات المأخوذ منه </a:t>
            </a:r>
            <a:r>
              <a:rPr lang="ar-SA" sz="2000" dirty="0" smtClean="0">
                <a:solidFill>
                  <a:prstClr val="black"/>
                </a:solidFill>
                <a:latin typeface="Calibri" panose="020F0502020204030204" pitchFamily="34" charset="0"/>
                <a:ea typeface="Calibri" panose="020F0502020204030204" pitchFamily="34" charset="0"/>
                <a:cs typeface="+mj-cs"/>
              </a:rPr>
              <a:t>الجزء النباتي النباتي </a:t>
            </a:r>
            <a:r>
              <a:rPr lang="ar-SA" sz="2000" dirty="0">
                <a:solidFill>
                  <a:prstClr val="black"/>
                </a:solidFill>
                <a:latin typeface="Calibri" panose="020F0502020204030204" pitchFamily="34" charset="0"/>
                <a:ea typeface="Calibri" panose="020F0502020204030204" pitchFamily="34" charset="0"/>
                <a:cs typeface="+mj-cs"/>
              </a:rPr>
              <a:t>(</a:t>
            </a:r>
            <a:r>
              <a:rPr lang="en-US" sz="2000" b="1" dirty="0">
                <a:solidFill>
                  <a:srgbClr val="C00000"/>
                </a:solidFill>
                <a:latin typeface="Times New Roman" panose="02020603050405020304" pitchFamily="18" charset="0"/>
                <a:ea typeface="Calibri" panose="020F0502020204030204" pitchFamily="34" charset="0"/>
                <a:cs typeface="+mj-cs"/>
              </a:rPr>
              <a:t>Donor</a:t>
            </a:r>
            <a:r>
              <a:rPr lang="en-US" sz="2000" dirty="0">
                <a:solidFill>
                  <a:prstClr val="black"/>
                </a:solidFill>
                <a:latin typeface="Times New Roman" panose="02020603050405020304" pitchFamily="18" charset="0"/>
                <a:ea typeface="Calibri" panose="020F0502020204030204" pitchFamily="34" charset="0"/>
                <a:cs typeface="+mj-cs"/>
              </a:rPr>
              <a:t> </a:t>
            </a:r>
            <a:r>
              <a:rPr lang="en-US" sz="2000" b="1" dirty="0">
                <a:solidFill>
                  <a:srgbClr val="C00000"/>
                </a:solidFill>
                <a:latin typeface="Times New Roman" panose="02020603050405020304" pitchFamily="18" charset="0"/>
                <a:ea typeface="Calibri" panose="020F0502020204030204" pitchFamily="34" charset="0"/>
                <a:cs typeface="+mj-cs"/>
              </a:rPr>
              <a:t>Plant</a:t>
            </a:r>
            <a:r>
              <a:rPr lang="ar-SA" sz="2000" dirty="0">
                <a:solidFill>
                  <a:prstClr val="black"/>
                </a:solidFill>
                <a:latin typeface="Calibri" panose="020F0502020204030204" pitchFamily="34" charset="0"/>
                <a:ea typeface="Calibri" panose="020F0502020204030204" pitchFamily="34" charset="0"/>
                <a:cs typeface="+mj-cs"/>
              </a:rPr>
              <a:t>).</a:t>
            </a:r>
            <a:endParaRPr lang="en-US" sz="2000" dirty="0">
              <a:solidFill>
                <a:prstClr val="black"/>
              </a:solidFill>
              <a:latin typeface="Calibri" panose="020F0502020204030204" pitchFamily="34" charset="0"/>
              <a:ea typeface="Calibri" panose="020F0502020204030204" pitchFamily="34" charset="0"/>
              <a:cs typeface="+mj-cs"/>
            </a:endParaRPr>
          </a:p>
          <a:p>
            <a:pPr marL="342900" lvl="0" indent="-342900" algn="just" rtl="1">
              <a:lnSpc>
                <a:spcPct val="150000"/>
              </a:lnSpc>
              <a:buFont typeface="+mj-lt"/>
              <a:buAutoNum type="arabicParenR"/>
            </a:pPr>
            <a:r>
              <a:rPr lang="ar-SA" sz="2000" dirty="0">
                <a:solidFill>
                  <a:prstClr val="black"/>
                </a:solidFill>
                <a:latin typeface="Calibri" panose="020F0502020204030204" pitchFamily="34" charset="0"/>
                <a:ea typeface="Calibri" panose="020F0502020204030204" pitchFamily="34" charset="0"/>
                <a:cs typeface="+mj-cs"/>
              </a:rPr>
              <a:t>حجم وعاء الزراعة لوحظ أنه كلما كان كبيراً قلت الظاهرة.</a:t>
            </a:r>
            <a:endParaRPr lang="en-US" sz="2000" dirty="0">
              <a:solidFill>
                <a:prstClr val="black"/>
              </a:solidFill>
              <a:latin typeface="Calibri" panose="020F0502020204030204" pitchFamily="34" charset="0"/>
              <a:ea typeface="Calibri" panose="020F0502020204030204" pitchFamily="34" charset="0"/>
              <a:cs typeface="+mj-cs"/>
            </a:endParaRPr>
          </a:p>
          <a:p>
            <a:pPr marL="342900" lvl="0" indent="-342900" algn="just" rtl="1">
              <a:lnSpc>
                <a:spcPct val="150000"/>
              </a:lnSpc>
              <a:buFont typeface="+mj-lt"/>
              <a:buAutoNum type="arabicParenR"/>
            </a:pPr>
            <a:r>
              <a:rPr lang="ar-SA" sz="2000" dirty="0">
                <a:solidFill>
                  <a:prstClr val="black"/>
                </a:solidFill>
                <a:latin typeface="Calibri" panose="020F0502020204030204" pitchFamily="34" charset="0"/>
                <a:ea typeface="Calibri" panose="020F0502020204030204" pitchFamily="34" charset="0"/>
                <a:cs typeface="+mj-cs"/>
              </a:rPr>
              <a:t>نوعية البيئة – صلبة أم </a:t>
            </a:r>
            <a:r>
              <a:rPr lang="ar-SA" sz="2000" dirty="0" smtClean="0">
                <a:solidFill>
                  <a:prstClr val="black"/>
                </a:solidFill>
                <a:latin typeface="Calibri" panose="020F0502020204030204" pitchFamily="34" charset="0"/>
                <a:ea typeface="Calibri" panose="020F0502020204030204" pitchFamily="34" charset="0"/>
                <a:cs typeface="+mj-cs"/>
              </a:rPr>
              <a:t>سائلة</a:t>
            </a:r>
            <a:r>
              <a:rPr lang="ar-SA" sz="2000" dirty="0">
                <a:solidFill>
                  <a:prstClr val="black"/>
                </a:solidFill>
                <a:latin typeface="Calibri" panose="020F0502020204030204" pitchFamily="34" charset="0"/>
                <a:ea typeface="Calibri" panose="020F0502020204030204" pitchFamily="34" charset="0"/>
                <a:cs typeface="+mj-cs"/>
              </a:rPr>
              <a:t> </a:t>
            </a:r>
            <a:r>
              <a:rPr lang="ar-SA" sz="2000" dirty="0" smtClean="0">
                <a:solidFill>
                  <a:prstClr val="black"/>
                </a:solidFill>
                <a:latin typeface="Calibri" panose="020F0502020204030204" pitchFamily="34" charset="0"/>
                <a:ea typeface="Calibri" panose="020F0502020204030204" pitchFamily="34" charset="0"/>
                <a:cs typeface="+mj-cs"/>
              </a:rPr>
              <a:t>تقل في البيئات </a:t>
            </a:r>
            <a:r>
              <a:rPr lang="ar-SA" sz="2000" dirty="0" smtClean="0">
                <a:solidFill>
                  <a:prstClr val="black"/>
                </a:solidFill>
                <a:latin typeface="Calibri" panose="020F0502020204030204" pitchFamily="34" charset="0"/>
                <a:ea typeface="Calibri" panose="020F0502020204030204" pitchFamily="34" charset="0"/>
                <a:cs typeface="+mj-cs"/>
              </a:rPr>
              <a:t>الصلبه حيث بتركيز الاجار بالبيئة يقلل من الظاهره  </a:t>
            </a:r>
            <a:r>
              <a:rPr lang="ar-SA" sz="2000" dirty="0" smtClean="0">
                <a:solidFill>
                  <a:prstClr val="black"/>
                </a:solidFill>
                <a:latin typeface="Calibri" panose="020F0502020204030204" pitchFamily="34" charset="0"/>
                <a:ea typeface="Calibri" panose="020F0502020204030204" pitchFamily="34" charset="0"/>
                <a:cs typeface="+mj-cs"/>
              </a:rPr>
              <a:t>.</a:t>
            </a:r>
          </a:p>
          <a:p>
            <a:pPr marL="342900" marR="0" lvl="0" indent="-342900" algn="just" rtl="1">
              <a:lnSpc>
                <a:spcPct val="150000"/>
              </a:lnSpc>
              <a:spcBef>
                <a:spcPts val="0"/>
              </a:spcBef>
              <a:spcAft>
                <a:spcPts val="0"/>
              </a:spcAft>
              <a:buFont typeface="+mj-lt"/>
              <a:buAutoNum type="arabicParenR"/>
            </a:pPr>
            <a:r>
              <a:rPr lang="ar-SA" sz="2000" dirty="0">
                <a:latin typeface="Calibri" panose="020F0502020204030204" pitchFamily="34" charset="0"/>
                <a:ea typeface="Calibri" panose="020F0502020204030204" pitchFamily="34" charset="0"/>
                <a:cs typeface="+mj-cs"/>
              </a:rPr>
              <a:t>المعاملة بدرجات الحرارة المنخفضة 3 -4 م.</a:t>
            </a:r>
            <a:endParaRPr lang="en-US" dirty="0">
              <a:latin typeface="Calibri" panose="020F0502020204030204" pitchFamily="34" charset="0"/>
              <a:ea typeface="Calibri" panose="020F0502020204030204" pitchFamily="34" charset="0"/>
              <a:cs typeface="+mj-cs"/>
            </a:endParaRPr>
          </a:p>
          <a:p>
            <a:pPr marL="342900" marR="0" lvl="0" indent="-342900" algn="just" rtl="1">
              <a:lnSpc>
                <a:spcPct val="150000"/>
              </a:lnSpc>
              <a:spcBef>
                <a:spcPts val="0"/>
              </a:spcBef>
              <a:spcAft>
                <a:spcPts val="0"/>
              </a:spcAft>
              <a:buFont typeface="+mj-lt"/>
              <a:buAutoNum type="arabicParenR"/>
            </a:pPr>
            <a:r>
              <a:rPr lang="ar-SA" sz="2000" dirty="0">
                <a:latin typeface="Calibri" panose="020F0502020204030204" pitchFamily="34" charset="0"/>
                <a:ea typeface="Calibri" panose="020F0502020204030204" pitchFamily="34" charset="0"/>
                <a:cs typeface="+mj-cs"/>
              </a:rPr>
              <a:t>تركيز النترات والكلوريدات والكالسيوم في </a:t>
            </a:r>
            <a:r>
              <a:rPr lang="ar-SA" sz="2000" dirty="0" smtClean="0">
                <a:latin typeface="Calibri" panose="020F0502020204030204" pitchFamily="34" charset="0"/>
                <a:ea typeface="Calibri" panose="020F0502020204030204" pitchFamily="34" charset="0"/>
                <a:cs typeface="+mj-cs"/>
              </a:rPr>
              <a:t>البيئة كلما قلت زادت هذه الظاهره .</a:t>
            </a:r>
            <a:endParaRPr lang="en-US" dirty="0">
              <a:latin typeface="Calibri" panose="020F0502020204030204" pitchFamily="34" charset="0"/>
              <a:ea typeface="Calibri" panose="020F0502020204030204" pitchFamily="34" charset="0"/>
              <a:cs typeface="+mj-cs"/>
            </a:endParaRPr>
          </a:p>
          <a:p>
            <a:pPr marL="342900" marR="0" lvl="0" indent="-342900" algn="just" rtl="1">
              <a:lnSpc>
                <a:spcPct val="150000"/>
              </a:lnSpc>
              <a:spcBef>
                <a:spcPts val="0"/>
              </a:spcBef>
              <a:spcAft>
                <a:spcPts val="0"/>
              </a:spcAft>
              <a:buFont typeface="+mj-lt"/>
              <a:buAutoNum type="arabicParenR"/>
            </a:pPr>
            <a:r>
              <a:rPr lang="ar-SA" sz="2000" dirty="0">
                <a:latin typeface="Calibri" panose="020F0502020204030204" pitchFamily="34" charset="0"/>
                <a:ea typeface="Calibri" panose="020F0502020204030204" pitchFamily="34" charset="0"/>
                <a:cs typeface="+mj-cs"/>
              </a:rPr>
              <a:t>السيتوكينين: نوعيته وتركيزه – فقد وجد </a:t>
            </a:r>
            <a:r>
              <a:rPr lang="ar-SA" sz="2000" dirty="0" smtClean="0">
                <a:latin typeface="Calibri" panose="020F0502020204030204" pitchFamily="34" charset="0"/>
                <a:ea typeface="Calibri" panose="020F0502020204030204" pitchFamily="34" charset="0"/>
                <a:cs typeface="+mj-cs"/>
              </a:rPr>
              <a:t>أن تقليل البنزيل أدينين( السيتوكاينين ) </a:t>
            </a:r>
            <a:r>
              <a:rPr lang="ar-SA" sz="2000" dirty="0">
                <a:latin typeface="Calibri" panose="020F0502020204030204" pitchFamily="34" charset="0"/>
                <a:ea typeface="Calibri" panose="020F0502020204030204" pitchFamily="34" charset="0"/>
                <a:cs typeface="+mj-cs"/>
              </a:rPr>
              <a:t>من البيئة يقلل من تكوين هذه الظاهرة.</a:t>
            </a:r>
            <a:endParaRPr lang="en-US" dirty="0">
              <a:latin typeface="Calibri" panose="020F0502020204030204" pitchFamily="34" charset="0"/>
              <a:ea typeface="Calibri" panose="020F0502020204030204" pitchFamily="34" charset="0"/>
              <a:cs typeface="+mj-cs"/>
            </a:endParaRPr>
          </a:p>
          <a:p>
            <a:pPr lvl="0" algn="just" rtl="1">
              <a:lnSpc>
                <a:spcPct val="150000"/>
              </a:lnSpc>
            </a:pPr>
            <a:endParaRPr lang="en-US" sz="2000" dirty="0">
              <a:solidFill>
                <a:prstClr val="black"/>
              </a:solidFill>
              <a:latin typeface="Calibri" panose="020F0502020204030204" pitchFamily="34" charset="0"/>
              <a:ea typeface="Calibri" panose="020F0502020204030204" pitchFamily="34" charset="0"/>
              <a:cs typeface="+mj-cs"/>
            </a:endParaRPr>
          </a:p>
        </p:txBody>
      </p:sp>
      <p:sp>
        <p:nvSpPr>
          <p:cNvPr id="3" name="مربع نص 1"/>
          <p:cNvSpPr txBox="1"/>
          <p:nvPr/>
        </p:nvSpPr>
        <p:spPr>
          <a:xfrm>
            <a:off x="1038934" y="3608474"/>
            <a:ext cx="10789920" cy="1427955"/>
          </a:xfrm>
          <a:prstGeom prst="rect">
            <a:avLst/>
          </a:prstGeom>
          <a:noFill/>
        </p:spPr>
        <p:txBody>
          <a:bodyPr wrap="square" rtlCol="0">
            <a:spAutoFit/>
          </a:bodyPr>
          <a:lstStyle/>
          <a:p>
            <a:pPr marL="342900" marR="0" lvl="0" indent="-342900" algn="just" rtl="1">
              <a:lnSpc>
                <a:spcPct val="150000"/>
              </a:lnSpc>
              <a:spcBef>
                <a:spcPts val="0"/>
              </a:spcBef>
              <a:spcAft>
                <a:spcPts val="0"/>
              </a:spcAft>
              <a:buFont typeface="+mj-lt"/>
              <a:buAutoNum type="arabicParenR" startAt="7"/>
            </a:pP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تركيز الكربوهيدرات.</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ar-SA" sz="2000" dirty="0" smtClean="0">
                <a:latin typeface="Calibri" panose="020F0502020204030204" pitchFamily="34" charset="0"/>
                <a:ea typeface="Calibri" panose="020F0502020204030204" pitchFamily="34" charset="0"/>
                <a:cs typeface="Times New Roman" panose="02020603050405020304" pitchFamily="18" charset="0"/>
              </a:rPr>
              <a:t>تتميز </a:t>
            </a: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أوراق النباتات ذات الظاهرة الزجاجية بأنها عريضة وسميكة </a:t>
            </a:r>
            <a:r>
              <a:rPr lang="ar-SA" sz="2000" dirty="0" err="1" smtClean="0">
                <a:effectLst/>
                <a:latin typeface="Calibri" panose="020F0502020204030204" pitchFamily="34" charset="0"/>
                <a:ea typeface="Calibri" panose="020F0502020204030204" pitchFamily="34" charset="0"/>
                <a:cs typeface="Times New Roman" panose="02020603050405020304" pitchFamily="18" charset="0"/>
              </a:rPr>
              <a:t>وعصيرية</a:t>
            </a: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 وغضة أو متجعدة ذات تشوهات واضحة وذلك من خلال نقص عمليات </a:t>
            </a:r>
            <a:r>
              <a:rPr lang="ar-SA" sz="2000" dirty="0" err="1" smtClean="0">
                <a:effectLst/>
                <a:latin typeface="Calibri" panose="020F0502020204030204" pitchFamily="34" charset="0"/>
                <a:ea typeface="Calibri" panose="020F0502020204030204" pitchFamily="34" charset="0"/>
                <a:cs typeface="Times New Roman" panose="02020603050405020304" pitchFamily="18" charset="0"/>
              </a:rPr>
              <a:t>اللجننة</a:t>
            </a: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 للأوعية والخلايا وكذلك تضخمها.</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39"/>
          <p:cNvPicPr/>
          <p:nvPr/>
        </p:nvPicPr>
        <p:blipFill>
          <a:blip r:embed="rId2" cstate="print">
            <a:extLst>
              <a:ext uri="{28A0092B-C50C-407E-A947-70E740481C1C}">
                <a14:useLocalDpi xmlns:a14="http://schemas.microsoft.com/office/drawing/2010/main" val="0"/>
              </a:ext>
            </a:extLst>
          </a:blip>
          <a:stretch>
            <a:fillRect/>
          </a:stretch>
        </p:blipFill>
        <p:spPr>
          <a:xfrm>
            <a:off x="266302" y="321135"/>
            <a:ext cx="3325984" cy="2827014"/>
          </a:xfrm>
          <a:prstGeom prst="rect">
            <a:avLst/>
          </a:prstGeom>
        </p:spPr>
      </p:pic>
    </p:spTree>
    <p:extLst>
      <p:ext uri="{BB962C8B-B14F-4D97-AF65-F5344CB8AC3E}">
        <p14:creationId xmlns:p14="http://schemas.microsoft.com/office/powerpoint/2010/main" val="3424324108"/>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53568" y="463296"/>
            <a:ext cx="11082528" cy="3416320"/>
          </a:xfrm>
          <a:prstGeom prst="rect">
            <a:avLst/>
          </a:prstGeom>
          <a:noFill/>
        </p:spPr>
        <p:txBody>
          <a:bodyPr wrap="square" rtlCol="0">
            <a:spAutoFit/>
          </a:bodyPr>
          <a:lstStyle/>
          <a:p>
            <a:pPr marL="5080" marR="0" algn="just" rtl="1">
              <a:lnSpc>
                <a:spcPct val="150000"/>
              </a:lnSpc>
              <a:spcBef>
                <a:spcPts val="0"/>
              </a:spcBef>
              <a:spcAft>
                <a:spcPts val="0"/>
              </a:spcAft>
            </a:pPr>
            <a:r>
              <a:rPr lang="ar-SA" sz="2400" b="1" u="sng" dirty="0"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خامساً: </a:t>
            </a:r>
            <a:r>
              <a:rPr lang="ar-SA" sz="2400" b="1" u="sng" dirty="0" err="1"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الإختلافات</a:t>
            </a:r>
            <a:r>
              <a:rPr lang="ar-SA" sz="2400" b="1" u="sng" dirty="0"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الوراثية (</a:t>
            </a:r>
            <a:r>
              <a:rPr lang="en-US" sz="2400" b="1" u="sng" dirty="0" smtClean="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Somaclonal Variation</a:t>
            </a:r>
            <a:r>
              <a:rPr lang="ar-SA" sz="2400" b="1" u="sng" dirty="0"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2400" u="sng" dirty="0" smtClean="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marL="285750" indent="-285750" algn="just" rtl="1">
              <a:lnSpc>
                <a:spcPct val="150000"/>
              </a:lnSpc>
              <a:buFont typeface="Arial" panose="020B0604020202020204" pitchFamily="34" charset="0"/>
              <a:buChar char="•"/>
            </a:pP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من المعروف حالياً أن هناك إختلافات وراثية قد تظهر في الخلايا غير المتميزة (الكالُس) وكذلك  عند زراعة البروتوبلاست والأنسجة المختلفة وأيضاً في الصفات المورفولوجية للنباتات الناتجة من زراعة الانسجة. ومعظم </a:t>
            </a:r>
            <a:r>
              <a:rPr lang="ar-SA" sz="2000" dirty="0" err="1" smtClean="0">
                <a:effectLst/>
                <a:latin typeface="Calibri" panose="020F0502020204030204" pitchFamily="34" charset="0"/>
                <a:ea typeface="Calibri" panose="020F0502020204030204" pitchFamily="34" charset="0"/>
                <a:cs typeface="Times New Roman" panose="02020603050405020304" pitchFamily="18" charset="0"/>
              </a:rPr>
              <a:t>الإختلافات</a:t>
            </a: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 الوراثية قد ترجع إلى التغيرات في عدد وتركيب الكروموسومات.</a:t>
            </a:r>
          </a:p>
          <a:p>
            <a:pPr marL="285750" indent="-285750" algn="just" rtl="1">
              <a:lnSpc>
                <a:spcPct val="150000"/>
              </a:lnSpc>
              <a:buFont typeface="Arial" panose="020B0604020202020204" pitchFamily="34" charset="0"/>
              <a:buChar char="•"/>
            </a:pP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ويمكن الإستفادة من الإختلافات الوراثية التي تظهر على النباتات الناتجة من زراعة الخلايا الجسمية على بيئة غذائية داخل المعمل </a:t>
            </a:r>
          </a:p>
          <a:p>
            <a:pPr algn="just" rtl="1">
              <a:lnSpc>
                <a:spcPct val="150000"/>
              </a:lnSpc>
            </a:pP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2000" b="1" dirty="0" smtClean="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in</a:t>
            </a:r>
            <a:r>
              <a:rPr lang="en-US" sz="2000" dirty="0" smtClean="0">
                <a:effectLst/>
                <a:latin typeface="Times New Roman" panose="02020603050405020304" pitchFamily="18" charset="0"/>
                <a:ea typeface="Calibri" panose="020F0502020204030204" pitchFamily="34" charset="0"/>
                <a:cs typeface="Arial" panose="020B0604020202020204" pitchFamily="34" charset="0"/>
              </a:rPr>
              <a:t> </a:t>
            </a:r>
            <a:r>
              <a:rPr lang="en-US" sz="2000" b="1" dirty="0" smtClean="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vitro</a:t>
            </a: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 في إحداث تغييرات وراثية بمعدلات عالية في الأصناف </a:t>
            </a:r>
            <a:r>
              <a:rPr lang="ar-SA" sz="2000" dirty="0" err="1" smtClean="0">
                <a:effectLst/>
                <a:latin typeface="Calibri" panose="020F0502020204030204" pitchFamily="34" charset="0"/>
                <a:ea typeface="Calibri" panose="020F0502020204030204" pitchFamily="34" charset="0"/>
                <a:cs typeface="Times New Roman" panose="02020603050405020304" pitchFamily="18" charset="0"/>
              </a:rPr>
              <a:t>الإقتصادية</a:t>
            </a: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 بدون إجراء </a:t>
            </a:r>
            <a:r>
              <a:rPr lang="ar-SA" sz="2000" dirty="0" err="1" smtClean="0">
                <a:effectLst/>
                <a:latin typeface="Calibri" panose="020F0502020204030204" pitchFamily="34" charset="0"/>
                <a:ea typeface="Calibri" panose="020F0502020204030204" pitchFamily="34" charset="0"/>
                <a:cs typeface="Times New Roman" panose="02020603050405020304" pitchFamily="18" charset="0"/>
              </a:rPr>
              <a:t>تهجينات</a:t>
            </a: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 مع تراكيب وراثية أخرى وبالتالي ممارسة إجراء عملية </a:t>
            </a:r>
            <a:r>
              <a:rPr lang="ar-SA" sz="2000" dirty="0" err="1" smtClean="0">
                <a:effectLst/>
                <a:latin typeface="Calibri" panose="020F0502020204030204" pitchFamily="34" charset="0"/>
                <a:ea typeface="Calibri" panose="020F0502020204030204" pitchFamily="34" charset="0"/>
                <a:cs typeface="Times New Roman" panose="02020603050405020304" pitchFamily="18" charset="0"/>
              </a:rPr>
              <a:t>الإنتخاب</a:t>
            </a: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 بين النباتات الناتجة.</a:t>
            </a:r>
          </a:p>
        </p:txBody>
      </p:sp>
      <p:pic>
        <p:nvPicPr>
          <p:cNvPr id="3" name="Picture 40"/>
          <p:cNvPicPr/>
          <p:nvPr/>
        </p:nvPicPr>
        <p:blipFill>
          <a:blip r:embed="rId2" cstate="print">
            <a:extLst>
              <a:ext uri="{28A0092B-C50C-407E-A947-70E740481C1C}">
                <a14:useLocalDpi xmlns:a14="http://schemas.microsoft.com/office/drawing/2010/main" val="0"/>
              </a:ext>
            </a:extLst>
          </a:blip>
          <a:stretch>
            <a:fillRect/>
          </a:stretch>
        </p:blipFill>
        <p:spPr>
          <a:xfrm>
            <a:off x="944880" y="4258491"/>
            <a:ext cx="10491216" cy="2293837"/>
          </a:xfrm>
          <a:prstGeom prst="rect">
            <a:avLst/>
          </a:prstGeom>
        </p:spPr>
      </p:pic>
      <p:sp>
        <p:nvSpPr>
          <p:cNvPr id="4" name="مربع نص 1"/>
          <p:cNvSpPr txBox="1"/>
          <p:nvPr/>
        </p:nvSpPr>
        <p:spPr>
          <a:xfrm>
            <a:off x="353568" y="3657479"/>
            <a:ext cx="11082528" cy="504625"/>
          </a:xfrm>
          <a:prstGeom prst="rect">
            <a:avLst/>
          </a:prstGeom>
          <a:noFill/>
        </p:spPr>
        <p:txBody>
          <a:bodyPr wrap="square" rtlCol="0">
            <a:spAutoFit/>
          </a:bodyPr>
          <a:lstStyle/>
          <a:p>
            <a:pPr marL="285750" indent="-285750" algn="just" rtl="1">
              <a:lnSpc>
                <a:spcPct val="150000"/>
              </a:lnSpc>
              <a:buFont typeface="Arial" panose="020B0604020202020204" pitchFamily="34" charset="0"/>
              <a:buChar char="•"/>
            </a:pP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وقد إستخدم إحداث الطفرات معملياً في تحسين محاصيل عديدة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85425328"/>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65760" y="877824"/>
            <a:ext cx="11021568" cy="4708981"/>
          </a:xfrm>
          <a:prstGeom prst="rect">
            <a:avLst/>
          </a:prstGeom>
          <a:noFill/>
        </p:spPr>
        <p:txBody>
          <a:bodyPr wrap="square" rtlCol="0">
            <a:spAutoFit/>
          </a:bodyPr>
          <a:lstStyle/>
          <a:p>
            <a:pPr algn="just" rtl="1">
              <a:lnSpc>
                <a:spcPct val="150000"/>
              </a:lnSpc>
            </a:pPr>
            <a:r>
              <a:rPr lang="ar-SA" sz="2800" b="1" u="sng"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تفسير نشأة </a:t>
            </a:r>
            <a:r>
              <a:rPr lang="ar-SA" sz="2800" b="1" u="sng" dirty="0" err="1"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الإختلافات</a:t>
            </a:r>
            <a:r>
              <a:rPr lang="ar-SA" sz="2800" b="1" u="sng"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الوراثية (</a:t>
            </a:r>
            <a:r>
              <a:rPr lang="en-US" sz="2800" b="1" u="sng" dirty="0" err="1" smtClean="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Somaclones</a:t>
            </a:r>
            <a:r>
              <a:rPr lang="ar-SA" sz="2800" b="1" u="sng"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2400" u="sng"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لقد تم نشر عدد من </a:t>
            </a:r>
            <a:r>
              <a:rPr lang="ar-SA" sz="2400" dirty="0" err="1" smtClean="0">
                <a:effectLst/>
                <a:latin typeface="Calibri" panose="020F0502020204030204" pitchFamily="34" charset="0"/>
                <a:ea typeface="Calibri" panose="020F0502020204030204" pitchFamily="34" charset="0"/>
                <a:cs typeface="Times New Roman" panose="02020603050405020304" pitchFamily="18" charset="0"/>
              </a:rPr>
              <a:t>الإحتمالات</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بواسطة كثير من الباحثين لتفسير نشأة </a:t>
            </a:r>
            <a:r>
              <a:rPr lang="ar-SA" sz="2400" dirty="0" err="1" smtClean="0">
                <a:effectLst/>
                <a:latin typeface="Calibri" panose="020F0502020204030204" pitchFamily="34" charset="0"/>
                <a:ea typeface="Calibri" panose="020F0502020204030204" pitchFamily="34" charset="0"/>
                <a:cs typeface="Times New Roman" panose="02020603050405020304" pitchFamily="18" charset="0"/>
              </a:rPr>
              <a:t>الإختلافات</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الوراثية بين النباتات الناتجة من زراعة الخلايا الجسمية ( الأوراق </a:t>
            </a:r>
            <a:r>
              <a:rPr lang="ar-SA" sz="2400" dirty="0" err="1" smtClean="0">
                <a:effectLst/>
                <a:latin typeface="Calibri" panose="020F0502020204030204" pitchFamily="34" charset="0"/>
                <a:ea typeface="Calibri" panose="020F0502020204030204" pitchFamily="34" charset="0"/>
                <a:cs typeface="Times New Roman" panose="02020603050405020304" pitchFamily="18" charset="0"/>
              </a:rPr>
              <a:t>الفلقية</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الجذر ، الساق، مزارع </a:t>
            </a:r>
            <a:r>
              <a:rPr lang="ar-SA" sz="2400" dirty="0" err="1" smtClean="0">
                <a:effectLst/>
                <a:latin typeface="Calibri" panose="020F0502020204030204" pitchFamily="34" charset="0"/>
                <a:ea typeface="Calibri" panose="020F0502020204030204" pitchFamily="34" charset="0"/>
                <a:cs typeface="Times New Roman" panose="02020603050405020304" pitchFamily="18" charset="0"/>
              </a:rPr>
              <a:t>البروتوبلاست</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ويمكن تلخيص هذه </a:t>
            </a:r>
            <a:r>
              <a:rPr lang="ar-SA" sz="2400" dirty="0" err="1" smtClean="0">
                <a:effectLst/>
                <a:latin typeface="Calibri" panose="020F0502020204030204" pitchFamily="34" charset="0"/>
                <a:ea typeface="Calibri" panose="020F0502020204030204" pitchFamily="34" charset="0"/>
                <a:cs typeface="Times New Roman" panose="02020603050405020304" pitchFamily="18" charset="0"/>
              </a:rPr>
              <a:t>الإحتمالات</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في النقاط التالية:</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Clr>
                <a:srgbClr val="385623"/>
              </a:buClr>
              <a:buFont typeface="+mj-lt"/>
              <a:buAutoNum type="arabicParenR"/>
            </a:pP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طفرات جينية.</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Clr>
                <a:srgbClr val="385623"/>
              </a:buClr>
              <a:buFont typeface="+mj-lt"/>
              <a:buAutoNum type="arabicParenR"/>
            </a:pP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تغيرات في أجزاء الكروموسوم.</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Clr>
                <a:srgbClr val="0070C0"/>
              </a:buClr>
              <a:buFont typeface="+mj-cs"/>
              <a:buAutoNum type="arabic2Minus"/>
            </a:pP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النقص (</a:t>
            </a:r>
            <a:r>
              <a:rPr lang="en-US" sz="2400" b="1" dirty="0" smtClean="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Deletion</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Clr>
                <a:srgbClr val="0070C0"/>
              </a:buClr>
              <a:buFont typeface="+mj-cs"/>
              <a:buAutoNum type="arabic2Minus"/>
            </a:pP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الإضافة (</a:t>
            </a:r>
            <a:r>
              <a:rPr lang="en-US" sz="2400" b="1" dirty="0" smtClean="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Duplication</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42"/>
          <p:cNvPicPr/>
          <p:nvPr/>
        </p:nvPicPr>
        <p:blipFill>
          <a:blip r:embed="rId2" cstate="print">
            <a:extLst>
              <a:ext uri="{28A0092B-C50C-407E-A947-70E740481C1C}">
                <a14:useLocalDpi xmlns:a14="http://schemas.microsoft.com/office/drawing/2010/main" val="0"/>
              </a:ext>
            </a:extLst>
          </a:blip>
          <a:stretch>
            <a:fillRect/>
          </a:stretch>
        </p:blipFill>
        <p:spPr>
          <a:xfrm>
            <a:off x="977201" y="2965270"/>
            <a:ext cx="2540000" cy="2896162"/>
          </a:xfrm>
          <a:prstGeom prst="rect">
            <a:avLst/>
          </a:prstGeom>
        </p:spPr>
      </p:pic>
      <p:pic>
        <p:nvPicPr>
          <p:cNvPr id="4" name="Picture 43"/>
          <p:cNvPicPr/>
          <p:nvPr/>
        </p:nvPicPr>
        <p:blipFill>
          <a:blip r:embed="rId3" cstate="print">
            <a:extLst>
              <a:ext uri="{28A0092B-C50C-407E-A947-70E740481C1C}">
                <a14:useLocalDpi xmlns:a14="http://schemas.microsoft.com/office/drawing/2010/main" val="0"/>
              </a:ext>
            </a:extLst>
          </a:blip>
          <a:stretch>
            <a:fillRect/>
          </a:stretch>
        </p:blipFill>
        <p:spPr>
          <a:xfrm>
            <a:off x="3602926" y="2965269"/>
            <a:ext cx="2540000" cy="2894257"/>
          </a:xfrm>
          <a:prstGeom prst="rect">
            <a:avLst/>
          </a:prstGeom>
        </p:spPr>
      </p:pic>
    </p:spTree>
    <p:extLst>
      <p:ext uri="{BB962C8B-B14F-4D97-AF65-F5344CB8AC3E}">
        <p14:creationId xmlns:p14="http://schemas.microsoft.com/office/powerpoint/2010/main" val="67834632"/>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74321" y="104503"/>
            <a:ext cx="11821886" cy="8217634"/>
          </a:xfrm>
          <a:prstGeom prst="rect">
            <a:avLst/>
          </a:prstGeom>
          <a:noFill/>
        </p:spPr>
        <p:txBody>
          <a:bodyPr wrap="square" rtlCol="0">
            <a:spAutoFit/>
          </a:bodyPr>
          <a:lstStyle/>
          <a:p>
            <a:pPr marL="342900" marR="0" lvl="0" indent="-342900" algn="just" rtl="1">
              <a:lnSpc>
                <a:spcPct val="150000"/>
              </a:lnSpc>
              <a:spcBef>
                <a:spcPts val="0"/>
              </a:spcBef>
              <a:spcAft>
                <a:spcPts val="0"/>
              </a:spcAft>
              <a:buClr>
                <a:srgbClr val="385623"/>
              </a:buClr>
              <a:buFont typeface="+mj-lt"/>
              <a:buAutoNum type="arabicParenR" startAt="3"/>
            </a:pPr>
            <a:r>
              <a:rPr lang="ar-SA" sz="2400" dirty="0" smtClean="0">
                <a:effectLst/>
                <a:latin typeface="Calibri" panose="020F0502020204030204" pitchFamily="34" charset="0"/>
                <a:ea typeface="Calibri" panose="020F0502020204030204" pitchFamily="34" charset="0"/>
                <a:cs typeface="+mj-cs"/>
              </a:rPr>
              <a:t>تغيرات ترتيبية للجينات على الكروموسوم وتشمل:</a:t>
            </a:r>
            <a:endParaRPr lang="en-US" sz="2400" dirty="0" smtClean="0">
              <a:effectLst/>
              <a:latin typeface="Calibri" panose="020F0502020204030204" pitchFamily="34" charset="0"/>
              <a:ea typeface="Calibri" panose="020F0502020204030204" pitchFamily="34" charset="0"/>
              <a:cs typeface="+mj-cs"/>
            </a:endParaRPr>
          </a:p>
          <a:p>
            <a:pPr marL="342900" marR="0" lvl="0" indent="-342900" algn="just" rtl="1">
              <a:lnSpc>
                <a:spcPct val="150000"/>
              </a:lnSpc>
              <a:spcBef>
                <a:spcPts val="0"/>
              </a:spcBef>
              <a:spcAft>
                <a:spcPts val="0"/>
              </a:spcAft>
              <a:buClr>
                <a:srgbClr val="0070C0"/>
              </a:buClr>
              <a:buFont typeface="+mj-cs"/>
              <a:buAutoNum type="arabic2Minus"/>
            </a:pPr>
            <a:r>
              <a:rPr lang="ar-SA" sz="2400" dirty="0" err="1" smtClean="0">
                <a:effectLst/>
                <a:latin typeface="Calibri" panose="020F0502020204030204" pitchFamily="34" charset="0"/>
                <a:ea typeface="Calibri" panose="020F0502020204030204" pitchFamily="34" charset="0"/>
                <a:cs typeface="+mj-cs"/>
              </a:rPr>
              <a:t>الإنتقالات</a:t>
            </a:r>
            <a:r>
              <a:rPr lang="ar-SA" sz="2400" dirty="0" smtClean="0">
                <a:effectLst/>
                <a:latin typeface="Calibri" panose="020F0502020204030204" pitchFamily="34" charset="0"/>
                <a:ea typeface="Calibri" panose="020F0502020204030204" pitchFamily="34" charset="0"/>
                <a:cs typeface="+mj-cs"/>
              </a:rPr>
              <a:t> </a:t>
            </a:r>
            <a:r>
              <a:rPr lang="ar-SA" sz="2400" dirty="0" err="1" smtClean="0">
                <a:effectLst/>
                <a:latin typeface="Calibri" panose="020F0502020204030204" pitchFamily="34" charset="0"/>
                <a:ea typeface="Calibri" panose="020F0502020204030204" pitchFamily="34" charset="0"/>
                <a:cs typeface="+mj-cs"/>
              </a:rPr>
              <a:t>الكروموسومية</a:t>
            </a:r>
            <a:endParaRPr lang="en-US" sz="2400" dirty="0" smtClean="0">
              <a:effectLst/>
              <a:latin typeface="Calibri" panose="020F0502020204030204" pitchFamily="34" charset="0"/>
              <a:ea typeface="Calibri" panose="020F0502020204030204" pitchFamily="34" charset="0"/>
              <a:cs typeface="+mj-cs"/>
            </a:endParaRPr>
          </a:p>
          <a:p>
            <a:pPr marL="342900" marR="0" lvl="0" indent="-342900" algn="just" rtl="1">
              <a:lnSpc>
                <a:spcPct val="150000"/>
              </a:lnSpc>
              <a:spcBef>
                <a:spcPts val="0"/>
              </a:spcBef>
              <a:spcAft>
                <a:spcPts val="0"/>
              </a:spcAft>
              <a:buClr>
                <a:srgbClr val="0070C0"/>
              </a:buClr>
              <a:buFont typeface="+mj-cs"/>
              <a:buAutoNum type="arabic2Minus"/>
            </a:pPr>
            <a:r>
              <a:rPr lang="ar-SA" sz="2400" dirty="0" err="1" smtClean="0">
                <a:effectLst/>
                <a:latin typeface="Calibri" panose="020F0502020204030204" pitchFamily="34" charset="0"/>
                <a:ea typeface="Calibri" panose="020F0502020204030204" pitchFamily="34" charset="0"/>
                <a:cs typeface="+mj-cs"/>
              </a:rPr>
              <a:t>الإنقلابات</a:t>
            </a:r>
            <a:r>
              <a:rPr lang="ar-SA" sz="2400" dirty="0" smtClean="0">
                <a:effectLst/>
                <a:latin typeface="Calibri" panose="020F0502020204030204" pitchFamily="34" charset="0"/>
                <a:ea typeface="Calibri" panose="020F0502020204030204" pitchFamily="34" charset="0"/>
                <a:cs typeface="+mj-cs"/>
              </a:rPr>
              <a:t> </a:t>
            </a:r>
            <a:r>
              <a:rPr lang="ar-SA" sz="2400" dirty="0" err="1" smtClean="0">
                <a:effectLst/>
                <a:latin typeface="Calibri" panose="020F0502020204030204" pitchFamily="34" charset="0"/>
                <a:ea typeface="Calibri" panose="020F0502020204030204" pitchFamily="34" charset="0"/>
                <a:cs typeface="+mj-cs"/>
              </a:rPr>
              <a:t>الكروموسومية</a:t>
            </a:r>
            <a:endParaRPr lang="en-US" sz="2400" dirty="0" smtClean="0">
              <a:effectLst/>
              <a:latin typeface="Calibri" panose="020F0502020204030204" pitchFamily="34" charset="0"/>
              <a:ea typeface="Calibri" panose="020F0502020204030204" pitchFamily="34" charset="0"/>
              <a:cs typeface="+mj-cs"/>
            </a:endParaRPr>
          </a:p>
          <a:p>
            <a:pPr algn="just" rtl="1">
              <a:lnSpc>
                <a:spcPct val="150000"/>
              </a:lnSpc>
            </a:pPr>
            <a:r>
              <a:rPr lang="ar-SA" sz="2400" dirty="0" smtClean="0">
                <a:effectLst/>
                <a:latin typeface="Calibri" panose="020F0502020204030204" pitchFamily="34" charset="0"/>
                <a:ea typeface="Calibri" panose="020F0502020204030204" pitchFamily="34" charset="0"/>
                <a:cs typeface="+mj-cs"/>
              </a:rPr>
              <a:t> </a:t>
            </a:r>
          </a:p>
          <a:p>
            <a:pPr algn="just" rtl="1">
              <a:lnSpc>
                <a:spcPct val="150000"/>
              </a:lnSpc>
            </a:pPr>
            <a:endParaRPr lang="ar-SA" sz="2400" dirty="0">
              <a:latin typeface="Calibri" panose="020F0502020204030204" pitchFamily="34" charset="0"/>
              <a:ea typeface="Calibri" panose="020F0502020204030204" pitchFamily="34" charset="0"/>
              <a:cs typeface="+mj-cs"/>
            </a:endParaRPr>
          </a:p>
          <a:p>
            <a:pPr algn="just" rtl="1">
              <a:lnSpc>
                <a:spcPct val="150000"/>
              </a:lnSpc>
            </a:pPr>
            <a:endParaRPr lang="ar-SA" sz="2400" dirty="0" smtClean="0">
              <a:effectLst/>
              <a:latin typeface="Calibri" panose="020F0502020204030204" pitchFamily="34" charset="0"/>
              <a:ea typeface="Calibri" panose="020F0502020204030204" pitchFamily="34" charset="0"/>
              <a:cs typeface="+mj-cs"/>
            </a:endParaRPr>
          </a:p>
          <a:p>
            <a:pPr algn="just" rtl="1">
              <a:lnSpc>
                <a:spcPct val="150000"/>
              </a:lnSpc>
            </a:pPr>
            <a:endParaRPr lang="ar-SA" sz="2400" dirty="0" smtClean="0">
              <a:effectLst/>
              <a:latin typeface="Calibri" panose="020F0502020204030204" pitchFamily="34" charset="0"/>
              <a:ea typeface="Calibri" panose="020F0502020204030204" pitchFamily="34" charset="0"/>
              <a:cs typeface="+mj-cs"/>
            </a:endParaRPr>
          </a:p>
          <a:p>
            <a:pPr algn="just" rtl="1">
              <a:lnSpc>
                <a:spcPct val="150000"/>
              </a:lnSpc>
            </a:pPr>
            <a:endParaRPr lang="en-US" sz="2400" dirty="0" smtClean="0">
              <a:effectLst/>
              <a:latin typeface="Calibri" panose="020F0502020204030204" pitchFamily="34" charset="0"/>
              <a:ea typeface="Calibri" panose="020F0502020204030204" pitchFamily="34" charset="0"/>
              <a:cs typeface="+mj-cs"/>
            </a:endParaRPr>
          </a:p>
          <a:p>
            <a:pPr marL="342900" marR="0" lvl="0" indent="-342900" algn="just" rtl="1">
              <a:lnSpc>
                <a:spcPct val="150000"/>
              </a:lnSpc>
              <a:spcBef>
                <a:spcPts val="0"/>
              </a:spcBef>
              <a:spcAft>
                <a:spcPts val="0"/>
              </a:spcAft>
              <a:buClr>
                <a:srgbClr val="385623"/>
              </a:buClr>
              <a:buFont typeface="+mj-lt"/>
              <a:buAutoNum type="arabicParenR" startAt="4"/>
            </a:pPr>
            <a:r>
              <a:rPr lang="ar-SA" sz="2400" dirty="0" smtClean="0">
                <a:effectLst/>
                <a:latin typeface="Calibri" panose="020F0502020204030204" pitchFamily="34" charset="0"/>
                <a:ea typeface="Calibri" panose="020F0502020204030204" pitchFamily="34" charset="0"/>
                <a:cs typeface="+mj-cs"/>
              </a:rPr>
              <a:t>تغيرات عددية في المجموعة </a:t>
            </a:r>
            <a:r>
              <a:rPr lang="ar-SA" sz="2400" dirty="0" err="1" smtClean="0">
                <a:effectLst/>
                <a:latin typeface="Calibri" panose="020F0502020204030204" pitchFamily="34" charset="0"/>
                <a:ea typeface="Calibri" panose="020F0502020204030204" pitchFamily="34" charset="0"/>
                <a:cs typeface="+mj-cs"/>
              </a:rPr>
              <a:t>الكروموسومية</a:t>
            </a:r>
            <a:r>
              <a:rPr lang="ar-SA" sz="2400" dirty="0" smtClean="0">
                <a:effectLst/>
                <a:latin typeface="Calibri" panose="020F0502020204030204" pitchFamily="34" charset="0"/>
                <a:ea typeface="Calibri" panose="020F0502020204030204" pitchFamily="34" charset="0"/>
                <a:cs typeface="+mj-cs"/>
              </a:rPr>
              <a:t> وتشمل:</a:t>
            </a:r>
            <a:endParaRPr lang="en-US" sz="2400" dirty="0" smtClean="0">
              <a:effectLst/>
              <a:latin typeface="Calibri" panose="020F0502020204030204" pitchFamily="34" charset="0"/>
              <a:ea typeface="Calibri" panose="020F0502020204030204" pitchFamily="34" charset="0"/>
              <a:cs typeface="+mj-cs"/>
            </a:endParaRPr>
          </a:p>
          <a:p>
            <a:pPr marL="342900" marR="0" lvl="0" indent="-342900" algn="just" rtl="1">
              <a:lnSpc>
                <a:spcPct val="150000"/>
              </a:lnSpc>
              <a:spcBef>
                <a:spcPts val="0"/>
              </a:spcBef>
              <a:spcAft>
                <a:spcPts val="0"/>
              </a:spcAft>
              <a:buClr>
                <a:srgbClr val="0070C0"/>
              </a:buClr>
              <a:buFont typeface="+mj-cs"/>
              <a:buAutoNum type="arabic2Minus"/>
            </a:pPr>
            <a:r>
              <a:rPr lang="ar-SA" sz="2400" dirty="0" smtClean="0">
                <a:effectLst/>
                <a:latin typeface="Calibri" panose="020F0502020204030204" pitchFamily="34" charset="0"/>
                <a:ea typeface="Calibri" panose="020F0502020204030204" pitchFamily="34" charset="0"/>
                <a:cs typeface="+mj-cs"/>
              </a:rPr>
              <a:t>عديد </a:t>
            </a:r>
            <a:r>
              <a:rPr lang="ar-SA" sz="2400" dirty="0" err="1" smtClean="0">
                <a:effectLst/>
                <a:latin typeface="Calibri" panose="020F0502020204030204" pitchFamily="34" charset="0"/>
                <a:ea typeface="Calibri" panose="020F0502020204030204" pitchFamily="34" charset="0"/>
                <a:cs typeface="+mj-cs"/>
              </a:rPr>
              <a:t>الأنوية</a:t>
            </a:r>
            <a:r>
              <a:rPr lang="ar-SA" sz="2400" dirty="0" smtClean="0">
                <a:effectLst/>
                <a:latin typeface="Calibri" panose="020F0502020204030204" pitchFamily="34" charset="0"/>
                <a:ea typeface="Calibri" panose="020F0502020204030204" pitchFamily="34" charset="0"/>
                <a:cs typeface="+mj-cs"/>
              </a:rPr>
              <a:t> (</a:t>
            </a:r>
            <a:r>
              <a:rPr lang="en-US" sz="2400" b="1" dirty="0" smtClean="0">
                <a:solidFill>
                  <a:srgbClr val="C00000"/>
                </a:solidFill>
                <a:effectLst/>
                <a:latin typeface="Times New Roman" panose="02020603050405020304" pitchFamily="18" charset="0"/>
                <a:ea typeface="Calibri" panose="020F0502020204030204" pitchFamily="34" charset="0"/>
                <a:cs typeface="+mj-cs"/>
              </a:rPr>
              <a:t>Polyploidy</a:t>
            </a:r>
            <a:r>
              <a:rPr lang="ar-SA" sz="2400" dirty="0" smtClean="0">
                <a:effectLst/>
                <a:latin typeface="Calibri" panose="020F0502020204030204" pitchFamily="34" charset="0"/>
                <a:ea typeface="Calibri" panose="020F0502020204030204" pitchFamily="34" charset="0"/>
                <a:cs typeface="+mj-cs"/>
              </a:rPr>
              <a:t>)</a:t>
            </a:r>
            <a:endParaRPr lang="en-US" sz="2400" dirty="0" smtClean="0">
              <a:effectLst/>
              <a:latin typeface="Calibri" panose="020F0502020204030204" pitchFamily="34" charset="0"/>
              <a:ea typeface="Calibri" panose="020F0502020204030204" pitchFamily="34" charset="0"/>
              <a:cs typeface="+mj-cs"/>
            </a:endParaRPr>
          </a:p>
          <a:p>
            <a:pPr marL="342900" marR="0" lvl="0" indent="-342900" algn="just" rtl="1">
              <a:lnSpc>
                <a:spcPct val="150000"/>
              </a:lnSpc>
              <a:spcBef>
                <a:spcPts val="0"/>
              </a:spcBef>
              <a:spcAft>
                <a:spcPts val="0"/>
              </a:spcAft>
              <a:buClr>
                <a:srgbClr val="0070C0"/>
              </a:buClr>
              <a:buFont typeface="+mj-cs"/>
              <a:buAutoNum type="arabic2Minus"/>
            </a:pPr>
            <a:r>
              <a:rPr lang="ar-SA" sz="2400" dirty="0" smtClean="0">
                <a:effectLst/>
                <a:latin typeface="Calibri" panose="020F0502020204030204" pitchFamily="34" charset="0"/>
                <a:ea typeface="Calibri" panose="020F0502020204030204" pitchFamily="34" charset="0"/>
                <a:cs typeface="+mj-cs"/>
              </a:rPr>
              <a:t>وحيد النواة (</a:t>
            </a:r>
            <a:r>
              <a:rPr lang="en-US" sz="2400" b="1" dirty="0" smtClean="0">
                <a:solidFill>
                  <a:srgbClr val="C00000"/>
                </a:solidFill>
                <a:effectLst/>
                <a:latin typeface="Times New Roman" panose="02020603050405020304" pitchFamily="18" charset="0"/>
                <a:ea typeface="Calibri" panose="020F0502020204030204" pitchFamily="34" charset="0"/>
                <a:cs typeface="+mj-cs"/>
              </a:rPr>
              <a:t>Aneuploidy</a:t>
            </a:r>
            <a:r>
              <a:rPr lang="ar-SA" sz="2400" dirty="0" smtClean="0">
                <a:effectLst/>
                <a:latin typeface="Calibri" panose="020F0502020204030204" pitchFamily="34" charset="0"/>
                <a:ea typeface="Calibri" panose="020F0502020204030204" pitchFamily="34" charset="0"/>
                <a:cs typeface="+mj-cs"/>
              </a:rPr>
              <a:t>)</a:t>
            </a:r>
            <a:endParaRPr lang="en-US" sz="2400" dirty="0" smtClean="0">
              <a:effectLst/>
              <a:latin typeface="Calibri" panose="020F0502020204030204" pitchFamily="34" charset="0"/>
              <a:ea typeface="Calibri" panose="020F0502020204030204" pitchFamily="34" charset="0"/>
              <a:cs typeface="+mj-cs"/>
            </a:endParaRPr>
          </a:p>
          <a:p>
            <a:pPr marL="342900" marR="0" lvl="0" indent="-342900" algn="just" rtl="1">
              <a:lnSpc>
                <a:spcPct val="150000"/>
              </a:lnSpc>
              <a:spcBef>
                <a:spcPts val="0"/>
              </a:spcBef>
              <a:spcAft>
                <a:spcPts val="0"/>
              </a:spcAft>
              <a:buClr>
                <a:srgbClr val="0070C0"/>
              </a:buClr>
              <a:buFont typeface="+mj-cs"/>
              <a:buAutoNum type="arabic2Minus"/>
            </a:pPr>
            <a:endParaRPr lang="en-US" sz="2400" dirty="0">
              <a:latin typeface="Calibri" panose="020F0502020204030204" pitchFamily="34" charset="0"/>
              <a:ea typeface="Calibri" panose="020F0502020204030204" pitchFamily="34" charset="0"/>
              <a:cs typeface="+mj-cs"/>
            </a:endParaRPr>
          </a:p>
          <a:p>
            <a:pPr marL="342900" marR="0" lvl="0" indent="-342900" algn="just" rtl="1">
              <a:lnSpc>
                <a:spcPct val="150000"/>
              </a:lnSpc>
              <a:spcBef>
                <a:spcPts val="0"/>
              </a:spcBef>
              <a:spcAft>
                <a:spcPts val="0"/>
              </a:spcAft>
              <a:buClr>
                <a:srgbClr val="0070C0"/>
              </a:buClr>
              <a:buFont typeface="+mj-cs"/>
              <a:buAutoNum type="arabic2Minus"/>
            </a:pPr>
            <a:endParaRPr lang="en-US" sz="3200" dirty="0" smtClean="0">
              <a:effectLst/>
              <a:latin typeface="Calibri" panose="020F0502020204030204" pitchFamily="34" charset="0"/>
              <a:ea typeface="Calibri" panose="020F0502020204030204" pitchFamily="34" charset="0"/>
              <a:cs typeface="+mj-cs"/>
            </a:endParaRPr>
          </a:p>
          <a:p>
            <a:pPr marL="342900" marR="0" lvl="0" indent="-342900" algn="just" rtl="1">
              <a:lnSpc>
                <a:spcPct val="150000"/>
              </a:lnSpc>
              <a:spcBef>
                <a:spcPts val="0"/>
              </a:spcBef>
              <a:spcAft>
                <a:spcPts val="0"/>
              </a:spcAft>
              <a:buClr>
                <a:srgbClr val="0070C0"/>
              </a:buClr>
              <a:buFont typeface="+mj-cs"/>
              <a:buAutoNum type="arabic2Minus"/>
            </a:pP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44"/>
          <p:cNvPicPr/>
          <p:nvPr/>
        </p:nvPicPr>
        <p:blipFill>
          <a:blip r:embed="rId2" cstate="print">
            <a:extLst>
              <a:ext uri="{28A0092B-C50C-407E-A947-70E740481C1C}">
                <a14:useLocalDpi xmlns:a14="http://schemas.microsoft.com/office/drawing/2010/main" val="0"/>
              </a:ext>
            </a:extLst>
          </a:blip>
          <a:stretch>
            <a:fillRect/>
          </a:stretch>
        </p:blipFill>
        <p:spPr>
          <a:xfrm>
            <a:off x="4501040" y="1386843"/>
            <a:ext cx="3396341" cy="2826477"/>
          </a:xfrm>
          <a:prstGeom prst="rect">
            <a:avLst/>
          </a:prstGeom>
        </p:spPr>
      </p:pic>
      <p:pic>
        <p:nvPicPr>
          <p:cNvPr id="4" name="Picture 45"/>
          <p:cNvPicPr/>
          <p:nvPr/>
        </p:nvPicPr>
        <p:blipFill>
          <a:blip r:embed="rId3" cstate="print">
            <a:extLst>
              <a:ext uri="{28A0092B-C50C-407E-A947-70E740481C1C}">
                <a14:useLocalDpi xmlns:a14="http://schemas.microsoft.com/office/drawing/2010/main" val="0"/>
              </a:ext>
            </a:extLst>
          </a:blip>
          <a:stretch>
            <a:fillRect/>
          </a:stretch>
        </p:blipFill>
        <p:spPr>
          <a:xfrm>
            <a:off x="524488" y="1387478"/>
            <a:ext cx="3411379" cy="2825842"/>
          </a:xfrm>
          <a:prstGeom prst="rect">
            <a:avLst/>
          </a:prstGeom>
        </p:spPr>
      </p:pic>
    </p:spTree>
    <p:extLst>
      <p:ext uri="{BB962C8B-B14F-4D97-AF65-F5344CB8AC3E}">
        <p14:creationId xmlns:p14="http://schemas.microsoft.com/office/powerpoint/2010/main" val="2920211972"/>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48194" y="302359"/>
            <a:ext cx="11430871" cy="3785652"/>
          </a:xfrm>
          <a:prstGeom prst="rect">
            <a:avLst/>
          </a:prstGeom>
          <a:noFill/>
        </p:spPr>
        <p:txBody>
          <a:bodyPr wrap="square" rtlCol="0">
            <a:spAutoFit/>
          </a:bodyPr>
          <a:lstStyle/>
          <a:p>
            <a:pPr algn="just" rtl="1">
              <a:lnSpc>
                <a:spcPct val="150000"/>
              </a:lnSpc>
            </a:pPr>
            <a:r>
              <a:rPr lang="ar-SA" sz="2400" b="1" u="sng"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التغيرات على مظهر النباتات الناتجة:</a:t>
            </a:r>
            <a:endParaRPr lang="en-US" sz="2000" u="sng"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ar-SA" sz="2400" dirty="0" smtClean="0">
                <a:effectLst/>
                <a:latin typeface="Calibri" panose="020F0502020204030204" pitchFamily="34" charset="0"/>
                <a:ea typeface="Calibri" panose="020F0502020204030204" pitchFamily="34" charset="0"/>
                <a:cs typeface="+mj-cs"/>
              </a:rPr>
              <a:t>أشار عديد من العلماء والباحثين إلى أن النباتات الناتجة من زراعة الأنسجة بغض النظر عن مصدر النسيج أو الطريقة المتبعة للحصول عليه قد تكون مختلفة من ناحية المظهر الخارجي، فقد يكون </a:t>
            </a:r>
            <a:r>
              <a:rPr lang="ar-SA" sz="2400" dirty="0" err="1" smtClean="0">
                <a:effectLst/>
                <a:latin typeface="Calibri" panose="020F0502020204030204" pitchFamily="34" charset="0"/>
                <a:ea typeface="Calibri" panose="020F0502020204030204" pitchFamily="34" charset="0"/>
                <a:cs typeface="+mj-cs"/>
              </a:rPr>
              <a:t>الإختلاف</a:t>
            </a:r>
            <a:r>
              <a:rPr lang="ar-SA" sz="2400" dirty="0" smtClean="0">
                <a:effectLst/>
                <a:latin typeface="Calibri" panose="020F0502020204030204" pitchFamily="34" charset="0"/>
                <a:ea typeface="Calibri" panose="020F0502020204030204" pitchFamily="34" charset="0"/>
                <a:cs typeface="+mj-cs"/>
              </a:rPr>
              <a:t> في لون وشكل الزهرة، كما قد يحدث في تركيب ووظيفة الثغور بالنبات.......الخ.</a:t>
            </a:r>
            <a:endParaRPr lang="en-US" sz="2000" dirty="0" smtClean="0">
              <a:effectLst/>
              <a:latin typeface="Calibri" panose="020F0502020204030204" pitchFamily="34" charset="0"/>
              <a:ea typeface="Calibri" panose="020F0502020204030204" pitchFamily="34" charset="0"/>
              <a:cs typeface="+mj-cs"/>
            </a:endParaRPr>
          </a:p>
          <a:p>
            <a:pPr algn="just" rtl="1">
              <a:lnSpc>
                <a:spcPct val="150000"/>
              </a:lnSpc>
            </a:pPr>
            <a:r>
              <a:rPr lang="en-US" sz="2800" dirty="0" smtClean="0">
                <a:effectLst/>
                <a:latin typeface="Times New Roman" panose="02020603050405020304" pitchFamily="18" charset="0"/>
                <a:ea typeface="Calibri" panose="020F0502020204030204" pitchFamily="34" charset="0"/>
                <a:cs typeface="+mj-cs"/>
              </a:rPr>
              <a:t> </a:t>
            </a:r>
            <a:endParaRPr lang="en-US" sz="2400" dirty="0" smtClean="0">
              <a:effectLst/>
              <a:latin typeface="Calibri" panose="020F0502020204030204" pitchFamily="34" charset="0"/>
              <a:ea typeface="Calibri" panose="020F0502020204030204" pitchFamily="34" charset="0"/>
              <a:cs typeface="+mj-cs"/>
            </a:endParaRPr>
          </a:p>
          <a:p>
            <a:pPr algn="just" rtl="1">
              <a:lnSpc>
                <a:spcPct val="150000"/>
              </a:lnSpc>
            </a:pPr>
            <a:r>
              <a:rPr lang="en-US" sz="3600" dirty="0" smtClean="0">
                <a:effectLst/>
                <a:latin typeface="Times New Roman" panose="02020603050405020304" pitchFamily="18" charset="0"/>
                <a:ea typeface="Calibri" panose="020F0502020204030204" pitchFamily="34" charset="0"/>
                <a:cs typeface="Arial" panose="020B0604020202020204" pitchFamily="34" charset="0"/>
              </a:rPr>
              <a:t> </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46"/>
          <p:cNvPicPr/>
          <p:nvPr/>
        </p:nvPicPr>
        <p:blipFill>
          <a:blip r:embed="rId2" cstate="print">
            <a:extLst>
              <a:ext uri="{28A0092B-C50C-407E-A947-70E740481C1C}">
                <a14:useLocalDpi xmlns:a14="http://schemas.microsoft.com/office/drawing/2010/main" val="0"/>
              </a:ext>
            </a:extLst>
          </a:blip>
          <a:stretch>
            <a:fillRect/>
          </a:stretch>
        </p:blipFill>
        <p:spPr>
          <a:xfrm>
            <a:off x="2312126" y="2860766"/>
            <a:ext cx="8177347" cy="3472108"/>
          </a:xfrm>
          <a:prstGeom prst="rect">
            <a:avLst/>
          </a:prstGeom>
        </p:spPr>
      </p:pic>
    </p:spTree>
    <p:extLst>
      <p:ext uri="{BB962C8B-B14F-4D97-AF65-F5344CB8AC3E}">
        <p14:creationId xmlns:p14="http://schemas.microsoft.com/office/powerpoint/2010/main" val="391413026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207264" y="780288"/>
            <a:ext cx="11301984" cy="4031873"/>
          </a:xfrm>
          <a:prstGeom prst="rect">
            <a:avLst/>
          </a:prstGeom>
          <a:noFill/>
        </p:spPr>
        <p:txBody>
          <a:bodyPr wrap="square" rtlCol="0">
            <a:spAutoFit/>
          </a:bodyPr>
          <a:lstStyle/>
          <a:p>
            <a:pPr marL="347980" indent="-342900" algn="ctr" rtl="1">
              <a:buFont typeface="Arial" panose="020B0604020202020204" pitchFamily="34" charset="0"/>
              <a:buChar char="•"/>
            </a:pPr>
            <a:r>
              <a:rPr lang="ar-SA" sz="4400" b="1" dirty="0" smtClean="0">
                <a:solidFill>
                  <a:srgbClr val="0070C0"/>
                </a:solidFill>
                <a:effectLst/>
                <a:latin typeface="Calibri" panose="020F0502020204030204" pitchFamily="34" charset="0"/>
                <a:ea typeface="Calibri" panose="020F0502020204030204" pitchFamily="34" charset="0"/>
                <a:cs typeface="+mj-cs"/>
              </a:rPr>
              <a:t>المشاكل التي تواجه مزارع الأنسجة النباتية  </a:t>
            </a:r>
            <a:r>
              <a:rPr lang="ar-SA" sz="2400" b="1" dirty="0" smtClean="0">
                <a:cs typeface="+mj-cs"/>
              </a:rPr>
              <a:t> </a:t>
            </a:r>
            <a:endParaRPr lang="en-US" sz="2400" dirty="0">
              <a:cs typeface="+mj-cs"/>
            </a:endParaRPr>
          </a:p>
          <a:p>
            <a:pPr marL="5080" marR="0" algn="just" rtl="1">
              <a:spcBef>
                <a:spcPts val="0"/>
              </a:spcBef>
              <a:spcAft>
                <a:spcPts val="0"/>
              </a:spcAft>
            </a:pP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marL="347980" marR="0" indent="-342900" algn="just" rtl="1">
              <a:spcBef>
                <a:spcPts val="0"/>
              </a:spcBef>
              <a:spcAft>
                <a:spcPts val="0"/>
              </a:spcAft>
              <a:buFont typeface="+mj-lt"/>
              <a:buAutoNum type="arabicPeriod"/>
            </a:pPr>
            <a:r>
              <a:rPr lang="ar-SA" sz="3600" b="1" u="sng" dirty="0"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اولاً التلوث (</a:t>
            </a:r>
            <a:r>
              <a:rPr lang="en-US" sz="3600" b="1" u="sng" dirty="0" smtClean="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Contamination</a:t>
            </a:r>
            <a:r>
              <a:rPr lang="ar-SA" sz="3600" b="1" u="sng" dirty="0"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3200" u="sng" dirty="0" smtClean="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algn="just" rtl="1"/>
            <a:r>
              <a:rPr lang="ar-SA" sz="2800" dirty="0" smtClean="0">
                <a:effectLst/>
                <a:latin typeface="Calibri" panose="020F0502020204030204" pitchFamily="34" charset="0"/>
                <a:ea typeface="Calibri" panose="020F0502020204030204" pitchFamily="34" charset="0"/>
                <a:cs typeface="Times New Roman" panose="02020603050405020304" pitchFamily="18" charset="0"/>
              </a:rPr>
              <a:t>يُعتَبر التلوث الفطري والبكتيري من أهم المشاكل التي تواجه زارعة الأنسجة النباتية والتي تمثل عقبة كبيرة في سبيل الحصول على مزارع نظيفة خالية من التلوث الميكروبي، ولذلك وجب وضع بيان عن المشاكل والأسباب التي تؤدي للتلوث ومحاولة التغلب عليها مع إتباع طرق منع التلوث مثل التأكد من سلامة أجهزة تعقيم البيئة (الضغط – درجة الحرارة – الفترة اللازمة للتعقيم) ، أجهزة الهود – الفلاتر – ملابس الفنيين وغير ذلك</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4397827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433687" y="105430"/>
            <a:ext cx="11423904" cy="3144835"/>
          </a:xfrm>
          <a:prstGeom prst="rect">
            <a:avLst/>
          </a:prstGeom>
        </p:spPr>
        <p:txBody>
          <a:bodyPr wrap="square">
            <a:spAutoFit/>
          </a:bodyPr>
          <a:lstStyle/>
          <a:p>
            <a:pPr algn="r" rtl="1">
              <a:lnSpc>
                <a:spcPct val="107000"/>
              </a:lnSpc>
              <a:spcAft>
                <a:spcPts val="800"/>
              </a:spcAft>
            </a:pPr>
            <a:r>
              <a:rPr lang="ar-SA" sz="2800" b="1" u="sng" dirty="0">
                <a:solidFill>
                  <a:srgbClr val="FF0000"/>
                </a:solidFill>
                <a:latin typeface="Calibri" panose="020F0502020204030204" pitchFamily="34" charset="0"/>
                <a:ea typeface="Calibri" panose="020F0502020204030204" pitchFamily="34" charset="0"/>
              </a:rPr>
              <a:t>مصادر </a:t>
            </a:r>
            <a:r>
              <a:rPr lang="ar-SA" sz="2800" b="1" u="sng" dirty="0" smtClean="0">
                <a:solidFill>
                  <a:srgbClr val="FF0000"/>
                </a:solidFill>
                <a:latin typeface="Calibri" panose="020F0502020204030204" pitchFamily="34" charset="0"/>
                <a:ea typeface="Calibri" panose="020F0502020204030204" pitchFamily="34" charset="0"/>
              </a:rPr>
              <a:t>التلوث:</a:t>
            </a:r>
            <a:endParaRPr lang="en-US" sz="2800" u="sng"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mj-lt"/>
              <a:buAutoNum type="arabicParenR"/>
              <a:tabLst>
                <a:tab pos="457200" algn="l"/>
              </a:tabLst>
            </a:pPr>
            <a:r>
              <a:rPr lang="ar-SA" sz="2000" dirty="0">
                <a:latin typeface="Calibri" panose="020F0502020204030204" pitchFamily="34" charset="0"/>
                <a:ea typeface="Calibri" panose="020F0502020204030204" pitchFamily="34" charset="0"/>
              </a:rPr>
              <a:t>التلوث الناتج من </a:t>
            </a:r>
            <a:r>
              <a:rPr lang="ar-SA" sz="2000" dirty="0" smtClean="0">
                <a:latin typeface="Calibri" panose="020F0502020204030204" pitchFamily="34" charset="0"/>
                <a:ea typeface="Calibri" panose="020F0502020204030204" pitchFamily="34" charset="0"/>
              </a:rPr>
              <a:t>الجزء النباتي </a:t>
            </a:r>
            <a:r>
              <a:rPr lang="ar-SA" sz="2000" dirty="0">
                <a:solidFill>
                  <a:srgbClr val="FF0000"/>
                </a:solidFill>
                <a:latin typeface="Calibri" panose="020F0502020204030204" pitchFamily="34" charset="0"/>
                <a:ea typeface="Calibri" panose="020F0502020204030204" pitchFamily="34" charset="0"/>
              </a:rPr>
              <a:t>(</a:t>
            </a:r>
            <a:r>
              <a:rPr lang="en-US" sz="2000" dirty="0">
                <a:solidFill>
                  <a:srgbClr val="FF0000"/>
                </a:solidFill>
                <a:latin typeface="Calibri" panose="020F0502020204030204" pitchFamily="34" charset="0"/>
                <a:ea typeface="Calibri" panose="020F0502020204030204" pitchFamily="34" charset="0"/>
              </a:rPr>
              <a:t>Explant</a:t>
            </a:r>
            <a:r>
              <a:rPr lang="ar-SA" sz="2000" dirty="0">
                <a:solidFill>
                  <a:srgbClr val="FF0000"/>
                </a:solidFill>
                <a:latin typeface="Calibri" panose="020F0502020204030204" pitchFamily="34" charset="0"/>
                <a:ea typeface="Calibri" panose="020F0502020204030204" pitchFamily="34" charset="0"/>
              </a:rPr>
              <a:t>) </a:t>
            </a:r>
            <a:r>
              <a:rPr lang="ar-SA" sz="2000" dirty="0">
                <a:latin typeface="Calibri" panose="020F0502020204030204" pitchFamily="34" charset="0"/>
                <a:ea typeface="Calibri" panose="020F0502020204030204" pitchFamily="34" charset="0"/>
              </a:rPr>
              <a:t>حيث التعقيم السطحي غير الجيد.</a:t>
            </a:r>
            <a:endParaRPr lang="en-US" sz="2000" dirty="0">
              <a:latin typeface="Calibri" panose="020F0502020204030204" pitchFamily="34" charset="0"/>
              <a:ea typeface="Calibri" panose="020F0502020204030204" pitchFamily="34" charset="0"/>
            </a:endParaRPr>
          </a:p>
          <a:p>
            <a:pPr marL="342900" marR="0" lvl="0" indent="-342900" algn="r" rtl="1">
              <a:lnSpc>
                <a:spcPct val="107000"/>
              </a:lnSpc>
              <a:spcBef>
                <a:spcPts val="0"/>
              </a:spcBef>
              <a:spcAft>
                <a:spcPts val="800"/>
              </a:spcAft>
              <a:buFont typeface="+mj-lt"/>
              <a:buAutoNum type="arabicParenR"/>
              <a:tabLst>
                <a:tab pos="457200" algn="l"/>
              </a:tabLst>
            </a:pPr>
            <a:r>
              <a:rPr lang="ar-SA" sz="2000" dirty="0">
                <a:latin typeface="Calibri" panose="020F0502020204030204" pitchFamily="34" charset="0"/>
                <a:ea typeface="Calibri" panose="020F0502020204030204" pitchFamily="34" charset="0"/>
              </a:rPr>
              <a:t>التلوث الناتج من الوسط الغذائي، حيث التعقيم غير الكفء في الأوتوكلاف.</a:t>
            </a:r>
            <a:endParaRPr lang="en-US" sz="2000" dirty="0">
              <a:latin typeface="Calibri" panose="020F0502020204030204" pitchFamily="34" charset="0"/>
              <a:ea typeface="Calibri" panose="020F0502020204030204" pitchFamily="34" charset="0"/>
            </a:endParaRPr>
          </a:p>
          <a:p>
            <a:pPr marL="342900" marR="0" lvl="0" indent="-342900" algn="r" rtl="1">
              <a:lnSpc>
                <a:spcPct val="107000"/>
              </a:lnSpc>
              <a:spcBef>
                <a:spcPts val="0"/>
              </a:spcBef>
              <a:spcAft>
                <a:spcPts val="800"/>
              </a:spcAft>
              <a:buFont typeface="+mj-lt"/>
              <a:buAutoNum type="arabicParenR"/>
              <a:tabLst>
                <a:tab pos="457200" algn="l"/>
              </a:tabLst>
            </a:pPr>
            <a:r>
              <a:rPr lang="ar-SA" sz="2000" dirty="0">
                <a:latin typeface="Calibri" panose="020F0502020204030204" pitchFamily="34" charset="0"/>
                <a:ea typeface="Calibri" panose="020F0502020204030204" pitchFamily="34" charset="0"/>
              </a:rPr>
              <a:t>التلوث الناتج من الزجاجيات وأدوات الزراعة.</a:t>
            </a:r>
            <a:endParaRPr lang="en-US" sz="2000" dirty="0">
              <a:latin typeface="Calibri" panose="020F0502020204030204" pitchFamily="34" charset="0"/>
              <a:ea typeface="Calibri" panose="020F0502020204030204" pitchFamily="34" charset="0"/>
            </a:endParaRPr>
          </a:p>
          <a:p>
            <a:pPr marL="342900" marR="0" lvl="0" indent="-342900" algn="r" rtl="1">
              <a:lnSpc>
                <a:spcPct val="107000"/>
              </a:lnSpc>
              <a:spcBef>
                <a:spcPts val="0"/>
              </a:spcBef>
              <a:spcAft>
                <a:spcPts val="800"/>
              </a:spcAft>
              <a:buFont typeface="+mj-lt"/>
              <a:buAutoNum type="arabicParenR"/>
              <a:tabLst>
                <a:tab pos="457200" algn="l"/>
              </a:tabLst>
            </a:pPr>
            <a:r>
              <a:rPr lang="ar-SA" sz="2000" dirty="0">
                <a:latin typeface="Calibri" panose="020F0502020204030204" pitchFamily="34" charset="0"/>
                <a:ea typeface="Calibri" panose="020F0502020204030204" pitchFamily="34" charset="0"/>
              </a:rPr>
              <a:t>التلوث الناتج من الأجهزة المستخدمة في تحضير </a:t>
            </a:r>
            <a:r>
              <a:rPr lang="ar-SA" sz="2000" dirty="0" smtClean="0">
                <a:latin typeface="Calibri" panose="020F0502020204030204" pitchFamily="34" charset="0"/>
                <a:ea typeface="Calibri" panose="020F0502020204030204" pitchFamily="34" charset="0"/>
              </a:rPr>
              <a:t>البيئة.</a:t>
            </a:r>
            <a:endParaRPr lang="en-US" sz="2000" dirty="0">
              <a:latin typeface="Calibri" panose="020F0502020204030204" pitchFamily="34" charset="0"/>
              <a:ea typeface="Calibri" panose="020F0502020204030204" pitchFamily="34" charset="0"/>
            </a:endParaRPr>
          </a:p>
          <a:p>
            <a:pPr marL="342900" marR="0" lvl="0" indent="-342900" algn="r" rtl="1">
              <a:lnSpc>
                <a:spcPct val="107000"/>
              </a:lnSpc>
              <a:spcBef>
                <a:spcPts val="0"/>
              </a:spcBef>
              <a:spcAft>
                <a:spcPts val="800"/>
              </a:spcAft>
              <a:buFont typeface="+mj-lt"/>
              <a:buAutoNum type="arabicParenR"/>
              <a:tabLst>
                <a:tab pos="457200" algn="l"/>
              </a:tabLst>
            </a:pPr>
            <a:r>
              <a:rPr lang="ar-SA" sz="2000" dirty="0">
                <a:latin typeface="Calibri" panose="020F0502020204030204" pitchFamily="34" charset="0"/>
                <a:ea typeface="Calibri" panose="020F0502020204030204" pitchFamily="34" charset="0"/>
              </a:rPr>
              <a:t>التلوث الناتج من الجو المحيط من هواء وتراب وجراثيم البكتيريا والفطر.</a:t>
            </a:r>
            <a:endParaRPr lang="en-US" sz="2000" dirty="0">
              <a:latin typeface="Calibri" panose="020F0502020204030204" pitchFamily="34" charset="0"/>
              <a:ea typeface="Calibri" panose="020F0502020204030204" pitchFamily="34" charset="0"/>
            </a:endParaRPr>
          </a:p>
          <a:p>
            <a:pPr marL="457200" marR="0" algn="r" rtl="1">
              <a:lnSpc>
                <a:spcPct val="107000"/>
              </a:lnSpc>
              <a:spcBef>
                <a:spcPts val="0"/>
              </a:spcBef>
              <a:spcAft>
                <a:spcPts val="800"/>
              </a:spcAft>
            </a:pPr>
            <a:r>
              <a:rPr lang="en-US" sz="2000" dirty="0">
                <a:latin typeface="Calibri" panose="020F0502020204030204" pitchFamily="34" charset="0"/>
                <a:ea typeface="Calibri" panose="020F0502020204030204" pitchFamily="34" charset="0"/>
              </a:rPr>
              <a:t> </a:t>
            </a:r>
            <a:endParaRPr lang="en-US" sz="2000" dirty="0">
              <a:effectLst/>
              <a:latin typeface="Calibri" panose="020F0502020204030204" pitchFamily="34" charset="0"/>
              <a:ea typeface="Calibri" panose="020F0502020204030204" pitchFamily="34" charset="0"/>
            </a:endParaRPr>
          </a:p>
        </p:txBody>
      </p:sp>
      <p:sp>
        <p:nvSpPr>
          <p:cNvPr id="3" name="مربع نص 1"/>
          <p:cNvSpPr txBox="1"/>
          <p:nvPr/>
        </p:nvSpPr>
        <p:spPr>
          <a:xfrm>
            <a:off x="433687" y="2715332"/>
            <a:ext cx="11436096" cy="2812629"/>
          </a:xfrm>
          <a:prstGeom prst="rect">
            <a:avLst/>
          </a:prstGeom>
          <a:noFill/>
        </p:spPr>
        <p:txBody>
          <a:bodyPr wrap="square" rtlCol="0">
            <a:spAutoFit/>
          </a:bodyPr>
          <a:lstStyle/>
          <a:p>
            <a:pPr marL="342900" marR="0" lvl="0" indent="-342900" algn="just" rtl="1">
              <a:lnSpc>
                <a:spcPct val="150000"/>
              </a:lnSpc>
              <a:spcBef>
                <a:spcPts val="0"/>
              </a:spcBef>
              <a:spcAft>
                <a:spcPts val="0"/>
              </a:spcAft>
              <a:buFont typeface="+mj-lt"/>
              <a:buAutoNum type="arabicParenR" startAt="6"/>
            </a:pPr>
            <a:r>
              <a:rPr lang="ar-SA" sz="2000" dirty="0" smtClean="0">
                <a:latin typeface="Calibri" panose="020F0502020204030204" pitchFamily="34" charset="0"/>
                <a:ea typeface="Calibri" panose="020F0502020204030204" pitchFamily="34" charset="0"/>
              </a:rPr>
              <a:t>التلوث </a:t>
            </a:r>
            <a:r>
              <a:rPr lang="ar-SA" sz="2000" dirty="0">
                <a:latin typeface="Calibri" panose="020F0502020204030204" pitchFamily="34" charset="0"/>
                <a:ea typeface="Calibri" panose="020F0502020204030204" pitchFamily="34" charset="0"/>
              </a:rPr>
              <a:t>الناتج من الحشرات – يمكن مسح </a:t>
            </a:r>
            <a:r>
              <a:rPr lang="ar-SA" sz="2000" dirty="0" err="1">
                <a:latin typeface="Calibri" panose="020F0502020204030204" pitchFamily="34" charset="0"/>
                <a:ea typeface="Calibri" panose="020F0502020204030204" pitchFamily="34" charset="0"/>
              </a:rPr>
              <a:t>الأرفف</a:t>
            </a:r>
            <a:r>
              <a:rPr lang="ar-SA" sz="2000" dirty="0">
                <a:latin typeface="Calibri" panose="020F0502020204030204" pitchFamily="34" charset="0"/>
                <a:ea typeface="Calibri" panose="020F0502020204030204" pitchFamily="34" charset="0"/>
              </a:rPr>
              <a:t> في غرفة التحضين بمبيد حشري مخفف.</a:t>
            </a:r>
            <a:endParaRPr lang="en-US" sz="2000" dirty="0">
              <a:latin typeface="Calibri" panose="020F0502020204030204" pitchFamily="34" charset="0"/>
              <a:ea typeface="Calibri" panose="020F0502020204030204" pitchFamily="34" charset="0"/>
            </a:endParaRPr>
          </a:p>
          <a:p>
            <a:pPr marL="342900" marR="0" lvl="0" indent="-342900" algn="just" rtl="1">
              <a:lnSpc>
                <a:spcPct val="150000"/>
              </a:lnSpc>
              <a:spcBef>
                <a:spcPts val="0"/>
              </a:spcBef>
              <a:spcAft>
                <a:spcPts val="0"/>
              </a:spcAft>
              <a:buFont typeface="+mj-lt"/>
              <a:buAutoNum type="arabicParenR" startAt="6"/>
            </a:pPr>
            <a:r>
              <a:rPr lang="ar-SA" sz="2000" dirty="0">
                <a:latin typeface="Calibri" panose="020F0502020204030204" pitchFamily="34" charset="0"/>
                <a:ea typeface="Calibri" panose="020F0502020204030204" pitchFamily="34" charset="0"/>
              </a:rPr>
              <a:t>التلوث الناتج من الفنيين العاملين في مجال زراعة الأنسجة حيث يراعى النظافة العامة بالمعمل.</a:t>
            </a:r>
            <a:endParaRPr lang="en-US" sz="2000" dirty="0">
              <a:latin typeface="Calibri" panose="020F0502020204030204" pitchFamily="34" charset="0"/>
              <a:ea typeface="Calibri" panose="020F0502020204030204" pitchFamily="34" charset="0"/>
            </a:endParaRPr>
          </a:p>
          <a:p>
            <a:pPr marL="342900" marR="0" lvl="0" indent="-342900" algn="just" rtl="1">
              <a:lnSpc>
                <a:spcPct val="150000"/>
              </a:lnSpc>
              <a:spcBef>
                <a:spcPts val="0"/>
              </a:spcBef>
              <a:spcAft>
                <a:spcPts val="0"/>
              </a:spcAft>
              <a:buFont typeface="+mj-lt"/>
              <a:buAutoNum type="arabicParenR" startAt="6"/>
            </a:pPr>
            <a:r>
              <a:rPr lang="ar-SA" sz="2000" dirty="0">
                <a:latin typeface="Calibri" panose="020F0502020204030204" pitchFamily="34" charset="0"/>
                <a:ea typeface="Calibri" panose="020F0502020204030204" pitchFamily="34" charset="0"/>
              </a:rPr>
              <a:t>التلوث الناتج من الماء العادي غير المعقم</a:t>
            </a:r>
            <a:r>
              <a:rPr lang="ar-SA" sz="2000" dirty="0" smtClean="0">
                <a:latin typeface="Calibri" panose="020F0502020204030204" pitchFamily="34" charset="0"/>
                <a:ea typeface="Calibri" panose="020F0502020204030204" pitchFamily="34" charset="0"/>
              </a:rPr>
              <a:t>.</a:t>
            </a:r>
            <a:endParaRPr lang="en-US" sz="2000" dirty="0" smtClean="0">
              <a:effectLst/>
              <a:latin typeface="Calibri" panose="020F0502020204030204" pitchFamily="34" charset="0"/>
              <a:ea typeface="Calibri" panose="020F0502020204030204" pitchFamily="34" charset="0"/>
            </a:endParaRPr>
          </a:p>
          <a:p>
            <a:pPr marL="342900" marR="0" lvl="0" indent="-342900" algn="just" rtl="1">
              <a:lnSpc>
                <a:spcPct val="150000"/>
              </a:lnSpc>
              <a:spcBef>
                <a:spcPts val="0"/>
              </a:spcBef>
              <a:spcAft>
                <a:spcPts val="0"/>
              </a:spcAft>
              <a:buFont typeface="+mj-lt"/>
              <a:buAutoNum type="arabicParenR" startAt="6"/>
            </a:pPr>
            <a:r>
              <a:rPr lang="ar-SA" sz="2000" dirty="0" smtClean="0">
                <a:effectLst/>
                <a:latin typeface="Calibri" panose="020F0502020204030204" pitchFamily="34" charset="0"/>
                <a:ea typeface="Calibri" panose="020F0502020204030204" pitchFamily="34" charset="0"/>
              </a:rPr>
              <a:t>استخدام محاليل تعقيم ليست بالتركيز الملائم أو فاقدة الصلاحية لزيادة فترة استخدامها أو من مصادر غير مضمونة.</a:t>
            </a:r>
            <a:endParaRPr lang="en-US" sz="2000" dirty="0" smtClean="0">
              <a:effectLst/>
              <a:latin typeface="Calibri" panose="020F0502020204030204" pitchFamily="34" charset="0"/>
              <a:ea typeface="Calibri" panose="020F0502020204030204" pitchFamily="34" charset="0"/>
            </a:endParaRPr>
          </a:p>
          <a:p>
            <a:pPr marL="342900" marR="0" lvl="0" indent="-342900" algn="just" rtl="1">
              <a:lnSpc>
                <a:spcPct val="150000"/>
              </a:lnSpc>
              <a:spcBef>
                <a:spcPts val="0"/>
              </a:spcBef>
              <a:spcAft>
                <a:spcPts val="0"/>
              </a:spcAft>
              <a:buFont typeface="+mj-lt"/>
              <a:buAutoNum type="arabicParenR" startAt="6"/>
            </a:pPr>
            <a:r>
              <a:rPr lang="ar-SA" sz="2000" dirty="0" smtClean="0">
                <a:effectLst/>
                <a:latin typeface="Calibri" panose="020F0502020204030204" pitchFamily="34" charset="0"/>
                <a:ea typeface="Calibri" panose="020F0502020204030204" pitchFamily="34" charset="0"/>
              </a:rPr>
              <a:t>المياه المستخدمة في غسيل النسيج غير معقمة.</a:t>
            </a:r>
            <a:endParaRPr lang="en-US" sz="2000" dirty="0" smtClean="0">
              <a:effectLst/>
              <a:latin typeface="Calibri" panose="020F0502020204030204" pitchFamily="34" charset="0"/>
              <a:ea typeface="Calibri" panose="020F0502020204030204" pitchFamily="34" charset="0"/>
            </a:endParaRPr>
          </a:p>
          <a:p>
            <a:pPr marL="342900" marR="0" lvl="0" indent="-342900" algn="just" rtl="1">
              <a:lnSpc>
                <a:spcPct val="150000"/>
              </a:lnSpc>
              <a:spcBef>
                <a:spcPts val="0"/>
              </a:spcBef>
              <a:spcAft>
                <a:spcPts val="0"/>
              </a:spcAft>
              <a:buFont typeface="+mj-lt"/>
              <a:buAutoNum type="arabicParenR" startAt="6"/>
            </a:pPr>
            <a:r>
              <a:rPr lang="ar-SA" sz="2000" dirty="0" smtClean="0">
                <a:effectLst/>
                <a:latin typeface="Calibri" panose="020F0502020204030204" pitchFamily="34" charset="0"/>
                <a:ea typeface="Calibri" panose="020F0502020204030204" pitchFamily="34" charset="0"/>
              </a:rPr>
              <a:t>التلوث الناتج من الكيماويات المستخدمة (من مصادر غير معروفة).</a:t>
            </a:r>
            <a:endParaRPr lang="en-US" sz="2000" dirty="0">
              <a:effectLst/>
              <a:latin typeface="Calibri" panose="020F0502020204030204" pitchFamily="34" charset="0"/>
              <a:ea typeface="Calibri" panose="020F0502020204030204" pitchFamily="34" charset="0"/>
            </a:endParaRPr>
          </a:p>
        </p:txBody>
      </p:sp>
      <p:pic>
        <p:nvPicPr>
          <p:cNvPr id="5" name="صورة 3"/>
          <p:cNvPicPr>
            <a:picLocks noChangeAspect="1"/>
          </p:cNvPicPr>
          <p:nvPr/>
        </p:nvPicPr>
        <p:blipFill>
          <a:blip r:embed="rId2"/>
          <a:stretch>
            <a:fillRect/>
          </a:stretch>
        </p:blipFill>
        <p:spPr>
          <a:xfrm>
            <a:off x="160240" y="548640"/>
            <a:ext cx="3667178" cy="3573006"/>
          </a:xfrm>
          <a:prstGeom prst="rect">
            <a:avLst/>
          </a:prstGeom>
        </p:spPr>
      </p:pic>
    </p:spTree>
    <p:extLst>
      <p:ext uri="{BB962C8B-B14F-4D97-AF65-F5344CB8AC3E}">
        <p14:creationId xmlns:p14="http://schemas.microsoft.com/office/powerpoint/2010/main" val="388966070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615696" y="231648"/>
            <a:ext cx="11045952" cy="3046988"/>
          </a:xfrm>
          <a:prstGeom prst="rect">
            <a:avLst/>
          </a:prstGeom>
          <a:noFill/>
        </p:spPr>
        <p:txBody>
          <a:bodyPr wrap="square" rtlCol="0">
            <a:spAutoFit/>
          </a:bodyPr>
          <a:lstStyle/>
          <a:p>
            <a:pPr marL="285750" indent="-285750" algn="just" rtl="1">
              <a:buFont typeface="Arial" panose="020B0604020202020204" pitchFamily="34" charset="0"/>
              <a:buChar char="•"/>
            </a:pP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في بعض الأحيان </a:t>
            </a:r>
            <a:r>
              <a:rPr lang="ar-SA" sz="2000" dirty="0"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يظهر التلوث بعد عدة نقلات في البيئات الجديدة </a:t>
            </a: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مما يؤدي إلى خسائر وفقد للمزارع بأكملها وخاصة في المعامل التجارية التي قد لا تستطيع تفسير هذا التلوث الفجائي الذي حدث.</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rtl="1"/>
            <a:r>
              <a:rPr lang="ar-SA"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وفيما يلي </a:t>
            </a:r>
            <a:r>
              <a:rPr lang="ar-SA" sz="2800" b="1" u="sng"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الاحتمالات </a:t>
            </a:r>
            <a:r>
              <a:rPr lang="ar-SA"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المرجحة للتلوث المفاجئ في مزارع </a:t>
            </a:r>
            <a:r>
              <a:rPr lang="ar-SA" sz="2800" b="1" u="sng"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الأنسجة:</a:t>
            </a:r>
          </a:p>
          <a:p>
            <a:pPr algn="just" rtl="1"/>
            <a:endParaRPr lang="en-US" sz="32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spcBef>
                <a:spcPts val="0"/>
              </a:spcBef>
              <a:spcAft>
                <a:spcPts val="0"/>
              </a:spcAft>
              <a:buFont typeface="+mj-lt"/>
              <a:buAutoNum type="arabicParenR"/>
            </a:pPr>
            <a:r>
              <a:rPr lang="ar-SA" sz="2000" dirty="0">
                <a:latin typeface="Calibri" panose="020F0502020204030204" pitchFamily="34" charset="0"/>
                <a:ea typeface="Calibri" panose="020F0502020204030204" pitchFamily="34" charset="0"/>
                <a:cs typeface="+mj-cs"/>
              </a:rPr>
              <a:t>عدم كفاءة التعقيم ويتم فحص الأوتوكلاف والتأكد من درجة الحرارة والضغط بواسطة الفنيين المختصين بالصيانة وأيضاً هناك دلائل توضع مع التعقيم للتأكد من سلامة التعقيم على هيئة أوراق خاصة تتغير لونها بعد التعقيم الجيد</a:t>
            </a:r>
            <a:r>
              <a:rPr lang="ar-SA" sz="2000" dirty="0" smtClean="0">
                <a:latin typeface="Calibri" panose="020F0502020204030204" pitchFamily="34" charset="0"/>
                <a:ea typeface="Calibri" panose="020F0502020204030204" pitchFamily="34" charset="0"/>
                <a:cs typeface="+mj-cs"/>
              </a:rPr>
              <a:t>.</a:t>
            </a:r>
          </a:p>
          <a:p>
            <a:pPr marL="342900" marR="0" lvl="0" indent="-342900" algn="just" rtl="1">
              <a:spcBef>
                <a:spcPts val="0"/>
              </a:spcBef>
              <a:spcAft>
                <a:spcPts val="0"/>
              </a:spcAft>
              <a:buFont typeface="+mj-lt"/>
              <a:buAutoNum type="arabicParenR"/>
            </a:pPr>
            <a:r>
              <a:rPr lang="ar-SA" sz="2000" dirty="0" smtClean="0">
                <a:latin typeface="Calibri" panose="020F0502020204030204" pitchFamily="34" charset="0"/>
                <a:ea typeface="Calibri" panose="020F0502020204030204" pitchFamily="34" charset="0"/>
                <a:cs typeface="+mj-cs"/>
              </a:rPr>
              <a:t>قد </a:t>
            </a:r>
            <a:r>
              <a:rPr lang="ar-SA" sz="2000" dirty="0">
                <a:latin typeface="Calibri" panose="020F0502020204030204" pitchFamily="34" charset="0"/>
                <a:ea typeface="Calibri" panose="020F0502020204030204" pitchFamily="34" charset="0"/>
                <a:cs typeface="+mj-cs"/>
              </a:rPr>
              <a:t>يرجع السبب إلى وجود بكتيريا داخلية في النسيج الذي تم زراعته (</a:t>
            </a:r>
            <a:r>
              <a:rPr lang="en-US" sz="2000" b="1" dirty="0">
                <a:solidFill>
                  <a:srgbClr val="C00000"/>
                </a:solidFill>
                <a:latin typeface="Times New Roman" panose="02020603050405020304" pitchFamily="18" charset="0"/>
                <a:ea typeface="Calibri" panose="020F0502020204030204" pitchFamily="34" charset="0"/>
                <a:cs typeface="+mj-cs"/>
              </a:rPr>
              <a:t>Explant</a:t>
            </a:r>
            <a:r>
              <a:rPr lang="ar-SA" sz="2000" dirty="0">
                <a:latin typeface="Calibri" panose="020F0502020204030204" pitchFamily="34" charset="0"/>
                <a:ea typeface="Calibri" panose="020F0502020204030204" pitchFamily="34" charset="0"/>
                <a:cs typeface="+mj-cs"/>
              </a:rPr>
              <a:t>) </a:t>
            </a:r>
            <a:r>
              <a:rPr lang="ar-SA" sz="2000" dirty="0" err="1">
                <a:latin typeface="Calibri" panose="020F0502020204030204" pitchFamily="34" charset="0"/>
                <a:ea typeface="Calibri" panose="020F0502020204030204" pitchFamily="34" charset="0"/>
                <a:cs typeface="+mj-cs"/>
              </a:rPr>
              <a:t>إستعادت</a:t>
            </a:r>
            <a:r>
              <a:rPr lang="ar-SA" sz="2000" dirty="0">
                <a:latin typeface="Calibri" panose="020F0502020204030204" pitchFamily="34" charset="0"/>
                <a:ea typeface="Calibri" panose="020F0502020204030204" pitchFamily="34" charset="0"/>
                <a:cs typeface="+mj-cs"/>
              </a:rPr>
              <a:t> نشاطها بعد فترة فظهر التلوث.</a:t>
            </a:r>
            <a:endParaRPr lang="en-US" sz="2000" dirty="0">
              <a:latin typeface="Calibri" panose="020F0502020204030204" pitchFamily="34" charset="0"/>
              <a:ea typeface="Calibri" panose="020F0502020204030204" pitchFamily="34" charset="0"/>
              <a:cs typeface="+mj-cs"/>
            </a:endParaRPr>
          </a:p>
          <a:p>
            <a:pPr algn="just" rtl="1"/>
            <a:endParaRPr lang="en-US" sz="3200" dirty="0">
              <a:effectLst/>
              <a:latin typeface="Calibri" panose="020F0502020204030204" pitchFamily="34" charset="0"/>
              <a:ea typeface="Calibri" panose="020F0502020204030204" pitchFamily="34" charset="0"/>
              <a:cs typeface="+mj-cs"/>
            </a:endParaRPr>
          </a:p>
        </p:txBody>
      </p:sp>
      <p:sp>
        <p:nvSpPr>
          <p:cNvPr id="3" name="مربع نص 1"/>
          <p:cNvSpPr txBox="1"/>
          <p:nvPr/>
        </p:nvSpPr>
        <p:spPr>
          <a:xfrm>
            <a:off x="505778" y="2919985"/>
            <a:ext cx="11155870" cy="1938992"/>
          </a:xfrm>
          <a:prstGeom prst="rect">
            <a:avLst/>
          </a:prstGeom>
          <a:noFill/>
        </p:spPr>
        <p:txBody>
          <a:bodyPr wrap="square" rtlCol="0">
            <a:spAutoFit/>
          </a:bodyPr>
          <a:lstStyle/>
          <a:p>
            <a:pPr marL="342900" marR="0" lvl="0" indent="-342900" algn="just" rtl="1">
              <a:lnSpc>
                <a:spcPct val="150000"/>
              </a:lnSpc>
              <a:spcBef>
                <a:spcPts val="0"/>
              </a:spcBef>
              <a:spcAft>
                <a:spcPts val="0"/>
              </a:spcAft>
              <a:buFont typeface="+mj-lt"/>
              <a:buAutoNum type="arabicParenR" startAt="3"/>
            </a:pPr>
            <a:r>
              <a:rPr lang="ar-SA" sz="2000" dirty="0" smtClean="0">
                <a:effectLst/>
                <a:latin typeface="Calibri" panose="020F0502020204030204" pitchFamily="34" charset="0"/>
                <a:ea typeface="Calibri" panose="020F0502020204030204" pitchFamily="34" charset="0"/>
                <a:cs typeface="+mj-cs"/>
              </a:rPr>
              <a:t>عدم الفحص الدوري على الفلاتر في الـ (</a:t>
            </a:r>
            <a:r>
              <a:rPr lang="en-US" sz="2000" b="1" dirty="0" smtClean="0">
                <a:solidFill>
                  <a:srgbClr val="C00000"/>
                </a:solidFill>
                <a:effectLst/>
                <a:latin typeface="Times New Roman" panose="02020603050405020304" pitchFamily="18" charset="0"/>
                <a:ea typeface="Calibri" panose="020F0502020204030204" pitchFamily="34" charset="0"/>
                <a:cs typeface="+mj-cs"/>
              </a:rPr>
              <a:t>Hood</a:t>
            </a:r>
            <a:r>
              <a:rPr lang="ar-SA" sz="2000" dirty="0" smtClean="0">
                <a:effectLst/>
                <a:latin typeface="Calibri" panose="020F0502020204030204" pitchFamily="34" charset="0"/>
                <a:ea typeface="Calibri" panose="020F0502020204030204" pitchFamily="34" charset="0"/>
                <a:cs typeface="+mj-cs"/>
              </a:rPr>
              <a:t>) وعدم الإعتناء بالتعقيم السطحي لمنضدة الجهاز.</a:t>
            </a:r>
            <a:endParaRPr lang="en-US" dirty="0" smtClean="0">
              <a:effectLst/>
              <a:latin typeface="Calibri" panose="020F0502020204030204" pitchFamily="34" charset="0"/>
              <a:ea typeface="Calibri" panose="020F0502020204030204" pitchFamily="34" charset="0"/>
              <a:cs typeface="+mj-cs"/>
            </a:endParaRPr>
          </a:p>
          <a:p>
            <a:pPr marL="342900" marR="0" lvl="0" indent="-342900" algn="just" rtl="1">
              <a:lnSpc>
                <a:spcPct val="150000"/>
              </a:lnSpc>
              <a:spcBef>
                <a:spcPts val="0"/>
              </a:spcBef>
              <a:spcAft>
                <a:spcPts val="0"/>
              </a:spcAft>
              <a:buFont typeface="+mj-lt"/>
              <a:buAutoNum type="arabicParenR" startAt="3"/>
            </a:pPr>
            <a:r>
              <a:rPr lang="ar-SA" sz="2000" dirty="0" smtClean="0">
                <a:effectLst/>
                <a:latin typeface="Calibri" panose="020F0502020204030204" pitchFamily="34" charset="0"/>
                <a:ea typeface="Calibri" panose="020F0502020204030204" pitchFamily="34" charset="0"/>
                <a:cs typeface="+mj-cs"/>
              </a:rPr>
              <a:t>عدم التعقيم الجيد للأدوات المستخدمة في النقل.</a:t>
            </a:r>
            <a:endParaRPr lang="en-US" dirty="0" smtClean="0">
              <a:effectLst/>
              <a:latin typeface="Calibri" panose="020F0502020204030204" pitchFamily="34" charset="0"/>
              <a:ea typeface="Calibri" panose="020F0502020204030204" pitchFamily="34" charset="0"/>
              <a:cs typeface="+mj-cs"/>
            </a:endParaRPr>
          </a:p>
          <a:p>
            <a:pPr marL="342900" marR="0" lvl="0" indent="-342900" algn="just" rtl="1">
              <a:lnSpc>
                <a:spcPct val="150000"/>
              </a:lnSpc>
              <a:spcBef>
                <a:spcPts val="0"/>
              </a:spcBef>
              <a:spcAft>
                <a:spcPts val="0"/>
              </a:spcAft>
              <a:buFont typeface="+mj-lt"/>
              <a:buAutoNum type="arabicParenR" startAt="3"/>
            </a:pPr>
            <a:r>
              <a:rPr lang="ar-SA" sz="2000" dirty="0" smtClean="0">
                <a:effectLst/>
                <a:latin typeface="Calibri" panose="020F0502020204030204" pitchFamily="34" charset="0"/>
                <a:ea typeface="Calibri" panose="020F0502020204030204" pitchFamily="34" charset="0"/>
                <a:cs typeface="+mj-cs"/>
              </a:rPr>
              <a:t>عدم الفحص الجيد للزراعات قبل النقل إلى بيئة جديدة ويمكن </a:t>
            </a:r>
            <a:r>
              <a:rPr lang="ar-SA" sz="2000" dirty="0" err="1" smtClean="0">
                <a:effectLst/>
                <a:latin typeface="Calibri" panose="020F0502020204030204" pitchFamily="34" charset="0"/>
                <a:ea typeface="Calibri" panose="020F0502020204030204" pitchFamily="34" charset="0"/>
                <a:cs typeface="+mj-cs"/>
              </a:rPr>
              <a:t>الإستعانة</a:t>
            </a:r>
            <a:r>
              <a:rPr lang="ar-SA" sz="2000" dirty="0" smtClean="0">
                <a:effectLst/>
                <a:latin typeface="Calibri" panose="020F0502020204030204" pitchFamily="34" charset="0"/>
                <a:ea typeface="Calibri" panose="020F0502020204030204" pitchFamily="34" charset="0"/>
                <a:cs typeface="+mj-cs"/>
              </a:rPr>
              <a:t> بعدسات مكبرة تحت إضاءة كافية للفحص الجيد للزراعات بواسطة فنيين مدربين.</a:t>
            </a:r>
            <a:endParaRPr lang="en-US" sz="2000" dirty="0">
              <a:effectLst/>
              <a:latin typeface="Calibri" panose="020F0502020204030204" pitchFamily="34" charset="0"/>
              <a:ea typeface="Calibri" panose="020F0502020204030204" pitchFamily="34" charset="0"/>
              <a:cs typeface="+mj-cs"/>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05748" y="4858977"/>
            <a:ext cx="3631474" cy="1750423"/>
          </a:xfrm>
          <a:prstGeom prst="rect">
            <a:avLst/>
          </a:prstGeom>
        </p:spPr>
      </p:pic>
      <p:pic>
        <p:nvPicPr>
          <p:cNvPr id="5" name="Picture 16"/>
          <p:cNvPicPr/>
          <p:nvPr/>
        </p:nvPicPr>
        <p:blipFill>
          <a:blip r:embed="rId3" cstate="print">
            <a:extLst>
              <a:ext uri="{28A0092B-C50C-407E-A947-70E740481C1C}">
                <a14:useLocalDpi xmlns:a14="http://schemas.microsoft.com/office/drawing/2010/main" val="0"/>
              </a:ext>
            </a:extLst>
          </a:blip>
          <a:stretch>
            <a:fillRect/>
          </a:stretch>
        </p:blipFill>
        <p:spPr>
          <a:xfrm>
            <a:off x="1077440" y="4858976"/>
            <a:ext cx="4735532" cy="1750423"/>
          </a:xfrm>
          <a:prstGeom prst="rect">
            <a:avLst/>
          </a:prstGeom>
        </p:spPr>
      </p:pic>
    </p:spTree>
    <p:extLst>
      <p:ext uri="{BB962C8B-B14F-4D97-AF65-F5344CB8AC3E}">
        <p14:creationId xmlns:p14="http://schemas.microsoft.com/office/powerpoint/2010/main" val="17636355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68224" y="402336"/>
            <a:ext cx="10960608" cy="2954655"/>
          </a:xfrm>
          <a:prstGeom prst="rect">
            <a:avLst/>
          </a:prstGeom>
          <a:noFill/>
        </p:spPr>
        <p:txBody>
          <a:bodyPr wrap="square" rtlCol="0">
            <a:spAutoFit/>
          </a:bodyPr>
          <a:lstStyle/>
          <a:p>
            <a:pPr algn="just" rtl="1">
              <a:lnSpc>
                <a:spcPct val="150000"/>
              </a:lnSpc>
            </a:pPr>
            <a:r>
              <a:rPr lang="ar-SA" sz="2400" b="1" u="sng" dirty="0" smtClean="0">
                <a:solidFill>
                  <a:srgbClr val="FF0000"/>
                </a:solidFill>
                <a:effectLst/>
                <a:latin typeface="Calibri" panose="020F0502020204030204" pitchFamily="34" charset="0"/>
                <a:ea typeface="Calibri" panose="020F0502020204030204" pitchFamily="34" charset="0"/>
                <a:cs typeface="+mj-cs"/>
              </a:rPr>
              <a:t>هناك بعض النقاط التي يجب أن توضع في الاعتبار عند استخدام جهاز الـ (</a:t>
            </a:r>
            <a:r>
              <a:rPr lang="en-US" sz="2400" b="1" u="sng" dirty="0" smtClean="0">
                <a:solidFill>
                  <a:srgbClr val="FF0000"/>
                </a:solidFill>
                <a:effectLst/>
                <a:latin typeface="Times New Roman" panose="02020603050405020304" pitchFamily="18" charset="0"/>
                <a:ea typeface="Calibri" panose="020F0502020204030204" pitchFamily="34" charset="0"/>
                <a:cs typeface="+mj-cs"/>
              </a:rPr>
              <a:t>Hood</a:t>
            </a:r>
            <a:r>
              <a:rPr lang="ar-SA" sz="2400" b="1" u="sng" dirty="0" smtClean="0">
                <a:solidFill>
                  <a:srgbClr val="FF0000"/>
                </a:solidFill>
                <a:effectLst/>
                <a:latin typeface="Calibri" panose="020F0502020204030204" pitchFamily="34" charset="0"/>
                <a:ea typeface="Calibri" panose="020F0502020204030204" pitchFamily="34" charset="0"/>
                <a:cs typeface="+mj-cs"/>
              </a:rPr>
              <a:t>):</a:t>
            </a:r>
            <a:endParaRPr lang="en-US" sz="2400" u="sng" dirty="0" smtClean="0">
              <a:solidFill>
                <a:srgbClr val="FF0000"/>
              </a:solidFill>
              <a:effectLst/>
              <a:latin typeface="Calibri" panose="020F0502020204030204" pitchFamily="34" charset="0"/>
              <a:ea typeface="Calibri" panose="020F0502020204030204" pitchFamily="34" charset="0"/>
              <a:cs typeface="+mj-cs"/>
            </a:endParaRPr>
          </a:p>
          <a:p>
            <a:pPr marL="342900" marR="0" lvl="0" indent="-342900" algn="just" rtl="1">
              <a:lnSpc>
                <a:spcPct val="150000"/>
              </a:lnSpc>
              <a:spcBef>
                <a:spcPts val="0"/>
              </a:spcBef>
              <a:spcAft>
                <a:spcPts val="0"/>
              </a:spcAft>
              <a:buFont typeface="+mj-lt"/>
              <a:buAutoNum type="arabicParenR"/>
            </a:pPr>
            <a:r>
              <a:rPr lang="ar-SA" sz="2000" dirty="0" smtClean="0">
                <a:effectLst/>
                <a:latin typeface="Calibri" panose="020F0502020204030204" pitchFamily="34" charset="0"/>
                <a:ea typeface="Calibri" panose="020F0502020204030204" pitchFamily="34" charset="0"/>
                <a:cs typeface="+mj-cs"/>
              </a:rPr>
              <a:t>الفلتر الذي يشكل العامل الأساسي في الجهاز يجب المحافظة عليه جيداُ حيث إنه ذات طبيعة هشة سهلة الكسر والتلف.</a:t>
            </a:r>
            <a:endParaRPr lang="en-US" sz="2000" dirty="0" smtClean="0">
              <a:effectLst/>
              <a:latin typeface="Calibri" panose="020F0502020204030204" pitchFamily="34" charset="0"/>
              <a:ea typeface="Calibri" panose="020F0502020204030204" pitchFamily="34" charset="0"/>
              <a:cs typeface="+mj-cs"/>
            </a:endParaRPr>
          </a:p>
          <a:p>
            <a:pPr marL="342900" marR="0" lvl="0" indent="-342900" algn="just" rtl="1">
              <a:lnSpc>
                <a:spcPct val="150000"/>
              </a:lnSpc>
              <a:spcBef>
                <a:spcPts val="0"/>
              </a:spcBef>
              <a:spcAft>
                <a:spcPts val="0"/>
              </a:spcAft>
              <a:buFont typeface="+mj-lt"/>
              <a:buAutoNum type="arabicParenR"/>
            </a:pPr>
            <a:r>
              <a:rPr lang="ar-SA" sz="2000" dirty="0" smtClean="0">
                <a:effectLst/>
                <a:latin typeface="Calibri" panose="020F0502020204030204" pitchFamily="34" charset="0"/>
                <a:ea typeface="Calibri" panose="020F0502020204030204" pitchFamily="34" charset="0"/>
                <a:cs typeface="+mj-cs"/>
              </a:rPr>
              <a:t>يستخدم في تعقيم منضدة الجهاز كحول الإيثانول أو </a:t>
            </a:r>
            <a:r>
              <a:rPr lang="ar-SA" sz="2000" dirty="0" err="1" smtClean="0">
                <a:effectLst/>
                <a:latin typeface="Calibri" panose="020F0502020204030204" pitchFamily="34" charset="0"/>
                <a:ea typeface="Calibri" panose="020F0502020204030204" pitchFamily="34" charset="0"/>
                <a:cs typeface="+mj-cs"/>
              </a:rPr>
              <a:t>الأيزوبروبانول</a:t>
            </a:r>
            <a:r>
              <a:rPr lang="ar-SA" sz="2000" dirty="0" smtClean="0">
                <a:effectLst/>
                <a:latin typeface="Calibri" panose="020F0502020204030204" pitchFamily="34" charset="0"/>
                <a:ea typeface="Calibri" panose="020F0502020204030204" pitchFamily="34" charset="0"/>
                <a:cs typeface="+mj-cs"/>
              </a:rPr>
              <a:t> ويجب الابتعاد عن استخدام الميثانول لخطورته على الإنسان.</a:t>
            </a:r>
            <a:endParaRPr lang="en-US" sz="2000" dirty="0" smtClean="0">
              <a:effectLst/>
              <a:latin typeface="Calibri" panose="020F0502020204030204" pitchFamily="34" charset="0"/>
              <a:ea typeface="Calibri" panose="020F0502020204030204" pitchFamily="34" charset="0"/>
              <a:cs typeface="+mj-cs"/>
            </a:endParaRPr>
          </a:p>
          <a:p>
            <a:pPr marL="342900" marR="0" lvl="0" indent="-342900" algn="just" rtl="1">
              <a:lnSpc>
                <a:spcPct val="150000"/>
              </a:lnSpc>
              <a:spcBef>
                <a:spcPts val="0"/>
              </a:spcBef>
              <a:spcAft>
                <a:spcPts val="0"/>
              </a:spcAft>
              <a:buFont typeface="+mj-lt"/>
              <a:buAutoNum type="arabicParenR"/>
            </a:pPr>
            <a:r>
              <a:rPr lang="ar-SA" sz="2000" dirty="0" smtClean="0">
                <a:effectLst/>
                <a:latin typeface="Calibri" panose="020F0502020204030204" pitchFamily="34" charset="0"/>
                <a:ea typeface="Calibri" panose="020F0502020204030204" pitchFamily="34" charset="0"/>
                <a:cs typeface="+mj-cs"/>
              </a:rPr>
              <a:t>يمكن استخدام اللهب الكحولي في تعقيم الأدوات داخل الجهاز ولكن يمكن أيضاً استخدام جهاز تعقيم الأدوات الكهربائي مثل الـ (</a:t>
            </a:r>
            <a:r>
              <a:rPr lang="en-US" sz="2000" b="1" dirty="0" err="1" smtClean="0">
                <a:solidFill>
                  <a:srgbClr val="C00000"/>
                </a:solidFill>
                <a:effectLst/>
                <a:latin typeface="Times New Roman" panose="02020603050405020304" pitchFamily="18" charset="0"/>
                <a:ea typeface="Calibri" panose="020F0502020204030204" pitchFamily="34" charset="0"/>
                <a:cs typeface="+mj-cs"/>
              </a:rPr>
              <a:t>Bacti</a:t>
            </a:r>
            <a:r>
              <a:rPr lang="en-US" sz="2000" b="1" dirty="0" smtClean="0">
                <a:solidFill>
                  <a:srgbClr val="C00000"/>
                </a:solidFill>
                <a:effectLst/>
                <a:latin typeface="Times New Roman" panose="02020603050405020304" pitchFamily="18" charset="0"/>
                <a:ea typeface="Calibri" panose="020F0502020204030204" pitchFamily="34" charset="0"/>
                <a:cs typeface="+mj-cs"/>
              </a:rPr>
              <a:t> – </a:t>
            </a:r>
            <a:r>
              <a:rPr lang="en-US" sz="2000" b="1" dirty="0" err="1" smtClean="0">
                <a:solidFill>
                  <a:srgbClr val="C00000"/>
                </a:solidFill>
                <a:effectLst/>
                <a:latin typeface="Times New Roman" panose="02020603050405020304" pitchFamily="18" charset="0"/>
                <a:ea typeface="Calibri" panose="020F0502020204030204" pitchFamily="34" charset="0"/>
                <a:cs typeface="+mj-cs"/>
              </a:rPr>
              <a:t>Cinerator</a:t>
            </a:r>
            <a:r>
              <a:rPr lang="ar-SA" sz="2000" dirty="0" smtClean="0">
                <a:effectLst/>
                <a:latin typeface="Calibri" panose="020F0502020204030204" pitchFamily="34" charset="0"/>
                <a:ea typeface="Calibri" panose="020F0502020204030204" pitchFamily="34" charset="0"/>
                <a:cs typeface="+mj-cs"/>
              </a:rPr>
              <a:t>) وهو يقوم بالتعقيم على درجة مرتفعة جداً 1600</a:t>
            </a:r>
            <a:r>
              <a:rPr lang="en-US" sz="2000" dirty="0" smtClean="0">
                <a:cs typeface="+mj-cs"/>
              </a:rPr>
              <a:t>° </a:t>
            </a:r>
            <a:r>
              <a:rPr lang="ar-SA" sz="2000" dirty="0" smtClean="0">
                <a:effectLst/>
                <a:latin typeface="Calibri" panose="020F0502020204030204" pitchFamily="34" charset="0"/>
                <a:ea typeface="Calibri" panose="020F0502020204030204" pitchFamily="34" charset="0"/>
                <a:cs typeface="+mj-cs"/>
              </a:rPr>
              <a:t>ف (815 </a:t>
            </a:r>
            <a:r>
              <a:rPr lang="en-US" sz="2000" dirty="0" smtClean="0">
                <a:cs typeface="+mj-cs"/>
              </a:rPr>
              <a:t>°</a:t>
            </a:r>
            <a:r>
              <a:rPr lang="ar-SA" sz="2000" dirty="0" smtClean="0">
                <a:cs typeface="+mj-cs"/>
              </a:rPr>
              <a:t>م</a:t>
            </a:r>
            <a:r>
              <a:rPr lang="ar-SA" sz="2000" dirty="0" smtClean="0">
                <a:effectLst/>
                <a:latin typeface="Calibri" panose="020F0502020204030204" pitchFamily="34" charset="0"/>
                <a:ea typeface="Calibri" panose="020F0502020204030204" pitchFamily="34" charset="0"/>
                <a:cs typeface="+mj-cs"/>
              </a:rPr>
              <a:t>)  لمدة 5 ثوان وفي هذه الحالة يستخدم طقمان من الأدوات حتى نعطي فرصة لأن تبرد الأدوات بالقدر الكافي للاستخدام الآمن.</a:t>
            </a:r>
            <a:endParaRPr lang="en-US" sz="2000" dirty="0">
              <a:effectLst/>
              <a:latin typeface="Calibri" panose="020F0502020204030204" pitchFamily="34" charset="0"/>
              <a:ea typeface="Calibri" panose="020F0502020204030204" pitchFamily="34" charset="0"/>
              <a:cs typeface="+mj-cs"/>
            </a:endParaRPr>
          </a:p>
        </p:txBody>
      </p:sp>
      <p:pic>
        <p:nvPicPr>
          <p:cNvPr id="3" name="صورة 2"/>
          <p:cNvPicPr>
            <a:picLocks noChangeAspect="1"/>
          </p:cNvPicPr>
          <p:nvPr/>
        </p:nvPicPr>
        <p:blipFill>
          <a:blip r:embed="rId2"/>
          <a:stretch>
            <a:fillRect/>
          </a:stretch>
        </p:blipFill>
        <p:spPr>
          <a:xfrm flipH="1">
            <a:off x="368752" y="2951320"/>
            <a:ext cx="2714082" cy="2744085"/>
          </a:xfrm>
          <a:prstGeom prst="rect">
            <a:avLst/>
          </a:prstGeom>
        </p:spPr>
      </p:pic>
      <p:sp>
        <p:nvSpPr>
          <p:cNvPr id="4" name="مستطيل 3"/>
          <p:cNvSpPr/>
          <p:nvPr/>
        </p:nvSpPr>
        <p:spPr>
          <a:xfrm>
            <a:off x="507270" y="5798489"/>
            <a:ext cx="2092239" cy="400110"/>
          </a:xfrm>
          <a:prstGeom prst="rect">
            <a:avLst/>
          </a:prstGeom>
        </p:spPr>
        <p:txBody>
          <a:bodyPr wrap="none">
            <a:spAutoFit/>
          </a:bodyPr>
          <a:lstStyle/>
          <a:p>
            <a:r>
              <a:rPr lang="en-US" sz="2000" b="1" dirty="0" err="1">
                <a:solidFill>
                  <a:srgbClr val="C00000"/>
                </a:solidFill>
                <a:latin typeface="Times New Roman" panose="02020603050405020304" pitchFamily="18" charset="0"/>
                <a:ea typeface="Calibri" panose="020F0502020204030204" pitchFamily="34" charset="0"/>
                <a:cs typeface="Arial" panose="020B0604020202020204" pitchFamily="34" charset="0"/>
              </a:rPr>
              <a:t>Bacti</a:t>
            </a:r>
            <a:r>
              <a:rPr lang="en-US" sz="2000" b="1" dirty="0">
                <a:solidFill>
                  <a:srgbClr val="C00000"/>
                </a:solidFill>
                <a:latin typeface="Times New Roman" panose="02020603050405020304" pitchFamily="18" charset="0"/>
                <a:ea typeface="Calibri" panose="020F0502020204030204" pitchFamily="34" charset="0"/>
                <a:cs typeface="Arial" panose="020B0604020202020204" pitchFamily="34" charset="0"/>
              </a:rPr>
              <a:t> – </a:t>
            </a:r>
            <a:r>
              <a:rPr lang="en-US" sz="2000" b="1" dirty="0" err="1">
                <a:solidFill>
                  <a:srgbClr val="C00000"/>
                </a:solidFill>
                <a:latin typeface="Times New Roman" panose="02020603050405020304" pitchFamily="18" charset="0"/>
                <a:ea typeface="Calibri" panose="020F0502020204030204" pitchFamily="34" charset="0"/>
                <a:cs typeface="Arial" panose="020B0604020202020204" pitchFamily="34" charset="0"/>
              </a:rPr>
              <a:t>Cinerator</a:t>
            </a:r>
            <a:endParaRPr lang="en-US" sz="1200" dirty="0"/>
          </a:p>
        </p:txBody>
      </p:sp>
      <p:sp>
        <p:nvSpPr>
          <p:cNvPr id="5" name="مربع نص 1"/>
          <p:cNvSpPr txBox="1"/>
          <p:nvPr/>
        </p:nvSpPr>
        <p:spPr>
          <a:xfrm>
            <a:off x="1962912" y="3243944"/>
            <a:ext cx="9265920" cy="1427955"/>
          </a:xfrm>
          <a:prstGeom prst="rect">
            <a:avLst/>
          </a:prstGeom>
          <a:noFill/>
        </p:spPr>
        <p:txBody>
          <a:bodyPr wrap="square" rtlCol="0">
            <a:spAutoFit/>
          </a:bodyPr>
          <a:lstStyle/>
          <a:p>
            <a:pPr marL="514350" marR="0" lvl="0" indent="-514350" algn="just" rtl="1">
              <a:lnSpc>
                <a:spcPct val="150000"/>
              </a:lnSpc>
              <a:spcBef>
                <a:spcPts val="0"/>
              </a:spcBef>
              <a:spcAft>
                <a:spcPts val="0"/>
              </a:spcAft>
              <a:buFont typeface="+mj-lt"/>
              <a:buAutoNum type="arabicParenR" startAt="4"/>
            </a:pPr>
            <a:r>
              <a:rPr lang="ar-SA" sz="2000" dirty="0" smtClean="0">
                <a:effectLst/>
                <a:latin typeface="Calibri" panose="020F0502020204030204" pitchFamily="34" charset="0"/>
                <a:ea typeface="Calibri" panose="020F0502020204030204" pitchFamily="34" charset="0"/>
                <a:cs typeface="+mj-cs"/>
              </a:rPr>
              <a:t>الامتناع عن وضع أي عوائق بين فلتر الجهاز ومنطقة إجراء عمليات القطع ونقل الأنسجة داخله.</a:t>
            </a:r>
            <a:endParaRPr lang="en-US" sz="2000" dirty="0" smtClean="0">
              <a:effectLst/>
              <a:latin typeface="Calibri" panose="020F0502020204030204" pitchFamily="34" charset="0"/>
              <a:ea typeface="Calibri" panose="020F0502020204030204" pitchFamily="34" charset="0"/>
              <a:cs typeface="+mj-cs"/>
            </a:endParaRPr>
          </a:p>
          <a:p>
            <a:pPr marL="342900" marR="0" lvl="0" indent="-342900" algn="just" rtl="1">
              <a:lnSpc>
                <a:spcPct val="150000"/>
              </a:lnSpc>
              <a:spcBef>
                <a:spcPts val="0"/>
              </a:spcBef>
              <a:spcAft>
                <a:spcPts val="0"/>
              </a:spcAft>
              <a:buFont typeface="+mj-lt"/>
              <a:buAutoNum type="arabicParenR" startAt="4"/>
            </a:pPr>
            <a:r>
              <a:rPr lang="ar-SA" sz="2000" dirty="0" smtClean="0">
                <a:effectLst/>
                <a:latin typeface="Calibri" panose="020F0502020204030204" pitchFamily="34" charset="0"/>
                <a:ea typeface="Calibri" panose="020F0502020204030204" pitchFamily="34" charset="0"/>
                <a:cs typeface="+mj-cs"/>
              </a:rPr>
              <a:t>يجب الحرص على العمل قريباً من فلتر الجهاز وبعيداً عن جسم القائم بالعمل.</a:t>
            </a:r>
            <a:endParaRPr lang="en-US" sz="2000" dirty="0" smtClean="0">
              <a:effectLst/>
              <a:latin typeface="Calibri" panose="020F0502020204030204" pitchFamily="34" charset="0"/>
              <a:ea typeface="Calibri" panose="020F0502020204030204" pitchFamily="34" charset="0"/>
              <a:cs typeface="+mj-cs"/>
            </a:endParaRPr>
          </a:p>
          <a:p>
            <a:pPr marL="342900" marR="0" lvl="0" indent="-342900" algn="just" rtl="1">
              <a:lnSpc>
                <a:spcPct val="150000"/>
              </a:lnSpc>
              <a:spcBef>
                <a:spcPts val="0"/>
              </a:spcBef>
              <a:spcAft>
                <a:spcPts val="0"/>
              </a:spcAft>
              <a:buFont typeface="+mj-lt"/>
              <a:buAutoNum type="arabicParenR" startAt="4"/>
            </a:pPr>
            <a:r>
              <a:rPr lang="ar-SA" sz="2000" dirty="0" smtClean="0">
                <a:effectLst/>
                <a:latin typeface="Calibri" panose="020F0502020204030204" pitchFamily="34" charset="0"/>
                <a:ea typeface="Calibri" panose="020F0502020204030204" pitchFamily="34" charset="0"/>
                <a:cs typeface="+mj-cs"/>
              </a:rPr>
              <a:t>استخدام قفاز جراحي وكذلك تغطية الرأس والفم لمنع التلوث.</a:t>
            </a:r>
            <a:endParaRPr lang="en-US" sz="2000" dirty="0">
              <a:effectLst/>
              <a:latin typeface="Calibri" panose="020F0502020204030204" pitchFamily="34" charset="0"/>
              <a:ea typeface="Calibri" panose="020F0502020204030204" pitchFamily="34" charset="0"/>
              <a:cs typeface="+mj-cs"/>
            </a:endParaRPr>
          </a:p>
        </p:txBody>
      </p:sp>
    </p:spTree>
    <p:extLst>
      <p:ext uri="{BB962C8B-B14F-4D97-AF65-F5344CB8AC3E}">
        <p14:creationId xmlns:p14="http://schemas.microsoft.com/office/powerpoint/2010/main" val="3585068291"/>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1"/>
          <p:cNvSpPr txBox="1"/>
          <p:nvPr/>
        </p:nvSpPr>
        <p:spPr>
          <a:xfrm>
            <a:off x="209006" y="333257"/>
            <a:ext cx="11806210" cy="2585323"/>
          </a:xfrm>
          <a:prstGeom prst="rect">
            <a:avLst/>
          </a:prstGeom>
          <a:noFill/>
        </p:spPr>
        <p:txBody>
          <a:bodyPr wrap="square" rtlCol="0">
            <a:spAutoFit/>
          </a:bodyPr>
          <a:lstStyle/>
          <a:p>
            <a:pPr algn="just" rtl="1">
              <a:lnSpc>
                <a:spcPct val="150000"/>
              </a:lnSpc>
            </a:pPr>
            <a:r>
              <a:rPr lang="ar-SA" sz="2800" b="1" u="sng" dirty="0" smtClean="0">
                <a:solidFill>
                  <a:srgbClr val="FF0000"/>
                </a:solidFill>
                <a:effectLst/>
                <a:latin typeface="Calibri" panose="020F0502020204030204" pitchFamily="34" charset="0"/>
                <a:ea typeface="Calibri" panose="020F0502020204030204" pitchFamily="34" charset="0"/>
                <a:cs typeface="+mj-cs"/>
              </a:rPr>
              <a:t>إضافة المضادات الحيوية للبيئة:</a:t>
            </a:r>
            <a:endParaRPr lang="en-US" sz="2400" u="sng" dirty="0" smtClean="0">
              <a:solidFill>
                <a:srgbClr val="FF0000"/>
              </a:solidFill>
              <a:effectLst/>
              <a:latin typeface="Calibri" panose="020F0502020204030204" pitchFamily="34" charset="0"/>
              <a:ea typeface="Calibri" panose="020F0502020204030204" pitchFamily="34" charset="0"/>
              <a:cs typeface="+mj-cs"/>
            </a:endParaRPr>
          </a:p>
          <a:p>
            <a:pPr algn="just" rtl="1">
              <a:lnSpc>
                <a:spcPct val="150000"/>
              </a:lnSpc>
            </a:pP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تضاف أحياناً إلى البيئة الغذائية بعض المضادات الحيوية لإيقاف نشاط الكائنات الدقيقة وأهمها البكتيريا الموجودة بالجزء النباتي المزروع</a:t>
            </a:r>
            <a:r>
              <a:rPr lang="ar-SA" sz="2000" dirty="0">
                <a:latin typeface="Calibri" panose="020F0502020204030204" pitchFamily="34" charset="0"/>
                <a:ea typeface="Calibri" panose="020F0502020204030204" pitchFamily="34" charset="0"/>
                <a:cs typeface="Times New Roman" panose="02020603050405020304" pitchFamily="18" charset="0"/>
              </a:rPr>
              <a:t>،</a:t>
            </a: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 إلا أنه يجب الأخذ في </a:t>
            </a:r>
            <a:r>
              <a:rPr lang="ar-SA" sz="2000" dirty="0" err="1" smtClean="0">
                <a:effectLst/>
                <a:latin typeface="Calibri" panose="020F0502020204030204" pitchFamily="34" charset="0"/>
                <a:ea typeface="Calibri" panose="020F0502020204030204" pitchFamily="34" charset="0"/>
                <a:cs typeface="Times New Roman" panose="02020603050405020304" pitchFamily="18" charset="0"/>
              </a:rPr>
              <a:t>الإعتبار</a:t>
            </a: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000" dirty="0"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أن هذه المركبات الكيماوية لها بعض الضرر على نمو الأجزاء النباتية وتكشفها ولذلك يفضل إضافتها فقط عند الضرورة </a:t>
            </a: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كما أنه يجب أن يتم تعريف البكتيريا المسببة للتلوث قبل الشروع في اختيار المضاد الحيوي الملائم وأيضاً مراعاة التركيز الملائم لكل مركب حيوي وكما يحدث في حالة الاستخدام لفترة طويلة قد يتكون سلالات من البكتيريا تقاوم أنواع معينة من المضادات الحيوية.</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19"/>
          <p:cNvPicPr/>
          <p:nvPr/>
        </p:nvPicPr>
        <p:blipFill>
          <a:blip r:embed="rId2" cstate="print">
            <a:extLst>
              <a:ext uri="{28A0092B-C50C-407E-A947-70E740481C1C}">
                <a14:useLocalDpi xmlns:a14="http://schemas.microsoft.com/office/drawing/2010/main" val="0"/>
              </a:ext>
            </a:extLst>
          </a:blip>
          <a:stretch>
            <a:fillRect/>
          </a:stretch>
        </p:blipFill>
        <p:spPr>
          <a:xfrm>
            <a:off x="4721788" y="3030583"/>
            <a:ext cx="4265458" cy="2830286"/>
          </a:xfrm>
          <a:prstGeom prst="rect">
            <a:avLst/>
          </a:prstGeom>
        </p:spPr>
      </p:pic>
    </p:spTree>
    <p:extLst>
      <p:ext uri="{BB962C8B-B14F-4D97-AF65-F5344CB8AC3E}">
        <p14:creationId xmlns:p14="http://schemas.microsoft.com/office/powerpoint/2010/main" val="2307398406"/>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41376" y="353568"/>
            <a:ext cx="11119104" cy="3508653"/>
          </a:xfrm>
          <a:prstGeom prst="rect">
            <a:avLst/>
          </a:prstGeom>
          <a:noFill/>
        </p:spPr>
        <p:txBody>
          <a:bodyPr wrap="square" rtlCol="0">
            <a:spAutoFit/>
          </a:bodyPr>
          <a:lstStyle/>
          <a:p>
            <a:pPr algn="just" rtl="1">
              <a:lnSpc>
                <a:spcPct val="150000"/>
              </a:lnSpc>
            </a:pPr>
            <a:r>
              <a:rPr lang="ar-SA" sz="2800" b="1" u="sng"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تحسين طريقة التعقيم:</a:t>
            </a:r>
            <a:endParaRPr lang="en-US" sz="2800" u="sng"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يمكن رفع كفاءة التعقيم السطحي للأنسجة النباتية باستخدام بعض الطرق التالية:</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Font typeface="+mj-lt"/>
              <a:buAutoNum type="arabicParenR"/>
            </a:pP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إضافة مادة (</a:t>
            </a:r>
            <a:r>
              <a:rPr lang="en-US" sz="2400" b="1" dirty="0" smtClean="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Detergent</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مثل (</a:t>
            </a:r>
            <a:r>
              <a:rPr lang="en-US" sz="2400" b="1" dirty="0" smtClean="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Tween 20</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أو الصابون لزيادة انتشار المحلول</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Font typeface="+mj-lt"/>
              <a:buAutoNum type="arabicParenR"/>
            </a:pP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هز النسيج في المحلول باستخدام جهاز هزاز (</a:t>
            </a:r>
            <a:r>
              <a:rPr lang="en-US" sz="2400" b="1" dirty="0" smtClean="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Shaker</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Font typeface="+mj-lt"/>
              <a:buAutoNum type="arabicParenR"/>
            </a:pP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تكرار التعقيم عدة مرات.</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Font typeface="+mj-lt"/>
              <a:buAutoNum type="arabicParenR"/>
            </a:pP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الغسيل الأخير باستخدام تركيز منخفض من المطهر بدلاً من المياه المعقمة قبل الزراعة.</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561703" y="3862221"/>
            <a:ext cx="5394960" cy="2747585"/>
          </a:xfrm>
          <a:prstGeom prst="rect">
            <a:avLst/>
          </a:prstGeom>
        </p:spPr>
      </p:pic>
    </p:spTree>
    <p:extLst>
      <p:ext uri="{BB962C8B-B14F-4D97-AF65-F5344CB8AC3E}">
        <p14:creationId xmlns:p14="http://schemas.microsoft.com/office/powerpoint/2010/main" val="1709564734"/>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80416" y="268224"/>
            <a:ext cx="11253216" cy="4893647"/>
          </a:xfrm>
          <a:prstGeom prst="rect">
            <a:avLst/>
          </a:prstGeom>
          <a:noFill/>
        </p:spPr>
        <p:txBody>
          <a:bodyPr wrap="square" rtlCol="0">
            <a:spAutoFit/>
          </a:bodyPr>
          <a:lstStyle/>
          <a:p>
            <a:pPr marL="519430" indent="-514350" algn="just" rtl="1">
              <a:lnSpc>
                <a:spcPct val="150000"/>
              </a:lnSpc>
              <a:buFont typeface="+mj-lt"/>
              <a:buAutoNum type="arabicPeriod" startAt="2"/>
            </a:pPr>
            <a:r>
              <a:rPr lang="ar-SA" sz="2400" b="1" u="sng" dirty="0" smtClean="0">
                <a:solidFill>
                  <a:srgbClr val="00B050"/>
                </a:solidFill>
                <a:effectLst/>
                <a:latin typeface="Calibri" panose="020F0502020204030204" pitchFamily="34" charset="0"/>
                <a:ea typeface="Calibri" panose="020F0502020204030204" pitchFamily="34" charset="0"/>
                <a:cs typeface="+mj-cs"/>
              </a:rPr>
              <a:t>ثانياً: ظهور اللون البني بمزارع الأنسجة النباتية </a:t>
            </a:r>
            <a:r>
              <a:rPr lang="en-US" sz="2400" b="1" u="sng" dirty="0">
                <a:solidFill>
                  <a:srgbClr val="00B050"/>
                </a:solidFill>
                <a:cs typeface="+mj-cs"/>
              </a:rPr>
              <a:t>Browning of </a:t>
            </a:r>
            <a:r>
              <a:rPr lang="en-US" sz="2400" b="1" u="sng" dirty="0" smtClean="0">
                <a:solidFill>
                  <a:srgbClr val="00B050"/>
                </a:solidFill>
                <a:cs typeface="+mj-cs"/>
              </a:rPr>
              <a:t>explant</a:t>
            </a:r>
            <a:endParaRPr lang="en-US" sz="2400" u="sng" dirty="0" smtClean="0">
              <a:solidFill>
                <a:srgbClr val="00B050"/>
              </a:solidFill>
              <a:effectLst/>
              <a:latin typeface="Calibri" panose="020F0502020204030204" pitchFamily="34" charset="0"/>
              <a:ea typeface="Calibri" panose="020F0502020204030204" pitchFamily="34" charset="0"/>
              <a:cs typeface="+mj-cs"/>
            </a:endParaRPr>
          </a:p>
          <a:p>
            <a:pPr lvl="0" algn="just" rtl="1">
              <a:lnSpc>
                <a:spcPct val="150000"/>
              </a:lnSpc>
            </a:pPr>
            <a:r>
              <a:rPr lang="ar-SA" dirty="0">
                <a:latin typeface="Calibri" panose="020F0502020204030204" pitchFamily="34" charset="0"/>
                <a:ea typeface="Calibri" panose="020F0502020204030204" pitchFamily="34" charset="0"/>
                <a:cs typeface="Times New Roman" panose="02020603050405020304" pitchFamily="18" charset="0"/>
              </a:rPr>
              <a:t>تحدث هذه الظاهرة نتيجة للتغيرات الفسيولوجية داخل الأنسجة المستزرعة، والتي تؤدي تدريجيا إلى ظهور اللون البني والموت في نهاية </a:t>
            </a:r>
            <a:r>
              <a:rPr lang="ar-SA" dirty="0" smtClean="0">
                <a:latin typeface="Calibri" panose="020F0502020204030204" pitchFamily="34" charset="0"/>
                <a:ea typeface="Calibri" panose="020F0502020204030204" pitchFamily="34" charset="0"/>
                <a:cs typeface="Times New Roman" panose="02020603050405020304" pitchFamily="18" charset="0"/>
              </a:rPr>
              <a:t>المطاف، </a:t>
            </a:r>
            <a:r>
              <a:rPr lang="ar-SA" dirty="0">
                <a:latin typeface="Calibri" panose="020F0502020204030204" pitchFamily="34" charset="0"/>
                <a:ea typeface="Calibri" panose="020F0502020204030204" pitchFamily="34" charset="0"/>
                <a:cs typeface="Times New Roman" panose="02020603050405020304" pitchFamily="18" charset="0"/>
              </a:rPr>
              <a:t>تحدث هذه الظاهرة بسبب </a:t>
            </a:r>
            <a:r>
              <a:rPr lang="ar-SA" dirty="0">
                <a:solidFill>
                  <a:srgbClr val="7030A0"/>
                </a:solidFill>
                <a:latin typeface="Calibri" panose="020F0502020204030204" pitchFamily="34" charset="0"/>
                <a:ea typeface="Calibri" panose="020F0502020204030204" pitchFamily="34" charset="0"/>
                <a:cs typeface="Times New Roman" panose="02020603050405020304" pitchFamily="18" charset="0"/>
              </a:rPr>
              <a:t>أكسدة الفينولات في </a:t>
            </a:r>
            <a:r>
              <a:rPr lang="ar-SA"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الأنسجة</a:t>
            </a:r>
            <a:r>
              <a:rPr lang="en-US"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ar-SA" dirty="0" smtClean="0">
                <a:solidFill>
                  <a:srgbClr val="7030A0"/>
                </a:solidFill>
              </a:rPr>
              <a:t>بواسطة </a:t>
            </a:r>
            <a:r>
              <a:rPr lang="ar-SA" dirty="0">
                <a:solidFill>
                  <a:srgbClr val="7030A0"/>
                </a:solidFill>
              </a:rPr>
              <a:t>إنزيمات البيراكسيديز أو بواسطة إنزيمات البولي فينول أكسيديز </a:t>
            </a:r>
            <a:r>
              <a:rPr lang="ar-SA" dirty="0"/>
              <a:t>والمركبات المتأكسدة تثبط النشاط الإنزيمي وتؤدي إلى موت المنفصل النباتي وهذه تسمى </a:t>
            </a:r>
            <a:r>
              <a:rPr lang="ar-SA" b="1" dirty="0">
                <a:solidFill>
                  <a:srgbClr val="FF0000"/>
                </a:solidFill>
              </a:rPr>
              <a:t>بمصطلح تثبيط ذاتي أو تلقائي (</a:t>
            </a:r>
            <a:r>
              <a:rPr lang="en-US" b="1" dirty="0">
                <a:solidFill>
                  <a:srgbClr val="FF0000"/>
                </a:solidFill>
              </a:rPr>
              <a:t>Auto Inhibition</a:t>
            </a:r>
            <a:r>
              <a:rPr lang="ar-SA" dirty="0"/>
              <a:t>) لأن المنفصل النباتي يثبط نموه ويتوقف هذا على ماهية هذه المركبات وكيفية تأثيرها على الأنسجة وأثرها وتأثيرها عل الأنسجة التي حولها مما يؤدي إلى تدهور الأنسجة وتلوينها باللون البني وتموت (</a:t>
            </a:r>
            <a:r>
              <a:rPr lang="en-US" dirty="0"/>
              <a:t>Compton and </a:t>
            </a:r>
            <a:r>
              <a:rPr lang="en-US" dirty="0" err="1"/>
              <a:t>Preece</a:t>
            </a:r>
            <a:r>
              <a:rPr lang="en-US" dirty="0"/>
              <a:t>, 1986, </a:t>
            </a:r>
            <a:r>
              <a:rPr lang="en-US" dirty="0" err="1"/>
              <a:t>Debergh</a:t>
            </a:r>
            <a:r>
              <a:rPr lang="en-US" dirty="0"/>
              <a:t> and Zimmerman, </a:t>
            </a:r>
            <a:r>
              <a:rPr lang="en-US" dirty="0" smtClean="0"/>
              <a:t>1991</a:t>
            </a:r>
            <a:endParaRPr lang="ar-SA" dirty="0" smtClean="0">
              <a:latin typeface="Calibri" panose="020F0502020204030204" pitchFamily="34" charset="0"/>
              <a:ea typeface="Calibri" panose="020F0502020204030204" pitchFamily="34" charset="0"/>
              <a:cs typeface="Times New Roman" panose="02020603050405020304" pitchFamily="18" charset="0"/>
            </a:endParaRPr>
          </a:p>
          <a:p>
            <a:pPr algn="just" rtl="1">
              <a:lnSpc>
                <a:spcPct val="150000"/>
              </a:lnSpc>
            </a:pPr>
            <a:r>
              <a:rPr lang="ar-SA" dirty="0" smtClean="0">
                <a:latin typeface="Calibri" panose="020F0502020204030204" pitchFamily="34" charset="0"/>
                <a:ea typeface="Calibri" panose="020F0502020204030204" pitchFamily="34" charset="0"/>
                <a:cs typeface="Times New Roman" panose="02020603050405020304" pitchFamily="18" charset="0"/>
              </a:rPr>
              <a:t>ويوجد </a:t>
            </a:r>
            <a:r>
              <a:rPr lang="ar-SA" dirty="0" smtClean="0">
                <a:effectLst/>
                <a:latin typeface="Calibri" panose="020F0502020204030204" pitchFamily="34" charset="0"/>
                <a:ea typeface="Calibri" panose="020F0502020204030204" pitchFamily="34" charset="0"/>
                <a:cs typeface="Times New Roman" panose="02020603050405020304" pitchFamily="18" charset="0"/>
              </a:rPr>
              <a:t>مدى واسع من </a:t>
            </a:r>
            <a:r>
              <a:rPr lang="ar-SA"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المركبات الفينولية </a:t>
            </a:r>
            <a:r>
              <a:rPr lang="ar-SA" dirty="0" smtClean="0">
                <a:effectLst/>
                <a:latin typeface="Calibri" panose="020F0502020204030204" pitchFamily="34" charset="0"/>
                <a:ea typeface="Calibri" panose="020F0502020204030204" pitchFamily="34" charset="0"/>
                <a:cs typeface="Times New Roman" panose="02020603050405020304" pitchFamily="18" charset="0"/>
              </a:rPr>
              <a:t>في النبات وهذه المركبات موجودة في كل النسيج النباتي وفي بعض النباتات تقع هذه المركبات في خلايا خاصة تسمى (</a:t>
            </a:r>
            <a:r>
              <a:rPr lang="en-US" b="1" dirty="0" smtClean="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Tannin </a:t>
            </a:r>
            <a:r>
              <a:rPr lang="en-US" b="1" dirty="0" err="1" smtClean="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Idioblasts</a:t>
            </a:r>
            <a:r>
              <a:rPr lang="ar-SA" dirty="0" smtClean="0">
                <a:effectLst/>
                <a:latin typeface="Calibri" panose="020F0502020204030204" pitchFamily="34" charset="0"/>
                <a:ea typeface="Calibri" panose="020F0502020204030204" pitchFamily="34" charset="0"/>
                <a:cs typeface="Times New Roman" panose="02020603050405020304" pitchFamily="18" charset="0"/>
              </a:rPr>
              <a:t>) أو في الفجوات الخلوية (</a:t>
            </a:r>
            <a:r>
              <a:rPr lang="en-US" b="1" dirty="0" smtClean="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Vacuoles</a:t>
            </a:r>
            <a:r>
              <a:rPr lang="ar-SA" dirty="0" smtClean="0">
                <a:effectLst/>
                <a:latin typeface="Calibri" panose="020F0502020204030204" pitchFamily="34" charset="0"/>
                <a:ea typeface="Calibri" panose="020F0502020204030204" pitchFamily="34" charset="0"/>
                <a:cs typeface="Times New Roman" panose="02020603050405020304" pitchFamily="18" charset="0"/>
              </a:rPr>
              <a:t>) ومعظم المواد الفينولية إما أن تكون:</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Font typeface="Symbol" panose="05050102010706020507" pitchFamily="18" charset="2"/>
              <a:buChar char=""/>
            </a:pPr>
            <a:r>
              <a:rPr lang="ar-SA"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فلافونيد مع مجموعة هيدروكسيل لمجموعة فعالة.</a:t>
            </a:r>
            <a:endParaRPr lang="en-US" dirty="0" smtClean="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Font typeface="Symbol" panose="05050102010706020507" pitchFamily="18" charset="2"/>
              <a:buChar char=""/>
            </a:pPr>
            <a:r>
              <a:rPr lang="ar-SA"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مركبات محتوية على حلقة عطرية بها 6 ذرات كربون ومجموعة جانبية على الحلقة المحتوية على واحد أو ثلاثة ذرات كربون والمحتوية على مجموعة كربوكسيل نشيطة.</a:t>
            </a:r>
            <a:endParaRPr lang="en-US"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0"/>
          <p:cNvPicPr/>
          <p:nvPr/>
        </p:nvPicPr>
        <p:blipFill>
          <a:blip r:embed="rId2" cstate="print">
            <a:extLst>
              <a:ext uri="{28A0092B-C50C-407E-A947-70E740481C1C}">
                <a14:useLocalDpi xmlns:a14="http://schemas.microsoft.com/office/drawing/2010/main" val="0"/>
              </a:ext>
            </a:extLst>
          </a:blip>
          <a:stretch>
            <a:fillRect/>
          </a:stretch>
        </p:blipFill>
        <p:spPr>
          <a:xfrm>
            <a:off x="1144360" y="4663440"/>
            <a:ext cx="6144713" cy="2194560"/>
          </a:xfrm>
          <a:prstGeom prst="rect">
            <a:avLst/>
          </a:prstGeom>
        </p:spPr>
      </p:pic>
    </p:spTree>
    <p:extLst>
      <p:ext uri="{BB962C8B-B14F-4D97-AF65-F5344CB8AC3E}">
        <p14:creationId xmlns:p14="http://schemas.microsoft.com/office/powerpoint/2010/main" val="2638766173"/>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58496" y="280416"/>
            <a:ext cx="11728704" cy="3970318"/>
          </a:xfrm>
          <a:prstGeom prst="rect">
            <a:avLst/>
          </a:prstGeom>
          <a:noFill/>
        </p:spPr>
        <p:txBody>
          <a:bodyPr wrap="square" rtlCol="0">
            <a:spAutoFit/>
          </a:bodyPr>
          <a:lstStyle/>
          <a:p>
            <a:pPr algn="just" rtl="1">
              <a:lnSpc>
                <a:spcPct val="150000"/>
              </a:lnSpc>
            </a:pPr>
            <a:r>
              <a:rPr lang="ar-SA" sz="2400" b="1" u="sng" dirty="0" smtClean="0">
                <a:solidFill>
                  <a:srgbClr val="FF0000"/>
                </a:solidFill>
                <a:effectLst/>
                <a:latin typeface="Calibri" panose="020F0502020204030204" pitchFamily="34" charset="0"/>
                <a:ea typeface="Calibri" panose="020F0502020204030204" pitchFamily="34" charset="0"/>
                <a:cs typeface="+mj-cs"/>
              </a:rPr>
              <a:t>الطرق المتبعة لتقليل المواد الفينولية بالبيئة:</a:t>
            </a:r>
            <a:endParaRPr lang="en-US" sz="2400" u="sng" dirty="0" smtClean="0">
              <a:solidFill>
                <a:srgbClr val="FF0000"/>
              </a:solidFill>
              <a:effectLst/>
              <a:latin typeface="Calibri" panose="020F0502020204030204" pitchFamily="34" charset="0"/>
              <a:ea typeface="Calibri" panose="020F0502020204030204" pitchFamily="34" charset="0"/>
              <a:cs typeface="+mj-cs"/>
            </a:endParaRPr>
          </a:p>
          <a:p>
            <a:pPr marL="342900" marR="0" lvl="0" indent="-342900" algn="just" rtl="1">
              <a:lnSpc>
                <a:spcPct val="150000"/>
              </a:lnSpc>
              <a:spcBef>
                <a:spcPts val="0"/>
              </a:spcBef>
              <a:spcAft>
                <a:spcPts val="0"/>
              </a:spcAft>
              <a:buFont typeface="+mj-lt"/>
              <a:buAutoNum type="arabicParenR"/>
            </a:pPr>
            <a:r>
              <a:rPr lang="ar-SA" sz="2400" b="1" dirty="0" smtClean="0">
                <a:effectLst/>
                <a:latin typeface="Calibri" panose="020F0502020204030204" pitchFamily="34" charset="0"/>
                <a:ea typeface="Calibri" panose="020F0502020204030204" pitchFamily="34" charset="0"/>
                <a:cs typeface="Times New Roman" panose="02020603050405020304" pitchFamily="18" charset="0"/>
              </a:rPr>
              <a:t>صغر الجزء النباتي: </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فيجب أن يكون الجزء المجروح صغيراً بقدر الإمكان في المنفصل النباتي حيث تستخدم أدوات حادة جداً للقطع.</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Font typeface="+mj-lt"/>
              <a:buAutoNum type="arabicParenR"/>
            </a:pPr>
            <a:r>
              <a:rPr lang="ar-SA" sz="2400" b="1" dirty="0" smtClean="0">
                <a:effectLst/>
                <a:latin typeface="Calibri" panose="020F0502020204030204" pitchFamily="34" charset="0"/>
                <a:ea typeface="Calibri" panose="020F0502020204030204" pitchFamily="34" charset="0"/>
                <a:cs typeface="Times New Roman" panose="02020603050405020304" pitchFamily="18" charset="0"/>
              </a:rPr>
              <a:t>استخدام مضادات الأكسدة : </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حيث يتم تنقيع الأجزاء النباتية فيها وهذه مضادات الأكسدة لا تمنع تكوين المواد الفينولية ولكنها تمنع بلمرتها </a:t>
            </a:r>
            <a:r>
              <a:rPr lang="ar-SA" sz="2400" dirty="0"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(بلمرة الكينون) </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وهذا يقلل الفرصة للفينولات للتفاعل مع البروتين. كما يلاحظ أن بعض المواد المضادة للأكسدة أحسن من الأخرى.</a:t>
            </a:r>
            <a:endParaRPr lang="ar-SA" sz="24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rtl="1">
              <a:lnSpc>
                <a:spcPct val="150000"/>
              </a:lnSpc>
              <a:spcBef>
                <a:spcPts val="0"/>
              </a:spcBef>
              <a:spcAft>
                <a:spcPts val="0"/>
              </a:spcAft>
              <a:buFont typeface="+mj-lt"/>
              <a:buAutoNum type="arabicParenR"/>
            </a:pPr>
            <a:r>
              <a:rPr lang="ar-SA" sz="2400" b="1" dirty="0" smtClean="0">
                <a:latin typeface="Calibri" panose="020F0502020204030204" pitchFamily="34" charset="0"/>
                <a:ea typeface="Calibri" panose="020F0502020204030204" pitchFamily="34" charset="0"/>
                <a:cs typeface="Times New Roman" panose="02020603050405020304" pitchFamily="18" charset="0"/>
              </a:rPr>
              <a:t> تحضين </a:t>
            </a:r>
            <a:r>
              <a:rPr lang="ar-SA" sz="2400" b="1" dirty="0">
                <a:latin typeface="Calibri" panose="020F0502020204030204" pitchFamily="34" charset="0"/>
                <a:ea typeface="Calibri" panose="020F0502020204030204" pitchFamily="34" charset="0"/>
                <a:cs typeface="Times New Roman" panose="02020603050405020304" pitchFamily="18" charset="0"/>
              </a:rPr>
              <a:t>الأنسجة في </a:t>
            </a:r>
            <a:r>
              <a:rPr lang="ar-SA"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الظلام</a:t>
            </a:r>
            <a:r>
              <a:rPr lang="ar-SA" sz="2400" b="1" dirty="0">
                <a:latin typeface="Calibri" panose="020F0502020204030204" pitchFamily="34" charset="0"/>
                <a:ea typeface="Calibri" panose="020F0502020204030204" pitchFamily="34" charset="0"/>
                <a:cs typeface="Times New Roman" panose="02020603050405020304" pitchFamily="18" charset="0"/>
              </a:rPr>
              <a:t> في الأشهر </a:t>
            </a:r>
            <a:r>
              <a:rPr lang="ar-SA" sz="2400" b="1" dirty="0" smtClean="0">
                <a:latin typeface="Calibri" panose="020F0502020204030204" pitchFamily="34" charset="0"/>
                <a:ea typeface="Calibri" panose="020F0502020204030204" pitchFamily="34" charset="0"/>
                <a:cs typeface="Times New Roman" panose="02020603050405020304" pitchFamily="18" charset="0"/>
              </a:rPr>
              <a:t>الأولى.</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3"/>
          <p:cNvPicPr/>
          <p:nvPr/>
        </p:nvPicPr>
        <p:blipFill>
          <a:blip r:embed="rId2" cstate="print">
            <a:extLst>
              <a:ext uri="{28A0092B-C50C-407E-A947-70E740481C1C}">
                <a14:useLocalDpi xmlns:a14="http://schemas.microsoft.com/office/drawing/2010/main" val="0"/>
              </a:ext>
            </a:extLst>
          </a:blip>
          <a:stretch>
            <a:fillRect/>
          </a:stretch>
        </p:blipFill>
        <p:spPr>
          <a:xfrm>
            <a:off x="2146519" y="4456157"/>
            <a:ext cx="1907540" cy="1838325"/>
          </a:xfrm>
          <a:prstGeom prst="rect">
            <a:avLst/>
          </a:prstGeom>
        </p:spPr>
      </p:pic>
      <p:pic>
        <p:nvPicPr>
          <p:cNvPr id="4" name="Picture 25"/>
          <p:cNvPicPr/>
          <p:nvPr/>
        </p:nvPicPr>
        <p:blipFill>
          <a:blip r:embed="rId3" cstate="print">
            <a:extLst>
              <a:ext uri="{28A0092B-C50C-407E-A947-70E740481C1C}">
                <a14:useLocalDpi xmlns:a14="http://schemas.microsoft.com/office/drawing/2010/main" val="0"/>
              </a:ext>
            </a:extLst>
          </a:blip>
          <a:stretch>
            <a:fillRect/>
          </a:stretch>
        </p:blipFill>
        <p:spPr>
          <a:xfrm>
            <a:off x="4372828" y="4456157"/>
            <a:ext cx="1907540" cy="1838325"/>
          </a:xfrm>
          <a:prstGeom prst="rect">
            <a:avLst/>
          </a:prstGeom>
        </p:spPr>
      </p:pic>
      <p:pic>
        <p:nvPicPr>
          <p:cNvPr id="5" name="Picture 28"/>
          <p:cNvPicPr/>
          <p:nvPr/>
        </p:nvPicPr>
        <p:blipFill>
          <a:blip r:embed="rId4" cstate="print">
            <a:extLst>
              <a:ext uri="{28A0092B-C50C-407E-A947-70E740481C1C}">
                <a14:useLocalDpi xmlns:a14="http://schemas.microsoft.com/office/drawing/2010/main" val="0"/>
              </a:ext>
            </a:extLst>
          </a:blip>
          <a:stretch>
            <a:fillRect/>
          </a:stretch>
        </p:blipFill>
        <p:spPr>
          <a:xfrm>
            <a:off x="6599137" y="4456157"/>
            <a:ext cx="1907540" cy="1838325"/>
          </a:xfrm>
          <a:prstGeom prst="rect">
            <a:avLst/>
          </a:prstGeom>
        </p:spPr>
      </p:pic>
      <p:pic>
        <p:nvPicPr>
          <p:cNvPr id="6" name="Picture 26"/>
          <p:cNvPicPr/>
          <p:nvPr/>
        </p:nvPicPr>
        <p:blipFill>
          <a:blip r:embed="rId5" cstate="print">
            <a:extLst>
              <a:ext uri="{28A0092B-C50C-407E-A947-70E740481C1C}">
                <a14:useLocalDpi xmlns:a14="http://schemas.microsoft.com/office/drawing/2010/main" val="0"/>
              </a:ext>
            </a:extLst>
          </a:blip>
          <a:stretch>
            <a:fillRect/>
          </a:stretch>
        </p:blipFill>
        <p:spPr>
          <a:xfrm>
            <a:off x="8624244" y="4456157"/>
            <a:ext cx="2876550" cy="1838325"/>
          </a:xfrm>
          <a:prstGeom prst="rect">
            <a:avLst/>
          </a:prstGeom>
        </p:spPr>
      </p:pic>
    </p:spTree>
    <p:extLst>
      <p:ext uri="{BB962C8B-B14F-4D97-AF65-F5344CB8AC3E}">
        <p14:creationId xmlns:p14="http://schemas.microsoft.com/office/powerpoint/2010/main" val="4118732813"/>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حضري">
  <a:themeElements>
    <a:clrScheme name="حضري">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حضري">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حضري">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390</TotalTime>
  <Words>1624</Words>
  <Application>Microsoft Office PowerPoint</Application>
  <PresentationFormat>Widescreen</PresentationFormat>
  <Paragraphs>106</Paragraphs>
  <Slides>18</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18</vt:i4>
      </vt:variant>
    </vt:vector>
  </HeadingPairs>
  <TitlesOfParts>
    <vt:vector size="31" baseType="lpstr">
      <vt:lpstr>ＭＳ Ｐゴシック</vt:lpstr>
      <vt:lpstr>Arial</vt:lpstr>
      <vt:lpstr>Calibri</vt:lpstr>
      <vt:lpstr>Calibri Light</vt:lpstr>
      <vt:lpstr>Georgia</vt:lpstr>
      <vt:lpstr>Roboto</vt:lpstr>
      <vt:lpstr>Symbol</vt:lpstr>
      <vt:lpstr>Tahoma</vt:lpstr>
      <vt:lpstr>Times New Roman</vt:lpstr>
      <vt:lpstr>Trebuchet MS</vt:lpstr>
      <vt:lpstr>Wingdings 2</vt:lpstr>
      <vt:lpstr>حضري</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saleh alansi</dc:creator>
  <cp:lastModifiedBy>maha abanomai</cp:lastModifiedBy>
  <cp:revision>60</cp:revision>
  <dcterms:created xsi:type="dcterms:W3CDTF">2017-12-28T20:55:40Z</dcterms:created>
  <dcterms:modified xsi:type="dcterms:W3CDTF">2022-09-30T09:06:24Z</dcterms:modified>
</cp:coreProperties>
</file>