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72"/>
  </p:notesMasterIdLst>
  <p:handoutMasterIdLst>
    <p:handoutMasterId r:id="rId73"/>
  </p:handoutMasterIdLst>
  <p:sldIdLst>
    <p:sldId id="412" r:id="rId3"/>
    <p:sldId id="418" r:id="rId4"/>
    <p:sldId id="417" r:id="rId5"/>
    <p:sldId id="428" r:id="rId6"/>
    <p:sldId id="429" r:id="rId7"/>
    <p:sldId id="430" r:id="rId8"/>
    <p:sldId id="433" r:id="rId9"/>
    <p:sldId id="434" r:id="rId10"/>
    <p:sldId id="628" r:id="rId11"/>
    <p:sldId id="435" r:id="rId12"/>
    <p:sldId id="437" r:id="rId13"/>
    <p:sldId id="629" r:id="rId14"/>
    <p:sldId id="438" r:id="rId15"/>
    <p:sldId id="603" r:id="rId16"/>
    <p:sldId id="439" r:id="rId17"/>
    <p:sldId id="440" r:id="rId18"/>
    <p:sldId id="442" r:id="rId19"/>
    <p:sldId id="604" r:id="rId20"/>
    <p:sldId id="443" r:id="rId21"/>
    <p:sldId id="444" r:id="rId22"/>
    <p:sldId id="605" r:id="rId23"/>
    <p:sldId id="446" r:id="rId24"/>
    <p:sldId id="457" r:id="rId25"/>
    <p:sldId id="458" r:id="rId26"/>
    <p:sldId id="460" r:id="rId27"/>
    <p:sldId id="654" r:id="rId28"/>
    <p:sldId id="461" r:id="rId29"/>
    <p:sldId id="653" r:id="rId30"/>
    <p:sldId id="623" r:id="rId31"/>
    <p:sldId id="630" r:id="rId32"/>
    <p:sldId id="624" r:id="rId33"/>
    <p:sldId id="636" r:id="rId34"/>
    <p:sldId id="639" r:id="rId35"/>
    <p:sldId id="625" r:id="rId36"/>
    <p:sldId id="640" r:id="rId37"/>
    <p:sldId id="641" r:id="rId38"/>
    <p:sldId id="642" r:id="rId39"/>
    <p:sldId id="650" r:id="rId40"/>
    <p:sldId id="643" r:id="rId41"/>
    <p:sldId id="644" r:id="rId42"/>
    <p:sldId id="645" r:id="rId43"/>
    <p:sldId id="646" r:id="rId44"/>
    <p:sldId id="647" r:id="rId45"/>
    <p:sldId id="648" r:id="rId46"/>
    <p:sldId id="649" r:id="rId47"/>
    <p:sldId id="626" r:id="rId48"/>
    <p:sldId id="627" r:id="rId49"/>
    <p:sldId id="475" r:id="rId50"/>
    <p:sldId id="482" r:id="rId51"/>
    <p:sldId id="484" r:id="rId52"/>
    <p:sldId id="485" r:id="rId53"/>
    <p:sldId id="486" r:id="rId54"/>
    <p:sldId id="487" r:id="rId55"/>
    <p:sldId id="489" r:id="rId56"/>
    <p:sldId id="490" r:id="rId57"/>
    <p:sldId id="491" r:id="rId58"/>
    <p:sldId id="492" r:id="rId59"/>
    <p:sldId id="493" r:id="rId60"/>
    <p:sldId id="494" r:id="rId61"/>
    <p:sldId id="495" r:id="rId62"/>
    <p:sldId id="497" r:id="rId63"/>
    <p:sldId id="498" r:id="rId64"/>
    <p:sldId id="499" r:id="rId65"/>
    <p:sldId id="500" r:id="rId66"/>
    <p:sldId id="501" r:id="rId67"/>
    <p:sldId id="502" r:id="rId68"/>
    <p:sldId id="503" r:id="rId69"/>
    <p:sldId id="651" r:id="rId70"/>
    <p:sldId id="652" r:id="rId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8" userDrawn="1">
          <p15:clr>
            <a:srgbClr val="A4A3A4"/>
          </p15:clr>
        </p15:guide>
        <p15:guide id="2" pos="363" userDrawn="1">
          <p15:clr>
            <a:srgbClr val="A4A3A4"/>
          </p15:clr>
        </p15:guide>
        <p15:guide id="3" orient="horz" pos="11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4737" autoAdjust="0"/>
  </p:normalViewPr>
  <p:slideViewPr>
    <p:cSldViewPr snapToGrid="0" snapToObjects="1">
      <p:cViewPr varScale="1">
        <p:scale>
          <a:sx n="91" d="100"/>
          <a:sy n="91" d="100"/>
        </p:scale>
        <p:origin x="888" y="90"/>
      </p:cViewPr>
      <p:guideLst>
        <p:guide orient="horz" pos="4088"/>
        <p:guide pos="363"/>
        <p:guide orient="horz" pos="1117"/>
      </p:guideLst>
    </p:cSldViewPr>
  </p:slideViewPr>
  <p:outlineViewPr>
    <p:cViewPr>
      <p:scale>
        <a:sx n="33" d="100"/>
        <a:sy n="33" d="100"/>
      </p:scale>
      <p:origin x="0" y="-86058"/>
    </p:cViewPr>
  </p:outlineViewPr>
  <p:notesTextViewPr>
    <p:cViewPr>
      <p:scale>
        <a:sx n="100" d="100"/>
        <a:sy n="100" d="100"/>
      </p:scale>
      <p:origin x="0" y="0"/>
    </p:cViewPr>
  </p:notesTextViewPr>
  <p:sorterViewPr>
    <p:cViewPr>
      <p:scale>
        <a:sx n="8679" d="5000"/>
        <a:sy n="8679" d="50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313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Blood types and results of donor recipient combinations.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960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Overview of the cardiovascular system.</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222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205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948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Coronary circulation.</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017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Capillary beds and sphincters.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42</a:t>
            </a:fld>
            <a:endParaRPr lang="en-US" sz="1200" dirty="0"/>
          </a:p>
        </p:txBody>
      </p:sp>
    </p:spTree>
    <p:extLst>
      <p:ext uri="{BB962C8B-B14F-4D97-AF65-F5344CB8AC3E}">
        <p14:creationId xmlns:p14="http://schemas.microsoft.com/office/powerpoint/2010/main" val="429047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Relationship of the lymphatic system to the cardiovascular system.</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45</a:t>
            </a:fld>
            <a:endParaRPr lang="en-US" sz="1200" dirty="0"/>
          </a:p>
        </p:txBody>
      </p:sp>
    </p:spTree>
    <p:extLst>
      <p:ext uri="{BB962C8B-B14F-4D97-AF65-F5344CB8AC3E}">
        <p14:creationId xmlns:p14="http://schemas.microsoft.com/office/powerpoint/2010/main" val="397924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Composition of blood.</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573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rPr>
              <a:t>Functions of white blood cells. (Source: Ggw/Shutterstock)</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045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5BD70E52-0979-4EAE-BB65-D1AD7FAAAA6D}" type="datetime1">
              <a:rPr lang="en-US" smtClean="0"/>
              <a:t>9/5/2023</a:t>
            </a:fld>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D14E7824-60B7-4AC6-BE30-D1773473BDEB}" type="datetime1">
              <a:rPr lang="en-US" smtClean="0"/>
              <a:t>9/5/2023</a:t>
            </a:fld>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AC3005A7-A955-4D21-B846-3635C4911336}" type="datetime1">
              <a:rPr lang="en-US" smtClean="0"/>
              <a:t>9/5/2023</a:t>
            </a:fld>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67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06F2E7FE-D731-45A1-B2E5-D228B4109398}" type="datetime1">
              <a:rPr lang="en-US" smtClean="0"/>
              <a:t>9/5/2023</a:t>
            </a:fld>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94998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959124BB-ACBB-45E4-A41F-16AD95FBD199}" type="datetime1">
              <a:rPr lang="en-US" smtClean="0"/>
              <a:t>9/5/2023</a:t>
            </a:fld>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438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CB16C8CB-E694-474F-8055-7F3A04E07CC5}" type="datetime1">
              <a:rPr lang="en-US" smtClean="0"/>
              <a:t>9/5/2023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7362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51546"/>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7D1DFBCD-20A2-4B33-8247-35DC97503F3B}" type="datetime1">
              <a:rPr lang="en-US" smtClean="0"/>
              <a:t>9/5/2023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897188"/>
            <a:ext cx="8302625" cy="195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76420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B3A9B485-CC88-41C8-85FE-99026838E7C2}" type="datetime1">
              <a:rPr lang="en-US" smtClean="0"/>
              <a:t>9/5/2023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1331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1F490CAD-1868-47DB-A89C-1C35F0283FD3}" type="datetime1">
              <a:rPr lang="en-US" smtClean="0"/>
              <a:t>9/5/2023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Tree>
    <p:extLst>
      <p:ext uri="{BB962C8B-B14F-4D97-AF65-F5344CB8AC3E}">
        <p14:creationId xmlns:p14="http://schemas.microsoft.com/office/powerpoint/2010/main" val="31323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A18B17-2810-4D17-A8FC-061D8490C0E0}" type="datetime1">
              <a:rPr lang="en-US" smtClean="0"/>
              <a:t>9/5/2023</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CFB840AA-2049-45EB-9E1E-CE5BC007F329}" type="slidenum">
              <a:rPr lang="ar-SA"/>
              <a:pPr>
                <a:defRPr/>
              </a:pPr>
              <a:t>‹#›</a:t>
            </a:fld>
            <a:endParaRPr lang="ar-SA"/>
          </a:p>
        </p:txBody>
      </p:sp>
    </p:spTree>
    <p:extLst>
      <p:ext uri="{BB962C8B-B14F-4D97-AF65-F5344CB8AC3E}">
        <p14:creationId xmlns:p14="http://schemas.microsoft.com/office/powerpoint/2010/main" val="52777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A4CB25F0-2A56-4A81-A322-DB7A580FEF18}" type="datetime1">
              <a:rPr lang="en-US" smtClean="0"/>
              <a:t>9/5/2023</a:t>
            </a:fld>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2016, 2011 Pearson Education, Inc. All Rights Reserved</a:t>
            </a:r>
          </a:p>
        </p:txBody>
      </p:sp>
    </p:spTree>
  </p:cSld>
  <p:clrMap bg1="lt1" tx1="dk1" bg2="dk2" tx2="lt2" accent1="accent1" accent2="accent2" accent3="accent3" accent4="accent4" accent5="accent5" accent6="accent6" hlink="hlink" folHlink="folHlink"/>
  <p:sldLayoutIdLst>
    <p:sldLayoutId id="2147483665" r:id="rId1"/>
    <p:sldLayoutId id="2147483674" r:id="rId2"/>
    <p:sldLayoutId id="2147483675" r:id="rId3"/>
    <p:sldLayoutId id="2147483676" r:id="rId4"/>
    <p:sldLayoutId id="2147483679" r:id="rId5"/>
    <p:sldLayoutId id="2147483687" r:id="rId6"/>
    <p:sldLayoutId id="2147483681" r:id="rId7"/>
    <p:sldLayoutId id="2147483686" r:id="rId8"/>
    <p:sldLayoutId id="214748368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22D6756B-45AD-4D90-828F-724B344490F9}" type="datetime1">
              <a:rPr lang="en-US" smtClean="0"/>
              <a:t>9/5/2023</a:t>
            </a:fld>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92369" y="1923051"/>
            <a:ext cx="8194431" cy="749811"/>
          </a:xfrm>
          <a:solidFill>
            <a:schemeClr val="accent4">
              <a:lumMod val="20000"/>
              <a:lumOff val="80000"/>
            </a:schemeClr>
          </a:solidFill>
        </p:spPr>
        <p:txBody>
          <a:bodyPr/>
          <a:lstStyle/>
          <a:p>
            <a:pPr lvl="0" algn="ctr"/>
            <a:r>
              <a:rPr lang="en-US" b="1" dirty="0">
                <a:latin typeface="+mn-lt"/>
              </a:rPr>
              <a:t>Chapter 13</a:t>
            </a:r>
          </a:p>
        </p:txBody>
      </p:sp>
      <p:sp>
        <p:nvSpPr>
          <p:cNvPr id="5" name="Text Placeholder 4"/>
          <p:cNvSpPr>
            <a:spLocks noGrp="1"/>
          </p:cNvSpPr>
          <p:nvPr>
            <p:ph type="body" idx="3"/>
          </p:nvPr>
        </p:nvSpPr>
        <p:spPr>
          <a:xfrm>
            <a:off x="745588" y="3663102"/>
            <a:ext cx="7956488" cy="768222"/>
          </a:xfrm>
          <a:solidFill>
            <a:schemeClr val="accent2">
              <a:lumMod val="20000"/>
              <a:lumOff val="80000"/>
            </a:schemeClr>
          </a:solidFill>
        </p:spPr>
        <p:txBody>
          <a:bodyPr/>
          <a:lstStyle/>
          <a:p>
            <a:pPr lvl="0">
              <a:buSzPct val="25000"/>
            </a:pPr>
            <a:r>
              <a:rPr lang="en-US" sz="2400" b="1" dirty="0">
                <a:latin typeface="+mn-lt"/>
              </a:rPr>
              <a:t>The Cardiovascular System</a:t>
            </a:r>
          </a:p>
          <a:p>
            <a:pPr lvl="0">
              <a:buSzPct val="25000"/>
            </a:pPr>
            <a:endParaRPr lang="en-US" sz="2400" b="1" dirty="0">
              <a:latin typeface="+mn-lt"/>
            </a:endParaRPr>
          </a:p>
          <a:p>
            <a:pPr lvl="0">
              <a:buSzPct val="25000"/>
            </a:pPr>
            <a:endParaRPr lang="en-US" sz="2400" b="1" dirty="0">
              <a:latin typeface="+mn-lt"/>
            </a:endParaRPr>
          </a:p>
          <a:p>
            <a:pPr lvl="0">
              <a:buSzPct val="25000"/>
            </a:pPr>
            <a:r>
              <a:rPr lang="en-US" sz="2400" b="1" dirty="0">
                <a:latin typeface="+mn-lt"/>
              </a:rPr>
              <a:t>Lecture 6</a:t>
            </a:r>
          </a:p>
        </p:txBody>
      </p:sp>
      <p:sp>
        <p:nvSpPr>
          <p:cNvPr id="6" name="Text Placeholder 5"/>
          <p:cNvSpPr>
            <a:spLocks noGrp="1"/>
          </p:cNvSpPr>
          <p:nvPr>
            <p:ph type="body" idx="13"/>
          </p:nvPr>
        </p:nvSpPr>
        <p:spPr>
          <a:xfrm>
            <a:off x="2653356" y="6481564"/>
            <a:ext cx="6048720" cy="367643"/>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2016, 2011 Pearson Education, Inc. All Rights Reserved</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1</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2615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69367"/>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Heart Wall</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4102331"/>
          </a:xfrm>
        </p:spPr>
        <p:txBody>
          <a:bodyPr wrap="square" lIns="91425" tIns="91425" rIns="91425" bIns="91425">
            <a:noAutofit/>
          </a:bodyPr>
          <a:lstStyle/>
          <a:p>
            <a:pPr marL="255651" lvl="0" indent="-255651">
              <a:spcAft>
                <a:spcPct val="0"/>
              </a:spcAft>
              <a:buClr>
                <a:srgbClr val="007FA3"/>
              </a:buClr>
              <a:buSzPts val="2400"/>
            </a:pPr>
            <a:r>
              <a:rPr lang="en-US" altLang="en-US" sz="2800" dirty="0">
                <a:solidFill>
                  <a:srgbClr val="000000"/>
                </a:solidFill>
                <a:latin typeface="Arial (Body)"/>
              </a:rPr>
              <a:t>The heart is surrounded by a tough membrane, the fibrous pericardium.</a:t>
            </a:r>
          </a:p>
          <a:p>
            <a:pPr marL="0" lvl="0" indent="0">
              <a:spcAft>
                <a:spcPct val="0"/>
              </a:spcAft>
              <a:buClr>
                <a:srgbClr val="007FA3"/>
              </a:buClr>
              <a:buSzPts val="2400"/>
              <a:buNone/>
            </a:pPr>
            <a:endParaRPr lang="en-US" altLang="en-US" sz="2800" dirty="0">
              <a:solidFill>
                <a:srgbClr val="000000"/>
              </a:solidFill>
              <a:latin typeface="Arial (Body)"/>
            </a:endParaRPr>
          </a:p>
          <a:p>
            <a:pPr marL="257810" indent="-230378">
              <a:spcAft>
                <a:spcPct val="0"/>
              </a:spcAft>
              <a:buClr>
                <a:srgbClr val="007FA3"/>
              </a:buClr>
              <a:buSzPts val="2400"/>
            </a:pPr>
            <a:r>
              <a:rPr lang="en-US" altLang="en-US" sz="2400" b="1" dirty="0">
                <a:solidFill>
                  <a:srgbClr val="00B0F0"/>
                </a:solidFill>
                <a:latin typeface="Arial (Body)"/>
              </a:rPr>
              <a:t>The parietal layer </a:t>
            </a:r>
            <a:r>
              <a:rPr lang="en-US" altLang="en-US" sz="2400" dirty="0">
                <a:solidFill>
                  <a:srgbClr val="000000"/>
                </a:solidFill>
                <a:latin typeface="Arial (Body)"/>
              </a:rPr>
              <a:t>of the serous pericardium lines the fibrous pericardium.</a:t>
            </a:r>
          </a:p>
          <a:p>
            <a:pPr marL="257810" indent="-230378">
              <a:spcAft>
                <a:spcPct val="0"/>
              </a:spcAft>
              <a:buClr>
                <a:srgbClr val="007FA3"/>
              </a:buClr>
              <a:buSzPts val="2400"/>
            </a:pPr>
            <a:r>
              <a:rPr lang="en-US" altLang="en-US" sz="2400" b="1" dirty="0">
                <a:solidFill>
                  <a:srgbClr val="00B0F0"/>
                </a:solidFill>
                <a:latin typeface="Arial (Body)"/>
              </a:rPr>
              <a:t>The visceral layer </a:t>
            </a:r>
            <a:r>
              <a:rPr lang="en-US" altLang="en-US" sz="2400" dirty="0">
                <a:solidFill>
                  <a:srgbClr val="000000"/>
                </a:solidFill>
                <a:latin typeface="Arial (Body)"/>
              </a:rPr>
              <a:t>is fused to the heart surface, and there is a potential cavity between the layers called the pericardial cavity.</a:t>
            </a:r>
          </a:p>
          <a:p>
            <a:pPr marL="1144778" lvl="2" indent="-230378">
              <a:spcAft>
                <a:spcPct val="0"/>
              </a:spcAft>
              <a:buClr>
                <a:srgbClr val="007FA3"/>
              </a:buClr>
              <a:buSzPts val="2400"/>
            </a:pPr>
            <a:endParaRPr lang="en-US" altLang="en-US" sz="2400" dirty="0">
              <a:solidFill>
                <a:srgbClr val="000000"/>
              </a:solidFill>
              <a:latin typeface="Arial (Body)"/>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323772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7503"/>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Heart Wall</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123628"/>
          </a:xfrm>
        </p:spPr>
        <p:txBody>
          <a:bodyPr wrap="square" lIns="91425" tIns="91425" rIns="91425" bIns="91425">
            <a:noAutofit/>
          </a:bodyPr>
          <a:lstStyle/>
          <a:p>
            <a:pPr marL="457200" lvl="0" indent="-457200">
              <a:spcAft>
                <a:spcPct val="0"/>
              </a:spcAft>
              <a:buClr>
                <a:srgbClr val="007FA3"/>
              </a:buClr>
              <a:buSzPts val="2400"/>
              <a:buFont typeface="+mj-lt"/>
              <a:buAutoNum type="arabicPeriod"/>
            </a:pPr>
            <a:r>
              <a:rPr lang="en-US" altLang="en-US" sz="2800" b="1" dirty="0">
                <a:solidFill>
                  <a:srgbClr val="00B0F0"/>
                </a:solidFill>
                <a:latin typeface="Arial (Body)"/>
              </a:rPr>
              <a:t>Epicardium</a:t>
            </a:r>
            <a:r>
              <a:rPr lang="en-US" altLang="en-US" sz="2800" dirty="0">
                <a:solidFill>
                  <a:srgbClr val="00B0F0"/>
                </a:solidFill>
                <a:latin typeface="Arial (Body)"/>
              </a:rPr>
              <a:t>: </a:t>
            </a:r>
            <a:r>
              <a:rPr lang="en-US" altLang="en-US" sz="2800" dirty="0">
                <a:solidFill>
                  <a:srgbClr val="000000"/>
                </a:solidFill>
                <a:latin typeface="Arial (Body)"/>
              </a:rPr>
              <a:t>outer layer of heart wall</a:t>
            </a:r>
          </a:p>
          <a:p>
            <a:pPr marL="457200" lvl="1" indent="0">
              <a:spcAft>
                <a:spcPct val="0"/>
              </a:spcAft>
              <a:buClr>
                <a:srgbClr val="007FA3"/>
              </a:buClr>
              <a:buSzPts val="2400"/>
              <a:buNone/>
            </a:pPr>
            <a:r>
              <a:rPr lang="en-US" altLang="en-US" sz="2800" dirty="0">
                <a:solidFill>
                  <a:srgbClr val="000000"/>
                </a:solidFill>
                <a:latin typeface="Arial (Body)"/>
              </a:rPr>
              <a:t>Same layer as visceral pericardium</a:t>
            </a:r>
          </a:p>
          <a:p>
            <a:pPr marL="457200" lvl="0" indent="-457200">
              <a:spcAft>
                <a:spcPct val="0"/>
              </a:spcAft>
              <a:buClr>
                <a:srgbClr val="007FA3"/>
              </a:buClr>
              <a:buSzPts val="2400"/>
              <a:buFont typeface="+mj-lt"/>
              <a:buAutoNum type="arabicPeriod"/>
            </a:pPr>
            <a:r>
              <a:rPr lang="en-US" altLang="en-US" sz="2800" b="1" dirty="0">
                <a:solidFill>
                  <a:srgbClr val="00B0F0"/>
                </a:solidFill>
                <a:latin typeface="Arial (Body)"/>
              </a:rPr>
              <a:t>Myocardium</a:t>
            </a:r>
            <a:r>
              <a:rPr lang="en-US" altLang="en-US" sz="2800" b="1" dirty="0">
                <a:solidFill>
                  <a:srgbClr val="000000"/>
                </a:solidFill>
                <a:latin typeface="Arial (Body)"/>
              </a:rPr>
              <a:t>: </a:t>
            </a:r>
            <a:r>
              <a:rPr lang="en-US" altLang="en-US" sz="2800" dirty="0">
                <a:solidFill>
                  <a:srgbClr val="000000"/>
                </a:solidFill>
                <a:latin typeface="Arial (Body)"/>
              </a:rPr>
              <a:t>middle layer; made of cardiac muscle</a:t>
            </a:r>
          </a:p>
          <a:p>
            <a:pPr marL="457200" lvl="0" indent="-457200">
              <a:spcAft>
                <a:spcPct val="0"/>
              </a:spcAft>
              <a:buClr>
                <a:srgbClr val="007FA3"/>
              </a:buClr>
              <a:buSzPts val="2400"/>
              <a:buFont typeface="+mj-lt"/>
              <a:buAutoNum type="arabicPeriod"/>
            </a:pPr>
            <a:r>
              <a:rPr lang="en-US" altLang="en-US" sz="2800" b="1" dirty="0">
                <a:solidFill>
                  <a:srgbClr val="00B0F0"/>
                </a:solidFill>
                <a:latin typeface="Arial (Body)"/>
              </a:rPr>
              <a:t>Endocardium: </a:t>
            </a:r>
            <a:r>
              <a:rPr lang="en-US" altLang="en-US" sz="2800" dirty="0">
                <a:solidFill>
                  <a:srgbClr val="000000"/>
                </a:solidFill>
                <a:latin typeface="Arial (Body)"/>
              </a:rPr>
              <a:t>epithelium that lines the heart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206955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3" y="576776"/>
            <a:ext cx="7441810" cy="6119446"/>
          </a:xfrm>
        </p:spPr>
      </p:pic>
      <p:sp>
        <p:nvSpPr>
          <p:cNvPr id="3" name="Slide Number Placeholder 2"/>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15537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3774"/>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Cardiac champers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112542" y="1600200"/>
            <a:ext cx="8834510" cy="1446520"/>
          </a:xfrm>
        </p:spPr>
        <p:txBody>
          <a:bodyPr wrap="square" lIns="91425" tIns="91425" rIns="91425" bIns="91425">
            <a:noAutofit/>
          </a:bodyPr>
          <a:lstStyle/>
          <a:p>
            <a:pPr marL="255651" lvl="0" indent="-255651">
              <a:spcAft>
                <a:spcPct val="0"/>
              </a:spcAft>
              <a:buClr>
                <a:srgbClr val="007FA3"/>
              </a:buClr>
              <a:buSzPts val="2400"/>
            </a:pPr>
            <a:r>
              <a:rPr lang="en-US" altLang="en-US" sz="3200" b="1" dirty="0">
                <a:solidFill>
                  <a:srgbClr val="000000"/>
                </a:solidFill>
                <a:latin typeface="Arial (Body)"/>
              </a:rPr>
              <a:t>The heart has four chambers.</a:t>
            </a:r>
          </a:p>
          <a:p>
            <a:pPr marL="741553" lvl="1" indent="-284353">
              <a:spcAft>
                <a:spcPct val="0"/>
              </a:spcAft>
              <a:buClr>
                <a:srgbClr val="007FA3"/>
              </a:buClr>
              <a:buSzPts val="2400"/>
            </a:pPr>
            <a:r>
              <a:rPr lang="en-US" altLang="en-US" sz="3200" dirty="0">
                <a:solidFill>
                  <a:srgbClr val="000000"/>
                </a:solidFill>
                <a:latin typeface="Arial (Body)"/>
              </a:rPr>
              <a:t>The small upper chambers are the </a:t>
            </a:r>
            <a:r>
              <a:rPr lang="en-US" altLang="en-US" sz="3200" b="1" dirty="0">
                <a:solidFill>
                  <a:srgbClr val="00B0F0"/>
                </a:solidFill>
                <a:latin typeface="Arial (Body)"/>
              </a:rPr>
              <a:t>atria</a:t>
            </a:r>
            <a:r>
              <a:rPr lang="en-US" altLang="en-US" sz="3200" dirty="0">
                <a:solidFill>
                  <a:srgbClr val="000000"/>
                </a:solidFill>
                <a:latin typeface="Arial (Body)"/>
              </a:rPr>
              <a:t>.</a:t>
            </a:r>
          </a:p>
          <a:p>
            <a:pPr marL="741553" lvl="1" indent="-284353">
              <a:spcAft>
                <a:spcPct val="0"/>
              </a:spcAft>
              <a:buClr>
                <a:srgbClr val="007FA3"/>
              </a:buClr>
              <a:buSzPts val="2400"/>
            </a:pPr>
            <a:r>
              <a:rPr lang="en-US" altLang="en-US" sz="3200" dirty="0">
                <a:solidFill>
                  <a:srgbClr val="000000"/>
                </a:solidFill>
                <a:latin typeface="Arial (Body)"/>
              </a:rPr>
              <a:t>The large lower chambers are the </a:t>
            </a:r>
            <a:r>
              <a:rPr lang="en-US" altLang="en-US" sz="3200" b="1" dirty="0">
                <a:solidFill>
                  <a:srgbClr val="00B0F0"/>
                </a:solidFill>
                <a:latin typeface="Arial (Body)"/>
              </a:rPr>
              <a:t>ventricles</a:t>
            </a:r>
            <a:r>
              <a:rPr lang="en-US" altLang="en-US" sz="3200" dirty="0">
                <a:solidFill>
                  <a:srgbClr val="000000"/>
                </a:solidFill>
                <a:latin typeface="Arial (Body)"/>
              </a:rPr>
              <a: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13</a:t>
            </a:fld>
            <a:endParaRPr lang="en-US" dirty="0"/>
          </a:p>
        </p:txBody>
      </p:sp>
    </p:spTree>
    <p:extLst>
      <p:ext uri="{BB962C8B-B14F-4D97-AF65-F5344CB8AC3E}">
        <p14:creationId xmlns:p14="http://schemas.microsoft.com/office/powerpoint/2010/main" val="357546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The heart is a about the size of a fist and is located to the left center of the chest. &#10;&#10;The parts of the heart are as follows.&#10;• Superior vena cava, from head and arms&#10;• Right pulmonary artery, to lung&#10;• Right pulmonary veins, from lung&#10;• Right atrium&#10;• Tricuspid valve&#10;• Chordae tendineae&#10;• Epicardium, outer layer&#10;• Inferior vena cava, from trunk and legs&#10;• Aorta&#10;• Left pulmonary artery, to lung&#10;• Pulmonary valve&#10;• Left pulmonary veins, from lung&#10;• Left atrium&#10;• Bicuspid or mitral valve&#10;• Aortic valve&#10;• Myocardium or heart muscle&#10;• Left ventricle&#10;• Interventricular septum&#10;• Right ventric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234" y="215371"/>
            <a:ext cx="8222567" cy="608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262938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67841"/>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Cardiac </a:t>
            </a:r>
            <a:r>
              <a:rPr lang="en-US" altLang="en-US" sz="3600" dirty="0" err="1">
                <a:solidFill>
                  <a:srgbClr val="007FA3"/>
                </a:solidFill>
                <a:latin typeface="Arial (Heading)"/>
              </a:rPr>
              <a:t>septums</a:t>
            </a:r>
            <a:r>
              <a:rPr lang="en-US" altLang="en-US" sz="3600" dirty="0">
                <a:solidFill>
                  <a:srgbClr val="007FA3"/>
                </a:solidFill>
                <a:latin typeface="Arial (Heading)"/>
              </a:rPr>
              <a:t>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253218" y="1600200"/>
            <a:ext cx="8595360" cy="2923847"/>
          </a:xfrm>
        </p:spPr>
        <p:txBody>
          <a:bodyPr wrap="square" lIns="91425" tIns="91425" rIns="91425" bIns="91425">
            <a:noAutofit/>
          </a:bodyPr>
          <a:lstStyle/>
          <a:p>
            <a:pPr marL="257810" indent="-230378">
              <a:spcAft>
                <a:spcPct val="0"/>
              </a:spcAft>
              <a:buClr>
                <a:srgbClr val="007FA3"/>
              </a:buClr>
              <a:buSzPts val="2400"/>
            </a:pPr>
            <a:r>
              <a:rPr lang="en-US" altLang="en-US" sz="2800" b="1" dirty="0" err="1">
                <a:solidFill>
                  <a:srgbClr val="00B0F0"/>
                </a:solidFill>
                <a:latin typeface="Arial (Body)"/>
              </a:rPr>
              <a:t>Interatrial</a:t>
            </a:r>
            <a:r>
              <a:rPr lang="en-US" altLang="en-US" sz="2800" b="1" dirty="0">
                <a:solidFill>
                  <a:srgbClr val="00B0F0"/>
                </a:solidFill>
                <a:latin typeface="Arial (Body)"/>
              </a:rPr>
              <a:t> septum: </a:t>
            </a:r>
            <a:r>
              <a:rPr lang="en-US" altLang="en-US" sz="2800" dirty="0">
                <a:solidFill>
                  <a:srgbClr val="000000"/>
                </a:solidFill>
                <a:latin typeface="Arial (Body)"/>
              </a:rPr>
              <a:t>wall that separates the two atria</a:t>
            </a:r>
          </a:p>
          <a:p>
            <a:pPr marL="257810" indent="-230378">
              <a:spcAft>
                <a:spcPct val="0"/>
              </a:spcAft>
              <a:buClr>
                <a:srgbClr val="007FA3"/>
              </a:buClr>
              <a:buSzPts val="2400"/>
            </a:pPr>
            <a:r>
              <a:rPr lang="en-US" altLang="en-US" sz="2800" b="1" dirty="0">
                <a:solidFill>
                  <a:srgbClr val="FF0000"/>
                </a:solidFill>
                <a:latin typeface="Arial (Body)"/>
              </a:rPr>
              <a:t>Interventricular septum</a:t>
            </a:r>
            <a:r>
              <a:rPr lang="en-US" altLang="en-US" sz="2800" dirty="0">
                <a:solidFill>
                  <a:srgbClr val="000000"/>
                </a:solidFill>
                <a:latin typeface="Arial (Body)"/>
              </a:rPr>
              <a:t>: wall between the ventricles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235343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7503"/>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Cardiac walls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484992"/>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C000"/>
                </a:solidFill>
                <a:latin typeface="Arial (Body)"/>
              </a:rPr>
              <a:t>Atrial walls:  </a:t>
            </a:r>
            <a:r>
              <a:rPr lang="en-US" altLang="en-US" sz="2400" dirty="0">
                <a:solidFill>
                  <a:srgbClr val="000000"/>
                </a:solidFill>
                <a:latin typeface="Arial (Body)"/>
              </a:rPr>
              <a:t>thinner than the ventricular walls.</a:t>
            </a:r>
          </a:p>
          <a:p>
            <a:pPr marL="255651" lvl="0" indent="-255651">
              <a:spcAft>
                <a:spcPct val="0"/>
              </a:spcAft>
              <a:buClr>
                <a:srgbClr val="007FA3"/>
              </a:buClr>
              <a:buSzPts val="2400"/>
            </a:pPr>
            <a:r>
              <a:rPr lang="en-US" altLang="en-US" sz="2400" dirty="0">
                <a:solidFill>
                  <a:srgbClr val="000000"/>
                </a:solidFill>
                <a:latin typeface="Arial (Body)"/>
              </a:rPr>
              <a:t>Higher pressures are generated in the ventricles to move blood.</a:t>
            </a:r>
          </a:p>
        </p:txBody>
      </p:sp>
      <p:sp>
        <p:nvSpPr>
          <p:cNvPr id="4" name="Content Placeholder 2"/>
          <p:cNvSpPr txBox="1">
            <a:spLocks/>
          </p:cNvSpPr>
          <p:nvPr/>
        </p:nvSpPr>
        <p:spPr>
          <a:xfrm>
            <a:off x="457200" y="3393524"/>
            <a:ext cx="8229600" cy="166196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255651" indent="-255651">
              <a:spcAft>
                <a:spcPct val="0"/>
              </a:spcAft>
              <a:buClr>
                <a:srgbClr val="007FA3"/>
              </a:buClr>
              <a:buSzPts val="2400"/>
            </a:pPr>
            <a:r>
              <a:rPr lang="en-US" altLang="en-US" sz="2400" b="1" dirty="0">
                <a:solidFill>
                  <a:srgbClr val="0070C0"/>
                </a:solidFill>
                <a:latin typeface="Arial (Body)"/>
              </a:rPr>
              <a:t>Walls of the left ventricle: </a:t>
            </a:r>
            <a:r>
              <a:rPr lang="en-US" altLang="en-US" sz="2400" dirty="0">
                <a:solidFill>
                  <a:srgbClr val="000000"/>
                </a:solidFill>
                <a:latin typeface="Arial (Body)"/>
              </a:rPr>
              <a:t>thicker than the walls of the right ventricle because the right ventricle only pumps blood to the lungs while the left ventricle must pump blood throughout the entire body.</a:t>
            </a:r>
          </a:p>
        </p:txBody>
      </p:sp>
      <p:sp>
        <p:nvSpPr>
          <p:cNvPr id="5" name="Slide Number Placeholder 4"/>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14722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25638"/>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Major veins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77735"/>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C000"/>
                </a:solidFill>
                <a:latin typeface="Arial (Body)"/>
              </a:rPr>
              <a:t>Two veins bring the blood to the right atrium.</a:t>
            </a:r>
          </a:p>
          <a:p>
            <a:pPr marL="741553" lvl="1" indent="-284353">
              <a:spcAft>
                <a:spcPct val="0"/>
              </a:spcAft>
              <a:buClr>
                <a:srgbClr val="007FA3"/>
              </a:buClr>
              <a:buSzPts val="2400"/>
            </a:pPr>
            <a:r>
              <a:rPr lang="en-US" altLang="en-US" sz="2800" b="1" dirty="0">
                <a:solidFill>
                  <a:srgbClr val="0070C0"/>
                </a:solidFill>
                <a:latin typeface="Arial (Body)"/>
              </a:rPr>
              <a:t>Superior vena cava</a:t>
            </a:r>
          </a:p>
          <a:p>
            <a:pPr marL="1144778" lvl="2" indent="-230378">
              <a:spcAft>
                <a:spcPct val="0"/>
              </a:spcAft>
              <a:buClr>
                <a:srgbClr val="007FA3"/>
              </a:buClr>
              <a:buSzPts val="2400"/>
            </a:pPr>
            <a:r>
              <a:rPr lang="en-US" altLang="en-US" sz="2400" dirty="0">
                <a:solidFill>
                  <a:srgbClr val="000000"/>
                </a:solidFill>
                <a:latin typeface="Arial (Body)"/>
              </a:rPr>
              <a:t>Blood from the head, neck, chest, and upper extremities</a:t>
            </a:r>
          </a:p>
          <a:p>
            <a:pPr marL="741553" lvl="1" indent="-284353">
              <a:spcAft>
                <a:spcPct val="0"/>
              </a:spcAft>
              <a:buClr>
                <a:srgbClr val="007FA3"/>
              </a:buClr>
              <a:buSzPts val="2400"/>
            </a:pPr>
            <a:r>
              <a:rPr lang="en-US" altLang="en-US" sz="2800" b="1" dirty="0">
                <a:solidFill>
                  <a:srgbClr val="0070C0"/>
                </a:solidFill>
                <a:latin typeface="Arial (Body)"/>
              </a:rPr>
              <a:t>Inferior vena cava</a:t>
            </a:r>
          </a:p>
          <a:p>
            <a:pPr marL="1144778" lvl="2" indent="-230378">
              <a:spcAft>
                <a:spcPct val="0"/>
              </a:spcAft>
              <a:buClr>
                <a:srgbClr val="007FA3"/>
              </a:buClr>
              <a:buSzPts val="2400"/>
            </a:pPr>
            <a:r>
              <a:rPr lang="en-US" altLang="en-US" sz="2400" dirty="0">
                <a:solidFill>
                  <a:srgbClr val="000000"/>
                </a:solidFill>
                <a:latin typeface="Arial (Body)"/>
              </a:rPr>
              <a:t>Blood from the trunk, organs, abdomen, pelvic region, and lower extremities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136613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The heart is a about the size of a fist and is located to the left center of the chest. &#10;&#10;The parts of the heart are as follows.&#10;• Superior vena cava, from head and arms&#10;• Right pulmonary artery, to lung&#10;• Right pulmonary veins, from lung&#10;• Right atrium&#10;• Tricuspid valve&#10;• Chordae tendineae&#10;• Epicardium, outer layer&#10;• Inferior vena cava, from trunk and legs&#10;• Aorta&#10;• Left pulmonary artery, to lung&#10;• Pulmonary valve&#10;• Left pulmonary veins, from lung&#10;• Left atrium&#10;• Bicuspid or mitral valve&#10;• Aortic valve&#10;• Myocardium or heart muscle&#10;• Left ventricle&#10;• Interventricular septum&#10;• Right ventric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1" y="215371"/>
            <a:ext cx="7955280" cy="608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369992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712" y="295952"/>
            <a:ext cx="8229600" cy="881909"/>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Major blood vessels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1" y="1600199"/>
            <a:ext cx="8999620" cy="3814011"/>
          </a:xfrm>
        </p:spPr>
        <p:txBody>
          <a:bodyPr wrap="square" lIns="91425" tIns="91425" rIns="91425" bIns="91425">
            <a:noAutofit/>
          </a:bodyPr>
          <a:lstStyle/>
          <a:p>
            <a:pPr marL="255651" indent="-255651">
              <a:spcAft>
                <a:spcPct val="0"/>
              </a:spcAft>
              <a:buClr>
                <a:srgbClr val="007FA3"/>
              </a:buClr>
              <a:buSzPts val="2400"/>
            </a:pPr>
            <a:r>
              <a:rPr lang="en-US" altLang="en-US" sz="2800" b="1" dirty="0">
                <a:solidFill>
                  <a:srgbClr val="FFC000"/>
                </a:solidFill>
                <a:latin typeface="Arial (Body)"/>
              </a:rPr>
              <a:t>The pulmonary artery </a:t>
            </a:r>
            <a:r>
              <a:rPr lang="en-US" altLang="en-US" sz="2800" dirty="0">
                <a:solidFill>
                  <a:srgbClr val="000000"/>
                </a:solidFill>
                <a:latin typeface="Arial (Body)"/>
              </a:rPr>
              <a:t>carries blood from the right ventricle to the lungs.</a:t>
            </a:r>
          </a:p>
          <a:p>
            <a:pPr marL="255651" indent="-255651">
              <a:spcAft>
                <a:spcPct val="0"/>
              </a:spcAft>
              <a:buClr>
                <a:srgbClr val="007FA3"/>
              </a:buClr>
              <a:buSzPts val="2400"/>
            </a:pPr>
            <a:r>
              <a:rPr lang="en-US" altLang="en-US" sz="2800" dirty="0">
                <a:solidFill>
                  <a:srgbClr val="000000"/>
                </a:solidFill>
                <a:latin typeface="Arial (Body)"/>
              </a:rPr>
              <a:t> </a:t>
            </a:r>
            <a:r>
              <a:rPr lang="en-US" altLang="en-US" sz="2800" b="1" dirty="0">
                <a:solidFill>
                  <a:srgbClr val="FFC000"/>
                </a:solidFill>
                <a:latin typeface="Arial (Body)"/>
              </a:rPr>
              <a:t>Pulmonary veins </a:t>
            </a:r>
            <a:r>
              <a:rPr lang="en-US" altLang="en-US" sz="2800" dirty="0">
                <a:solidFill>
                  <a:srgbClr val="000000"/>
                </a:solidFill>
                <a:latin typeface="Arial (Body)"/>
              </a:rPr>
              <a:t>bring blood back to the left atrium.</a:t>
            </a:r>
          </a:p>
          <a:p>
            <a:pPr marL="255651" lvl="0" indent="-255651">
              <a:spcAft>
                <a:spcPct val="0"/>
              </a:spcAft>
              <a:buClr>
                <a:srgbClr val="007FA3"/>
              </a:buClr>
              <a:buSzPts val="2400"/>
            </a:pPr>
            <a:endParaRPr lang="en-US" altLang="en-US" sz="2800" dirty="0">
              <a:solidFill>
                <a:srgbClr val="000000"/>
              </a:solidFill>
              <a:latin typeface="Arial (Body)"/>
            </a:endParaRPr>
          </a:p>
          <a:p>
            <a:pPr marL="255651" lvl="0" indent="-255651">
              <a:spcAft>
                <a:spcPct val="0"/>
              </a:spcAft>
              <a:buClr>
                <a:srgbClr val="007FA3"/>
              </a:buClr>
              <a:buSzPts val="2400"/>
            </a:pPr>
            <a:r>
              <a:rPr lang="en-US" altLang="en-US" sz="2800" b="1" dirty="0">
                <a:solidFill>
                  <a:srgbClr val="FFC000"/>
                </a:solidFill>
                <a:latin typeface="Arial (Body)"/>
              </a:rPr>
              <a:t>The aorta </a:t>
            </a:r>
            <a:r>
              <a:rPr lang="en-US" altLang="en-US" sz="2800" dirty="0">
                <a:solidFill>
                  <a:srgbClr val="000000"/>
                </a:solidFill>
                <a:latin typeface="Arial (Body)"/>
              </a:rPr>
              <a:t>carries blood from the left ventricle to the body.</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422664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27164"/>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Learning Outcomes</a:t>
            </a:r>
            <a:endParaRPr lang="en-US" altLang="en-US" sz="2000" b="0" dirty="0">
              <a:solidFill>
                <a:srgbClr val="007FA3"/>
              </a:solidFill>
              <a:latin typeface="Arial (Heading)"/>
            </a:endParaRPr>
          </a:p>
        </p:txBody>
      </p:sp>
      <p:sp>
        <p:nvSpPr>
          <p:cNvPr id="3" name="Content Placeholder 2"/>
          <p:cNvSpPr>
            <a:spLocks noGrp="1"/>
          </p:cNvSpPr>
          <p:nvPr>
            <p:ph idx="1"/>
          </p:nvPr>
        </p:nvSpPr>
        <p:spPr/>
        <p:txBody>
          <a:bodyPr wrap="square" lIns="91425" tIns="91425" rIns="91425" bIns="91425">
            <a:noAutofit/>
          </a:bodyPr>
          <a:lstStyle/>
          <a:p>
            <a:pPr marL="0" indent="0">
              <a:buSzPts val="2400"/>
              <a:buNone/>
            </a:pPr>
            <a:r>
              <a:rPr lang="en-US" altLang="en-US" sz="2400" b="1" dirty="0">
                <a:solidFill>
                  <a:srgbClr val="007FA3"/>
                </a:solidFill>
                <a:latin typeface="Arial (Body)"/>
              </a:rPr>
              <a:t>1.</a:t>
            </a:r>
            <a:r>
              <a:rPr lang="en-US" altLang="en-US" sz="2400" dirty="0">
                <a:solidFill>
                  <a:srgbClr val="000000"/>
                </a:solidFill>
                <a:latin typeface="Arial (Body)"/>
              </a:rPr>
              <a:t> Identify structures and functions of the cardiovascular system.</a:t>
            </a:r>
          </a:p>
          <a:p>
            <a:pPr marL="0" indent="0">
              <a:buSzPts val="2400"/>
              <a:buNone/>
            </a:pPr>
            <a:r>
              <a:rPr lang="en-US" altLang="en-US" sz="2400" b="1" dirty="0">
                <a:solidFill>
                  <a:srgbClr val="007FA3"/>
                </a:solidFill>
                <a:latin typeface="Arial (Body)"/>
              </a:rPr>
              <a:t>2.</a:t>
            </a:r>
            <a:r>
              <a:rPr lang="en-US" altLang="en-US" sz="2400" dirty="0">
                <a:solidFill>
                  <a:srgbClr val="000000"/>
                </a:solidFill>
                <a:latin typeface="Arial (Body)"/>
              </a:rPr>
              <a:t> Explain the cardiac cycle and trace the blood flow through the vessels and chambers of the heart.</a:t>
            </a:r>
          </a:p>
          <a:p>
            <a:pPr marL="0" indent="0">
              <a:buSzPts val="2400"/>
              <a:buNone/>
            </a:pPr>
            <a:r>
              <a:rPr lang="en-US" altLang="en-US" sz="2400" b="1" dirty="0">
                <a:solidFill>
                  <a:srgbClr val="007FA3"/>
                </a:solidFill>
                <a:latin typeface="Arial (Body)"/>
              </a:rPr>
              <a:t>3.</a:t>
            </a:r>
            <a:r>
              <a:rPr lang="en-US" altLang="en-US" sz="2400" dirty="0">
                <a:solidFill>
                  <a:srgbClr val="000000"/>
                </a:solidFill>
                <a:latin typeface="Arial (Body)"/>
              </a:rPr>
              <a:t> Explain coronary circulation</a:t>
            </a:r>
          </a:p>
          <a:p>
            <a:pPr marL="0" indent="0">
              <a:buSzPts val="2400"/>
              <a:buNone/>
            </a:pPr>
            <a:endParaRPr lang="en-US" altLang="en-US" sz="2400" dirty="0">
              <a:solidFill>
                <a:srgbClr val="000000"/>
              </a:solidFill>
              <a:latin typeface="Arial (Body)"/>
            </a:endParaRPr>
          </a:p>
        </p:txBody>
      </p:sp>
      <p:sp>
        <p:nvSpPr>
          <p:cNvPr id="4" name="Content Placeholder 2"/>
          <p:cNvSpPr txBox="1">
            <a:spLocks/>
          </p:cNvSpPr>
          <p:nvPr/>
        </p:nvSpPr>
        <p:spPr>
          <a:xfrm>
            <a:off x="457200" y="4172990"/>
            <a:ext cx="8229600" cy="2088948"/>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SzPts val="2400"/>
              <a:buFont typeface="Arial"/>
              <a:buNone/>
            </a:pPr>
            <a:r>
              <a:rPr lang="en-US" altLang="en-US" sz="2400" b="1" dirty="0">
                <a:solidFill>
                  <a:srgbClr val="007FA3"/>
                </a:solidFill>
                <a:latin typeface="Arial (Body)"/>
              </a:rPr>
              <a:t>4.</a:t>
            </a:r>
            <a:r>
              <a:rPr lang="en-US" altLang="en-US" sz="2400" dirty="0">
                <a:solidFill>
                  <a:srgbClr val="000000"/>
                </a:solidFill>
                <a:latin typeface="Arial (Body)"/>
              </a:rPr>
              <a:t>List the major components of blood and their functions.</a:t>
            </a:r>
          </a:p>
        </p:txBody>
      </p:sp>
      <p:sp>
        <p:nvSpPr>
          <p:cNvPr id="5" name="Slide Number Placeholder 4"/>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18774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3774"/>
          </a:xfrm>
          <a:solidFill>
            <a:schemeClr val="accent2">
              <a:lumMod val="20000"/>
              <a:lumOff val="80000"/>
            </a:schemeClr>
          </a:solidFill>
        </p:spPr>
        <p:txBody>
          <a:bodyPr tIns="91425">
            <a:noAutofit/>
          </a:bodyPr>
          <a:lstStyle/>
          <a:p>
            <a:pPr lvl="0">
              <a:spcAft>
                <a:spcPct val="0"/>
              </a:spcAft>
              <a:buSzPts val="2400"/>
            </a:pPr>
            <a:r>
              <a:rPr lang="en-US" altLang="en-US" sz="5400" dirty="0">
                <a:solidFill>
                  <a:schemeClr val="bg2"/>
                </a:solidFill>
                <a:latin typeface="Arial (Body)"/>
                <a:cs typeface="Arial"/>
                <a:sym typeface="Arial"/>
              </a:rPr>
              <a:t>Cardiac valves</a:t>
            </a:r>
          </a:p>
        </p:txBody>
      </p:sp>
      <p:sp>
        <p:nvSpPr>
          <p:cNvPr id="3" name="Content Placeholder 2"/>
          <p:cNvSpPr>
            <a:spLocks noGrp="1"/>
          </p:cNvSpPr>
          <p:nvPr>
            <p:ph idx="1"/>
          </p:nvPr>
        </p:nvSpPr>
        <p:spPr>
          <a:xfrm>
            <a:off x="457200" y="1600200"/>
            <a:ext cx="8229600" cy="92329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To keep blood flowing in the correct direction through the heart, there are two sets of valves.</a:t>
            </a:r>
          </a:p>
        </p:txBody>
      </p:sp>
      <p:sp>
        <p:nvSpPr>
          <p:cNvPr id="4" name="Content Placeholder 2"/>
          <p:cNvSpPr txBox="1">
            <a:spLocks/>
          </p:cNvSpPr>
          <p:nvPr/>
        </p:nvSpPr>
        <p:spPr>
          <a:xfrm>
            <a:off x="290946" y="2798580"/>
            <a:ext cx="8229600" cy="300079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Aft>
                <a:spcPct val="0"/>
              </a:spcAft>
              <a:buClr>
                <a:srgbClr val="007FA3"/>
              </a:buClr>
              <a:buSzPts val="2400"/>
              <a:buNone/>
            </a:pPr>
            <a:r>
              <a:rPr lang="en-US" altLang="en-US" sz="2400" dirty="0">
                <a:solidFill>
                  <a:srgbClr val="000000"/>
                </a:solidFill>
                <a:latin typeface="Arial (Body)"/>
              </a:rPr>
              <a:t>1. </a:t>
            </a:r>
            <a:r>
              <a:rPr lang="en-US" altLang="en-US" sz="2800" b="1" dirty="0">
                <a:solidFill>
                  <a:srgbClr val="FFC000"/>
                </a:solidFill>
                <a:latin typeface="Arial (Body)"/>
              </a:rPr>
              <a:t>Atrioventricular (A</a:t>
            </a:r>
            <a:r>
              <a:rPr lang="en-US" altLang="en-US" sz="200" b="1" dirty="0">
                <a:solidFill>
                  <a:srgbClr val="FFC000"/>
                </a:solidFill>
                <a:latin typeface="Arial (Body)"/>
              </a:rPr>
              <a:t> </a:t>
            </a:r>
            <a:r>
              <a:rPr lang="en-US" altLang="en-US" sz="2800" b="1" dirty="0">
                <a:solidFill>
                  <a:srgbClr val="FFC000"/>
                </a:solidFill>
                <a:latin typeface="Arial (Body)"/>
              </a:rPr>
              <a:t>V) valves</a:t>
            </a:r>
          </a:p>
          <a:p>
            <a:pPr marL="741553" lvl="1" indent="-284353">
              <a:spcAft>
                <a:spcPct val="0"/>
              </a:spcAft>
              <a:buClr>
                <a:srgbClr val="007FA3"/>
              </a:buClr>
              <a:buSzPts val="2400"/>
            </a:pPr>
            <a:r>
              <a:rPr lang="en-US" altLang="en-US" sz="2400" dirty="0">
                <a:solidFill>
                  <a:srgbClr val="000000"/>
                </a:solidFill>
                <a:latin typeface="Arial (Body)"/>
              </a:rPr>
              <a:t>Between each atrium and the ventricle on the same side</a:t>
            </a:r>
          </a:p>
          <a:p>
            <a:pPr marL="1144778" lvl="2" indent="-230378">
              <a:spcAft>
                <a:spcPct val="0"/>
              </a:spcAft>
              <a:buClr>
                <a:srgbClr val="007FA3"/>
              </a:buClr>
              <a:buSzPts val="2400"/>
            </a:pPr>
            <a:r>
              <a:rPr lang="en-US" altLang="en-US" sz="2400" dirty="0">
                <a:solidFill>
                  <a:srgbClr val="000000"/>
                </a:solidFill>
                <a:latin typeface="Arial (Body)"/>
              </a:rPr>
              <a:t>On the right side is the </a:t>
            </a:r>
            <a:r>
              <a:rPr lang="en-US" altLang="en-US" sz="2400" dirty="0">
                <a:solidFill>
                  <a:srgbClr val="0070C0"/>
                </a:solidFill>
                <a:latin typeface="Arial (Body)"/>
              </a:rPr>
              <a:t>tricuspid valve </a:t>
            </a:r>
            <a:r>
              <a:rPr lang="en-US" altLang="en-US" sz="2400" dirty="0">
                <a:solidFill>
                  <a:srgbClr val="000000"/>
                </a:solidFill>
                <a:latin typeface="Arial (Body)"/>
              </a:rPr>
              <a:t>because the valve is formed with three cusps, or folds.</a:t>
            </a:r>
          </a:p>
          <a:p>
            <a:pPr marL="1144778" lvl="2" indent="-230378">
              <a:spcAft>
                <a:spcPct val="0"/>
              </a:spcAft>
              <a:buClr>
                <a:srgbClr val="007FA3"/>
              </a:buClr>
              <a:buSzPts val="2400"/>
            </a:pPr>
            <a:r>
              <a:rPr lang="en-US" altLang="en-US" sz="2400" dirty="0">
                <a:solidFill>
                  <a:srgbClr val="000000"/>
                </a:solidFill>
                <a:latin typeface="Arial (Body)"/>
              </a:rPr>
              <a:t>The valve on the left is </a:t>
            </a:r>
            <a:r>
              <a:rPr lang="en-US" altLang="en-US" sz="2400" dirty="0">
                <a:solidFill>
                  <a:srgbClr val="0070C0"/>
                </a:solidFill>
                <a:latin typeface="Arial (Body)"/>
              </a:rPr>
              <a:t>the bicuspid, or mitral valve.</a:t>
            </a:r>
          </a:p>
        </p:txBody>
      </p:sp>
      <p:sp>
        <p:nvSpPr>
          <p:cNvPr id="5" name="Slide Number Placeholder 4"/>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283067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The heart is a about the size of a fist and is located to the left center of the chest. &#10;&#10;The parts of the heart are as follows.&#10;• Superior vena cava, from head and arms&#10;• Right pulmonary artery, to lung&#10;• Right pulmonary veins, from lung&#10;• Right atrium&#10;• Tricuspid valve&#10;• Chordae tendineae&#10;• Epicardium, outer layer&#10;• Inferior vena cava, from trunk and legs&#10;• Aorta&#10;• Left pulmonary artery, to lung&#10;• Pulmonary valve&#10;• Left pulmonary veins, from lung&#10;• Left atrium&#10;• Bicuspid or mitral valve&#10;• Aortic valve&#10;• Myocardium or heart muscle&#10;• Left ventricle&#10;• Interventricular septum&#10;• Right ventric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1" y="215371"/>
            <a:ext cx="7955280" cy="608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93328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7503"/>
          </a:xfrm>
          <a:solidFill>
            <a:schemeClr val="accent2">
              <a:lumMod val="20000"/>
              <a:lumOff val="80000"/>
            </a:schemeClr>
          </a:solidFill>
        </p:spPr>
        <p:txBody>
          <a:bodyPr tIns="91425">
            <a:noAutofit/>
          </a:bodyPr>
          <a:lstStyle/>
          <a:p>
            <a:pPr lvl="0"/>
            <a:r>
              <a:rPr lang="en-US" altLang="en-US" sz="3600" dirty="0">
                <a:solidFill>
                  <a:schemeClr val="bg2"/>
                </a:solidFill>
                <a:latin typeface="Arial (Body)"/>
                <a:cs typeface="Arial"/>
                <a:sym typeface="Arial"/>
              </a:rPr>
              <a:t>Cardiac valves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262127"/>
          </a:xfrm>
        </p:spPr>
        <p:txBody>
          <a:bodyPr wrap="square" lIns="91425" tIns="91425" rIns="91425" bIns="91425">
            <a:noAutofit/>
          </a:bodyPr>
          <a:lstStyle/>
          <a:p>
            <a:pPr marL="0" lvl="0" indent="0">
              <a:spcAft>
                <a:spcPct val="0"/>
              </a:spcAft>
              <a:buClr>
                <a:srgbClr val="007FA3"/>
              </a:buClr>
              <a:buSzPts val="2400"/>
              <a:buNone/>
            </a:pPr>
            <a:r>
              <a:rPr lang="en-US" altLang="en-US" sz="2800" b="1" dirty="0">
                <a:solidFill>
                  <a:srgbClr val="FFC000"/>
                </a:solidFill>
                <a:latin typeface="Arial (Body)"/>
              </a:rPr>
              <a:t>2. Semilunar valves</a:t>
            </a:r>
          </a:p>
          <a:p>
            <a:pPr marL="741553" lvl="1" indent="-284353">
              <a:spcAft>
                <a:spcPct val="0"/>
              </a:spcAft>
              <a:buClr>
                <a:srgbClr val="007FA3"/>
              </a:buClr>
              <a:buSzPts val="2400"/>
            </a:pPr>
            <a:r>
              <a:rPr lang="en-US" altLang="en-US" sz="2400" dirty="0">
                <a:solidFill>
                  <a:srgbClr val="000000"/>
                </a:solidFill>
                <a:latin typeface="Arial (Body)"/>
              </a:rPr>
              <a:t>Between the ventricles and the large arteries that carry blood away from the heart</a:t>
            </a:r>
          </a:p>
          <a:p>
            <a:pPr marL="1144778" lvl="2" indent="-230378">
              <a:spcAft>
                <a:spcPct val="0"/>
              </a:spcAft>
              <a:buClr>
                <a:srgbClr val="007FA3"/>
              </a:buClr>
              <a:buSzPts val="2400"/>
            </a:pPr>
            <a:r>
              <a:rPr lang="en-US" altLang="en-US" sz="2400" dirty="0">
                <a:solidFill>
                  <a:srgbClr val="0070C0"/>
                </a:solidFill>
                <a:latin typeface="Arial (Body)"/>
              </a:rPr>
              <a:t>The pulmonary </a:t>
            </a:r>
            <a:r>
              <a:rPr lang="en-US" altLang="en-US" sz="2400" dirty="0">
                <a:solidFill>
                  <a:srgbClr val="000000"/>
                </a:solidFill>
                <a:latin typeface="Arial (Body)"/>
              </a:rPr>
              <a:t>semilunar valve is on the right.</a:t>
            </a:r>
          </a:p>
          <a:p>
            <a:pPr marL="1144778" lvl="2" indent="-230378">
              <a:spcAft>
                <a:spcPct val="0"/>
              </a:spcAft>
              <a:buClr>
                <a:srgbClr val="007FA3"/>
              </a:buClr>
              <a:buSzPts val="2400"/>
            </a:pPr>
            <a:r>
              <a:rPr lang="en-US" altLang="en-US" sz="2400" dirty="0">
                <a:solidFill>
                  <a:srgbClr val="0070C0"/>
                </a:solidFill>
                <a:latin typeface="Arial (Body)"/>
              </a:rPr>
              <a:t>The aortic </a:t>
            </a:r>
            <a:r>
              <a:rPr lang="en-US" altLang="en-US" sz="2400" dirty="0">
                <a:solidFill>
                  <a:srgbClr val="000000"/>
                </a:solidFill>
                <a:latin typeface="Arial (Body)"/>
              </a:rPr>
              <a:t>semilunar valve is on the left.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269926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7503"/>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Cardiac Cycle Points to Remember</a:t>
            </a:r>
          </a:p>
        </p:txBody>
      </p:sp>
      <p:sp>
        <p:nvSpPr>
          <p:cNvPr id="3" name="Content Placeholder 2"/>
          <p:cNvSpPr>
            <a:spLocks noGrp="1"/>
          </p:cNvSpPr>
          <p:nvPr>
            <p:ph idx="1"/>
          </p:nvPr>
        </p:nvSpPr>
        <p:spPr>
          <a:xfrm>
            <a:off x="457200" y="1600200"/>
            <a:ext cx="8229600" cy="2046684"/>
          </a:xfrm>
        </p:spPr>
        <p:txBody>
          <a:bodyPr wrap="square" lIns="91425" tIns="91425" rIns="91425" bIns="91425">
            <a:noAutofit/>
          </a:bodyPr>
          <a:lstStyle/>
          <a:p>
            <a:pPr marL="255651" lvl="0" indent="-255651">
              <a:spcAft>
                <a:spcPct val="0"/>
              </a:spcAft>
              <a:buClr>
                <a:srgbClr val="007FA3"/>
              </a:buClr>
              <a:buSzPts val="2400"/>
            </a:pPr>
            <a:r>
              <a:rPr lang="en-US" altLang="en-US" sz="3200" dirty="0">
                <a:solidFill>
                  <a:srgbClr val="000000"/>
                </a:solidFill>
                <a:latin typeface="+mj-lt"/>
              </a:rPr>
              <a:t>Both atria fill at the same time.</a:t>
            </a:r>
          </a:p>
          <a:p>
            <a:pPr marL="255651" lvl="0" indent="-255651">
              <a:spcAft>
                <a:spcPct val="0"/>
              </a:spcAft>
              <a:buClr>
                <a:srgbClr val="007FA3"/>
              </a:buClr>
              <a:buSzPts val="2400"/>
            </a:pPr>
            <a:r>
              <a:rPr lang="en-US" altLang="en-US" sz="3200" dirty="0">
                <a:solidFill>
                  <a:srgbClr val="000000"/>
                </a:solidFill>
                <a:latin typeface="+mj-lt"/>
              </a:rPr>
              <a:t>Both ventricles fill at the same time.</a:t>
            </a:r>
          </a:p>
          <a:p>
            <a:pPr marL="255651" lvl="0" indent="-255651">
              <a:spcAft>
                <a:spcPct val="0"/>
              </a:spcAft>
              <a:buClr>
                <a:srgbClr val="007FA3"/>
              </a:buClr>
              <a:buSzPts val="2400"/>
            </a:pPr>
            <a:r>
              <a:rPr lang="en-US" altLang="en-US" sz="3200" dirty="0">
                <a:solidFill>
                  <a:srgbClr val="000000"/>
                </a:solidFill>
                <a:latin typeface="+mj-lt"/>
              </a:rPr>
              <a:t>Both ventricles eject blood at the same time when the heart contracts.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183778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7503"/>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Coronary Circulation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292631"/>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A portion of the newly oxygen enriched blood leaving the heart is diverted from the aorta by </a:t>
            </a:r>
            <a:r>
              <a:rPr lang="en-US" altLang="en-US" sz="2400" b="1" dirty="0">
                <a:solidFill>
                  <a:srgbClr val="92D050"/>
                </a:solidFill>
                <a:latin typeface="Arial (Body)"/>
              </a:rPr>
              <a:t>the right and left coronary arteries.</a:t>
            </a:r>
          </a:p>
        </p:txBody>
      </p:sp>
      <p:sp>
        <p:nvSpPr>
          <p:cNvPr id="4" name="Content Placeholder 2"/>
          <p:cNvSpPr txBox="1">
            <a:spLocks/>
          </p:cNvSpPr>
          <p:nvPr/>
        </p:nvSpPr>
        <p:spPr>
          <a:xfrm>
            <a:off x="241069" y="3134661"/>
            <a:ext cx="8229600" cy="29623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255651" indent="-255651">
              <a:spcAft>
                <a:spcPct val="0"/>
              </a:spcAft>
              <a:buClr>
                <a:srgbClr val="007FA3"/>
              </a:buClr>
              <a:buSzPts val="2400"/>
            </a:pPr>
            <a:r>
              <a:rPr lang="en-US" altLang="en-US" sz="2400" dirty="0">
                <a:solidFill>
                  <a:srgbClr val="000000"/>
                </a:solidFill>
                <a:latin typeface="Arial (Body)"/>
              </a:rPr>
              <a:t>These arteries continuously divide into smaller branches forming a web of interconnections, known as </a:t>
            </a:r>
            <a:r>
              <a:rPr lang="en-US" altLang="en-US" sz="2400" b="1" dirty="0">
                <a:solidFill>
                  <a:srgbClr val="92D050"/>
                </a:solidFill>
                <a:latin typeface="Arial (Body)"/>
              </a:rPr>
              <a:t>anastomoses</a:t>
            </a:r>
            <a:r>
              <a:rPr lang="en-US" altLang="en-US" sz="2400" dirty="0">
                <a:solidFill>
                  <a:srgbClr val="000000"/>
                </a:solidFill>
                <a:latin typeface="Arial (Body)"/>
              </a:rPr>
              <a:t>, in order to consistently supply the heart muscle with a rich supply of blood.</a:t>
            </a:r>
          </a:p>
          <a:p>
            <a:pPr marL="255651" indent="-255651">
              <a:spcAft>
                <a:spcPct val="0"/>
              </a:spcAft>
              <a:buClr>
                <a:srgbClr val="007FA3"/>
              </a:buClr>
              <a:buSzPts val="2400"/>
            </a:pPr>
            <a:r>
              <a:rPr lang="en-US" altLang="en-US" sz="2400" dirty="0">
                <a:solidFill>
                  <a:srgbClr val="92D050"/>
                </a:solidFill>
                <a:latin typeface="Arial (Body)"/>
              </a:rPr>
              <a:t>Regular aerobic exercise increases </a:t>
            </a:r>
            <a:r>
              <a:rPr lang="en-US" altLang="en-US" sz="2400" dirty="0">
                <a:solidFill>
                  <a:srgbClr val="000000"/>
                </a:solidFill>
                <a:latin typeface="Arial (Body)"/>
              </a:rPr>
              <a:t>the density of these blood vessels and the number of </a:t>
            </a:r>
            <a:r>
              <a:rPr lang="en-US" altLang="en-US" sz="2400" dirty="0">
                <a:solidFill>
                  <a:srgbClr val="92D050"/>
                </a:solidFill>
                <a:latin typeface="Arial (Body)"/>
              </a:rPr>
              <a:t>anastomoses</a:t>
            </a:r>
            <a:r>
              <a:rPr lang="en-US" altLang="en-US" sz="2400" dirty="0">
                <a:solidFill>
                  <a:srgbClr val="000000"/>
                </a:solidFill>
                <a:latin typeface="Arial (Body)"/>
              </a:rPr>
              <a:t> also increases.</a:t>
            </a:r>
          </a:p>
        </p:txBody>
      </p:sp>
      <p:sp>
        <p:nvSpPr>
          <p:cNvPr id="5" name="Slide Number Placeholder 4"/>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106702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sz="3600" dirty="0">
                <a:solidFill>
                  <a:srgbClr val="007FA3"/>
                </a:solidFill>
                <a:latin typeface="Arial (Heading)"/>
              </a:rPr>
              <a:t>Coronary Circulation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4430684" cy="476734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92D050"/>
                </a:solidFill>
                <a:latin typeface="Arial (Body)"/>
              </a:rPr>
              <a:t>The right coronary artery </a:t>
            </a:r>
            <a:r>
              <a:rPr lang="en-US" altLang="en-US" sz="2400" dirty="0">
                <a:solidFill>
                  <a:srgbClr val="000000"/>
                </a:solidFill>
                <a:latin typeface="Arial (Body)"/>
              </a:rPr>
              <a:t>provides blood for the </a:t>
            </a:r>
            <a:r>
              <a:rPr lang="en-US" altLang="en-US" sz="2400" dirty="0">
                <a:solidFill>
                  <a:srgbClr val="92D050"/>
                </a:solidFill>
                <a:latin typeface="Arial (Body)"/>
              </a:rPr>
              <a:t>right ventricle, the posterior portion of the interventricular septum, and inferior parts of the heart.</a:t>
            </a:r>
          </a:p>
          <a:p>
            <a:pPr marL="255651" lvl="0" indent="-255651">
              <a:spcAft>
                <a:spcPct val="0"/>
              </a:spcAft>
              <a:buClr>
                <a:srgbClr val="007FA3"/>
              </a:buClr>
              <a:buSzPts val="2400"/>
            </a:pPr>
            <a:r>
              <a:rPr lang="en-US" altLang="en-US" sz="2400" dirty="0">
                <a:solidFill>
                  <a:schemeClr val="accent3"/>
                </a:solidFill>
                <a:latin typeface="Arial (Body)"/>
              </a:rPr>
              <a:t>The left coronary artery </a:t>
            </a:r>
            <a:r>
              <a:rPr lang="en-US" altLang="en-US" sz="2400" dirty="0">
                <a:solidFill>
                  <a:srgbClr val="000000"/>
                </a:solidFill>
                <a:latin typeface="Arial (Body)"/>
              </a:rPr>
              <a:t>provides blood to the </a:t>
            </a:r>
            <a:r>
              <a:rPr lang="en-US" altLang="en-US" sz="2400" dirty="0">
                <a:solidFill>
                  <a:schemeClr val="accent3"/>
                </a:solidFill>
                <a:latin typeface="Arial (Body)"/>
              </a:rPr>
              <a:t>left lateral and anterior walls of the left ventricle, and portions of the right ventricle and interventricular septum.</a:t>
            </a:r>
          </a:p>
        </p:txBody>
      </p:sp>
      <p:pic>
        <p:nvPicPr>
          <p:cNvPr id="4" name="Picture 3" descr="Blood from the aortic arch extends to the right and left coronary artery. The arteries divide into veins and branches around the heart.&#10;&#10;The veins and branches are as follows.&#10;• Anterior cardiac veins&#10;• Great cardiac vein&#10;• Marginal branch&#10;• Anterior interventricular or descending branch&#10;• Circumflex branch&#10;• Coronary sinus&#10;• Posterior cardiac vein&#10;• Small cardiac vein&#10;• Posterior interventricular or descending branch&#10;• Middle cardiac vei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884" y="1312649"/>
            <a:ext cx="3798916" cy="5054899"/>
          </a:xfrm>
          <a:prstGeom prst="rect">
            <a:avLst/>
          </a:prstGeom>
        </p:spPr>
      </p:pic>
      <p:sp>
        <p:nvSpPr>
          <p:cNvPr id="5" name="Slide Number Placeholder 4"/>
          <p:cNvSpPr>
            <a:spLocks noGrp="1"/>
          </p:cNvSpPr>
          <p:nvPr>
            <p:ph type="sldNum" sz="quarter" idx="12"/>
          </p:nvPr>
        </p:nvSpPr>
        <p:spPr/>
        <p:txBody>
          <a:bodyPr/>
          <a:lstStyle/>
          <a:p>
            <a:fld id="{200B2350-5261-4F5C-9DF5-EF0D264FC8D2}" type="slidenum">
              <a:rPr lang="en-US" smtClean="0"/>
              <a:pPr/>
              <a:t>25</a:t>
            </a:fld>
            <a:endParaRPr lang="en-US" dirty="0"/>
          </a:p>
        </p:txBody>
      </p:sp>
    </p:spTree>
    <p:extLst>
      <p:ext uri="{BB962C8B-B14F-4D97-AF65-F5344CB8AC3E}">
        <p14:creationId xmlns:p14="http://schemas.microsoft.com/office/powerpoint/2010/main" val="141865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5AFB-2AE1-2A10-F736-4FFA8C8B4B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95F263-783F-EAB8-CEBD-1E69F7B80DD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5E43156-E712-692E-6B0B-68B635783F79}"/>
              </a:ext>
            </a:extLst>
          </p:cNvPr>
          <p:cNvSpPr>
            <a:spLocks noGrp="1"/>
          </p:cNvSpPr>
          <p:nvPr>
            <p:ph type="sldNum" sz="quarter" idx="12"/>
          </p:nvPr>
        </p:nvSpPr>
        <p:spPr/>
        <p:txBody>
          <a:bodyPr/>
          <a:lstStyle/>
          <a:p>
            <a:fld id="{200B2350-5261-4F5C-9DF5-EF0D264FC8D2}" type="slidenum">
              <a:rPr lang="en-US" smtClean="0"/>
              <a:pPr/>
              <a:t>26</a:t>
            </a:fld>
            <a:endParaRPr lang="en-US" dirty="0"/>
          </a:p>
        </p:txBody>
      </p:sp>
      <p:pic>
        <p:nvPicPr>
          <p:cNvPr id="6" name="Picture 5">
            <a:extLst>
              <a:ext uri="{FF2B5EF4-FFF2-40B4-BE49-F238E27FC236}">
                <a16:creationId xmlns:a16="http://schemas.microsoft.com/office/drawing/2014/main" id="{37BFF142-57A0-EB2E-8169-27D6CC05B20B}"/>
              </a:ext>
            </a:extLst>
          </p:cNvPr>
          <p:cNvPicPr>
            <a:picLocks noChangeAspect="1"/>
          </p:cNvPicPr>
          <p:nvPr/>
        </p:nvPicPr>
        <p:blipFill rotWithShape="1">
          <a:blip r:embed="rId2"/>
          <a:srcRect l="11509" r="10000" b="6478"/>
          <a:stretch/>
        </p:blipFill>
        <p:spPr>
          <a:xfrm>
            <a:off x="250166" y="405442"/>
            <a:ext cx="8678174" cy="5926347"/>
          </a:xfrm>
          <a:prstGeom prst="rect">
            <a:avLst/>
          </a:prstGeom>
        </p:spPr>
      </p:pic>
    </p:spTree>
    <p:extLst>
      <p:ext uri="{BB962C8B-B14F-4D97-AF65-F5344CB8AC3E}">
        <p14:creationId xmlns:p14="http://schemas.microsoft.com/office/powerpoint/2010/main" val="211949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lood from the aortic arch extends to the right and left coronary artery. The arteries divide into veins and branches around the heart.&#10;&#10;The veins and branches are as follows.&#10;• Anterior cardiac veins&#10;• Great cardiac vein&#10;• Marginal branch&#10;• Anterior interventricular or descending branch&#10;• Circumflex branch&#10;• Coronary sinus&#10;• Posterior cardiac vein&#10;• Small cardiac vein&#10;• Posterior interventricular or descending branch&#10;• Middle cardiac vei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650" y="215153"/>
            <a:ext cx="5936566" cy="6130085"/>
          </a:xfrm>
          <a:prstGeom prst="rect">
            <a:avLst/>
          </a:prstGeom>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27</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647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9B9E-8D83-4E4A-B9DB-8F16998421AC}"/>
              </a:ext>
            </a:extLst>
          </p:cNvPr>
          <p:cNvSpPr>
            <a:spLocks noGrp="1"/>
          </p:cNvSpPr>
          <p:nvPr>
            <p:ph type="title"/>
          </p:nvPr>
        </p:nvSpPr>
        <p:spPr>
          <a:xfrm>
            <a:off x="0" y="215153"/>
            <a:ext cx="9144000" cy="583373"/>
          </a:xfrm>
          <a:solidFill>
            <a:schemeClr val="accent4">
              <a:lumMod val="20000"/>
              <a:lumOff val="80000"/>
            </a:schemeClr>
          </a:solidFill>
        </p:spPr>
        <p:txBody>
          <a:bodyPr/>
          <a:lstStyle/>
          <a:p>
            <a:r>
              <a:rPr lang="en-US" dirty="0"/>
              <a:t>Conduction system of the heart</a:t>
            </a:r>
          </a:p>
        </p:txBody>
      </p:sp>
      <p:sp>
        <p:nvSpPr>
          <p:cNvPr id="3" name="Text Placeholder 2">
            <a:extLst>
              <a:ext uri="{FF2B5EF4-FFF2-40B4-BE49-F238E27FC236}">
                <a16:creationId xmlns:a16="http://schemas.microsoft.com/office/drawing/2014/main" id="{0A17A146-20CB-4A51-B795-A2FD082A0A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2C5DD-425C-41D0-8453-9F16C148F91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28</a:t>
            </a:fld>
            <a:endParaRPr lang="en-US" sz="900" b="0" i="0" u="none" strike="noStrike" cap="none" dirty="0">
              <a:solidFill>
                <a:schemeClr val="dk1"/>
              </a:solidFill>
              <a:latin typeface="Arial"/>
              <a:ea typeface="Arial"/>
              <a:cs typeface="Arial"/>
              <a:sym typeface="Arial"/>
            </a:endParaRPr>
          </a:p>
        </p:txBody>
      </p:sp>
      <p:sp>
        <p:nvSpPr>
          <p:cNvPr id="5" name="AutoShape 2" descr="Conduction system of the heart | Download Scientific Diagram">
            <a:extLst>
              <a:ext uri="{FF2B5EF4-FFF2-40B4-BE49-F238E27FC236}">
                <a16:creationId xmlns:a16="http://schemas.microsoft.com/office/drawing/2014/main" id="{5E196C1A-88A6-4464-9570-5DC5050A879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onduction system of the heart | Download Scientific Diagram">
            <a:extLst>
              <a:ext uri="{FF2B5EF4-FFF2-40B4-BE49-F238E27FC236}">
                <a16:creationId xmlns:a16="http://schemas.microsoft.com/office/drawing/2014/main" id="{242A158D-1D39-48E3-B6C3-5AD4C8067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83" y="1371510"/>
            <a:ext cx="7153634" cy="548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5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2751"/>
            <a:ext cx="8229600" cy="661074"/>
          </a:xfrm>
          <a:prstGeom prst="rect">
            <a:avLst/>
          </a:prstGeom>
          <a:solidFill>
            <a:schemeClr val="accent2">
              <a:lumMod val="20000"/>
              <a:lumOff val="80000"/>
            </a:schemeClr>
          </a:solidFill>
        </p:spPr>
        <p:txBody>
          <a:bodyPr/>
          <a:lstStyle/>
          <a:p>
            <a:pPr algn="ctr" rtl="0" fontAlgn="auto">
              <a:spcBef>
                <a:spcPts val="0"/>
              </a:spcBef>
              <a:spcAft>
                <a:spcPts val="0"/>
              </a:spcAft>
              <a:defRPr/>
            </a:pPr>
            <a:r>
              <a:rPr lang="en-US" sz="4400" b="1" dirty="0">
                <a:latin typeface="+mj-lt"/>
                <a:ea typeface="+mj-ea"/>
                <a:cs typeface="Times New Roman" pitchFamily="18" charset="0"/>
              </a:rPr>
              <a:t>Blood Vessels</a:t>
            </a:r>
            <a:endParaRPr lang="ar-SA" sz="4400" b="1" dirty="0">
              <a:latin typeface="+mj-lt"/>
              <a:ea typeface="+mj-ea"/>
              <a:cs typeface="+mj-cs"/>
            </a:endParaRPr>
          </a:p>
        </p:txBody>
      </p:sp>
      <p:sp>
        <p:nvSpPr>
          <p:cNvPr id="4099" name="Text Placeholder 2"/>
          <p:cNvSpPr txBox="1">
            <a:spLocks/>
          </p:cNvSpPr>
          <p:nvPr/>
        </p:nvSpPr>
        <p:spPr bwMode="auto">
          <a:xfrm>
            <a:off x="0" y="1215232"/>
            <a:ext cx="9144000" cy="639762"/>
          </a:xfrm>
          <a:prstGeom prst="rect">
            <a:avLst/>
          </a:prstGeom>
          <a:solidFill>
            <a:schemeClr val="accent2">
              <a:lumMod val="20000"/>
              <a:lumOff val="80000"/>
            </a:schemeClr>
          </a:solidFill>
          <a:ln>
            <a:noFill/>
          </a:ln>
        </p:spPr>
        <p:txBody>
          <a:bodyPr/>
          <a:lstStyle>
            <a:lvl1pPr marL="342900" indent="-34290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r>
              <a:rPr lang="en-US" altLang="en-US" sz="3600" b="1" dirty="0"/>
              <a:t>Artery</a:t>
            </a:r>
            <a:endParaRPr lang="ar-SA" altLang="en-US" b="1" dirty="0"/>
          </a:p>
        </p:txBody>
      </p:sp>
      <p:sp>
        <p:nvSpPr>
          <p:cNvPr id="4" name="Content Placeholder 3"/>
          <p:cNvSpPr txBox="1">
            <a:spLocks/>
          </p:cNvSpPr>
          <p:nvPr/>
        </p:nvSpPr>
        <p:spPr>
          <a:xfrm>
            <a:off x="457199" y="2174874"/>
            <a:ext cx="8434137" cy="4683125"/>
          </a:xfrm>
          <a:prstGeom prst="rect">
            <a:avLst/>
          </a:prstGeom>
          <a:solidFill>
            <a:schemeClr val="bg1"/>
          </a:solidFill>
        </p:spPr>
        <p:txBody>
          <a:bodyPr rtlCol="1">
            <a:normAutofit/>
          </a:bodyPr>
          <a:lstStyle/>
          <a:p>
            <a:pPr marL="342900" indent="-342900" algn="l" rtl="0" fontAlgn="auto">
              <a:spcBef>
                <a:spcPct val="20000"/>
              </a:spcBef>
              <a:spcAft>
                <a:spcPts val="0"/>
              </a:spcAft>
              <a:buFont typeface="Arial" pitchFamily="34" charset="0"/>
              <a:buChar char="•"/>
              <a:defRPr/>
            </a:pPr>
            <a:r>
              <a:rPr lang="en-US" sz="2800" b="1" dirty="0">
                <a:solidFill>
                  <a:schemeClr val="accent3"/>
                </a:solidFill>
                <a:latin typeface="Calibri" panose="020F0502020204030204" pitchFamily="34" charset="0"/>
                <a:cs typeface="Calibri" panose="020F0502020204030204" pitchFamily="34" charset="0"/>
              </a:rPr>
              <a:t>Arteries</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carry blood from the heart to capillaries.</a:t>
            </a: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Smaller arteries are called </a:t>
            </a:r>
            <a:r>
              <a:rPr lang="en-US" sz="2800" b="1" dirty="0">
                <a:solidFill>
                  <a:schemeClr val="accent3"/>
                </a:solidFill>
                <a:latin typeface="Calibri" panose="020F0502020204030204" pitchFamily="34" charset="0"/>
                <a:cs typeface="Calibri" panose="020F0502020204030204" pitchFamily="34" charset="0"/>
              </a:rPr>
              <a:t>arterioles</a:t>
            </a:r>
            <a:r>
              <a:rPr lang="en-US" sz="2800" b="1"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Inner lumen is smaller than vein.</a:t>
            </a:r>
            <a:endParaRPr lang="ar-SA" sz="2800" dirty="0">
              <a:latin typeface="Calibri" panose="020F0502020204030204" pitchFamily="34" charset="0"/>
              <a:cs typeface="+mn-cs"/>
            </a:endParaRPr>
          </a:p>
        </p:txBody>
      </p:sp>
      <p:sp>
        <p:nvSpPr>
          <p:cNvPr id="3" name="Slide Number Placeholder 2"/>
          <p:cNvSpPr>
            <a:spLocks noGrp="1"/>
          </p:cNvSpPr>
          <p:nvPr>
            <p:ph type="sldNum" sz="quarter" idx="12"/>
          </p:nvPr>
        </p:nvSpPr>
        <p:spPr/>
        <p:txBody>
          <a:bodyPr/>
          <a:lstStyle/>
          <a:p>
            <a:pPr>
              <a:defRPr/>
            </a:pPr>
            <a:fld id="{CFB840AA-2049-45EB-9E1E-CE5BC007F329}" type="slidenum">
              <a:rPr lang="ar-SA" smtClean="0"/>
              <a:pPr>
                <a:defRPr/>
              </a:pPr>
              <a:t>29</a:t>
            </a:fld>
            <a:endParaRPr lang="ar-SA"/>
          </a:p>
        </p:txBody>
      </p:sp>
    </p:spTree>
    <p:extLst>
      <p:ext uri="{BB962C8B-B14F-4D97-AF65-F5344CB8AC3E}">
        <p14:creationId xmlns:p14="http://schemas.microsoft.com/office/powerpoint/2010/main" val="246220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2"/>
            <a:ext cx="8686800" cy="755300"/>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Introduction</a:t>
            </a:r>
          </a:p>
        </p:txBody>
      </p:sp>
      <p:sp>
        <p:nvSpPr>
          <p:cNvPr id="3" name="Content Placeholder 2"/>
          <p:cNvSpPr>
            <a:spLocks noGrp="1"/>
          </p:cNvSpPr>
          <p:nvPr>
            <p:ph idx="1"/>
          </p:nvPr>
        </p:nvSpPr>
        <p:spPr>
          <a:xfrm>
            <a:off x="457200" y="1600200"/>
            <a:ext cx="8229600" cy="222365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cardiovascular system transports </a:t>
            </a:r>
            <a:r>
              <a:rPr lang="en-US" altLang="en-US" sz="2400" dirty="0">
                <a:solidFill>
                  <a:srgbClr val="FF0000"/>
                </a:solidFill>
                <a:latin typeface="Arial (Body)"/>
              </a:rPr>
              <a:t>nutrients</a:t>
            </a:r>
            <a:r>
              <a:rPr lang="en-US" altLang="en-US" sz="2400" dirty="0">
                <a:solidFill>
                  <a:srgbClr val="000000"/>
                </a:solidFill>
                <a:latin typeface="Arial (Body)"/>
              </a:rPr>
              <a:t> and </a:t>
            </a:r>
            <a:r>
              <a:rPr lang="en-US" altLang="en-US" sz="2400" dirty="0">
                <a:solidFill>
                  <a:srgbClr val="FF0000"/>
                </a:solidFill>
                <a:latin typeface="Arial (Body)"/>
              </a:rPr>
              <a:t>oxygen</a:t>
            </a:r>
            <a:r>
              <a:rPr lang="en-US" altLang="en-US" sz="2400" dirty="0">
                <a:solidFill>
                  <a:srgbClr val="000000"/>
                </a:solidFill>
                <a:latin typeface="Arial (Body)"/>
              </a:rPr>
              <a:t> to the cells while </a:t>
            </a:r>
            <a:r>
              <a:rPr lang="en-US" altLang="en-US" sz="2400" dirty="0">
                <a:solidFill>
                  <a:srgbClr val="FF0000"/>
                </a:solidFill>
                <a:latin typeface="Arial (Body)"/>
              </a:rPr>
              <a:t>carbon dioxide </a:t>
            </a:r>
            <a:r>
              <a:rPr lang="en-US" altLang="en-US" sz="2400" dirty="0">
                <a:solidFill>
                  <a:srgbClr val="000000"/>
                </a:solidFill>
                <a:latin typeface="Arial (Body)"/>
              </a:rPr>
              <a:t>and waste products of cells’ metabolism are removed.</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a:t>
            </a:fld>
            <a:endParaRPr lang="en-US" dirty="0"/>
          </a:p>
        </p:txBody>
      </p:sp>
      <p:pic>
        <p:nvPicPr>
          <p:cNvPr id="6" name="Picture 5">
            <a:extLst>
              <a:ext uri="{FF2B5EF4-FFF2-40B4-BE49-F238E27FC236}">
                <a16:creationId xmlns:a16="http://schemas.microsoft.com/office/drawing/2014/main" id="{CDB72C8C-010F-62DA-16F8-6F95FEED75D8}"/>
              </a:ext>
            </a:extLst>
          </p:cNvPr>
          <p:cNvPicPr>
            <a:picLocks noChangeAspect="1"/>
          </p:cNvPicPr>
          <p:nvPr/>
        </p:nvPicPr>
        <p:blipFill rotWithShape="1">
          <a:blip r:embed="rId2"/>
          <a:srcRect l="15784" t="29347" r="39118" b="10523"/>
          <a:stretch/>
        </p:blipFill>
        <p:spPr>
          <a:xfrm>
            <a:off x="4345546" y="3352799"/>
            <a:ext cx="4123766" cy="3092824"/>
          </a:xfrm>
          <a:prstGeom prst="rect">
            <a:avLst/>
          </a:prstGeom>
        </p:spPr>
      </p:pic>
      <p:pic>
        <p:nvPicPr>
          <p:cNvPr id="7" name="Picture 6">
            <a:extLst>
              <a:ext uri="{FF2B5EF4-FFF2-40B4-BE49-F238E27FC236}">
                <a16:creationId xmlns:a16="http://schemas.microsoft.com/office/drawing/2014/main" id="{3373398F-8FC9-A340-3A8A-686FFFACCDDD}"/>
              </a:ext>
            </a:extLst>
          </p:cNvPr>
          <p:cNvPicPr>
            <a:picLocks noChangeAspect="1"/>
          </p:cNvPicPr>
          <p:nvPr/>
        </p:nvPicPr>
        <p:blipFill rotWithShape="1">
          <a:blip r:embed="rId3"/>
          <a:srcRect l="27830" t="24926" r="45189" b="20399"/>
          <a:stretch/>
        </p:blipFill>
        <p:spPr>
          <a:xfrm>
            <a:off x="457200" y="3633411"/>
            <a:ext cx="2467155" cy="2812212"/>
          </a:xfrm>
          <a:prstGeom prst="rect">
            <a:avLst/>
          </a:prstGeom>
        </p:spPr>
      </p:pic>
    </p:spTree>
    <p:extLst>
      <p:ext uri="{BB962C8B-B14F-4D97-AF65-F5344CB8AC3E}">
        <p14:creationId xmlns:p14="http://schemas.microsoft.com/office/powerpoint/2010/main" val="3035697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FB840AA-2049-45EB-9E1E-CE5BC007F329}" type="slidenum">
              <a:rPr lang="ar-SA" smtClean="0"/>
              <a:pPr>
                <a:defRPr/>
              </a:pPr>
              <a:t>30</a:t>
            </a:fld>
            <a:endParaRPr lang="ar-SA"/>
          </a:p>
        </p:txBody>
      </p:sp>
      <p:sp>
        <p:nvSpPr>
          <p:cNvPr id="3" name="Title 1"/>
          <p:cNvSpPr txBox="1">
            <a:spLocks/>
          </p:cNvSpPr>
          <p:nvPr/>
        </p:nvSpPr>
        <p:spPr>
          <a:xfrm>
            <a:off x="0" y="-2751"/>
            <a:ext cx="8229600" cy="661074"/>
          </a:xfrm>
          <a:prstGeom prst="rect">
            <a:avLst/>
          </a:prstGeom>
          <a:solidFill>
            <a:schemeClr val="accent2">
              <a:lumMod val="20000"/>
              <a:lumOff val="80000"/>
            </a:schemeClr>
          </a:solidFill>
        </p:spPr>
        <p:txBody>
          <a:bodyPr/>
          <a:lstStyle/>
          <a:p>
            <a:pPr algn="ctr" rtl="0" fontAlgn="auto">
              <a:spcBef>
                <a:spcPts val="0"/>
              </a:spcBef>
              <a:spcAft>
                <a:spcPts val="0"/>
              </a:spcAft>
              <a:defRPr/>
            </a:pPr>
            <a:r>
              <a:rPr lang="en-US" sz="4400" dirty="0">
                <a:latin typeface="+mj-lt"/>
                <a:ea typeface="+mj-ea"/>
                <a:cs typeface="Times New Roman" pitchFamily="18" charset="0"/>
              </a:rPr>
              <a:t>Blood Vessels</a:t>
            </a:r>
            <a:endParaRPr lang="ar-SA" sz="4400" dirty="0">
              <a:latin typeface="+mj-lt"/>
              <a:ea typeface="+mj-ea"/>
              <a:cs typeface="+mj-cs"/>
            </a:endParaRPr>
          </a:p>
        </p:txBody>
      </p:sp>
      <p:sp>
        <p:nvSpPr>
          <p:cNvPr id="4" name="Text Placeholder 4"/>
          <p:cNvSpPr txBox="1">
            <a:spLocks/>
          </p:cNvSpPr>
          <p:nvPr/>
        </p:nvSpPr>
        <p:spPr bwMode="auto">
          <a:xfrm>
            <a:off x="397043" y="1215232"/>
            <a:ext cx="8289757" cy="639762"/>
          </a:xfrm>
          <a:prstGeom prst="rect">
            <a:avLst/>
          </a:prstGeom>
          <a:solidFill>
            <a:schemeClr val="accent4">
              <a:lumMod val="20000"/>
              <a:lumOff val="80000"/>
            </a:schemeClr>
          </a:solidFill>
          <a:ln>
            <a:noFill/>
          </a:ln>
        </p:spPr>
        <p:txBody>
          <a:bodyPr/>
          <a:lstStyle>
            <a:lvl1pPr marL="342900" indent="-34290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r>
              <a:rPr lang="en-US" altLang="en-US" sz="4400" b="1" dirty="0">
                <a:solidFill>
                  <a:schemeClr val="accent3"/>
                </a:solidFill>
              </a:rPr>
              <a:t>Veins</a:t>
            </a:r>
            <a:endParaRPr lang="ar-SA" altLang="en-US" sz="4400" b="1" dirty="0">
              <a:solidFill>
                <a:schemeClr val="accent3"/>
              </a:solidFill>
            </a:endParaRPr>
          </a:p>
        </p:txBody>
      </p:sp>
      <p:sp>
        <p:nvSpPr>
          <p:cNvPr id="5" name="Content Placeholder 5"/>
          <p:cNvSpPr txBox="1">
            <a:spLocks/>
          </p:cNvSpPr>
          <p:nvPr/>
        </p:nvSpPr>
        <p:spPr>
          <a:xfrm>
            <a:off x="397042" y="2174875"/>
            <a:ext cx="8289759" cy="4683124"/>
          </a:xfrm>
          <a:prstGeom prst="rect">
            <a:avLst/>
          </a:prstGeom>
          <a:solidFill>
            <a:schemeClr val="bg1"/>
          </a:solidFill>
        </p:spPr>
        <p:txBody>
          <a:bodyPr rtlCol="1">
            <a:normAutofit/>
          </a:bodyPr>
          <a:lstStyle/>
          <a:p>
            <a:pPr marL="342900" indent="-342900" algn="l" rtl="0" fontAlgn="auto">
              <a:spcBef>
                <a:spcPct val="20000"/>
              </a:spcBef>
              <a:spcAft>
                <a:spcPts val="0"/>
              </a:spcAft>
              <a:buFont typeface="Arial" pitchFamily="34" charset="0"/>
              <a:buChar char="•"/>
              <a:defRPr/>
            </a:pPr>
            <a:r>
              <a:rPr lang="en-US" sz="2800" b="1" dirty="0">
                <a:latin typeface="Calibri" panose="020F0502020204030204" pitchFamily="34" charset="0"/>
                <a:cs typeface="Calibri" panose="020F0502020204030204" pitchFamily="34" charset="0"/>
              </a:rPr>
              <a:t>Veins </a:t>
            </a:r>
            <a:r>
              <a:rPr lang="en-US" sz="2800" dirty="0">
                <a:latin typeface="Calibri" panose="020F0502020204030204" pitchFamily="34" charset="0"/>
                <a:cs typeface="Calibri" panose="020F0502020204030204" pitchFamily="34" charset="0"/>
              </a:rPr>
              <a:t>carry blood from capillaries back to the heart.</a:t>
            </a: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Smaller veins are called </a:t>
            </a:r>
            <a:r>
              <a:rPr lang="en-US" sz="2800" b="1" dirty="0" err="1">
                <a:latin typeface="Calibri" panose="020F0502020204030204" pitchFamily="34" charset="0"/>
                <a:cs typeface="Calibri" panose="020F0502020204030204" pitchFamily="34" charset="0"/>
              </a:rPr>
              <a:t>venules</a:t>
            </a:r>
            <a:r>
              <a:rPr lang="en-US" sz="2800" b="1" dirty="0">
                <a:latin typeface="Calibri" panose="020F0502020204030204" pitchFamily="34" charset="0"/>
                <a:cs typeface="Calibri" panose="020F0502020204030204" pitchFamily="34" charset="0"/>
              </a:rPr>
              <a:t>.</a:t>
            </a: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The same three tissue layers are present in veins as in the walls of arteries, but in different </a:t>
            </a:r>
            <a:r>
              <a:rPr lang="en-US" sz="2800" b="1" dirty="0">
                <a:solidFill>
                  <a:srgbClr val="FF0000"/>
                </a:solidFill>
                <a:latin typeface="Calibri" panose="020F0502020204030204" pitchFamily="34" charset="0"/>
                <a:cs typeface="Calibri" panose="020F0502020204030204" pitchFamily="34" charset="0"/>
              </a:rPr>
              <a:t>thickness</a:t>
            </a:r>
            <a:r>
              <a:rPr lang="en-US" sz="2800" dirty="0">
                <a:latin typeface="Calibri" panose="020F0502020204030204" pitchFamily="34" charset="0"/>
                <a:cs typeface="Calibri" panose="020F0502020204030204" pitchFamily="34" charset="0"/>
              </a:rPr>
              <a:t>.</a:t>
            </a: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All the three layers are thin and Tunica media is also thin.</a:t>
            </a:r>
          </a:p>
          <a:p>
            <a:pPr marL="342900" indent="-342900" algn="l" rtl="0" fontAlgn="auto">
              <a:spcBef>
                <a:spcPct val="20000"/>
              </a:spcBef>
              <a:spcAft>
                <a:spcPts val="0"/>
              </a:spcAft>
              <a:buFont typeface="Arial" pitchFamily="34" charset="0"/>
              <a:buChar char="•"/>
              <a:defRPr/>
            </a:pPr>
            <a:r>
              <a:rPr lang="en-US" sz="2800" dirty="0">
                <a:latin typeface="Calibri" panose="020F0502020204030204" pitchFamily="34" charset="0"/>
                <a:cs typeface="Calibri" panose="020F0502020204030204" pitchFamily="34" charset="0"/>
              </a:rPr>
              <a:t>Inner lumen </a:t>
            </a:r>
            <a:r>
              <a:rPr lang="en-US" sz="2800" b="1" dirty="0">
                <a:solidFill>
                  <a:srgbClr val="FF0000"/>
                </a:solidFill>
                <a:latin typeface="Calibri" panose="020F0502020204030204" pitchFamily="34" charset="0"/>
                <a:cs typeface="Calibri" panose="020F0502020204030204" pitchFamily="34" charset="0"/>
              </a:rPr>
              <a:t>is very large.</a:t>
            </a:r>
            <a:endParaRPr lang="ar-SA" sz="2800" b="1" dirty="0">
              <a:solidFill>
                <a:srgbClr val="FF0000"/>
              </a:solidFill>
              <a:latin typeface="Calibri" panose="020F0502020204030204" pitchFamily="34" charset="0"/>
              <a:cs typeface="+mn-cs"/>
            </a:endParaRPr>
          </a:p>
        </p:txBody>
      </p:sp>
    </p:spTree>
    <p:extLst>
      <p:ext uri="{BB962C8B-B14F-4D97-AF65-F5344CB8AC3E}">
        <p14:creationId xmlns:p14="http://schemas.microsoft.com/office/powerpoint/2010/main" val="79436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48046"/>
          </a:xfrm>
          <a:prstGeom prst="rect">
            <a:avLst/>
          </a:prstGeom>
          <a:solidFill>
            <a:schemeClr val="accent1">
              <a:lumMod val="20000"/>
              <a:lumOff val="80000"/>
            </a:schemeClr>
          </a:solidFill>
        </p:spPr>
        <p:txBody>
          <a:bodyPr/>
          <a:lstStyle/>
          <a:p>
            <a:pPr algn="ctr" rtl="0" fontAlgn="auto">
              <a:spcBef>
                <a:spcPts val="0"/>
              </a:spcBef>
              <a:spcAft>
                <a:spcPts val="0"/>
              </a:spcAft>
              <a:defRPr/>
            </a:pPr>
            <a:r>
              <a:rPr lang="en-US" sz="4400" b="1" dirty="0">
                <a:latin typeface="+mj-lt"/>
                <a:ea typeface="+mj-ea"/>
                <a:cs typeface="Times New Roman" pitchFamily="18" charset="0"/>
              </a:rPr>
              <a:t>CAPILLARIES</a:t>
            </a:r>
            <a:endParaRPr lang="ar-SA" sz="4400" dirty="0">
              <a:latin typeface="+mj-lt"/>
              <a:ea typeface="+mj-ea"/>
              <a:cs typeface="+mj-cs"/>
            </a:endParaRPr>
          </a:p>
        </p:txBody>
      </p:sp>
      <p:sp>
        <p:nvSpPr>
          <p:cNvPr id="5123"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r>
              <a:rPr lang="en-US" altLang="en-US" b="1"/>
              <a:t>Capillaries </a:t>
            </a:r>
            <a:r>
              <a:rPr lang="en-US" altLang="en-US"/>
              <a:t>carry blood from</a:t>
            </a:r>
            <a:r>
              <a:rPr lang="en-US" altLang="en-US" b="1"/>
              <a:t> arterioles </a:t>
            </a:r>
            <a:r>
              <a:rPr lang="en-US" altLang="en-US"/>
              <a:t>to</a:t>
            </a:r>
            <a:r>
              <a:rPr lang="en-US" altLang="en-US" b="1"/>
              <a:t> venules. </a:t>
            </a:r>
          </a:p>
          <a:p>
            <a:pPr algn="l" rtl="0" eaLnBrk="1" hangingPunct="1"/>
            <a:r>
              <a:rPr lang="en-US" altLang="en-US"/>
              <a:t>Their walls are only one cell in thickness.</a:t>
            </a:r>
          </a:p>
          <a:p>
            <a:pPr algn="l" rtl="0" eaLnBrk="1" hangingPunct="1"/>
            <a:r>
              <a:rPr lang="en-US" altLang="en-US"/>
              <a:t>Most tissues, however, have extensive capillary networks.</a:t>
            </a:r>
          </a:p>
          <a:p>
            <a:pPr algn="l" rtl="0" eaLnBrk="1" hangingPunct="1"/>
            <a:endParaRPr lang="en-US" altLang="en-US" b="1"/>
          </a:p>
          <a:p>
            <a:pPr algn="l" rtl="0" eaLnBrk="1" hangingPunct="1"/>
            <a:endParaRPr lang="ar-SA" altLang="en-US"/>
          </a:p>
        </p:txBody>
      </p:sp>
      <p:sp>
        <p:nvSpPr>
          <p:cNvPr id="3" name="Slide Number Placeholder 2"/>
          <p:cNvSpPr>
            <a:spLocks noGrp="1"/>
          </p:cNvSpPr>
          <p:nvPr>
            <p:ph type="sldNum" sz="quarter" idx="12"/>
          </p:nvPr>
        </p:nvSpPr>
        <p:spPr/>
        <p:txBody>
          <a:bodyPr/>
          <a:lstStyle/>
          <a:p>
            <a:pPr>
              <a:defRPr/>
            </a:pPr>
            <a:fld id="{CFB840AA-2049-45EB-9E1E-CE5BC007F329}" type="slidenum">
              <a:rPr lang="ar-SA" smtClean="0"/>
              <a:pPr>
                <a:defRPr/>
              </a:pPr>
              <a:t>31</a:t>
            </a:fld>
            <a:endParaRPr lang="ar-SA"/>
          </a:p>
        </p:txBody>
      </p:sp>
    </p:spTree>
    <p:extLst>
      <p:ext uri="{BB962C8B-B14F-4D97-AF65-F5344CB8AC3E}">
        <p14:creationId xmlns:p14="http://schemas.microsoft.com/office/powerpoint/2010/main" val="1386061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86997"/>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Blood Vessels–Vascular System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Blood leaves the heart through the aorta which branches into large vessels called </a:t>
            </a:r>
            <a:r>
              <a:rPr lang="en-US" altLang="en-US" sz="2400" b="1" dirty="0">
                <a:solidFill>
                  <a:srgbClr val="FF0000"/>
                </a:solidFill>
                <a:latin typeface="Arial (Body)"/>
              </a:rPr>
              <a:t>arteries</a:t>
            </a:r>
            <a:r>
              <a:rPr lang="en-US" altLang="en-US" sz="2400" dirty="0">
                <a:solidFill>
                  <a:srgbClr val="000000"/>
                </a:solidFill>
                <a:latin typeface="Arial (Body)"/>
              </a:rPr>
              <a:t>.</a:t>
            </a:r>
          </a:p>
          <a:p>
            <a:pPr marL="255651" lvl="0" indent="-255651">
              <a:spcAft>
                <a:spcPct val="0"/>
              </a:spcAft>
              <a:buClr>
                <a:srgbClr val="007FA3"/>
              </a:buClr>
              <a:buSzPts val="2400"/>
            </a:pPr>
            <a:r>
              <a:rPr lang="en-US" altLang="en-US" sz="2400" dirty="0">
                <a:solidFill>
                  <a:srgbClr val="000000"/>
                </a:solidFill>
                <a:latin typeface="Arial (Body)"/>
              </a:rPr>
              <a:t>Arteries divide into smaller and smaller vessels, the smallest of which are called </a:t>
            </a:r>
            <a:r>
              <a:rPr lang="en-US" altLang="en-US" sz="2400" b="1" dirty="0">
                <a:solidFill>
                  <a:srgbClr val="FF0000"/>
                </a:solidFill>
                <a:latin typeface="Arial (Body)"/>
              </a:rPr>
              <a:t>arterioles</a:t>
            </a:r>
            <a:r>
              <a:rPr lang="en-US" altLang="en-US" sz="2400" dirty="0">
                <a:solidFill>
                  <a:srgbClr val="000000"/>
                </a:solidFill>
                <a:latin typeface="Arial (Body)"/>
              </a:rPr>
              <a:t>.</a:t>
            </a:r>
          </a:p>
        </p:txBody>
      </p:sp>
      <p:sp>
        <p:nvSpPr>
          <p:cNvPr id="5" name="Content Placeholder 2"/>
          <p:cNvSpPr txBox="1">
            <a:spLocks/>
          </p:cNvSpPr>
          <p:nvPr/>
        </p:nvSpPr>
        <p:spPr>
          <a:xfrm>
            <a:off x="457200" y="3779480"/>
            <a:ext cx="8229600" cy="166196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255651" indent="-255651">
              <a:spcAft>
                <a:spcPct val="0"/>
              </a:spcAft>
              <a:buClr>
                <a:srgbClr val="007FA3"/>
              </a:buClr>
              <a:buSzPts val="2400"/>
            </a:pPr>
            <a:r>
              <a:rPr lang="en-US" altLang="en-US" sz="2400" dirty="0">
                <a:solidFill>
                  <a:srgbClr val="000000"/>
                </a:solidFill>
                <a:latin typeface="Arial (Body)"/>
              </a:rPr>
              <a:t>Arterioles feed into capillaries that form </a:t>
            </a:r>
            <a:r>
              <a:rPr lang="en-US" altLang="en-US" sz="2400" dirty="0">
                <a:solidFill>
                  <a:srgbClr val="FF0000"/>
                </a:solidFill>
                <a:latin typeface="Arial (Body)"/>
              </a:rPr>
              <a:t>capillary</a:t>
            </a:r>
            <a:r>
              <a:rPr lang="en-US" altLang="en-US" sz="2400" dirty="0">
                <a:solidFill>
                  <a:srgbClr val="000000"/>
                </a:solidFill>
                <a:latin typeface="Arial (Body)"/>
              </a:rPr>
              <a:t> beds in your body’s tissues, allowing oxygen and nutrients to enter cells and removing carbon dioxide and waste products.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spTree>
    <p:extLst>
      <p:ext uri="{BB962C8B-B14F-4D97-AF65-F5344CB8AC3E}">
        <p14:creationId xmlns:p14="http://schemas.microsoft.com/office/powerpoint/2010/main" val="406893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939661"/>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63145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Walls are composed of three layers, often referred to as coats or tunics.</a:t>
            </a:r>
          </a:p>
          <a:p>
            <a:pPr marL="741553" lvl="1" indent="-284353">
              <a:spcAft>
                <a:spcPct val="0"/>
              </a:spcAft>
              <a:buClr>
                <a:srgbClr val="007FA3"/>
              </a:buClr>
              <a:buSzPts val="2400"/>
            </a:pPr>
            <a:r>
              <a:rPr lang="en-US" altLang="en-US" sz="2400" b="1" dirty="0">
                <a:solidFill>
                  <a:srgbClr val="FF0000"/>
                </a:solidFill>
                <a:latin typeface="Arial (Body)"/>
              </a:rPr>
              <a:t>Tunica interna</a:t>
            </a:r>
          </a:p>
          <a:p>
            <a:pPr marL="1144778" lvl="2" indent="-230378">
              <a:spcAft>
                <a:spcPct val="0"/>
              </a:spcAft>
              <a:buClr>
                <a:srgbClr val="007FA3"/>
              </a:buClr>
              <a:buSzPts val="2400"/>
            </a:pPr>
            <a:r>
              <a:rPr lang="en-US" altLang="en-US" sz="2400" dirty="0">
                <a:solidFill>
                  <a:srgbClr val="000000"/>
                </a:solidFill>
                <a:latin typeface="Arial (Body)"/>
              </a:rPr>
              <a:t>Innermost layer</a:t>
            </a:r>
          </a:p>
          <a:p>
            <a:pPr marL="1144778" lvl="2" indent="-230378">
              <a:spcAft>
                <a:spcPct val="0"/>
              </a:spcAft>
              <a:buClr>
                <a:srgbClr val="007FA3"/>
              </a:buClr>
              <a:buSzPts val="2400"/>
            </a:pPr>
            <a:r>
              <a:rPr lang="en-US" altLang="en-US" sz="2400" dirty="0">
                <a:solidFill>
                  <a:srgbClr val="000000"/>
                </a:solidFill>
                <a:latin typeface="Arial (Body)"/>
              </a:rPr>
              <a:t>It is composed of a loose layer of tissue made up of squamous epithelial cells.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2462089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7813"/>
            <a:ext cx="56896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57938" y="5715000"/>
            <a:ext cx="28575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48" name="TextBox 3"/>
          <p:cNvSpPr txBox="1">
            <a:spLocks noChangeArrowheads="1"/>
          </p:cNvSpPr>
          <p:nvPr/>
        </p:nvSpPr>
        <p:spPr bwMode="auto">
          <a:xfrm>
            <a:off x="714375" y="2214563"/>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Tunica Externa</a:t>
            </a:r>
          </a:p>
        </p:txBody>
      </p:sp>
      <p:sp>
        <p:nvSpPr>
          <p:cNvPr id="6149" name="TextBox 4"/>
          <p:cNvSpPr txBox="1">
            <a:spLocks noChangeArrowheads="1"/>
          </p:cNvSpPr>
          <p:nvPr/>
        </p:nvSpPr>
        <p:spPr bwMode="auto">
          <a:xfrm>
            <a:off x="1000125" y="285750"/>
            <a:ext cx="1928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External elastic lamina</a:t>
            </a:r>
          </a:p>
        </p:txBody>
      </p:sp>
      <p:sp>
        <p:nvSpPr>
          <p:cNvPr id="6150" name="TextBox 5"/>
          <p:cNvSpPr txBox="1">
            <a:spLocks noChangeArrowheads="1"/>
          </p:cNvSpPr>
          <p:nvPr/>
        </p:nvSpPr>
        <p:spPr bwMode="auto">
          <a:xfrm>
            <a:off x="285750" y="100012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Internal elastic lamina</a:t>
            </a:r>
          </a:p>
        </p:txBody>
      </p:sp>
      <p:sp>
        <p:nvSpPr>
          <p:cNvPr id="6151" name="TextBox 6"/>
          <p:cNvSpPr txBox="1">
            <a:spLocks noChangeArrowheads="1"/>
          </p:cNvSpPr>
          <p:nvPr/>
        </p:nvSpPr>
        <p:spPr bwMode="auto">
          <a:xfrm>
            <a:off x="1143000" y="31432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Tunica Media</a:t>
            </a:r>
          </a:p>
        </p:txBody>
      </p:sp>
      <p:sp>
        <p:nvSpPr>
          <p:cNvPr id="6152" name="TextBox 7"/>
          <p:cNvSpPr txBox="1">
            <a:spLocks noChangeArrowheads="1"/>
          </p:cNvSpPr>
          <p:nvPr/>
        </p:nvSpPr>
        <p:spPr bwMode="auto">
          <a:xfrm>
            <a:off x="1571625" y="400050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Tunica Intima</a:t>
            </a:r>
          </a:p>
        </p:txBody>
      </p:sp>
      <p:cxnSp>
        <p:nvCxnSpPr>
          <p:cNvPr id="9" name="Straight Arrow Connector 8"/>
          <p:cNvCxnSpPr/>
          <p:nvPr/>
        </p:nvCxnSpPr>
        <p:spPr>
          <a:xfrm rot="16200000" flipV="1">
            <a:off x="2214563" y="642938"/>
            <a:ext cx="500062"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857375" y="1214438"/>
            <a:ext cx="57150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148" idx="0"/>
          </p:cNvCxnSpPr>
          <p:nvPr/>
        </p:nvCxnSpPr>
        <p:spPr>
          <a:xfrm rot="10800000" flipV="1">
            <a:off x="1249363" y="1857375"/>
            <a:ext cx="679450" cy="357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071563" y="5357813"/>
            <a:ext cx="164306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15900" y="4071938"/>
            <a:ext cx="25733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151" idx="0"/>
          </p:cNvCxnSpPr>
          <p:nvPr/>
        </p:nvCxnSpPr>
        <p:spPr>
          <a:xfrm rot="5400000">
            <a:off x="1589087" y="2446338"/>
            <a:ext cx="714375" cy="679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428750" y="5143500"/>
            <a:ext cx="1357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77863" y="4394200"/>
            <a:ext cx="15001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571625" y="2786063"/>
            <a:ext cx="1500188" cy="785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214563" y="4500563"/>
            <a:ext cx="714375" cy="357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572125" y="571500"/>
            <a:ext cx="714375"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4" name="TextBox 36"/>
          <p:cNvSpPr txBox="1">
            <a:spLocks noChangeArrowheads="1"/>
          </p:cNvSpPr>
          <p:nvPr/>
        </p:nvSpPr>
        <p:spPr bwMode="auto">
          <a:xfrm>
            <a:off x="6286500" y="428625"/>
            <a:ext cx="2428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Artery (carry oxygenated blood)</a:t>
            </a:r>
          </a:p>
        </p:txBody>
      </p:sp>
      <p:cxnSp>
        <p:nvCxnSpPr>
          <p:cNvPr id="21" name="Straight Arrow Connector 20"/>
          <p:cNvCxnSpPr/>
          <p:nvPr/>
        </p:nvCxnSpPr>
        <p:spPr>
          <a:xfrm>
            <a:off x="5429250" y="1214438"/>
            <a:ext cx="13573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6" name="TextBox 39"/>
          <p:cNvSpPr txBox="1">
            <a:spLocks noChangeArrowheads="1"/>
          </p:cNvSpPr>
          <p:nvPr/>
        </p:nvSpPr>
        <p:spPr bwMode="auto">
          <a:xfrm>
            <a:off x="6858000" y="1071563"/>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Arteriole</a:t>
            </a:r>
          </a:p>
        </p:txBody>
      </p:sp>
      <p:cxnSp>
        <p:nvCxnSpPr>
          <p:cNvPr id="23" name="Straight Arrow Connector 22"/>
          <p:cNvCxnSpPr/>
          <p:nvPr/>
        </p:nvCxnSpPr>
        <p:spPr>
          <a:xfrm>
            <a:off x="6000750" y="2428875"/>
            <a:ext cx="10001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8" name="TextBox 42"/>
          <p:cNvSpPr txBox="1">
            <a:spLocks noChangeArrowheads="1"/>
          </p:cNvSpPr>
          <p:nvPr/>
        </p:nvSpPr>
        <p:spPr bwMode="auto">
          <a:xfrm>
            <a:off x="7000875" y="2286000"/>
            <a:ext cx="178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Capillary (exchange of oxygen and carbon dioxide</a:t>
            </a:r>
          </a:p>
        </p:txBody>
      </p:sp>
      <p:cxnSp>
        <p:nvCxnSpPr>
          <p:cNvPr id="25" name="Straight Arrow Connector 24"/>
          <p:cNvCxnSpPr/>
          <p:nvPr/>
        </p:nvCxnSpPr>
        <p:spPr>
          <a:xfrm>
            <a:off x="5929313" y="3071813"/>
            <a:ext cx="9286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70" name="TextBox 47"/>
          <p:cNvSpPr txBox="1">
            <a:spLocks noChangeArrowheads="1"/>
          </p:cNvSpPr>
          <p:nvPr/>
        </p:nvSpPr>
        <p:spPr bwMode="auto">
          <a:xfrm>
            <a:off x="6858000" y="2928938"/>
            <a:ext cx="128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Blood Flow</a:t>
            </a:r>
          </a:p>
        </p:txBody>
      </p:sp>
      <p:cxnSp>
        <p:nvCxnSpPr>
          <p:cNvPr id="27" name="Straight Arrow Connector 26"/>
          <p:cNvCxnSpPr/>
          <p:nvPr/>
        </p:nvCxnSpPr>
        <p:spPr>
          <a:xfrm>
            <a:off x="6143625" y="3571875"/>
            <a:ext cx="7858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72" name="TextBox 54"/>
          <p:cNvSpPr txBox="1">
            <a:spLocks noChangeArrowheads="1"/>
          </p:cNvSpPr>
          <p:nvPr/>
        </p:nvSpPr>
        <p:spPr bwMode="auto">
          <a:xfrm>
            <a:off x="6929438" y="342900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Venule</a:t>
            </a:r>
          </a:p>
        </p:txBody>
      </p:sp>
      <p:cxnSp>
        <p:nvCxnSpPr>
          <p:cNvPr id="29" name="Straight Arrow Connector 28"/>
          <p:cNvCxnSpPr/>
          <p:nvPr/>
        </p:nvCxnSpPr>
        <p:spPr>
          <a:xfrm>
            <a:off x="7072313" y="4500563"/>
            <a:ext cx="5715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74" name="TextBox 57"/>
          <p:cNvSpPr txBox="1">
            <a:spLocks noChangeArrowheads="1"/>
          </p:cNvSpPr>
          <p:nvPr/>
        </p:nvSpPr>
        <p:spPr bwMode="auto">
          <a:xfrm>
            <a:off x="7643813" y="4357688"/>
            <a:ext cx="1214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Vein (carry deoxygenated blood)</a:t>
            </a:r>
          </a:p>
        </p:txBody>
      </p:sp>
      <p:sp>
        <p:nvSpPr>
          <p:cNvPr id="6175" name="TextBox 58"/>
          <p:cNvSpPr txBox="1">
            <a:spLocks noChangeArrowheads="1"/>
          </p:cNvSpPr>
          <p:nvPr/>
        </p:nvSpPr>
        <p:spPr bwMode="auto">
          <a:xfrm>
            <a:off x="2857500" y="3357563"/>
            <a:ext cx="1214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Endothelium lining</a:t>
            </a:r>
          </a:p>
        </p:txBody>
      </p:sp>
      <p:cxnSp>
        <p:nvCxnSpPr>
          <p:cNvPr id="32" name="Straight Arrow Connector 31"/>
          <p:cNvCxnSpPr/>
          <p:nvPr/>
        </p:nvCxnSpPr>
        <p:spPr>
          <a:xfrm rot="5400000">
            <a:off x="2250282" y="2107406"/>
            <a:ext cx="2000250" cy="357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175" idx="2"/>
          </p:cNvCxnSpPr>
          <p:nvPr/>
        </p:nvCxnSpPr>
        <p:spPr>
          <a:xfrm rot="16200000" flipV="1">
            <a:off x="3355975" y="3927475"/>
            <a:ext cx="823913" cy="608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72250" y="1857375"/>
            <a:ext cx="57150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00813" y="2000250"/>
            <a:ext cx="642937"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80" name="TextBox 69"/>
          <p:cNvSpPr txBox="1">
            <a:spLocks noChangeArrowheads="1"/>
          </p:cNvSpPr>
          <p:nvPr/>
        </p:nvSpPr>
        <p:spPr bwMode="auto">
          <a:xfrm>
            <a:off x="7143750" y="1714500"/>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Calibri" pitchFamily="34" charset="0"/>
                <a:cs typeface="Arial" charset="0"/>
                <a:sym typeface="Arial"/>
              </a:rPr>
              <a:t>Endothelial cells single layered</a:t>
            </a:r>
          </a:p>
        </p:txBody>
      </p:sp>
      <p:sp>
        <p:nvSpPr>
          <p:cNvPr id="6181" name="TextBox 70"/>
          <p:cNvSpPr txBox="1">
            <a:spLocks noChangeArrowheads="1"/>
          </p:cNvSpPr>
          <p:nvPr/>
        </p:nvSpPr>
        <p:spPr bwMode="auto">
          <a:xfrm>
            <a:off x="2071688" y="17145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itchFamily="34" charset="0"/>
                <a:cs typeface="Arial" charset="0"/>
                <a:sym typeface="Arial"/>
              </a:rPr>
              <a:t>ARTERY</a:t>
            </a:r>
          </a:p>
        </p:txBody>
      </p:sp>
      <p:sp>
        <p:nvSpPr>
          <p:cNvPr id="6182" name="TextBox 71"/>
          <p:cNvSpPr txBox="1">
            <a:spLocks noChangeArrowheads="1"/>
          </p:cNvSpPr>
          <p:nvPr/>
        </p:nvSpPr>
        <p:spPr bwMode="auto">
          <a:xfrm>
            <a:off x="3143250" y="507206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itchFamily="34" charset="0"/>
                <a:cs typeface="Arial" charset="0"/>
                <a:sym typeface="Arial"/>
              </a:rPr>
              <a:t>VEIN</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840AA-2049-45EB-9E1E-CE5BC007F329}" type="slidenum">
              <a:rPr kumimoji="0" lang="ar-S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ar-SA"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2794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67471"/>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441821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Walls are composed of three layers, often referred to as coats or tunics.</a:t>
            </a:r>
          </a:p>
          <a:p>
            <a:pPr marL="741553" lvl="1" indent="-284353">
              <a:spcAft>
                <a:spcPct val="0"/>
              </a:spcAft>
              <a:buClr>
                <a:srgbClr val="007FA3"/>
              </a:buClr>
              <a:buSzPts val="2400"/>
            </a:pPr>
            <a:r>
              <a:rPr lang="en-US" altLang="en-US" sz="2400" b="1" dirty="0">
                <a:solidFill>
                  <a:srgbClr val="FF0000"/>
                </a:solidFill>
                <a:latin typeface="Arial (Body)"/>
              </a:rPr>
              <a:t>Tunica media</a:t>
            </a:r>
          </a:p>
          <a:p>
            <a:pPr marL="1144778" lvl="2" indent="-230378">
              <a:spcAft>
                <a:spcPct val="0"/>
              </a:spcAft>
              <a:buClr>
                <a:srgbClr val="007FA3"/>
              </a:buClr>
              <a:buSzPts val="2400"/>
            </a:pPr>
            <a:r>
              <a:rPr lang="en-US" altLang="en-US" sz="2400" dirty="0">
                <a:solidFill>
                  <a:srgbClr val="000000"/>
                </a:solidFill>
                <a:latin typeface="Arial (Body)"/>
              </a:rPr>
              <a:t>Middle layer</a:t>
            </a:r>
          </a:p>
          <a:p>
            <a:pPr marL="1144778" lvl="2" indent="-230378">
              <a:spcAft>
                <a:spcPct val="0"/>
              </a:spcAft>
              <a:buClr>
                <a:srgbClr val="007FA3"/>
              </a:buClr>
              <a:buSzPts val="2400"/>
            </a:pPr>
            <a:r>
              <a:rPr lang="en-US" altLang="en-US" sz="2400" dirty="0">
                <a:solidFill>
                  <a:srgbClr val="000000"/>
                </a:solidFill>
                <a:latin typeface="Arial (Body)"/>
              </a:rPr>
              <a:t>This layer is thicker and is composed mainly of smooth muscle, elastic tissue, and collagen.</a:t>
            </a:r>
          </a:p>
          <a:p>
            <a:pPr marL="1144778" lvl="2" indent="-230378">
              <a:spcAft>
                <a:spcPct val="0"/>
              </a:spcAft>
              <a:buClr>
                <a:srgbClr val="007FA3"/>
              </a:buClr>
              <a:buSzPts val="2400"/>
            </a:pPr>
            <a:r>
              <a:rPr lang="en-US" altLang="en-US" sz="2400" dirty="0">
                <a:solidFill>
                  <a:srgbClr val="000000"/>
                </a:solidFill>
                <a:latin typeface="Arial (Body)"/>
              </a:rPr>
              <a:t>By contracting or relaxing those muscles, this layer actually controls the diameter of the vessels to meet certain </a:t>
            </a:r>
            <a:r>
              <a:rPr lang="en-US" altLang="en-US" sz="2400" dirty="0">
                <a:solidFill>
                  <a:srgbClr val="FF0000"/>
                </a:solidFill>
                <a:latin typeface="Arial (Body)"/>
              </a:rPr>
              <a:t>blood flow </a:t>
            </a:r>
            <a:r>
              <a:rPr lang="en-US" altLang="en-US" sz="2400" dirty="0">
                <a:solidFill>
                  <a:srgbClr val="000000"/>
                </a:solidFill>
                <a:latin typeface="Arial (Body)"/>
              </a:rPr>
              <a:t>needs of the body at a given time.</a:t>
            </a:r>
          </a:p>
          <a:p>
            <a:pPr marL="1144778" lvl="2" indent="-230378">
              <a:spcAft>
                <a:spcPct val="0"/>
              </a:spcAft>
              <a:buClr>
                <a:srgbClr val="007FA3"/>
              </a:buClr>
              <a:buSzPts val="2400"/>
            </a:pPr>
            <a:endParaRPr lang="en-US" altLang="en-US" sz="2400" dirty="0">
              <a:solidFill>
                <a:srgbClr val="000000"/>
              </a:solidFill>
              <a:latin typeface="Arial (Body)"/>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355428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23092"/>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4" name="Content Placeholder 2"/>
          <p:cNvSpPr txBox="1">
            <a:spLocks/>
          </p:cNvSpPr>
          <p:nvPr/>
        </p:nvSpPr>
        <p:spPr>
          <a:xfrm>
            <a:off x="274320" y="1886199"/>
            <a:ext cx="8229600" cy="263145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741553" lvl="1" indent="-284353">
              <a:spcAft>
                <a:spcPct val="0"/>
              </a:spcAft>
              <a:buClr>
                <a:srgbClr val="007FA3"/>
              </a:buClr>
              <a:buSzPts val="2400"/>
            </a:pPr>
            <a:r>
              <a:rPr lang="en-US" altLang="en-US" sz="2400" b="1" dirty="0">
                <a:solidFill>
                  <a:srgbClr val="FF0000"/>
                </a:solidFill>
                <a:latin typeface="Arial (Body)"/>
              </a:rPr>
              <a:t>Tunica externa</a:t>
            </a:r>
          </a:p>
          <a:p>
            <a:pPr marL="1144778" lvl="2" indent="-230378">
              <a:spcAft>
                <a:spcPct val="0"/>
              </a:spcAft>
              <a:buClr>
                <a:srgbClr val="007FA3"/>
              </a:buClr>
              <a:buSzPts val="2400"/>
            </a:pPr>
            <a:r>
              <a:rPr lang="en-US" altLang="en-US" sz="2400" dirty="0">
                <a:solidFill>
                  <a:srgbClr val="000000"/>
                </a:solidFill>
                <a:latin typeface="Arial (Body)"/>
              </a:rPr>
              <a:t>Outermost layer</a:t>
            </a:r>
          </a:p>
          <a:p>
            <a:pPr marL="1144778" lvl="2" indent="-230378">
              <a:spcAft>
                <a:spcPct val="0"/>
              </a:spcAft>
              <a:buClr>
                <a:srgbClr val="007FA3"/>
              </a:buClr>
              <a:buSzPts val="2400"/>
            </a:pPr>
            <a:r>
              <a:rPr lang="en-US" altLang="en-US" sz="2400" dirty="0">
                <a:solidFill>
                  <a:srgbClr val="000000"/>
                </a:solidFill>
                <a:latin typeface="Arial (Body)"/>
              </a:rPr>
              <a:t>Due to its composition of mostly fibrous tissue, its job is to provide vessel support and protection.</a:t>
            </a:r>
          </a:p>
        </p:txBody>
      </p:sp>
      <p:sp>
        <p:nvSpPr>
          <p:cNvPr id="3" name="Slide Number Placeholder 2"/>
          <p:cNvSpPr>
            <a:spLocks noGrp="1"/>
          </p:cNvSpPr>
          <p:nvPr>
            <p:ph type="sldNum" sz="quarter" idx="12"/>
          </p:nvPr>
        </p:nvSpPr>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6778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07313"/>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3926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Blood vessel structure varies, depending on their job.</a:t>
            </a:r>
          </a:p>
          <a:p>
            <a:pPr marL="255651" lvl="0" indent="-255651">
              <a:spcAft>
                <a:spcPct val="0"/>
              </a:spcAft>
              <a:buClr>
                <a:srgbClr val="007FA3"/>
              </a:buClr>
              <a:buSzPts val="2400"/>
            </a:pPr>
            <a:r>
              <a:rPr lang="en-US" altLang="en-US" sz="2400" dirty="0">
                <a:solidFill>
                  <a:srgbClr val="000000"/>
                </a:solidFill>
                <a:latin typeface="Arial (Body)"/>
              </a:rPr>
              <a:t>Arteries possess much thicker walls than veins because arteries are closer to the heart and have to deal with higher pressures.</a:t>
            </a:r>
          </a:p>
          <a:p>
            <a:pPr marL="741553" lvl="1" indent="-284353">
              <a:spcAft>
                <a:spcPct val="0"/>
              </a:spcAft>
              <a:buClr>
                <a:srgbClr val="007FA3"/>
              </a:buClr>
              <a:buSzPts val="2400"/>
            </a:pPr>
            <a:r>
              <a:rPr lang="en-US" altLang="en-US" sz="2400" dirty="0">
                <a:solidFill>
                  <a:srgbClr val="000000"/>
                </a:solidFill>
                <a:latin typeface="Arial (Body)"/>
              </a:rPr>
              <a:t>Larger arteries contain complete sheets of elastic tissue, </a:t>
            </a:r>
            <a:r>
              <a:rPr lang="en-US" altLang="en-US" sz="2400" b="1" dirty="0">
                <a:solidFill>
                  <a:srgbClr val="FF0000"/>
                </a:solidFill>
                <a:latin typeface="Arial (Body)"/>
              </a:rPr>
              <a:t>elastic laminae</a:t>
            </a:r>
            <a:r>
              <a:rPr lang="en-US" altLang="en-US" sz="2400" dirty="0">
                <a:solidFill>
                  <a:srgbClr val="000000"/>
                </a:solidFill>
                <a:latin typeface="Arial (Body)"/>
              </a:rPr>
              <a:t>, in their middle walls to help deal with this increased pressure.</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1471330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FB840AA-2049-45EB-9E1E-CE5BC007F329}" type="slidenum">
              <a:rPr lang="ar-SA" smtClean="0"/>
              <a:pPr>
                <a:defRPr/>
              </a:pPr>
              <a:t>38</a:t>
            </a:fld>
            <a:endParaRPr lang="ar-S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68" y="493295"/>
            <a:ext cx="7772400" cy="5678905"/>
          </a:xfrm>
          <a:prstGeom prst="rect">
            <a:avLst/>
          </a:prstGeom>
        </p:spPr>
      </p:pic>
    </p:spTree>
    <p:extLst>
      <p:ext uri="{BB962C8B-B14F-4D97-AF65-F5344CB8AC3E}">
        <p14:creationId xmlns:p14="http://schemas.microsoft.com/office/powerpoint/2010/main" val="2300809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79503"/>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10823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lumen in veins are larger than in arteries, and also contain </a:t>
            </a:r>
            <a:r>
              <a:rPr lang="en-US" altLang="en-US" sz="2400" dirty="0">
                <a:solidFill>
                  <a:srgbClr val="FF0000"/>
                </a:solidFill>
                <a:latin typeface="Arial (Body)"/>
              </a:rPr>
              <a:t>valves</a:t>
            </a:r>
            <a:r>
              <a:rPr lang="en-US" altLang="en-US" sz="2400" dirty="0">
                <a:solidFill>
                  <a:srgbClr val="000000"/>
                </a:solidFill>
                <a:latin typeface="Arial (Body)"/>
              </a:rPr>
              <a:t> that prevent backward flow of blood.</a:t>
            </a:r>
          </a:p>
          <a:p>
            <a:pPr marL="741553" lvl="1" indent="-284353">
              <a:spcAft>
                <a:spcPct val="0"/>
              </a:spcAft>
              <a:buClr>
                <a:srgbClr val="007FA3"/>
              </a:buClr>
              <a:buSzPts val="2400"/>
            </a:pPr>
            <a:r>
              <a:rPr lang="en-US" altLang="en-US" sz="2400" dirty="0">
                <a:solidFill>
                  <a:srgbClr val="000000"/>
                </a:solidFill>
                <a:latin typeface="Arial (Body)"/>
              </a:rPr>
              <a:t>The relaxation and contraction of muscles in your body that surround veins help to “milk” the blood toward the heart.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122568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69367"/>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System Overview</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385512"/>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Heart</a:t>
            </a:r>
          </a:p>
          <a:p>
            <a:pPr marL="741553" lvl="1" indent="-284353">
              <a:spcAft>
                <a:spcPct val="0"/>
              </a:spcAft>
              <a:buClr>
                <a:srgbClr val="007FA3"/>
              </a:buClr>
              <a:buSzPts val="2400"/>
            </a:pPr>
            <a:r>
              <a:rPr lang="en-US" altLang="en-US" sz="2400" dirty="0">
                <a:solidFill>
                  <a:srgbClr val="000000"/>
                </a:solidFill>
                <a:latin typeface="Arial (Body)"/>
              </a:rPr>
              <a:t>Pumps blood</a:t>
            </a:r>
          </a:p>
          <a:p>
            <a:pPr marL="255651" lvl="0" indent="-255651">
              <a:spcAft>
                <a:spcPct val="0"/>
              </a:spcAft>
              <a:buClr>
                <a:srgbClr val="007FA3"/>
              </a:buClr>
              <a:buSzPts val="2400"/>
            </a:pPr>
            <a:r>
              <a:rPr lang="en-US" altLang="en-US" sz="2400" b="1" dirty="0">
                <a:solidFill>
                  <a:srgbClr val="FF0000"/>
                </a:solidFill>
                <a:latin typeface="Arial (Body)"/>
              </a:rPr>
              <a:t>Blood</a:t>
            </a:r>
          </a:p>
          <a:p>
            <a:pPr marL="741553" lvl="1" indent="-284353">
              <a:spcAft>
                <a:spcPct val="0"/>
              </a:spcAft>
              <a:buClr>
                <a:srgbClr val="007FA3"/>
              </a:buClr>
              <a:buSzPts val="2400"/>
            </a:pPr>
            <a:r>
              <a:rPr lang="en-US" altLang="en-US" sz="2400" dirty="0">
                <a:solidFill>
                  <a:srgbClr val="000000"/>
                </a:solidFill>
                <a:latin typeface="Arial (Body)"/>
              </a:rPr>
              <a:t>(Carrier )Connective tissue made up of plasma and cells</a:t>
            </a:r>
          </a:p>
          <a:p>
            <a:pPr marL="255651" lvl="0" indent="-255651">
              <a:spcAft>
                <a:spcPct val="0"/>
              </a:spcAft>
              <a:buClr>
                <a:srgbClr val="007FA3"/>
              </a:buClr>
              <a:buSzPts val="2400"/>
            </a:pPr>
            <a:r>
              <a:rPr lang="en-US" altLang="en-US" sz="2400" b="1" dirty="0">
                <a:solidFill>
                  <a:srgbClr val="FF0000"/>
                </a:solidFill>
                <a:latin typeface="Arial (Body)"/>
              </a:rPr>
              <a:t>Blood vessels</a:t>
            </a:r>
          </a:p>
          <a:p>
            <a:pPr marL="741553" lvl="1" indent="-284353">
              <a:spcAft>
                <a:spcPct val="0"/>
              </a:spcAft>
              <a:buClr>
                <a:srgbClr val="007FA3"/>
              </a:buClr>
              <a:buSzPts val="2400"/>
            </a:pPr>
            <a:r>
              <a:rPr lang="en-US" altLang="en-US" sz="2400" dirty="0">
                <a:solidFill>
                  <a:srgbClr val="000000"/>
                </a:solidFill>
                <a:latin typeface="Arial (Body)"/>
              </a:rPr>
              <a:t>Network of passageways to transport blood to/from cells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a:t>
            </a:fld>
            <a:endParaRPr lang="en-US" dirty="0"/>
          </a:p>
        </p:txBody>
      </p:sp>
    </p:spTree>
    <p:extLst>
      <p:ext uri="{BB962C8B-B14F-4D97-AF65-F5344CB8AC3E}">
        <p14:creationId xmlns:p14="http://schemas.microsoft.com/office/powerpoint/2010/main" val="1336565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43408"/>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54679"/>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Capillaries</a:t>
            </a:r>
          </a:p>
          <a:p>
            <a:pPr marL="741553" lvl="1" indent="-284353">
              <a:spcAft>
                <a:spcPct val="0"/>
              </a:spcAft>
              <a:buClr>
                <a:srgbClr val="007FA3"/>
              </a:buClr>
              <a:buSzPts val="2400"/>
            </a:pPr>
            <a:r>
              <a:rPr lang="en-US" altLang="en-US" sz="2400" dirty="0">
                <a:solidFill>
                  <a:srgbClr val="000000"/>
                </a:solidFill>
                <a:latin typeface="Arial (Body)"/>
              </a:rPr>
              <a:t>Composed of only the tunica interna</a:t>
            </a:r>
          </a:p>
          <a:p>
            <a:pPr marL="741553" lvl="1" indent="-284353">
              <a:spcAft>
                <a:spcPct val="0"/>
              </a:spcAft>
              <a:buClr>
                <a:srgbClr val="007FA3"/>
              </a:buClr>
              <a:buSzPts val="2400"/>
            </a:pPr>
            <a:r>
              <a:rPr lang="en-US" altLang="en-US" sz="2400" dirty="0">
                <a:solidFill>
                  <a:srgbClr val="000000"/>
                </a:solidFill>
                <a:latin typeface="Arial (Body)"/>
              </a:rPr>
              <a:t>Diameter of only 0.008 millimeters and only one cell layer thick</a:t>
            </a:r>
          </a:p>
          <a:p>
            <a:pPr marL="1144778" lvl="2" indent="-230378">
              <a:spcAft>
                <a:spcPct val="0"/>
              </a:spcAft>
              <a:buClr>
                <a:srgbClr val="007FA3"/>
              </a:buClr>
              <a:buSzPts val="2400"/>
            </a:pPr>
            <a:r>
              <a:rPr lang="en-US" altLang="en-US" sz="2400" dirty="0">
                <a:solidFill>
                  <a:srgbClr val="000000"/>
                </a:solidFill>
                <a:latin typeface="Arial (Body)"/>
              </a:rPr>
              <a:t>Oxygen and nutrients can easily move into tissues.</a:t>
            </a:r>
          </a:p>
          <a:p>
            <a:pPr marL="1144778" lvl="2" indent="-230378">
              <a:spcAft>
                <a:spcPct val="0"/>
              </a:spcAft>
              <a:buClr>
                <a:srgbClr val="007FA3"/>
              </a:buClr>
              <a:buSzPts val="2400"/>
            </a:pPr>
            <a:r>
              <a:rPr lang="en-US" altLang="en-US" sz="2400" dirty="0">
                <a:solidFill>
                  <a:srgbClr val="000000"/>
                </a:solidFill>
                <a:latin typeface="Arial (Body)"/>
              </a:rPr>
              <a:t>Carbon dioxide and wastes can move into blood.</a:t>
            </a:r>
          </a:p>
          <a:p>
            <a:pPr marL="741553" lvl="1" indent="-284353">
              <a:spcAft>
                <a:spcPct val="0"/>
              </a:spcAft>
              <a:buClr>
                <a:srgbClr val="007FA3"/>
              </a:buClr>
              <a:buSzPts val="2400"/>
            </a:pPr>
            <a:r>
              <a:rPr lang="en-US" altLang="en-US" sz="2400" dirty="0">
                <a:solidFill>
                  <a:srgbClr val="000000"/>
                </a:solidFill>
                <a:latin typeface="Arial (Body)"/>
              </a:rPr>
              <a:t>Dozens of capillaries form a web </a:t>
            </a:r>
            <a:r>
              <a:rPr lang="en-US" altLang="en-US" sz="2400" dirty="0">
                <a:solidFill>
                  <a:srgbClr val="FF0000"/>
                </a:solidFill>
                <a:latin typeface="Arial (Body)"/>
              </a:rPr>
              <a:t>(capillary bed).</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spTree>
    <p:extLst>
      <p:ext uri="{BB962C8B-B14F-4D97-AF65-F5344CB8AC3E}">
        <p14:creationId xmlns:p14="http://schemas.microsoft.com/office/powerpoint/2010/main" val="258565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939661"/>
          </a:xfrm>
          <a:solidFill>
            <a:schemeClr val="accent5">
              <a:lumMod val="20000"/>
              <a:lumOff val="80000"/>
            </a:schemeClr>
          </a:solidFill>
        </p:spPr>
        <p:txBody>
          <a:bodyPr tIns="91425">
            <a:noAutofit/>
          </a:bodyPr>
          <a:lstStyle/>
          <a:p>
            <a:pPr lvl="0"/>
            <a:r>
              <a:rPr lang="en-US" altLang="en-US" sz="3600" dirty="0">
                <a:solidFill>
                  <a:srgbClr val="007FA3"/>
                </a:solidFill>
                <a:latin typeface="Arial (Heading)"/>
              </a:rPr>
              <a:t>Walls of Blood Vessels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923847"/>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Precapillary sphincters</a:t>
            </a:r>
          </a:p>
          <a:p>
            <a:pPr marL="741553" lvl="1" indent="-284353">
              <a:spcAft>
                <a:spcPct val="0"/>
              </a:spcAft>
              <a:buClr>
                <a:srgbClr val="007FA3"/>
              </a:buClr>
              <a:buSzPts val="2400"/>
            </a:pPr>
            <a:r>
              <a:rPr lang="en-US" altLang="en-US" sz="2400" dirty="0">
                <a:solidFill>
                  <a:srgbClr val="000000"/>
                </a:solidFill>
                <a:latin typeface="Arial (Body)"/>
              </a:rPr>
              <a:t>Composed of smooth muscle, allow blood to flow through or stop blood flow when they </a:t>
            </a:r>
            <a:r>
              <a:rPr lang="en-US" altLang="en-US" sz="2400" dirty="0" smtClean="0">
                <a:solidFill>
                  <a:srgbClr val="000000"/>
                </a:solidFill>
                <a:latin typeface="Arial (Body)"/>
              </a:rPr>
              <a:t>contract</a:t>
            </a:r>
            <a:endParaRPr lang="en-US" altLang="en-US" sz="2400" dirty="0">
              <a:solidFill>
                <a:srgbClr val="000000"/>
              </a:solidFill>
              <a:latin typeface="Arial (Body)"/>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261975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13–12</a:t>
            </a:r>
          </a:p>
        </p:txBody>
      </p:sp>
      <p:pic>
        <p:nvPicPr>
          <p:cNvPr id="4" name="Picture 4" descr="The capillaries contain precapillary sphincters at the main connector between the arteriole and venule, the vascular shunt. When the smooth muscle of precapillary sphincter relaxes, blood flows through the shunt and capillaries. When the smooth muscle of precapillary sphincter contracts, blood flows only through the vascular shunt.The terminal arteriole is connected to the postcapillary venule by capillary beds and the vascular shun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011"/>
            <a:ext cx="9021094" cy="612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algn="r">
              <a:buSzPct val="25000"/>
            </a:pPr>
            <a:fld id="{00000000-1234-1234-1234-123412341234}" type="slidenum">
              <a:rPr lang="en-US" sz="900" smtClean="0"/>
              <a:pPr algn="r">
                <a:buSzPct val="25000"/>
              </a:pPr>
              <a:t>42</a:t>
            </a:fld>
            <a:endParaRPr lang="en-US" sz="900" dirty="0"/>
          </a:p>
        </p:txBody>
      </p:sp>
    </p:spTree>
    <p:extLst>
      <p:ext uri="{BB962C8B-B14F-4D97-AF65-F5344CB8AC3E}">
        <p14:creationId xmlns:p14="http://schemas.microsoft.com/office/powerpoint/2010/main" val="614494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07655"/>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The Lymphatic Connection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738907"/>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lymphatic system runs parallel to the C</a:t>
            </a:r>
            <a:r>
              <a:rPr lang="en-US" altLang="en-US" sz="100" dirty="0">
                <a:solidFill>
                  <a:srgbClr val="000000"/>
                </a:solidFill>
                <a:latin typeface="Arial (Body)"/>
              </a:rPr>
              <a:t> </a:t>
            </a:r>
            <a:r>
              <a:rPr lang="en-US" altLang="en-US" sz="2400" dirty="0">
                <a:solidFill>
                  <a:srgbClr val="000000"/>
                </a:solidFill>
                <a:latin typeface="Arial (Body)"/>
              </a:rPr>
              <a:t>V system and has three major responsibilities.</a:t>
            </a:r>
          </a:p>
          <a:p>
            <a:pPr marL="741553" lvl="1" indent="-284353">
              <a:spcAft>
                <a:spcPct val="0"/>
              </a:spcAft>
              <a:buClr>
                <a:srgbClr val="007FA3"/>
              </a:buClr>
              <a:buSzPts val="2400"/>
            </a:pPr>
            <a:r>
              <a:rPr lang="en-US" altLang="en-US" sz="2400" dirty="0">
                <a:solidFill>
                  <a:srgbClr val="000000"/>
                </a:solidFill>
                <a:latin typeface="Arial (Body)"/>
              </a:rPr>
              <a:t>Maintain fluid balance by returning interstitial fluid to the venous side of the C</a:t>
            </a:r>
            <a:r>
              <a:rPr lang="en-US" altLang="en-US" sz="100" dirty="0">
                <a:solidFill>
                  <a:srgbClr val="000000"/>
                </a:solidFill>
                <a:latin typeface="Arial (Body)"/>
              </a:rPr>
              <a:t> </a:t>
            </a:r>
            <a:r>
              <a:rPr lang="en-US" altLang="en-US" sz="2400" dirty="0">
                <a:solidFill>
                  <a:srgbClr val="000000"/>
                </a:solidFill>
                <a:latin typeface="Arial (Body)"/>
              </a:rPr>
              <a:t>V system</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2028734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68040"/>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The Lymphatic Connection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923847"/>
          </a:xfrm>
        </p:spPr>
        <p:txBody>
          <a:bodyPr wrap="square" lIns="91425" tIns="91425" rIns="91425" bIns="91425">
            <a:noAutofit/>
          </a:bodyPr>
          <a:lstStyle/>
          <a:p>
            <a:pPr marL="741553" lvl="1" indent="-284353">
              <a:spcAft>
                <a:spcPct val="0"/>
              </a:spcAft>
              <a:buClr>
                <a:srgbClr val="007FA3"/>
              </a:buClr>
              <a:buSzPts val="2400"/>
            </a:pPr>
            <a:r>
              <a:rPr lang="en-US" altLang="en-US" sz="2400" dirty="0">
                <a:solidFill>
                  <a:srgbClr val="000000"/>
                </a:solidFill>
                <a:latin typeface="Arial (Body)"/>
              </a:rPr>
              <a:t>Assist the C</a:t>
            </a:r>
            <a:r>
              <a:rPr lang="en-US" altLang="en-US" sz="100" dirty="0">
                <a:solidFill>
                  <a:srgbClr val="000000"/>
                </a:solidFill>
                <a:latin typeface="Arial (Body)"/>
              </a:rPr>
              <a:t> </a:t>
            </a:r>
            <a:r>
              <a:rPr lang="en-US" altLang="en-US" sz="2400" dirty="0">
                <a:solidFill>
                  <a:srgbClr val="000000"/>
                </a:solidFill>
                <a:latin typeface="Arial (Body)"/>
              </a:rPr>
              <a:t>V system in distributing nutrients and hormones, and the removal of waste products from tissues</a:t>
            </a:r>
          </a:p>
          <a:p>
            <a:pPr marL="741553" lvl="1" indent="-284353">
              <a:spcAft>
                <a:spcPct val="0"/>
              </a:spcAft>
              <a:buClr>
                <a:srgbClr val="007FA3"/>
              </a:buClr>
              <a:buSzPts val="2400"/>
            </a:pPr>
            <a:r>
              <a:rPr lang="en-US" altLang="en-US" sz="2400" dirty="0">
                <a:solidFill>
                  <a:srgbClr val="000000"/>
                </a:solidFill>
                <a:latin typeface="Arial (Body)"/>
              </a:rPr>
              <a:t>Help to prevent infection and disease by utilizing lymphocytes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996208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13–14</a:t>
            </a:r>
          </a:p>
        </p:txBody>
      </p:sp>
      <p:pic>
        <p:nvPicPr>
          <p:cNvPr id="4" name="Picture 5" descr="Lymphatic capillaries and lymphatic ducts run parallel to capillary bed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773238"/>
            <a:ext cx="6286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algn="r">
              <a:buSzPct val="25000"/>
            </a:pPr>
            <a:fld id="{00000000-1234-1234-1234-123412341234}" type="slidenum">
              <a:rPr lang="en-US" sz="900" smtClean="0"/>
              <a:pPr algn="r">
                <a:buSzPct val="25000"/>
              </a:pPr>
              <a:t>45</a:t>
            </a:fld>
            <a:endParaRPr lang="en-US" sz="900" dirty="0"/>
          </a:p>
        </p:txBody>
      </p:sp>
    </p:spTree>
    <p:extLst>
      <p:ext uri="{BB962C8B-B14F-4D97-AF65-F5344CB8AC3E}">
        <p14:creationId xmlns:p14="http://schemas.microsoft.com/office/powerpoint/2010/main" val="1346938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0"/>
            <a:ext cx="280035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29125" y="6286500"/>
            <a:ext cx="214313"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rot="10800000">
            <a:off x="3571875" y="785813"/>
            <a:ext cx="714375" cy="357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704201" y="904165"/>
            <a:ext cx="642937"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3143250" y="1357313"/>
            <a:ext cx="1071563"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2857500" y="1643063"/>
            <a:ext cx="142875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857500" y="2428875"/>
            <a:ext cx="1428750"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57688" y="2000250"/>
            <a:ext cx="1143000"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7688" y="2286000"/>
            <a:ext cx="1143000"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00625" y="1643063"/>
            <a:ext cx="500063"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357813" y="3143250"/>
            <a:ext cx="50006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250656" y="3341687"/>
            <a:ext cx="573088" cy="3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57688" y="2714625"/>
            <a:ext cx="1214437"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786063" y="3143250"/>
            <a:ext cx="1357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29125" y="4071938"/>
            <a:ext cx="1285875"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3214688" y="4857750"/>
            <a:ext cx="78581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3438" y="5357813"/>
            <a:ext cx="928687"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286125" y="5786438"/>
            <a:ext cx="6429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857500" y="2214563"/>
            <a:ext cx="1357313"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43438" y="571500"/>
            <a:ext cx="500062"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0" name="TextBox 49"/>
          <p:cNvSpPr txBox="1">
            <a:spLocks noChangeArrowheads="1"/>
          </p:cNvSpPr>
          <p:nvPr/>
        </p:nvSpPr>
        <p:spPr bwMode="auto">
          <a:xfrm>
            <a:off x="5143500" y="428625"/>
            <a:ext cx="128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Facial  artery</a:t>
            </a:r>
          </a:p>
        </p:txBody>
      </p:sp>
      <p:sp>
        <p:nvSpPr>
          <p:cNvPr id="7191" name="TextBox 50"/>
          <p:cNvSpPr txBox="1">
            <a:spLocks noChangeArrowheads="1"/>
          </p:cNvSpPr>
          <p:nvPr/>
        </p:nvSpPr>
        <p:spPr bwMode="auto">
          <a:xfrm>
            <a:off x="1714500" y="571500"/>
            <a:ext cx="1857375"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dirty="0"/>
              <a:t>Common Carotid  artery</a:t>
            </a:r>
          </a:p>
        </p:txBody>
      </p:sp>
      <p:sp>
        <p:nvSpPr>
          <p:cNvPr id="7192" name="TextBox 51"/>
          <p:cNvSpPr txBox="1">
            <a:spLocks noChangeArrowheads="1"/>
          </p:cNvSpPr>
          <p:nvPr/>
        </p:nvSpPr>
        <p:spPr bwMode="auto">
          <a:xfrm>
            <a:off x="5393532" y="770349"/>
            <a:ext cx="1643062"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Subclavian artery</a:t>
            </a:r>
          </a:p>
        </p:txBody>
      </p:sp>
      <p:sp>
        <p:nvSpPr>
          <p:cNvPr id="7193" name="TextBox 52"/>
          <p:cNvSpPr txBox="1">
            <a:spLocks noChangeArrowheads="1"/>
          </p:cNvSpPr>
          <p:nvPr/>
        </p:nvSpPr>
        <p:spPr bwMode="auto">
          <a:xfrm>
            <a:off x="1214438" y="1214438"/>
            <a:ext cx="1928812"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dirty="0"/>
              <a:t>Brachiocephalic artery</a:t>
            </a:r>
          </a:p>
        </p:txBody>
      </p:sp>
      <p:sp>
        <p:nvSpPr>
          <p:cNvPr id="7194" name="TextBox 53"/>
          <p:cNvSpPr txBox="1">
            <a:spLocks noChangeArrowheads="1"/>
          </p:cNvSpPr>
          <p:nvPr/>
        </p:nvSpPr>
        <p:spPr bwMode="auto">
          <a:xfrm>
            <a:off x="1571625" y="1643063"/>
            <a:ext cx="1285875"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dirty="0"/>
              <a:t>Aortic  arch</a:t>
            </a:r>
          </a:p>
        </p:txBody>
      </p:sp>
      <p:sp>
        <p:nvSpPr>
          <p:cNvPr id="7195" name="TextBox 54"/>
          <p:cNvSpPr txBox="1">
            <a:spLocks noChangeArrowheads="1"/>
          </p:cNvSpPr>
          <p:nvPr/>
        </p:nvSpPr>
        <p:spPr bwMode="auto">
          <a:xfrm>
            <a:off x="5500688" y="1500188"/>
            <a:ext cx="1643062"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Brachial artery</a:t>
            </a:r>
          </a:p>
        </p:txBody>
      </p:sp>
      <p:sp>
        <p:nvSpPr>
          <p:cNvPr id="7196" name="TextBox 55"/>
          <p:cNvSpPr txBox="1">
            <a:spLocks noChangeArrowheads="1"/>
          </p:cNvSpPr>
          <p:nvPr/>
        </p:nvSpPr>
        <p:spPr bwMode="auto">
          <a:xfrm>
            <a:off x="5500688" y="18573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Intercostal arteries</a:t>
            </a:r>
          </a:p>
        </p:txBody>
      </p:sp>
      <p:sp>
        <p:nvSpPr>
          <p:cNvPr id="7197" name="TextBox 56"/>
          <p:cNvSpPr txBox="1">
            <a:spLocks noChangeArrowheads="1"/>
          </p:cNvSpPr>
          <p:nvPr/>
        </p:nvSpPr>
        <p:spPr bwMode="auto">
          <a:xfrm>
            <a:off x="5500688" y="2143125"/>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Renal artery</a:t>
            </a:r>
          </a:p>
        </p:txBody>
      </p:sp>
      <p:sp>
        <p:nvSpPr>
          <p:cNvPr id="7198" name="TextBox 57"/>
          <p:cNvSpPr txBox="1">
            <a:spLocks noChangeArrowheads="1"/>
          </p:cNvSpPr>
          <p:nvPr/>
        </p:nvSpPr>
        <p:spPr bwMode="auto">
          <a:xfrm>
            <a:off x="5572125" y="2571750"/>
            <a:ext cx="214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Inferior mesenteric arteries</a:t>
            </a:r>
          </a:p>
        </p:txBody>
      </p:sp>
      <p:sp>
        <p:nvSpPr>
          <p:cNvPr id="7199" name="TextBox 58"/>
          <p:cNvSpPr txBox="1">
            <a:spLocks noChangeArrowheads="1"/>
          </p:cNvSpPr>
          <p:nvPr/>
        </p:nvSpPr>
        <p:spPr bwMode="auto">
          <a:xfrm>
            <a:off x="1428750" y="2071688"/>
            <a:ext cx="142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Hepatic  artery</a:t>
            </a:r>
          </a:p>
        </p:txBody>
      </p:sp>
      <p:sp>
        <p:nvSpPr>
          <p:cNvPr id="7200" name="TextBox 59"/>
          <p:cNvSpPr txBox="1">
            <a:spLocks noChangeArrowheads="1"/>
          </p:cNvSpPr>
          <p:nvPr/>
        </p:nvSpPr>
        <p:spPr bwMode="auto">
          <a:xfrm>
            <a:off x="1500188" y="2500313"/>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Dorsal aorta</a:t>
            </a:r>
          </a:p>
        </p:txBody>
      </p:sp>
      <p:sp>
        <p:nvSpPr>
          <p:cNvPr id="7201" name="TextBox 60"/>
          <p:cNvSpPr txBox="1">
            <a:spLocks noChangeArrowheads="1"/>
          </p:cNvSpPr>
          <p:nvPr/>
        </p:nvSpPr>
        <p:spPr bwMode="auto">
          <a:xfrm>
            <a:off x="5857875" y="3000375"/>
            <a:ext cx="1643063"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Radial  artery</a:t>
            </a:r>
          </a:p>
        </p:txBody>
      </p:sp>
      <p:sp>
        <p:nvSpPr>
          <p:cNvPr id="7202" name="TextBox 61"/>
          <p:cNvSpPr txBox="1">
            <a:spLocks noChangeArrowheads="1"/>
          </p:cNvSpPr>
          <p:nvPr/>
        </p:nvSpPr>
        <p:spPr bwMode="auto">
          <a:xfrm>
            <a:off x="5857875" y="3318587"/>
            <a:ext cx="1714500"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Ulnar artery</a:t>
            </a:r>
          </a:p>
        </p:txBody>
      </p:sp>
      <p:sp>
        <p:nvSpPr>
          <p:cNvPr id="7203" name="TextBox 62"/>
          <p:cNvSpPr txBox="1">
            <a:spLocks noChangeArrowheads="1"/>
          </p:cNvSpPr>
          <p:nvPr/>
        </p:nvSpPr>
        <p:spPr bwMode="auto">
          <a:xfrm>
            <a:off x="714375" y="3000375"/>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Right common iliac artery</a:t>
            </a:r>
          </a:p>
        </p:txBody>
      </p:sp>
      <p:sp>
        <p:nvSpPr>
          <p:cNvPr id="7204" name="TextBox 63"/>
          <p:cNvSpPr txBox="1">
            <a:spLocks noChangeArrowheads="1"/>
          </p:cNvSpPr>
          <p:nvPr/>
        </p:nvSpPr>
        <p:spPr bwMode="auto">
          <a:xfrm>
            <a:off x="5715000" y="4143375"/>
            <a:ext cx="1500188"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Femoral artery</a:t>
            </a:r>
          </a:p>
        </p:txBody>
      </p:sp>
      <p:sp>
        <p:nvSpPr>
          <p:cNvPr id="7205" name="TextBox 64"/>
          <p:cNvSpPr txBox="1">
            <a:spLocks noChangeArrowheads="1"/>
          </p:cNvSpPr>
          <p:nvPr/>
        </p:nvSpPr>
        <p:spPr bwMode="auto">
          <a:xfrm>
            <a:off x="1643063" y="4714875"/>
            <a:ext cx="1571625"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dirty="0"/>
              <a:t>Popliteal artery</a:t>
            </a:r>
          </a:p>
        </p:txBody>
      </p:sp>
      <p:sp>
        <p:nvSpPr>
          <p:cNvPr id="7206" name="TextBox 65"/>
          <p:cNvSpPr txBox="1">
            <a:spLocks noChangeArrowheads="1"/>
          </p:cNvSpPr>
          <p:nvPr/>
        </p:nvSpPr>
        <p:spPr bwMode="auto">
          <a:xfrm>
            <a:off x="5643563" y="5357813"/>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dirty="0"/>
              <a:t>Anterior </a:t>
            </a:r>
            <a:r>
              <a:rPr lang="en-US" altLang="en-US" sz="1200" dirty="0" err="1"/>
              <a:t>tibial</a:t>
            </a:r>
            <a:r>
              <a:rPr lang="en-US" altLang="en-US" sz="1200" dirty="0"/>
              <a:t> artery</a:t>
            </a:r>
          </a:p>
        </p:txBody>
      </p:sp>
      <p:sp>
        <p:nvSpPr>
          <p:cNvPr id="7207" name="TextBox 66"/>
          <p:cNvSpPr txBox="1">
            <a:spLocks noChangeArrowheads="1"/>
          </p:cNvSpPr>
          <p:nvPr/>
        </p:nvSpPr>
        <p:spPr bwMode="auto">
          <a:xfrm>
            <a:off x="1285875" y="5643563"/>
            <a:ext cx="1928813" cy="276225"/>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dirty="0"/>
              <a:t>Posterior </a:t>
            </a:r>
            <a:r>
              <a:rPr lang="en-US" altLang="en-US" sz="1200" dirty="0" err="1"/>
              <a:t>tibial</a:t>
            </a:r>
            <a:r>
              <a:rPr lang="en-US" altLang="en-US" sz="1200" dirty="0"/>
              <a:t> artery</a:t>
            </a:r>
          </a:p>
        </p:txBody>
      </p:sp>
      <p:sp>
        <p:nvSpPr>
          <p:cNvPr id="7208" name="TextBox 39"/>
          <p:cNvSpPr txBox="1">
            <a:spLocks noChangeArrowheads="1"/>
          </p:cNvSpPr>
          <p:nvPr/>
        </p:nvSpPr>
        <p:spPr bwMode="auto">
          <a:xfrm>
            <a:off x="2185601" y="6314967"/>
            <a:ext cx="453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ctr" rtl="0" eaLnBrk="1" hangingPunct="1">
              <a:spcBef>
                <a:spcPct val="0"/>
              </a:spcBef>
              <a:buFontTx/>
              <a:buNone/>
            </a:pPr>
            <a:r>
              <a:rPr lang="en-US" altLang="en-US" sz="1800" b="1" dirty="0"/>
              <a:t>ARTERIAL SYSTEM</a:t>
            </a:r>
            <a:endParaRPr lang="ar-SA" altLang="en-US" sz="1800" b="1" dirty="0"/>
          </a:p>
        </p:txBody>
      </p:sp>
      <p:sp>
        <p:nvSpPr>
          <p:cNvPr id="2" name="Slide Number Placeholder 1"/>
          <p:cNvSpPr>
            <a:spLocks noGrp="1"/>
          </p:cNvSpPr>
          <p:nvPr>
            <p:ph type="sldNum" sz="quarter" idx="12"/>
          </p:nvPr>
        </p:nvSpPr>
        <p:spPr/>
        <p:txBody>
          <a:bodyPr/>
          <a:lstStyle/>
          <a:p>
            <a:pPr>
              <a:defRPr/>
            </a:pPr>
            <a:fld id="{CFB840AA-2049-45EB-9E1E-CE5BC007F329}" type="slidenum">
              <a:rPr lang="ar-SA" smtClean="0"/>
              <a:pPr>
                <a:defRPr/>
              </a:pPr>
              <a:t>46</a:t>
            </a:fld>
            <a:endParaRPr lang="ar-SA"/>
          </a:p>
        </p:txBody>
      </p:sp>
    </p:spTree>
    <p:extLst>
      <p:ext uri="{BB962C8B-B14F-4D97-AF65-F5344CB8AC3E}">
        <p14:creationId xmlns:p14="http://schemas.microsoft.com/office/powerpoint/2010/main" val="2160532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0"/>
            <a:ext cx="2840037"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86250" y="6286500"/>
            <a:ext cx="214313"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rot="10800000">
            <a:off x="3429000" y="1357313"/>
            <a:ext cx="1143000"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714875" y="428625"/>
            <a:ext cx="928688"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57750" y="785813"/>
            <a:ext cx="857250"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43500" y="1143000"/>
            <a:ext cx="642938"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3438" y="1285875"/>
            <a:ext cx="1143000"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3643313" y="500063"/>
            <a:ext cx="714375"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571875" y="1785938"/>
            <a:ext cx="1000125"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500438" y="2000250"/>
            <a:ext cx="1000125"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3429000" y="2000250"/>
            <a:ext cx="1214438"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00625" y="1643063"/>
            <a:ext cx="785813"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72125" y="2071688"/>
            <a:ext cx="428625"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00563" y="2143125"/>
            <a:ext cx="1500187"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00563" y="2286000"/>
            <a:ext cx="1500187"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0800000" flipV="1">
            <a:off x="3429000" y="2428875"/>
            <a:ext cx="1357313" cy="42862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86313" y="2643188"/>
            <a:ext cx="1285875" cy="500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29125" y="2786063"/>
            <a:ext cx="1643063"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3143250" y="3000375"/>
            <a:ext cx="1428750"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2928938" y="3214688"/>
            <a:ext cx="1643062" cy="857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29188" y="3357563"/>
            <a:ext cx="114300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29125" y="4071938"/>
            <a:ext cx="1571625"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3357563" y="4786313"/>
            <a:ext cx="1071562"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000625" y="5500688"/>
            <a:ext cx="928688"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072063" y="6143625"/>
            <a:ext cx="785812"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19" name="TextBox 68"/>
          <p:cNvSpPr txBox="1">
            <a:spLocks noChangeArrowheads="1"/>
          </p:cNvSpPr>
          <p:nvPr/>
        </p:nvSpPr>
        <p:spPr bwMode="auto">
          <a:xfrm>
            <a:off x="5715000" y="28575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Internal jugular vein</a:t>
            </a:r>
          </a:p>
        </p:txBody>
      </p:sp>
      <p:sp>
        <p:nvSpPr>
          <p:cNvPr id="8220" name="TextBox 69"/>
          <p:cNvSpPr txBox="1">
            <a:spLocks noChangeArrowheads="1"/>
          </p:cNvSpPr>
          <p:nvPr/>
        </p:nvSpPr>
        <p:spPr bwMode="auto">
          <a:xfrm>
            <a:off x="5715000" y="642938"/>
            <a:ext cx="1785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External jugular vein</a:t>
            </a:r>
          </a:p>
        </p:txBody>
      </p:sp>
      <p:sp>
        <p:nvSpPr>
          <p:cNvPr id="8221" name="TextBox 70"/>
          <p:cNvSpPr txBox="1">
            <a:spLocks noChangeArrowheads="1"/>
          </p:cNvSpPr>
          <p:nvPr/>
        </p:nvSpPr>
        <p:spPr bwMode="auto">
          <a:xfrm>
            <a:off x="5786438" y="1000125"/>
            <a:ext cx="185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Subclavian vein</a:t>
            </a:r>
          </a:p>
        </p:txBody>
      </p:sp>
      <p:sp>
        <p:nvSpPr>
          <p:cNvPr id="8222" name="TextBox 71"/>
          <p:cNvSpPr txBox="1">
            <a:spLocks noChangeArrowheads="1"/>
          </p:cNvSpPr>
          <p:nvPr/>
        </p:nvSpPr>
        <p:spPr bwMode="auto">
          <a:xfrm>
            <a:off x="5786438" y="1357313"/>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Brachiocephalic vein</a:t>
            </a:r>
          </a:p>
        </p:txBody>
      </p:sp>
      <p:sp>
        <p:nvSpPr>
          <p:cNvPr id="8223" name="TextBox 72"/>
          <p:cNvSpPr txBox="1">
            <a:spLocks noChangeArrowheads="1"/>
          </p:cNvSpPr>
          <p:nvPr/>
        </p:nvSpPr>
        <p:spPr bwMode="auto">
          <a:xfrm>
            <a:off x="5786438" y="1643063"/>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Pulmonary arteries</a:t>
            </a:r>
          </a:p>
        </p:txBody>
      </p:sp>
      <p:sp>
        <p:nvSpPr>
          <p:cNvPr id="8224" name="TextBox 73"/>
          <p:cNvSpPr txBox="1">
            <a:spLocks noChangeArrowheads="1"/>
          </p:cNvSpPr>
          <p:nvPr/>
        </p:nvSpPr>
        <p:spPr bwMode="auto">
          <a:xfrm>
            <a:off x="2071688" y="357188"/>
            <a:ext cx="1643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Anterior facial vein</a:t>
            </a:r>
          </a:p>
        </p:txBody>
      </p:sp>
      <p:sp>
        <p:nvSpPr>
          <p:cNvPr id="8225" name="TextBox 74"/>
          <p:cNvSpPr txBox="1">
            <a:spLocks noChangeArrowheads="1"/>
          </p:cNvSpPr>
          <p:nvPr/>
        </p:nvSpPr>
        <p:spPr bwMode="auto">
          <a:xfrm>
            <a:off x="1857375" y="1214438"/>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Superior Vena Cava</a:t>
            </a:r>
          </a:p>
        </p:txBody>
      </p:sp>
      <p:sp>
        <p:nvSpPr>
          <p:cNvPr id="8226" name="TextBox 75"/>
          <p:cNvSpPr txBox="1">
            <a:spLocks noChangeArrowheads="1"/>
          </p:cNvSpPr>
          <p:nvPr/>
        </p:nvSpPr>
        <p:spPr bwMode="auto">
          <a:xfrm>
            <a:off x="2071688" y="1643063"/>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Hemiazygos vein</a:t>
            </a:r>
          </a:p>
        </p:txBody>
      </p:sp>
      <p:sp>
        <p:nvSpPr>
          <p:cNvPr id="8227" name="TextBox 76"/>
          <p:cNvSpPr txBox="1">
            <a:spLocks noChangeArrowheads="1"/>
          </p:cNvSpPr>
          <p:nvPr/>
        </p:nvSpPr>
        <p:spPr bwMode="auto">
          <a:xfrm>
            <a:off x="2071688" y="2000250"/>
            <a:ext cx="142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Intercostal vein</a:t>
            </a:r>
          </a:p>
        </p:txBody>
      </p:sp>
      <p:sp>
        <p:nvSpPr>
          <p:cNvPr id="8228" name="TextBox 77"/>
          <p:cNvSpPr txBox="1">
            <a:spLocks noChangeArrowheads="1"/>
          </p:cNvSpPr>
          <p:nvPr/>
        </p:nvSpPr>
        <p:spPr bwMode="auto">
          <a:xfrm>
            <a:off x="1928813" y="2357438"/>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Inferior Vena Cava</a:t>
            </a:r>
          </a:p>
        </p:txBody>
      </p:sp>
      <p:sp>
        <p:nvSpPr>
          <p:cNvPr id="8229" name="TextBox 78"/>
          <p:cNvSpPr txBox="1">
            <a:spLocks noChangeArrowheads="1"/>
          </p:cNvSpPr>
          <p:nvPr/>
        </p:nvSpPr>
        <p:spPr bwMode="auto">
          <a:xfrm>
            <a:off x="2071688" y="2714625"/>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Renal vein</a:t>
            </a:r>
          </a:p>
        </p:txBody>
      </p:sp>
      <p:sp>
        <p:nvSpPr>
          <p:cNvPr id="8230" name="TextBox 79"/>
          <p:cNvSpPr txBox="1">
            <a:spLocks noChangeArrowheads="1"/>
          </p:cNvSpPr>
          <p:nvPr/>
        </p:nvSpPr>
        <p:spPr bwMode="auto">
          <a:xfrm>
            <a:off x="1500188" y="3071813"/>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Common Iliac  vein</a:t>
            </a:r>
          </a:p>
        </p:txBody>
      </p:sp>
      <p:sp>
        <p:nvSpPr>
          <p:cNvPr id="8231" name="TextBox 80"/>
          <p:cNvSpPr txBox="1">
            <a:spLocks noChangeArrowheads="1"/>
          </p:cNvSpPr>
          <p:nvPr/>
        </p:nvSpPr>
        <p:spPr bwMode="auto">
          <a:xfrm>
            <a:off x="1571625" y="3929063"/>
            <a:ext cx="135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Internal iliac vein</a:t>
            </a:r>
          </a:p>
        </p:txBody>
      </p:sp>
      <p:sp>
        <p:nvSpPr>
          <p:cNvPr id="8232" name="TextBox 81"/>
          <p:cNvSpPr txBox="1">
            <a:spLocks noChangeArrowheads="1"/>
          </p:cNvSpPr>
          <p:nvPr/>
        </p:nvSpPr>
        <p:spPr bwMode="auto">
          <a:xfrm>
            <a:off x="6000750" y="2000250"/>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Brachial vein</a:t>
            </a:r>
          </a:p>
        </p:txBody>
      </p:sp>
      <p:sp>
        <p:nvSpPr>
          <p:cNvPr id="8233" name="TextBox 82"/>
          <p:cNvSpPr txBox="1">
            <a:spLocks noChangeArrowheads="1"/>
          </p:cNvSpPr>
          <p:nvPr/>
        </p:nvSpPr>
        <p:spPr bwMode="auto">
          <a:xfrm>
            <a:off x="6000750" y="2286000"/>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Hepatic vein</a:t>
            </a:r>
          </a:p>
        </p:txBody>
      </p:sp>
      <p:sp>
        <p:nvSpPr>
          <p:cNvPr id="8234" name="TextBox 83"/>
          <p:cNvSpPr txBox="1">
            <a:spLocks noChangeArrowheads="1"/>
          </p:cNvSpPr>
          <p:nvPr/>
        </p:nvSpPr>
        <p:spPr bwMode="auto">
          <a:xfrm>
            <a:off x="6000750" y="2643188"/>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Hepatic Portal vein</a:t>
            </a:r>
          </a:p>
        </p:txBody>
      </p:sp>
      <p:sp>
        <p:nvSpPr>
          <p:cNvPr id="8235" name="TextBox 84"/>
          <p:cNvSpPr txBox="1">
            <a:spLocks noChangeArrowheads="1"/>
          </p:cNvSpPr>
          <p:nvPr/>
        </p:nvSpPr>
        <p:spPr bwMode="auto">
          <a:xfrm>
            <a:off x="6072188" y="3071813"/>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Mesenteric veins</a:t>
            </a:r>
          </a:p>
        </p:txBody>
      </p:sp>
      <p:sp>
        <p:nvSpPr>
          <p:cNvPr id="8236" name="TextBox 85"/>
          <p:cNvSpPr txBox="1">
            <a:spLocks noChangeArrowheads="1"/>
          </p:cNvSpPr>
          <p:nvPr/>
        </p:nvSpPr>
        <p:spPr bwMode="auto">
          <a:xfrm>
            <a:off x="6072188" y="3429000"/>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External iliac vein</a:t>
            </a:r>
          </a:p>
        </p:txBody>
      </p:sp>
      <p:sp>
        <p:nvSpPr>
          <p:cNvPr id="8237" name="TextBox 86"/>
          <p:cNvSpPr txBox="1">
            <a:spLocks noChangeArrowheads="1"/>
          </p:cNvSpPr>
          <p:nvPr/>
        </p:nvSpPr>
        <p:spPr bwMode="auto">
          <a:xfrm>
            <a:off x="6000750" y="4143375"/>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Femoral vein</a:t>
            </a:r>
          </a:p>
        </p:txBody>
      </p:sp>
      <p:sp>
        <p:nvSpPr>
          <p:cNvPr id="8238" name="TextBox 87"/>
          <p:cNvSpPr txBox="1">
            <a:spLocks noChangeArrowheads="1"/>
          </p:cNvSpPr>
          <p:nvPr/>
        </p:nvSpPr>
        <p:spPr bwMode="auto">
          <a:xfrm>
            <a:off x="1857375" y="4714875"/>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200"/>
              <a:t>Popliteal vein</a:t>
            </a:r>
          </a:p>
        </p:txBody>
      </p:sp>
      <p:sp>
        <p:nvSpPr>
          <p:cNvPr id="8239" name="TextBox 88"/>
          <p:cNvSpPr txBox="1">
            <a:spLocks noChangeArrowheads="1"/>
          </p:cNvSpPr>
          <p:nvPr/>
        </p:nvSpPr>
        <p:spPr bwMode="auto">
          <a:xfrm>
            <a:off x="5929313" y="5286375"/>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Anterior Tibial vein</a:t>
            </a:r>
          </a:p>
        </p:txBody>
      </p:sp>
      <p:sp>
        <p:nvSpPr>
          <p:cNvPr id="8240" name="TextBox 89"/>
          <p:cNvSpPr txBox="1">
            <a:spLocks noChangeArrowheads="1"/>
          </p:cNvSpPr>
          <p:nvPr/>
        </p:nvSpPr>
        <p:spPr bwMode="auto">
          <a:xfrm>
            <a:off x="5857875" y="6000750"/>
            <a:ext cx="135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Dorsal Arch</a:t>
            </a:r>
          </a:p>
        </p:txBody>
      </p:sp>
      <p:sp>
        <p:nvSpPr>
          <p:cNvPr id="8241" name="TextBox 48"/>
          <p:cNvSpPr txBox="1">
            <a:spLocks noChangeArrowheads="1"/>
          </p:cNvSpPr>
          <p:nvPr/>
        </p:nvSpPr>
        <p:spPr bwMode="auto">
          <a:xfrm>
            <a:off x="1668059" y="6092825"/>
            <a:ext cx="3024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eaLnBrk="1" hangingPunct="1">
              <a:spcBef>
                <a:spcPct val="0"/>
              </a:spcBef>
              <a:buFontTx/>
              <a:buNone/>
            </a:pPr>
            <a:r>
              <a:rPr lang="en-US" altLang="en-US" sz="1800" b="1"/>
              <a:t>VENOUS  SYSTEM</a:t>
            </a:r>
            <a:endParaRPr lang="ar-SA" altLang="en-US" sz="1800" b="1"/>
          </a:p>
        </p:txBody>
      </p:sp>
      <p:sp>
        <p:nvSpPr>
          <p:cNvPr id="2" name="Slide Number Placeholder 1"/>
          <p:cNvSpPr>
            <a:spLocks noGrp="1"/>
          </p:cNvSpPr>
          <p:nvPr>
            <p:ph type="sldNum" sz="quarter" idx="12"/>
          </p:nvPr>
        </p:nvSpPr>
        <p:spPr/>
        <p:txBody>
          <a:bodyPr/>
          <a:lstStyle/>
          <a:p>
            <a:pPr>
              <a:defRPr/>
            </a:pPr>
            <a:fld id="{CFB840AA-2049-45EB-9E1E-CE5BC007F329}" type="slidenum">
              <a:rPr lang="ar-SA" smtClean="0"/>
              <a:pPr>
                <a:defRPr/>
              </a:pPr>
              <a:t>47</a:t>
            </a:fld>
            <a:endParaRPr lang="ar-SA"/>
          </a:p>
        </p:txBody>
      </p:sp>
    </p:spTree>
    <p:extLst>
      <p:ext uri="{BB962C8B-B14F-4D97-AF65-F5344CB8AC3E}">
        <p14:creationId xmlns:p14="http://schemas.microsoft.com/office/powerpoint/2010/main" val="236244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6840"/>
          </a:xfrm>
          <a:solidFill>
            <a:schemeClr val="tx2">
              <a:lumMod val="20000"/>
              <a:lumOff val="80000"/>
            </a:schemeClr>
          </a:solidFill>
        </p:spPr>
        <p:txBody>
          <a:bodyPr tIns="91425">
            <a:noAutofit/>
          </a:bodyPr>
          <a:lstStyle/>
          <a:p>
            <a:pPr lvl="0"/>
            <a:r>
              <a:rPr lang="en-US" altLang="en-US" sz="3600" dirty="0">
                <a:solidFill>
                  <a:srgbClr val="007FA3"/>
                </a:solidFill>
                <a:latin typeface="Arial (Heading)"/>
              </a:rPr>
              <a:t>Blood</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Blood is a fluid form of </a:t>
            </a:r>
            <a:r>
              <a:rPr lang="en-US" altLang="en-US" sz="2400" b="1" dirty="0">
                <a:solidFill>
                  <a:srgbClr val="FF0000"/>
                </a:solidFill>
                <a:latin typeface="Arial (Body)"/>
              </a:rPr>
              <a:t>connective tissue</a:t>
            </a:r>
            <a:r>
              <a:rPr lang="en-US" altLang="en-US" sz="2400" dirty="0">
                <a:solidFill>
                  <a:srgbClr val="000000"/>
                </a:solidFill>
                <a:latin typeface="Arial (Body)"/>
              </a:rPr>
              <a:t>.</a:t>
            </a:r>
          </a:p>
          <a:p>
            <a:pPr marL="255651" lvl="0" indent="-255651">
              <a:spcAft>
                <a:spcPct val="0"/>
              </a:spcAft>
              <a:buClr>
                <a:srgbClr val="007FA3"/>
              </a:buClr>
              <a:buSzPts val="2400"/>
            </a:pPr>
            <a:r>
              <a:rPr lang="en-US" altLang="en-US" sz="2400" dirty="0">
                <a:solidFill>
                  <a:srgbClr val="000000"/>
                </a:solidFill>
                <a:latin typeface="Arial (Body)"/>
              </a:rPr>
              <a:t>The amount of blood in the body depends on </a:t>
            </a:r>
            <a:r>
              <a:rPr lang="en-US" altLang="en-US" sz="2400" dirty="0">
                <a:solidFill>
                  <a:srgbClr val="FF0000"/>
                </a:solidFill>
                <a:latin typeface="Arial (Body)"/>
              </a:rPr>
              <a:t>size</a:t>
            </a:r>
            <a:r>
              <a:rPr lang="en-US" altLang="en-US" sz="2400" dirty="0">
                <a:solidFill>
                  <a:srgbClr val="000000"/>
                </a:solidFill>
                <a:latin typeface="Arial (Body)"/>
              </a:rPr>
              <a:t> and </a:t>
            </a:r>
            <a:r>
              <a:rPr lang="en-US" altLang="en-US" sz="2400" dirty="0">
                <a:solidFill>
                  <a:srgbClr val="FF0000"/>
                </a:solidFill>
                <a:latin typeface="Arial (Body)"/>
              </a:rPr>
              <a:t>sex</a:t>
            </a:r>
            <a:r>
              <a:rPr lang="en-US" altLang="en-US" sz="2400" dirty="0">
                <a:solidFill>
                  <a:srgbClr val="000000"/>
                </a:solidFill>
                <a:latin typeface="Arial (Body)"/>
              </a:rPr>
              <a:t>.</a:t>
            </a:r>
          </a:p>
          <a:p>
            <a:pPr marL="255651" lvl="0" indent="-255651">
              <a:spcAft>
                <a:spcPct val="0"/>
              </a:spcAft>
              <a:buClr>
                <a:srgbClr val="007FA3"/>
              </a:buClr>
              <a:buSzPts val="2400"/>
            </a:pPr>
            <a:r>
              <a:rPr lang="en-US" altLang="en-US" sz="2400" dirty="0">
                <a:solidFill>
                  <a:srgbClr val="000000"/>
                </a:solidFill>
                <a:latin typeface="Arial (Body)"/>
              </a:rPr>
              <a:t> Normally you have 4-6 liters of blood; about 7-9% of your total body weight.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259045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19345"/>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Blood Composition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199"/>
            <a:ext cx="8229600" cy="380307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major components of blood are plasma and formed elements.</a:t>
            </a:r>
          </a:p>
          <a:p>
            <a:pPr marL="255651" lvl="0" indent="-255651">
              <a:spcAft>
                <a:spcPct val="0"/>
              </a:spcAft>
              <a:buClr>
                <a:srgbClr val="007FA3"/>
              </a:buClr>
              <a:buSzPts val="2400"/>
            </a:pPr>
            <a:r>
              <a:rPr lang="en-US" altLang="en-US" sz="2400" dirty="0">
                <a:solidFill>
                  <a:srgbClr val="000000"/>
                </a:solidFill>
                <a:latin typeface="Arial (Body)"/>
              </a:rPr>
              <a:t>Plasma</a:t>
            </a:r>
          </a:p>
          <a:p>
            <a:pPr marL="741553" lvl="1" indent="-284353">
              <a:spcAft>
                <a:spcPct val="0"/>
              </a:spcAft>
              <a:buClr>
                <a:srgbClr val="007FA3"/>
              </a:buClr>
              <a:buSzPts val="2400"/>
            </a:pPr>
            <a:r>
              <a:rPr lang="en-US" altLang="en-US" sz="2400" b="1" dirty="0">
                <a:solidFill>
                  <a:srgbClr val="FF0000"/>
                </a:solidFill>
                <a:latin typeface="Arial (Body)"/>
              </a:rPr>
              <a:t>Plasma</a:t>
            </a:r>
            <a:r>
              <a:rPr lang="en-US" altLang="en-US" sz="2400" dirty="0">
                <a:solidFill>
                  <a:srgbClr val="000000"/>
                </a:solidFill>
                <a:latin typeface="Arial (Body)"/>
              </a:rPr>
              <a:t> is the yellowish, straw-colored liquid that comprises about </a:t>
            </a:r>
            <a:r>
              <a:rPr lang="en-US" altLang="en-US" sz="2400" dirty="0">
                <a:solidFill>
                  <a:srgbClr val="FF0000"/>
                </a:solidFill>
                <a:latin typeface="Arial (Body)"/>
              </a:rPr>
              <a:t>55% </a:t>
            </a:r>
            <a:r>
              <a:rPr lang="en-US" altLang="en-US" sz="2400" dirty="0">
                <a:solidFill>
                  <a:srgbClr val="000000"/>
                </a:solidFill>
                <a:latin typeface="Arial (Body)"/>
              </a:rPr>
              <a:t>of the blood’s volume.</a:t>
            </a:r>
          </a:p>
          <a:p>
            <a:pPr marL="741553" lvl="1" indent="-284353">
              <a:spcAft>
                <a:spcPct val="0"/>
              </a:spcAft>
              <a:buClr>
                <a:srgbClr val="007FA3"/>
              </a:buClr>
              <a:buSzPts val="2400"/>
            </a:pPr>
            <a:r>
              <a:rPr lang="en-US" altLang="en-US" sz="2400" dirty="0">
                <a:solidFill>
                  <a:srgbClr val="000000"/>
                </a:solidFill>
                <a:latin typeface="Arial (Body)"/>
              </a:rPr>
              <a:t>Plasma is </a:t>
            </a:r>
            <a:r>
              <a:rPr lang="en-US" altLang="en-US" sz="2400" dirty="0">
                <a:solidFill>
                  <a:srgbClr val="FF0000"/>
                </a:solidFill>
                <a:latin typeface="Arial (Body)"/>
              </a:rPr>
              <a:t>90% </a:t>
            </a:r>
            <a:r>
              <a:rPr lang="en-US" altLang="en-US" sz="2400" dirty="0">
                <a:solidFill>
                  <a:srgbClr val="000000"/>
                </a:solidFill>
                <a:latin typeface="Arial (Body)"/>
              </a:rPr>
              <a:t>water.</a:t>
            </a:r>
          </a:p>
          <a:p>
            <a:pPr marL="741553" lvl="1" indent="-284353">
              <a:spcAft>
                <a:spcPct val="0"/>
              </a:spcAft>
              <a:buClr>
                <a:srgbClr val="007FA3"/>
              </a:buClr>
              <a:buSzPts val="2400"/>
            </a:pPr>
            <a:r>
              <a:rPr lang="en-US" altLang="en-US" sz="2400" dirty="0">
                <a:solidFill>
                  <a:srgbClr val="000000"/>
                </a:solidFill>
                <a:latin typeface="Arial (Body)"/>
              </a:rPr>
              <a:t>The other </a:t>
            </a:r>
            <a:r>
              <a:rPr lang="en-US" altLang="en-US" sz="2400" dirty="0">
                <a:solidFill>
                  <a:srgbClr val="FF0000"/>
                </a:solidFill>
                <a:latin typeface="Arial (Body)"/>
              </a:rPr>
              <a:t>10% </a:t>
            </a:r>
            <a:r>
              <a:rPr lang="en-US" altLang="en-US" sz="2400" dirty="0">
                <a:solidFill>
                  <a:srgbClr val="000000"/>
                </a:solidFill>
                <a:latin typeface="Arial (Body)"/>
              </a:rPr>
              <a:t>contains nutrients, salts, oxygen, hormones and other regulatory substances.</a:t>
            </a:r>
          </a:p>
          <a:p>
            <a:pPr marL="741553" lvl="1" indent="-284353">
              <a:spcAft>
                <a:spcPct val="0"/>
              </a:spcAft>
              <a:buClr>
                <a:srgbClr val="007FA3"/>
              </a:buClr>
              <a:buSzPts val="2400"/>
            </a:pPr>
            <a:endParaRPr lang="en-US" altLang="en-US" sz="2400" dirty="0">
              <a:solidFill>
                <a:srgbClr val="000000"/>
              </a:solidFill>
              <a:latin typeface="Arial (Body)"/>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134037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31917"/>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System Overview</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626708"/>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Circulation is the movement of blood to and from the heart.</a:t>
            </a:r>
          </a:p>
          <a:p>
            <a:pPr marL="914400" lvl="1" indent="-457200">
              <a:spcAft>
                <a:spcPct val="0"/>
              </a:spcAft>
              <a:buClr>
                <a:srgbClr val="007FA3"/>
              </a:buClr>
              <a:buSzPts val="2400"/>
              <a:buFont typeface="Courier New" panose="02070309020205020404" pitchFamily="49" charset="0"/>
              <a:buChar char="o"/>
            </a:pPr>
            <a:r>
              <a:rPr lang="en-US" altLang="en-US" sz="2800" b="1" dirty="0">
                <a:solidFill>
                  <a:srgbClr val="00B0F0"/>
                </a:solidFill>
                <a:latin typeface="Arial (Body)"/>
              </a:rPr>
              <a:t>Pulmonary circulation: </a:t>
            </a:r>
            <a:r>
              <a:rPr lang="en-US" altLang="en-US" sz="2800" dirty="0">
                <a:solidFill>
                  <a:srgbClr val="000000"/>
                </a:solidFill>
                <a:latin typeface="Arial (Body)"/>
              </a:rPr>
              <a:t>from heart to lungs and back</a:t>
            </a:r>
          </a:p>
          <a:p>
            <a:pPr marL="914400" lvl="1" indent="-457200">
              <a:spcAft>
                <a:spcPct val="0"/>
              </a:spcAft>
              <a:buClr>
                <a:srgbClr val="007FA3"/>
              </a:buClr>
              <a:buSzPts val="2400"/>
              <a:buFont typeface="Courier New" panose="02070309020205020404" pitchFamily="49" charset="0"/>
              <a:buChar char="o"/>
            </a:pPr>
            <a:r>
              <a:rPr lang="en-US" altLang="en-US" sz="2800" b="1" dirty="0">
                <a:solidFill>
                  <a:srgbClr val="00B0F0"/>
                </a:solidFill>
                <a:latin typeface="Arial (Body)"/>
              </a:rPr>
              <a:t>Systemic circulation</a:t>
            </a:r>
            <a:r>
              <a:rPr lang="en-US" altLang="en-US" sz="2800" dirty="0">
                <a:solidFill>
                  <a:srgbClr val="000000"/>
                </a:solidFill>
                <a:latin typeface="Arial (Body)"/>
              </a:rPr>
              <a:t>: from heart to body tissues and back</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2066274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86997"/>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Blood Composition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54515"/>
          </a:xfrm>
        </p:spPr>
        <p:txBody>
          <a:bodyPr wrap="square" lIns="91425" tIns="91425" rIns="91425" bIns="91425">
            <a:noAutofit/>
          </a:bodyPr>
          <a:lstStyle/>
          <a:p>
            <a:pPr marL="255651" lvl="0" indent="-255651">
              <a:spcAft>
                <a:spcPct val="0"/>
              </a:spcAft>
              <a:buClr>
                <a:srgbClr val="007FA3"/>
              </a:buClr>
              <a:buSzPts val="2400"/>
            </a:pPr>
            <a:r>
              <a:rPr lang="en-US" altLang="en-US" sz="2800" b="1" dirty="0">
                <a:solidFill>
                  <a:srgbClr val="000000"/>
                </a:solidFill>
                <a:latin typeface="Arial (Body)"/>
              </a:rPr>
              <a:t>Plasma</a:t>
            </a:r>
          </a:p>
          <a:p>
            <a:pPr marL="741553" lvl="1" indent="-284353">
              <a:spcAft>
                <a:spcPct val="0"/>
              </a:spcAft>
              <a:buClr>
                <a:srgbClr val="007FA3"/>
              </a:buClr>
              <a:buSzPts val="2400"/>
            </a:pPr>
            <a:r>
              <a:rPr lang="en-US" altLang="en-US" sz="2400" b="1" dirty="0">
                <a:solidFill>
                  <a:srgbClr val="FF0000"/>
                </a:solidFill>
                <a:latin typeface="Arial (Body)"/>
              </a:rPr>
              <a:t>Plasma proteins </a:t>
            </a:r>
            <a:r>
              <a:rPr lang="en-US" altLang="en-US" sz="2400" dirty="0">
                <a:solidFill>
                  <a:srgbClr val="000000"/>
                </a:solidFill>
                <a:latin typeface="Arial (Body)"/>
              </a:rPr>
              <a:t>include </a:t>
            </a:r>
            <a:r>
              <a:rPr lang="en-US" altLang="en-US" sz="2400" dirty="0">
                <a:solidFill>
                  <a:srgbClr val="FF0000"/>
                </a:solidFill>
                <a:latin typeface="Arial (Body)"/>
              </a:rPr>
              <a:t>albumin</a:t>
            </a:r>
            <a:r>
              <a:rPr lang="en-US" altLang="en-US" sz="2400" dirty="0">
                <a:solidFill>
                  <a:srgbClr val="000000"/>
                </a:solidFill>
                <a:latin typeface="Arial (Body)"/>
              </a:rPr>
              <a:t>, which aids in keeping the correct </a:t>
            </a:r>
            <a:r>
              <a:rPr lang="en-US" altLang="en-US" sz="2400" dirty="0">
                <a:solidFill>
                  <a:schemeClr val="tx1"/>
                </a:solidFill>
                <a:latin typeface="Arial (Body)"/>
              </a:rPr>
              <a:t>amount of water </a:t>
            </a:r>
            <a:r>
              <a:rPr lang="en-US" altLang="en-US" sz="2400" dirty="0">
                <a:solidFill>
                  <a:srgbClr val="000000"/>
                </a:solidFill>
                <a:latin typeface="Arial (Body)"/>
              </a:rPr>
              <a:t>in the blood.</a:t>
            </a:r>
          </a:p>
          <a:p>
            <a:pPr marL="741553" lvl="1" indent="-284353">
              <a:spcAft>
                <a:spcPct val="0"/>
              </a:spcAft>
              <a:buClr>
                <a:srgbClr val="007FA3"/>
              </a:buClr>
              <a:buSzPts val="2400"/>
            </a:pPr>
            <a:r>
              <a:rPr lang="en-US" altLang="en-US" sz="2400" b="1" dirty="0">
                <a:solidFill>
                  <a:srgbClr val="FF0000"/>
                </a:solidFill>
                <a:latin typeface="Arial (Body)"/>
              </a:rPr>
              <a:t>Fibrinogen</a:t>
            </a:r>
            <a:r>
              <a:rPr lang="en-US" altLang="en-US" sz="2400" dirty="0">
                <a:solidFill>
                  <a:srgbClr val="000000"/>
                </a:solidFill>
                <a:latin typeface="Arial (Body)"/>
              </a:rPr>
              <a:t> is a substance needed for blood clotting, and </a:t>
            </a:r>
            <a:r>
              <a:rPr lang="en-US" altLang="en-US" sz="2400" b="1" dirty="0">
                <a:solidFill>
                  <a:srgbClr val="FF0000"/>
                </a:solidFill>
                <a:latin typeface="Arial (Body)"/>
              </a:rPr>
              <a:t>globulins</a:t>
            </a:r>
            <a:r>
              <a:rPr lang="en-US" altLang="en-US" sz="2400" dirty="0">
                <a:solidFill>
                  <a:srgbClr val="000000"/>
                </a:solidFill>
                <a:latin typeface="Arial (Body)"/>
              </a:rPr>
              <a:t> for protection from infection.</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317338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14808"/>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Blood Composition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4124176"/>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Formed elements</a:t>
            </a:r>
          </a:p>
          <a:p>
            <a:pPr marL="741553" lvl="1" indent="-284353">
              <a:spcAft>
                <a:spcPct val="0"/>
              </a:spcAft>
              <a:buClr>
                <a:srgbClr val="007FA3"/>
              </a:buClr>
              <a:buSzPts val="2400"/>
            </a:pPr>
            <a:r>
              <a:rPr lang="en-US" altLang="en-US" sz="2400" dirty="0">
                <a:solidFill>
                  <a:srgbClr val="FF0000"/>
                </a:solidFill>
                <a:latin typeface="Arial (Body)"/>
              </a:rPr>
              <a:t>Red Blood Cells (R</a:t>
            </a:r>
            <a:r>
              <a:rPr lang="en-US" altLang="en-US" sz="100" dirty="0">
                <a:solidFill>
                  <a:srgbClr val="FF0000"/>
                </a:solidFill>
                <a:latin typeface="Arial (Body)"/>
              </a:rPr>
              <a:t> </a:t>
            </a:r>
            <a:r>
              <a:rPr lang="en-US" altLang="en-US" sz="2400" dirty="0">
                <a:solidFill>
                  <a:srgbClr val="FF0000"/>
                </a:solidFill>
                <a:latin typeface="Arial (Body)"/>
              </a:rPr>
              <a:t>B</a:t>
            </a:r>
            <a:r>
              <a:rPr lang="en-US" altLang="en-US" sz="100" dirty="0">
                <a:solidFill>
                  <a:srgbClr val="FF0000"/>
                </a:solidFill>
                <a:latin typeface="Arial (Body)"/>
              </a:rPr>
              <a:t> </a:t>
            </a:r>
            <a:r>
              <a:rPr lang="en-US" altLang="en-US" sz="2400" dirty="0">
                <a:solidFill>
                  <a:srgbClr val="FF0000"/>
                </a:solidFill>
                <a:latin typeface="Arial (Body)"/>
              </a:rPr>
              <a:t>Cs) or erythrocytes</a:t>
            </a:r>
          </a:p>
          <a:p>
            <a:pPr marL="741553" lvl="1" indent="-284353">
              <a:spcAft>
                <a:spcPct val="0"/>
              </a:spcAft>
              <a:buClr>
                <a:srgbClr val="007FA3"/>
              </a:buClr>
              <a:buSzPts val="2400"/>
            </a:pPr>
            <a:r>
              <a:rPr lang="en-US" altLang="en-US" sz="2400" dirty="0">
                <a:solidFill>
                  <a:srgbClr val="FF0000"/>
                </a:solidFill>
                <a:latin typeface="Arial (Body)"/>
              </a:rPr>
              <a:t>White Blood Cells (W</a:t>
            </a:r>
            <a:r>
              <a:rPr lang="en-US" altLang="en-US" sz="100" dirty="0">
                <a:solidFill>
                  <a:srgbClr val="FF0000"/>
                </a:solidFill>
                <a:latin typeface="Arial (Body)"/>
              </a:rPr>
              <a:t> </a:t>
            </a:r>
            <a:r>
              <a:rPr lang="en-US" altLang="en-US" sz="2400" dirty="0">
                <a:solidFill>
                  <a:srgbClr val="FF0000"/>
                </a:solidFill>
                <a:latin typeface="Arial (Body)"/>
              </a:rPr>
              <a:t>B</a:t>
            </a:r>
            <a:r>
              <a:rPr lang="en-US" altLang="en-US" sz="100" dirty="0">
                <a:solidFill>
                  <a:srgbClr val="FF0000"/>
                </a:solidFill>
                <a:latin typeface="Arial (Body)"/>
              </a:rPr>
              <a:t> </a:t>
            </a:r>
            <a:r>
              <a:rPr lang="en-US" altLang="en-US" sz="2400" dirty="0">
                <a:solidFill>
                  <a:srgbClr val="FF0000"/>
                </a:solidFill>
                <a:latin typeface="Arial (Body)"/>
              </a:rPr>
              <a:t>Cs) or leukocytes</a:t>
            </a:r>
          </a:p>
          <a:p>
            <a:pPr marL="1144778" lvl="2" indent="-230378">
              <a:spcAft>
                <a:spcPct val="0"/>
              </a:spcAft>
              <a:buClr>
                <a:srgbClr val="007FA3"/>
              </a:buClr>
              <a:buSzPts val="2400"/>
            </a:pPr>
            <a:r>
              <a:rPr lang="en-US" altLang="en-US" sz="2400" dirty="0">
                <a:solidFill>
                  <a:srgbClr val="000000"/>
                </a:solidFill>
                <a:latin typeface="Arial (Body)"/>
              </a:rPr>
              <a:t>Basophils</a:t>
            </a:r>
          </a:p>
          <a:p>
            <a:pPr marL="1144778" lvl="2" indent="-230378">
              <a:spcAft>
                <a:spcPct val="0"/>
              </a:spcAft>
              <a:buClr>
                <a:srgbClr val="007FA3"/>
              </a:buClr>
              <a:buSzPts val="2400"/>
            </a:pPr>
            <a:r>
              <a:rPr lang="en-US" altLang="en-US" sz="2400" dirty="0">
                <a:solidFill>
                  <a:srgbClr val="000000"/>
                </a:solidFill>
                <a:latin typeface="Arial (Body)"/>
              </a:rPr>
              <a:t>Eosinophils</a:t>
            </a:r>
          </a:p>
          <a:p>
            <a:pPr marL="1144778" lvl="2" indent="-230378">
              <a:spcAft>
                <a:spcPct val="0"/>
              </a:spcAft>
              <a:buClr>
                <a:srgbClr val="007FA3"/>
              </a:buClr>
              <a:buSzPts val="2400"/>
            </a:pPr>
            <a:r>
              <a:rPr lang="en-US" altLang="en-US" sz="2400" dirty="0">
                <a:solidFill>
                  <a:srgbClr val="000000"/>
                </a:solidFill>
                <a:latin typeface="Arial (Body)"/>
              </a:rPr>
              <a:t>Lymphocytes</a:t>
            </a:r>
          </a:p>
          <a:p>
            <a:pPr marL="1144778" lvl="2" indent="-230378">
              <a:spcAft>
                <a:spcPct val="0"/>
              </a:spcAft>
              <a:buClr>
                <a:srgbClr val="007FA3"/>
              </a:buClr>
              <a:buSzPts val="2400"/>
            </a:pPr>
            <a:r>
              <a:rPr lang="en-US" altLang="en-US" sz="2400" dirty="0">
                <a:solidFill>
                  <a:srgbClr val="000000"/>
                </a:solidFill>
                <a:latin typeface="Arial (Body)"/>
              </a:rPr>
              <a:t>Monocytes</a:t>
            </a:r>
          </a:p>
          <a:p>
            <a:pPr marL="1144778" lvl="2" indent="-230378">
              <a:spcAft>
                <a:spcPct val="0"/>
              </a:spcAft>
              <a:buClr>
                <a:srgbClr val="007FA3"/>
              </a:buClr>
              <a:buSzPts val="2400"/>
            </a:pPr>
            <a:r>
              <a:rPr lang="en-US" altLang="en-US" sz="2400" dirty="0">
                <a:solidFill>
                  <a:srgbClr val="000000"/>
                </a:solidFill>
                <a:latin typeface="Arial (Body)"/>
              </a:rPr>
              <a:t>Neutrophils</a:t>
            </a:r>
          </a:p>
          <a:p>
            <a:pPr marL="741553" lvl="1" indent="-284353">
              <a:spcAft>
                <a:spcPct val="0"/>
              </a:spcAft>
              <a:buClr>
                <a:srgbClr val="007FA3"/>
              </a:buClr>
              <a:buSzPts val="2400"/>
            </a:pPr>
            <a:r>
              <a:rPr lang="en-US" altLang="en-US" sz="2400" dirty="0">
                <a:solidFill>
                  <a:srgbClr val="FF0000"/>
                </a:solidFill>
                <a:latin typeface="Arial (Body)"/>
              </a:rPr>
              <a:t>Thrombocytes or platelets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1495917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13–7</a:t>
            </a:r>
          </a:p>
        </p:txBody>
      </p:sp>
      <p:pic>
        <p:nvPicPr>
          <p:cNvPr id="4" name="Picture 6" descr="Blood is withdrawn from a patient, placed in a tube and then into a centrifuge to separate the plasma, 55 percent, from the formed elements, 45 percent. &#10;&#10;A table provides the number and functions of cell types in the formed elements portion of blood, as follows.&#10;&#10;Constituent Major functions&#10;Water                 Solvent for carrying other substances&#10;Salts or electrolytes, Sodium, Potassium, Calcium, Magnesium, Chloride, Bicarbonat Osmotic balance, p H buffering, and regulation of Membrane permeability&#10;&#10;Plasma proteins, Albumin, Fibrinogen, Globulins Albumin, Osmotic balance, P H buffering. Fibrinogen, Clotting of blood. Globulins, Defense or antibodies and lipid transport&#10;&#10;Substances transported by blood, Nutrients in other words glucose, fatty acids, vitamins, amino acids. Waste products of metabolism or urea, uric acid. Respiratory gases, or O 2 and C O 2. Hormones Blank&#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52</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6909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07313"/>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Erythrocytes (RBC)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416016"/>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Red blood cells are created by the red bone marrow through a process called </a:t>
            </a:r>
            <a:r>
              <a:rPr lang="en-US" altLang="en-US" sz="2400" dirty="0">
                <a:solidFill>
                  <a:srgbClr val="FF0000"/>
                </a:solidFill>
                <a:latin typeface="Arial (Body)"/>
              </a:rPr>
              <a:t>erythropoiesis</a:t>
            </a:r>
            <a:r>
              <a:rPr lang="en-US" altLang="en-US" sz="2400" dirty="0">
                <a:solidFill>
                  <a:srgbClr val="000000"/>
                </a:solidFill>
                <a:latin typeface="Arial (Body)"/>
              </a:rPr>
              <a:t> because they lack a nucleus to reproduce themselves.</a:t>
            </a:r>
          </a:p>
          <a:p>
            <a:pPr marL="255651" lvl="0" indent="-255651">
              <a:spcAft>
                <a:spcPct val="0"/>
              </a:spcAft>
              <a:buClr>
                <a:srgbClr val="007FA3"/>
              </a:buClr>
              <a:buSzPts val="2400"/>
            </a:pPr>
            <a:r>
              <a:rPr lang="en-US" altLang="en-US" sz="2400" dirty="0">
                <a:solidFill>
                  <a:srgbClr val="000000"/>
                </a:solidFill>
                <a:latin typeface="Arial (Body)"/>
              </a:rPr>
              <a:t>R</a:t>
            </a:r>
            <a:r>
              <a:rPr lang="en-US" altLang="en-US" sz="100" dirty="0">
                <a:solidFill>
                  <a:srgbClr val="000000"/>
                </a:solidFill>
                <a:latin typeface="Arial (Body)"/>
              </a:rPr>
              <a:t> </a:t>
            </a:r>
            <a:r>
              <a:rPr lang="en-US" altLang="en-US" sz="2400" dirty="0">
                <a:solidFill>
                  <a:srgbClr val="000000"/>
                </a:solidFill>
                <a:latin typeface="Arial (Body)"/>
              </a:rPr>
              <a:t>B</a:t>
            </a:r>
            <a:r>
              <a:rPr lang="en-US" altLang="en-US" sz="100" dirty="0">
                <a:solidFill>
                  <a:srgbClr val="000000"/>
                </a:solidFill>
                <a:latin typeface="Arial (Body)"/>
              </a:rPr>
              <a:t> </a:t>
            </a:r>
            <a:r>
              <a:rPr lang="en-US" altLang="en-US" sz="2400" dirty="0">
                <a:solidFill>
                  <a:srgbClr val="000000"/>
                </a:solidFill>
                <a:latin typeface="Arial (Body)"/>
              </a:rPr>
              <a:t>Cs are similar to a doughnut in shape.</a:t>
            </a:r>
          </a:p>
          <a:p>
            <a:pPr marL="255651" lvl="0" indent="-255651">
              <a:spcAft>
                <a:spcPct val="0"/>
              </a:spcAft>
              <a:buClr>
                <a:srgbClr val="007FA3"/>
              </a:buClr>
              <a:buSzPts val="2400"/>
            </a:pPr>
            <a:r>
              <a:rPr lang="en-US" altLang="en-US" sz="2400" dirty="0">
                <a:solidFill>
                  <a:srgbClr val="000000"/>
                </a:solidFill>
                <a:latin typeface="Arial (Body)"/>
              </a:rPr>
              <a:t>Life span of </a:t>
            </a:r>
            <a:r>
              <a:rPr lang="en-US" altLang="en-US" sz="2400" b="1" dirty="0">
                <a:solidFill>
                  <a:srgbClr val="FF0000"/>
                </a:solidFill>
                <a:latin typeface="Arial (Body)"/>
              </a:rPr>
              <a:t>120 days</a:t>
            </a:r>
          </a:p>
        </p:txBody>
      </p:sp>
      <p:sp>
        <p:nvSpPr>
          <p:cNvPr id="4" name="Content Placeholder 2"/>
          <p:cNvSpPr txBox="1">
            <a:spLocks/>
          </p:cNvSpPr>
          <p:nvPr/>
        </p:nvSpPr>
        <p:spPr>
          <a:xfrm>
            <a:off x="340822" y="4143895"/>
            <a:ext cx="8229600" cy="218518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255651" indent="-255651">
              <a:spcAft>
                <a:spcPct val="0"/>
              </a:spcAft>
              <a:buClr>
                <a:srgbClr val="007FA3"/>
              </a:buClr>
              <a:buSzPts val="2400"/>
            </a:pPr>
            <a:r>
              <a:rPr lang="en-US" altLang="en-US" sz="2400" b="1" dirty="0">
                <a:solidFill>
                  <a:srgbClr val="FF0000"/>
                </a:solidFill>
                <a:latin typeface="Arial (Body)"/>
              </a:rPr>
              <a:t>Red blood cells perform two crucial functions.</a:t>
            </a:r>
          </a:p>
          <a:p>
            <a:pPr marL="741553" lvl="1" indent="-284353">
              <a:spcAft>
                <a:spcPct val="0"/>
              </a:spcAft>
              <a:buClr>
                <a:srgbClr val="007FA3"/>
              </a:buClr>
              <a:buSzPts val="2400"/>
            </a:pPr>
            <a:r>
              <a:rPr lang="en-US" altLang="en-US" sz="2400" dirty="0">
                <a:solidFill>
                  <a:srgbClr val="000000"/>
                </a:solidFill>
                <a:latin typeface="Arial (Body)"/>
              </a:rPr>
              <a:t>transport oxygen - With the aid of an iron-containing red pigment called hemoglobin </a:t>
            </a:r>
          </a:p>
          <a:p>
            <a:pPr marL="741553" lvl="1" indent="-284353">
              <a:spcAft>
                <a:spcPct val="0"/>
              </a:spcAft>
              <a:buClr>
                <a:srgbClr val="007FA3"/>
              </a:buClr>
              <a:buSzPts val="2400"/>
            </a:pPr>
            <a:r>
              <a:rPr lang="en-US" altLang="en-US" sz="2400" dirty="0">
                <a:solidFill>
                  <a:srgbClr val="000000"/>
                </a:solidFill>
                <a:latin typeface="Arial (Body)"/>
              </a:rPr>
              <a:t>transport carbon dioxide from the cells to the lungs for removal.</a:t>
            </a:r>
          </a:p>
        </p:txBody>
      </p:sp>
      <p:sp>
        <p:nvSpPr>
          <p:cNvPr id="5" name="Slide Number Placeholder 4"/>
          <p:cNvSpPr>
            <a:spLocks noGrp="1"/>
          </p:cNvSpPr>
          <p:nvPr>
            <p:ph type="sldNum" sz="quarter" idx="12"/>
          </p:nvPr>
        </p:nvSpPr>
        <p:spPr/>
        <p:txBody>
          <a:bodyPr/>
          <a:lstStyle/>
          <a:p>
            <a:fld id="{200B2350-5261-4F5C-9DF5-EF0D264FC8D2}" type="slidenum">
              <a:rPr lang="en-US" smtClean="0"/>
              <a:pPr/>
              <a:t>53</a:t>
            </a:fld>
            <a:endParaRPr lang="en-US" dirty="0"/>
          </a:p>
        </p:txBody>
      </p:sp>
    </p:spTree>
    <p:extLst>
      <p:ext uri="{BB962C8B-B14F-4D97-AF65-F5344CB8AC3E}">
        <p14:creationId xmlns:p14="http://schemas.microsoft.com/office/powerpoint/2010/main" val="104401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74966"/>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Leukocytes (WBC) </a:t>
            </a:r>
          </a:p>
        </p:txBody>
      </p:sp>
      <p:sp>
        <p:nvSpPr>
          <p:cNvPr id="3" name="Content Placeholder 2"/>
          <p:cNvSpPr>
            <a:spLocks noGrp="1"/>
          </p:cNvSpPr>
          <p:nvPr>
            <p:ph idx="1"/>
          </p:nvPr>
        </p:nvSpPr>
        <p:spPr>
          <a:xfrm>
            <a:off x="457200" y="1600200"/>
            <a:ext cx="8229600" cy="2746876"/>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Guardians from invasion and infection</a:t>
            </a:r>
          </a:p>
          <a:p>
            <a:pPr marL="255651" lvl="0" indent="-255651">
              <a:spcAft>
                <a:spcPct val="0"/>
              </a:spcAft>
              <a:buClr>
                <a:srgbClr val="007FA3"/>
              </a:buClr>
              <a:buSzPts val="2400"/>
            </a:pPr>
            <a:r>
              <a:rPr lang="en-US" altLang="en-US" sz="2400" dirty="0">
                <a:solidFill>
                  <a:srgbClr val="000000"/>
                </a:solidFill>
                <a:latin typeface="Arial (Body)"/>
              </a:rPr>
              <a:t>Divided into two main types</a:t>
            </a:r>
          </a:p>
          <a:p>
            <a:pPr marL="741553" lvl="1" indent="-284353">
              <a:spcAft>
                <a:spcPct val="0"/>
              </a:spcAft>
              <a:buClr>
                <a:srgbClr val="007FA3"/>
              </a:buClr>
              <a:buSzPts val="2400"/>
            </a:pPr>
            <a:r>
              <a:rPr lang="en-US" altLang="en-US" sz="2400" dirty="0">
                <a:solidFill>
                  <a:srgbClr val="000000"/>
                </a:solidFill>
                <a:latin typeface="Arial (Body)"/>
              </a:rPr>
              <a:t>Polymorphonuclear granulocytes originate from red bone marrow.</a:t>
            </a:r>
          </a:p>
          <a:p>
            <a:pPr marL="741553" lvl="1" indent="-284353">
              <a:spcAft>
                <a:spcPct val="0"/>
              </a:spcAft>
              <a:buClr>
                <a:srgbClr val="007FA3"/>
              </a:buClr>
              <a:buSzPts val="2400"/>
            </a:pPr>
            <a:r>
              <a:rPr lang="en-US" altLang="en-US" sz="2400" dirty="0">
                <a:solidFill>
                  <a:srgbClr val="000000"/>
                </a:solidFill>
                <a:latin typeface="Arial (Body)"/>
              </a:rPr>
              <a:t>Mononuclear agranulocytes originate from bone marrow, but mature in lymphoid and myeloid tissue.</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54</a:t>
            </a:fld>
            <a:endParaRPr lang="en-US" dirty="0"/>
          </a:p>
        </p:txBody>
      </p:sp>
    </p:spTree>
    <p:extLst>
      <p:ext uri="{BB962C8B-B14F-4D97-AF65-F5344CB8AC3E}">
        <p14:creationId xmlns:p14="http://schemas.microsoft.com/office/powerpoint/2010/main" val="1516384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Leukocytes, white blood cells, are polymorphonuclear granulocytes and mononuclear cells. &#10;&#10;Polymorphonuclear granulocytes include the following.&#10;• Neutrophils, immune defense such as phagocytosis &#10;• Eosinophils, defense against parasites&#10;• Basophils, inflammatory response.  &#10;&#10;Mononuclear cells include the following. &#10;• Monocytes, immune defenses such as phagocytosis&#10;• Lymphocytes, antibody production, cellular immune response. &#10;&#10;In an image, a lymphocyte and neutrophil appear among numerous red blood cells and platelet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16" y="0"/>
            <a:ext cx="9023684" cy="674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55</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3214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83250"/>
          </a:xfrm>
          <a:solidFill>
            <a:schemeClr val="accent4">
              <a:lumMod val="20000"/>
              <a:lumOff val="80000"/>
            </a:schemeClr>
          </a:solidFill>
        </p:spPr>
        <p:txBody>
          <a:bodyPr tIns="91425">
            <a:noAutofit/>
          </a:bodyPr>
          <a:lstStyle/>
          <a:p>
            <a:pPr lvl="0"/>
            <a:r>
              <a:rPr lang="en-US" altLang="en-US" sz="3200" dirty="0" err="1">
                <a:solidFill>
                  <a:srgbClr val="007FA3"/>
                </a:solidFill>
                <a:latin typeface="Arial (Heading)"/>
              </a:rPr>
              <a:t>Polymorphonuclear</a:t>
            </a:r>
            <a:r>
              <a:rPr lang="en-US" altLang="en-US" sz="3200" dirty="0">
                <a:solidFill>
                  <a:srgbClr val="007FA3"/>
                </a:solidFill>
                <a:latin typeface="Arial (Heading)"/>
              </a:rPr>
              <a:t> Granulocytes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93152"/>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Three types of polymorphonuclear granulocytes exist.</a:t>
            </a:r>
          </a:p>
          <a:p>
            <a:pPr marL="255651" lvl="0" indent="-255651">
              <a:spcAft>
                <a:spcPct val="0"/>
              </a:spcAft>
              <a:buClr>
                <a:srgbClr val="007FA3"/>
              </a:buClr>
              <a:buSzPts val="2400"/>
            </a:pPr>
            <a:r>
              <a:rPr lang="en-US" altLang="en-US" sz="2400" b="1" dirty="0">
                <a:solidFill>
                  <a:srgbClr val="FF0000"/>
                </a:solidFill>
                <a:latin typeface="Arial (Body)"/>
              </a:rPr>
              <a:t>Neutrophils</a:t>
            </a:r>
          </a:p>
          <a:p>
            <a:pPr marL="741553" lvl="1" indent="-284353">
              <a:spcAft>
                <a:spcPct val="0"/>
              </a:spcAft>
              <a:buClr>
                <a:srgbClr val="007FA3"/>
              </a:buClr>
              <a:buSzPts val="2400"/>
            </a:pPr>
            <a:r>
              <a:rPr lang="en-US" altLang="en-US" sz="2400" dirty="0">
                <a:solidFill>
                  <a:srgbClr val="000000"/>
                </a:solidFill>
                <a:latin typeface="Arial (Body)"/>
              </a:rPr>
              <a:t>Most aggressive W</a:t>
            </a:r>
            <a:r>
              <a:rPr lang="en-US" altLang="en-US" sz="100" dirty="0">
                <a:solidFill>
                  <a:srgbClr val="000000"/>
                </a:solidFill>
                <a:latin typeface="Arial (Body)"/>
              </a:rPr>
              <a:t> </a:t>
            </a:r>
            <a:r>
              <a:rPr lang="en-US" altLang="en-US" sz="2400" dirty="0">
                <a:solidFill>
                  <a:srgbClr val="000000"/>
                </a:solidFill>
                <a:latin typeface="Arial (Body)"/>
              </a:rPr>
              <a:t>B</a:t>
            </a:r>
            <a:r>
              <a:rPr lang="en-US" altLang="en-US" sz="100" dirty="0">
                <a:solidFill>
                  <a:srgbClr val="000000"/>
                </a:solidFill>
                <a:latin typeface="Arial (Body)"/>
              </a:rPr>
              <a:t> </a:t>
            </a:r>
            <a:r>
              <a:rPr lang="en-US" altLang="en-US" sz="2400" dirty="0">
                <a:solidFill>
                  <a:srgbClr val="000000"/>
                </a:solidFill>
                <a:latin typeface="Arial (Body)"/>
              </a:rPr>
              <a:t>Cs in cases where bacteria attempt to destroy tissue</a:t>
            </a:r>
          </a:p>
          <a:p>
            <a:pPr marL="741553" lvl="1" indent="-284353">
              <a:spcAft>
                <a:spcPct val="0"/>
              </a:spcAft>
              <a:buClr>
                <a:srgbClr val="007FA3"/>
              </a:buClr>
              <a:buSzPts val="2400"/>
            </a:pPr>
            <a:r>
              <a:rPr lang="en-US" altLang="en-US" sz="2400" dirty="0">
                <a:solidFill>
                  <a:srgbClr val="000000"/>
                </a:solidFill>
                <a:latin typeface="Arial (Body)"/>
              </a:rPr>
              <a:t>Use phagocytosis to destroy bacteria</a:t>
            </a:r>
          </a:p>
          <a:p>
            <a:pPr marL="741553" lvl="1" indent="-284353">
              <a:spcAft>
                <a:spcPct val="0"/>
              </a:spcAft>
              <a:buClr>
                <a:srgbClr val="007FA3"/>
              </a:buClr>
              <a:buSzPts val="2400"/>
            </a:pPr>
            <a:r>
              <a:rPr lang="en-US" altLang="en-US" sz="2400" dirty="0">
                <a:solidFill>
                  <a:srgbClr val="000000"/>
                </a:solidFill>
                <a:latin typeface="Arial (Body)"/>
              </a:rPr>
              <a:t>As an infection occurs, the body produces a higher than normal number of neutrophils.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56</a:t>
            </a:fld>
            <a:endParaRPr lang="en-US" dirty="0"/>
          </a:p>
        </p:txBody>
      </p:sp>
    </p:spTree>
    <p:extLst>
      <p:ext uri="{BB962C8B-B14F-4D97-AF65-F5344CB8AC3E}">
        <p14:creationId xmlns:p14="http://schemas.microsoft.com/office/powerpoint/2010/main" val="1352265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2585"/>
          </a:xfrm>
          <a:solidFill>
            <a:schemeClr val="accent4">
              <a:lumMod val="20000"/>
              <a:lumOff val="80000"/>
            </a:schemeClr>
          </a:solidFill>
        </p:spPr>
        <p:txBody>
          <a:bodyPr tIns="91425">
            <a:noAutofit/>
          </a:bodyPr>
          <a:lstStyle/>
          <a:p>
            <a:pPr lvl="0"/>
            <a:r>
              <a:rPr lang="en-US" altLang="en-US" sz="3200" dirty="0" err="1">
                <a:solidFill>
                  <a:srgbClr val="007FA3"/>
                </a:solidFill>
                <a:latin typeface="Arial (Heading)"/>
              </a:rPr>
              <a:t>Polymorphonuclear</a:t>
            </a:r>
            <a:r>
              <a:rPr lang="en-US" altLang="en-US" sz="3200" dirty="0">
                <a:solidFill>
                  <a:srgbClr val="007FA3"/>
                </a:solidFill>
                <a:latin typeface="Arial (Heading)"/>
              </a:rPr>
              <a:t> Granulocytes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708403"/>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Eosinophils</a:t>
            </a:r>
          </a:p>
          <a:p>
            <a:pPr marL="1144778" lvl="2" indent="-230378">
              <a:spcAft>
                <a:spcPct val="0"/>
              </a:spcAft>
              <a:buClr>
                <a:srgbClr val="007FA3"/>
              </a:buClr>
              <a:buSzPts val="2400"/>
            </a:pPr>
            <a:r>
              <a:rPr lang="en-US" altLang="en-US" sz="2400" dirty="0">
                <a:solidFill>
                  <a:srgbClr val="000000"/>
                </a:solidFill>
                <a:latin typeface="Arial (Body)"/>
              </a:rPr>
              <a:t>Utilized to combat </a:t>
            </a:r>
            <a:r>
              <a:rPr lang="en-US" altLang="en-US" sz="2400" dirty="0">
                <a:solidFill>
                  <a:srgbClr val="FF0000"/>
                </a:solidFill>
                <a:latin typeface="Arial (Body)"/>
              </a:rPr>
              <a:t>parasitic</a:t>
            </a:r>
            <a:r>
              <a:rPr lang="en-US" altLang="en-US" sz="2400" dirty="0">
                <a:solidFill>
                  <a:srgbClr val="000000"/>
                </a:solidFill>
                <a:latin typeface="Arial (Body)"/>
              </a:rPr>
              <a:t> invasions and </a:t>
            </a:r>
            <a:r>
              <a:rPr lang="en-US" altLang="en-US" sz="2400" dirty="0">
                <a:solidFill>
                  <a:srgbClr val="FF0000"/>
                </a:solidFill>
                <a:latin typeface="Arial (Body)"/>
              </a:rPr>
              <a:t>allergies</a:t>
            </a:r>
          </a:p>
          <a:p>
            <a:pPr marL="313182" indent="-342900">
              <a:spcAft>
                <a:spcPct val="0"/>
              </a:spcAft>
              <a:buClr>
                <a:srgbClr val="007FA3"/>
              </a:buClr>
              <a:buSzPts val="2400"/>
            </a:pPr>
            <a:r>
              <a:rPr lang="en-US" altLang="en-US" sz="2400" b="1" dirty="0">
                <a:solidFill>
                  <a:srgbClr val="FF0000"/>
                </a:solidFill>
                <a:latin typeface="Arial (Body)"/>
              </a:rPr>
              <a:t>Basophils</a:t>
            </a:r>
          </a:p>
          <a:p>
            <a:pPr marL="744728" lvl="1" indent="-230378">
              <a:spcAft>
                <a:spcPct val="0"/>
              </a:spcAft>
              <a:buClr>
                <a:srgbClr val="007FA3"/>
              </a:buClr>
              <a:buSzPts val="2400"/>
            </a:pPr>
            <a:r>
              <a:rPr lang="en-US" altLang="en-US" sz="2400" dirty="0">
                <a:solidFill>
                  <a:srgbClr val="000000"/>
                </a:solidFill>
                <a:latin typeface="Arial (Body)"/>
              </a:rPr>
              <a:t>Involved with </a:t>
            </a:r>
            <a:r>
              <a:rPr lang="en-US" altLang="en-US" sz="2400" dirty="0">
                <a:solidFill>
                  <a:srgbClr val="FF0000"/>
                </a:solidFill>
                <a:latin typeface="Arial (Body)"/>
              </a:rPr>
              <a:t>allergic</a:t>
            </a:r>
            <a:r>
              <a:rPr lang="en-US" altLang="en-US" sz="2400" dirty="0">
                <a:solidFill>
                  <a:srgbClr val="000000"/>
                </a:solidFill>
                <a:latin typeface="Arial (Body)"/>
              </a:rPr>
              <a:t> reactions and </a:t>
            </a:r>
            <a:r>
              <a:rPr lang="en-US" altLang="en-US" sz="2400" dirty="0">
                <a:solidFill>
                  <a:srgbClr val="FF0000"/>
                </a:solidFill>
                <a:latin typeface="Arial (Body)"/>
              </a:rPr>
              <a:t>inflammation</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57</a:t>
            </a:fld>
            <a:endParaRPr lang="en-US" dirty="0"/>
          </a:p>
        </p:txBody>
      </p:sp>
    </p:spTree>
    <p:extLst>
      <p:ext uri="{BB962C8B-B14F-4D97-AF65-F5344CB8AC3E}">
        <p14:creationId xmlns:p14="http://schemas.microsoft.com/office/powerpoint/2010/main" val="1925312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215372"/>
            <a:ext cx="8229600" cy="783250"/>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Mononuclear </a:t>
            </a:r>
            <a:r>
              <a:rPr lang="en-US" altLang="en-US" sz="3600" dirty="0" err="1">
                <a:solidFill>
                  <a:srgbClr val="007FA3"/>
                </a:solidFill>
                <a:latin typeface="Arial (Heading)"/>
              </a:rPr>
              <a:t>Agranulocytes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93152"/>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Two types of mononuclear agranulocytes exist.</a:t>
            </a:r>
          </a:p>
          <a:p>
            <a:pPr marL="255651" lvl="0" indent="-255651">
              <a:spcAft>
                <a:spcPct val="0"/>
              </a:spcAft>
              <a:buClr>
                <a:srgbClr val="007FA3"/>
              </a:buClr>
              <a:buSzPts val="2400"/>
            </a:pPr>
            <a:r>
              <a:rPr lang="en-US" altLang="en-US" sz="2400" b="1" dirty="0">
                <a:solidFill>
                  <a:srgbClr val="FF0000"/>
                </a:solidFill>
                <a:latin typeface="Arial (Body)"/>
              </a:rPr>
              <a:t>Monocytes</a:t>
            </a:r>
          </a:p>
          <a:p>
            <a:pPr marL="741553" lvl="1" indent="-284353">
              <a:spcAft>
                <a:spcPct val="0"/>
              </a:spcAft>
              <a:buClr>
                <a:srgbClr val="007FA3"/>
              </a:buClr>
              <a:buSzPts val="2400"/>
            </a:pPr>
            <a:r>
              <a:rPr lang="en-US" altLang="en-US" sz="2400" dirty="0">
                <a:solidFill>
                  <a:srgbClr val="000000"/>
                </a:solidFill>
                <a:latin typeface="Arial (Body)"/>
              </a:rPr>
              <a:t>Found in higher than normal amounts when a chronic </a:t>
            </a:r>
            <a:r>
              <a:rPr lang="en-US" altLang="en-US" sz="2400" dirty="0">
                <a:solidFill>
                  <a:srgbClr val="FF0000"/>
                </a:solidFill>
                <a:latin typeface="Arial (Body)"/>
              </a:rPr>
              <a:t>infection</a:t>
            </a:r>
            <a:r>
              <a:rPr lang="en-US" altLang="en-US" sz="2400" dirty="0">
                <a:solidFill>
                  <a:srgbClr val="000000"/>
                </a:solidFill>
                <a:latin typeface="Arial (Body)"/>
              </a:rPr>
              <a:t> occurs</a:t>
            </a:r>
          </a:p>
          <a:p>
            <a:pPr marL="741553" lvl="1" indent="-284353">
              <a:spcAft>
                <a:spcPct val="0"/>
              </a:spcAft>
              <a:buClr>
                <a:srgbClr val="007FA3"/>
              </a:buClr>
              <a:buSzPts val="2400"/>
            </a:pPr>
            <a:r>
              <a:rPr lang="en-US" altLang="en-US" sz="2400" dirty="0">
                <a:solidFill>
                  <a:srgbClr val="000000"/>
                </a:solidFill>
                <a:latin typeface="Arial (Body)"/>
              </a:rPr>
              <a:t>Destroy invaders through </a:t>
            </a:r>
            <a:r>
              <a:rPr lang="en-US" altLang="en-US" sz="2400" dirty="0">
                <a:solidFill>
                  <a:srgbClr val="FF0000"/>
                </a:solidFill>
                <a:latin typeface="Arial (Body)"/>
              </a:rPr>
              <a:t>phagocytosis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3598485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933921"/>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Mononuclear </a:t>
            </a:r>
            <a:r>
              <a:rPr lang="en-US" altLang="en-US" sz="3600" dirty="0" err="1">
                <a:solidFill>
                  <a:srgbClr val="007FA3"/>
                </a:solidFill>
                <a:latin typeface="Arial (Heading)"/>
              </a:rPr>
              <a:t>Agranulocytes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185183"/>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Lymphocytes</a:t>
            </a:r>
          </a:p>
          <a:p>
            <a:pPr marL="741553" lvl="1" indent="-284353">
              <a:spcAft>
                <a:spcPct val="0"/>
              </a:spcAft>
              <a:buClr>
                <a:srgbClr val="007FA3"/>
              </a:buClr>
              <a:buSzPts val="2400"/>
            </a:pPr>
            <a:r>
              <a:rPr lang="en-US" altLang="en-US" sz="2400" dirty="0">
                <a:solidFill>
                  <a:srgbClr val="000000"/>
                </a:solidFill>
                <a:latin typeface="Arial (Body)"/>
              </a:rPr>
              <a:t>Protect us from infection by using a process that produces </a:t>
            </a:r>
            <a:r>
              <a:rPr lang="en-US" altLang="en-US" sz="2400" dirty="0">
                <a:solidFill>
                  <a:srgbClr val="FF0000"/>
                </a:solidFill>
                <a:latin typeface="Arial (Body)"/>
              </a:rPr>
              <a:t>antibodies</a:t>
            </a:r>
            <a:r>
              <a:rPr lang="en-US" altLang="en-US" sz="2400" dirty="0">
                <a:solidFill>
                  <a:srgbClr val="000000"/>
                </a:solidFill>
                <a:latin typeface="Arial (Body)"/>
              </a:rPr>
              <a:t> that inhibit or directly attack invaders</a:t>
            </a:r>
          </a:p>
          <a:p>
            <a:pPr marL="741553" lvl="1" indent="-284353">
              <a:spcAft>
                <a:spcPct val="0"/>
              </a:spcAft>
              <a:buClr>
                <a:srgbClr val="007FA3"/>
              </a:buClr>
              <a:buSzPts val="2400"/>
            </a:pPr>
            <a:r>
              <a:rPr lang="en-US" altLang="en-US" sz="2400" dirty="0">
                <a:solidFill>
                  <a:srgbClr val="000000"/>
                </a:solidFill>
                <a:latin typeface="Arial (Body)"/>
              </a:rPr>
              <a:t>Some lymphocytes directly attack invaders.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281423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Blood low in oxygen and high in carbon dioxide is deoxygenated. Blood high in oxygen and low in carbon dioxide is oxygenated. &#10;&#10;The pulmonary circulation functions and parts are as follows.&#10;• Air or oxygen flows into the trachea and bronchi, which attach to the alveoli in the lungs.&#10;• The lungs contain the pulmonary arteries, alveoli, lung capillaries.&#10;&#10;The systemic circulation functions and parts are as follows.&#10;• From the heart, oxygenated blood flows through the arteries to the arterioles and then to the body capillaries.&#10;• From the body capillaries and venules, deoxygenated blood flows through the veins and back to the heart.&#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018" y="482138"/>
            <a:ext cx="7365077" cy="598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6</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763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83250"/>
          </a:xfrm>
          <a:solidFill>
            <a:schemeClr val="accent4">
              <a:lumMod val="20000"/>
              <a:lumOff val="80000"/>
            </a:schemeClr>
          </a:solidFill>
        </p:spPr>
        <p:txBody>
          <a:bodyPr tIns="91425">
            <a:noAutofit/>
          </a:bodyPr>
          <a:lstStyle/>
          <a:p>
            <a:r>
              <a:rPr lang="en-US" altLang="en-US" sz="3600" dirty="0">
                <a:solidFill>
                  <a:schemeClr val="tx1"/>
                </a:solidFill>
                <a:latin typeface="Arial (Heading)"/>
              </a:rPr>
              <a:t>Thrombocytes (</a:t>
            </a:r>
            <a:r>
              <a:rPr lang="en-US" altLang="en-US" sz="3600" dirty="0">
                <a:solidFill>
                  <a:schemeClr val="tx1"/>
                </a:solidFill>
                <a:latin typeface="Arial (Body)"/>
              </a:rPr>
              <a:t>platelets)</a:t>
            </a:r>
            <a:endParaRPr lang="en-US" altLang="en-US" sz="2000" b="0" dirty="0">
              <a:solidFill>
                <a:schemeClr val="tx1"/>
              </a:solidFill>
              <a:latin typeface="Arial (Heading)"/>
            </a:endParaRPr>
          </a:p>
        </p:txBody>
      </p:sp>
      <p:sp>
        <p:nvSpPr>
          <p:cNvPr id="3" name="Content Placeholder 2"/>
          <p:cNvSpPr>
            <a:spLocks noGrp="1"/>
          </p:cNvSpPr>
          <p:nvPr>
            <p:ph idx="1"/>
          </p:nvPr>
        </p:nvSpPr>
        <p:spPr>
          <a:xfrm>
            <a:off x="457200" y="1600200"/>
            <a:ext cx="8229600" cy="1677352"/>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smallest formed elements</a:t>
            </a:r>
          </a:p>
          <a:p>
            <a:pPr marL="255651" lvl="0" indent="-255651">
              <a:spcAft>
                <a:spcPct val="0"/>
              </a:spcAft>
              <a:buClr>
                <a:srgbClr val="007FA3"/>
              </a:buClr>
              <a:buSzPts val="2400"/>
            </a:pPr>
            <a:r>
              <a:rPr lang="en-US" altLang="en-US" sz="2400" dirty="0">
                <a:solidFill>
                  <a:srgbClr val="000000"/>
                </a:solidFill>
                <a:latin typeface="Arial (Body)"/>
              </a:rPr>
              <a:t>Responsible for the blood’s ability to clot</a:t>
            </a:r>
          </a:p>
        </p:txBody>
      </p:sp>
      <p:sp>
        <p:nvSpPr>
          <p:cNvPr id="4" name="Content Placeholder 2"/>
          <p:cNvSpPr txBox="1">
            <a:spLocks/>
          </p:cNvSpPr>
          <p:nvPr/>
        </p:nvSpPr>
        <p:spPr>
          <a:xfrm>
            <a:off x="457200" y="2980113"/>
            <a:ext cx="8229600" cy="166196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255651" indent="-255651">
              <a:spcAft>
                <a:spcPct val="0"/>
              </a:spcAft>
              <a:buClr>
                <a:srgbClr val="007FA3"/>
              </a:buClr>
              <a:buSzPts val="2400"/>
            </a:pPr>
            <a:r>
              <a:rPr lang="en-US" altLang="en-US" sz="2400" dirty="0">
                <a:solidFill>
                  <a:srgbClr val="000000"/>
                </a:solidFill>
                <a:latin typeface="Arial (Body)"/>
              </a:rPr>
              <a:t>Platelets stick together and plug a hole in a blood vessel and can release a substance called serotonin, which causes smooth muscle constriction and decreased blood flow.</a:t>
            </a:r>
          </a:p>
        </p:txBody>
      </p:sp>
      <p:sp>
        <p:nvSpPr>
          <p:cNvPr id="5" name="Slide Number Placeholder 4"/>
          <p:cNvSpPr>
            <a:spLocks noGrp="1"/>
          </p:cNvSpPr>
          <p:nvPr>
            <p:ph type="sldNum" sz="quarter" idx="12"/>
          </p:nvPr>
        </p:nvSpPr>
        <p:spPr/>
        <p:txBody>
          <a:bodyPr/>
          <a:lstStyle/>
          <a:p>
            <a:fld id="{200B2350-5261-4F5C-9DF5-EF0D264FC8D2}" type="slidenum">
              <a:rPr lang="en-US" smtClean="0"/>
              <a:pPr/>
              <a:t>60</a:t>
            </a:fld>
            <a:endParaRPr lang="en-US" dirty="0"/>
          </a:p>
        </p:txBody>
      </p:sp>
    </p:spTree>
    <p:extLst>
      <p:ext uri="{BB962C8B-B14F-4D97-AF65-F5344CB8AC3E}">
        <p14:creationId xmlns:p14="http://schemas.microsoft.com/office/powerpoint/2010/main" val="3627260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50903"/>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Blood Types and Transfusions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5467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A person needing a blood transfusion cannot randomly select a blood donor because of antigens, cell surface markers.</a:t>
            </a:r>
          </a:p>
          <a:p>
            <a:pPr marL="255651" lvl="0" indent="-255651">
              <a:spcAft>
                <a:spcPct val="0"/>
              </a:spcAft>
              <a:buClr>
                <a:srgbClr val="007FA3"/>
              </a:buClr>
              <a:buSzPts val="2400"/>
            </a:pPr>
            <a:r>
              <a:rPr lang="en-US" altLang="en-US" sz="2400" dirty="0">
                <a:solidFill>
                  <a:srgbClr val="000000"/>
                </a:solidFill>
                <a:latin typeface="Arial (Body)"/>
              </a:rPr>
              <a:t>Foreign antigens which were not originally found in the body are “non-self” antigens.</a:t>
            </a:r>
          </a:p>
          <a:p>
            <a:pPr marL="255651" lvl="0" indent="-255651">
              <a:spcAft>
                <a:spcPct val="0"/>
              </a:spcAft>
              <a:buClr>
                <a:srgbClr val="007FA3"/>
              </a:buClr>
              <a:buSzPts val="2400"/>
            </a:pPr>
            <a:r>
              <a:rPr lang="en-US" altLang="en-US" sz="2400" dirty="0">
                <a:solidFill>
                  <a:srgbClr val="000000"/>
                </a:solidFill>
                <a:latin typeface="Arial (Body)"/>
              </a:rPr>
              <a:t>“Self-antigens” exist on the cell membrane of every cell in our body.</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61</a:t>
            </a:fld>
            <a:endParaRPr lang="en-US" dirty="0"/>
          </a:p>
        </p:txBody>
      </p:sp>
    </p:spTree>
    <p:extLst>
      <p:ext uri="{BB962C8B-B14F-4D97-AF65-F5344CB8AC3E}">
        <p14:creationId xmlns:p14="http://schemas.microsoft.com/office/powerpoint/2010/main" val="1468837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47155"/>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Blood Types and Transfusions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3926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Antibodies will react with the antigens that caused them to form, and the antigens stick together in little clumps, called agglutination.</a:t>
            </a:r>
          </a:p>
          <a:p>
            <a:pPr marL="741553" lvl="1" indent="-284353">
              <a:spcAft>
                <a:spcPct val="0"/>
              </a:spcAft>
              <a:buClr>
                <a:srgbClr val="007FA3"/>
              </a:buClr>
              <a:buSzPts val="2400"/>
            </a:pPr>
            <a:r>
              <a:rPr lang="en-US" altLang="en-US" sz="2400" dirty="0">
                <a:solidFill>
                  <a:srgbClr val="000000"/>
                </a:solidFill>
                <a:latin typeface="Arial (Body)"/>
              </a:rPr>
              <a:t>This chain of events called the antigen-antibody reaction is the basis of the immune response.</a:t>
            </a:r>
          </a:p>
          <a:p>
            <a:pPr marL="255651" lvl="0" indent="-255651">
              <a:spcAft>
                <a:spcPct val="0"/>
              </a:spcAft>
              <a:buClr>
                <a:srgbClr val="007FA3"/>
              </a:buClr>
              <a:buSzPts val="2400"/>
            </a:pPr>
            <a:r>
              <a:rPr lang="en-US" altLang="en-US" sz="2400" dirty="0">
                <a:solidFill>
                  <a:srgbClr val="000000"/>
                </a:solidFill>
                <a:latin typeface="Arial (Body)"/>
              </a:rPr>
              <a:t>While there are over 50 different antigen types, the main focus is on A, B, and R</a:t>
            </a:r>
            <a:r>
              <a:rPr lang="en-US" altLang="en-US" sz="100" dirty="0">
                <a:solidFill>
                  <a:srgbClr val="000000"/>
                </a:solidFill>
                <a:latin typeface="Arial (Body)"/>
              </a:rPr>
              <a:t> </a:t>
            </a:r>
            <a:r>
              <a:rPr lang="en-US" altLang="en-US" sz="2400" dirty="0">
                <a:solidFill>
                  <a:srgbClr val="000000"/>
                </a:solidFill>
                <a:latin typeface="Arial (Body)"/>
              </a:rPr>
              <a:t>h antigens.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62</a:t>
            </a:fld>
            <a:endParaRPr lang="en-US" dirty="0"/>
          </a:p>
        </p:txBody>
      </p:sp>
    </p:spTree>
    <p:extLst>
      <p:ext uri="{BB962C8B-B14F-4D97-AF65-F5344CB8AC3E}">
        <p14:creationId xmlns:p14="http://schemas.microsoft.com/office/powerpoint/2010/main" val="3538102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1218"/>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Type A</a:t>
            </a:r>
          </a:p>
        </p:txBody>
      </p:sp>
      <p:sp>
        <p:nvSpPr>
          <p:cNvPr id="3" name="Content Placeholder 2"/>
          <p:cNvSpPr>
            <a:spLocks noGrp="1"/>
          </p:cNvSpPr>
          <p:nvPr>
            <p:ph idx="1"/>
          </p:nvPr>
        </p:nvSpPr>
        <p:spPr>
          <a:xfrm>
            <a:off x="457200" y="1600200"/>
            <a:ext cx="8229600" cy="303926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Very common; approximately 41% of U</a:t>
            </a:r>
            <a:r>
              <a:rPr lang="en-US" altLang="en-US" sz="100" dirty="0">
                <a:solidFill>
                  <a:srgbClr val="000000"/>
                </a:solidFill>
                <a:latin typeface="Arial (Body)"/>
              </a:rPr>
              <a:t> </a:t>
            </a:r>
            <a:r>
              <a:rPr lang="en-US" altLang="en-US" sz="2400" dirty="0">
                <a:solidFill>
                  <a:srgbClr val="000000"/>
                </a:solidFill>
                <a:latin typeface="Arial (Body)"/>
              </a:rPr>
              <a:t>.</a:t>
            </a:r>
            <a:r>
              <a:rPr lang="en-US" altLang="en-US" sz="100" dirty="0">
                <a:solidFill>
                  <a:srgbClr val="000000"/>
                </a:solidFill>
                <a:latin typeface="Arial (Body)"/>
              </a:rPr>
              <a:t> </a:t>
            </a:r>
            <a:r>
              <a:rPr lang="en-US" altLang="en-US" sz="2400" dirty="0">
                <a:solidFill>
                  <a:srgbClr val="000000"/>
                </a:solidFill>
                <a:latin typeface="Arial (Body)"/>
              </a:rPr>
              <a:t>S. population has this type A</a:t>
            </a:r>
          </a:p>
          <a:p>
            <a:pPr marL="255651" lvl="0" indent="-255651">
              <a:spcAft>
                <a:spcPct val="0"/>
              </a:spcAft>
              <a:buClr>
                <a:srgbClr val="007FA3"/>
              </a:buClr>
              <a:buSzPts val="2400"/>
            </a:pPr>
            <a:r>
              <a:rPr lang="en-US" altLang="en-US" sz="2400" dirty="0">
                <a:solidFill>
                  <a:srgbClr val="000000"/>
                </a:solidFill>
                <a:latin typeface="Arial (Body)"/>
              </a:rPr>
              <a:t>“A” represents a specific type of “self” antigen found on the cell membrane of the R</a:t>
            </a:r>
            <a:r>
              <a:rPr lang="en-US" altLang="en-US" sz="100" dirty="0">
                <a:solidFill>
                  <a:srgbClr val="000000"/>
                </a:solidFill>
                <a:latin typeface="Arial (Body)"/>
              </a:rPr>
              <a:t> </a:t>
            </a:r>
            <a:r>
              <a:rPr lang="en-US" altLang="en-US" sz="2400" dirty="0">
                <a:solidFill>
                  <a:srgbClr val="000000"/>
                </a:solidFill>
                <a:latin typeface="Arial (Body)"/>
              </a:rPr>
              <a:t>B</a:t>
            </a:r>
            <a:r>
              <a:rPr lang="en-US" altLang="en-US" sz="100" dirty="0">
                <a:solidFill>
                  <a:srgbClr val="000000"/>
                </a:solidFill>
                <a:latin typeface="Arial (Body)"/>
              </a:rPr>
              <a:t> </a:t>
            </a:r>
            <a:r>
              <a:rPr lang="en-US" altLang="en-US" sz="2400" dirty="0">
                <a:solidFill>
                  <a:srgbClr val="000000"/>
                </a:solidFill>
                <a:latin typeface="Arial (Body)"/>
              </a:rPr>
              <a:t>C.</a:t>
            </a:r>
          </a:p>
          <a:p>
            <a:pPr marL="741553" lvl="1" indent="-284353">
              <a:spcAft>
                <a:spcPct val="0"/>
              </a:spcAft>
              <a:buClr>
                <a:srgbClr val="007FA3"/>
              </a:buClr>
              <a:buSzPts val="2400"/>
            </a:pPr>
            <a:r>
              <a:rPr lang="en-US" altLang="en-US" sz="2400" dirty="0">
                <a:solidFill>
                  <a:srgbClr val="000000"/>
                </a:solidFill>
                <a:latin typeface="Arial (Body)"/>
              </a:rPr>
              <a:t>Since person was born with type A blood, no antibodies were created to fight it, so there are no anti</a:t>
            </a:r>
            <a:r>
              <a:rPr lang="pt-BR" altLang="en-US" sz="2400" dirty="0">
                <a:solidFill>
                  <a:srgbClr val="000000"/>
                </a:solidFill>
                <a:latin typeface="Arial (Body)"/>
              </a:rPr>
              <a:t>-A </a:t>
            </a:r>
            <a:r>
              <a:rPr lang="en-US" altLang="en-US" sz="2400" dirty="0">
                <a:solidFill>
                  <a:srgbClr val="000000"/>
                </a:solidFill>
                <a:latin typeface="Arial (Body)"/>
              </a:rPr>
              <a:t>antibodies, but there are </a:t>
            </a:r>
            <a:r>
              <a:rPr lang="pt-BR" altLang="en-US" sz="2400" dirty="0">
                <a:solidFill>
                  <a:srgbClr val="000000"/>
                </a:solidFill>
                <a:latin typeface="Arial (Body)"/>
              </a:rPr>
              <a:t>anti-B </a:t>
            </a:r>
            <a:r>
              <a:rPr lang="en-US" altLang="en-US" sz="2400" dirty="0">
                <a:solidFill>
                  <a:srgbClr val="000000"/>
                </a:solidFill>
                <a:latin typeface="Arial (Body)"/>
              </a:rPr>
              <a:t>antibodies.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63</a:t>
            </a:fld>
            <a:endParaRPr lang="en-US" dirty="0"/>
          </a:p>
        </p:txBody>
      </p:sp>
    </p:spTree>
    <p:extLst>
      <p:ext uri="{BB962C8B-B14F-4D97-AF65-F5344CB8AC3E}">
        <p14:creationId xmlns:p14="http://schemas.microsoft.com/office/powerpoint/2010/main" val="752077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83250"/>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Type B</a:t>
            </a:r>
          </a:p>
        </p:txBody>
      </p:sp>
      <p:sp>
        <p:nvSpPr>
          <p:cNvPr id="3" name="Content Placeholder 2"/>
          <p:cNvSpPr>
            <a:spLocks noGrp="1"/>
          </p:cNvSpPr>
          <p:nvPr>
            <p:ph idx="1"/>
          </p:nvPr>
        </p:nvSpPr>
        <p:spPr>
          <a:xfrm>
            <a:off x="457200" y="1600200"/>
            <a:ext cx="8229600" cy="348553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Possess type B antigens</a:t>
            </a:r>
          </a:p>
          <a:p>
            <a:pPr marL="255651" lvl="0" indent="-255651">
              <a:spcAft>
                <a:spcPct val="0"/>
              </a:spcAft>
              <a:buClr>
                <a:srgbClr val="007FA3"/>
              </a:buClr>
              <a:buSzPts val="2400"/>
            </a:pPr>
            <a:r>
              <a:rPr lang="en-US" altLang="en-US" sz="2400" dirty="0">
                <a:solidFill>
                  <a:srgbClr val="000000"/>
                </a:solidFill>
                <a:latin typeface="Arial (Body)"/>
              </a:rPr>
              <a:t>Plasma contains </a:t>
            </a:r>
            <a:r>
              <a:rPr lang="pt-BR" altLang="en-US" sz="2400" dirty="0">
                <a:solidFill>
                  <a:srgbClr val="000000"/>
                </a:solidFill>
                <a:latin typeface="Arial (Body)"/>
              </a:rPr>
              <a:t>anti-A </a:t>
            </a:r>
            <a:r>
              <a:rPr lang="en-US" altLang="en-US" sz="2400" dirty="0">
                <a:solidFill>
                  <a:srgbClr val="000000"/>
                </a:solidFill>
                <a:latin typeface="Arial (Body)"/>
              </a:rPr>
              <a:t>antibodies.</a:t>
            </a:r>
          </a:p>
          <a:p>
            <a:pPr marL="741553" lvl="1" indent="-284353">
              <a:spcAft>
                <a:spcPct val="0"/>
              </a:spcAft>
              <a:buClr>
                <a:srgbClr val="007FA3"/>
              </a:buClr>
              <a:buSzPts val="2400"/>
            </a:pPr>
            <a:r>
              <a:rPr lang="en-US" altLang="en-US" sz="2400" dirty="0">
                <a:solidFill>
                  <a:srgbClr val="000000"/>
                </a:solidFill>
                <a:latin typeface="Arial (Body)"/>
              </a:rPr>
              <a:t>If a person with type B blood was given type A blood, the </a:t>
            </a:r>
            <a:r>
              <a:rPr lang="pt-BR" altLang="en-US" sz="2400" dirty="0">
                <a:solidFill>
                  <a:srgbClr val="000000"/>
                </a:solidFill>
                <a:latin typeface="Arial (Body)"/>
              </a:rPr>
              <a:t>anti-A </a:t>
            </a:r>
            <a:r>
              <a:rPr lang="en-US" altLang="en-US" sz="2400" dirty="0">
                <a:solidFill>
                  <a:srgbClr val="000000"/>
                </a:solidFill>
                <a:latin typeface="Arial (Body)"/>
              </a:rPr>
              <a:t>antibodies would attack the donated R</a:t>
            </a:r>
            <a:r>
              <a:rPr lang="en-US" altLang="en-US" sz="100" dirty="0">
                <a:solidFill>
                  <a:srgbClr val="000000"/>
                </a:solidFill>
                <a:latin typeface="Arial (Body)"/>
              </a:rPr>
              <a:t> </a:t>
            </a:r>
            <a:r>
              <a:rPr lang="en-US" altLang="en-US" sz="2400" dirty="0">
                <a:solidFill>
                  <a:srgbClr val="000000"/>
                </a:solidFill>
                <a:latin typeface="Arial (Body)"/>
              </a:rPr>
              <a:t>B</a:t>
            </a:r>
            <a:r>
              <a:rPr lang="en-US" altLang="en-US" sz="100" dirty="0">
                <a:solidFill>
                  <a:srgbClr val="000000"/>
                </a:solidFill>
                <a:latin typeface="Arial (Body)"/>
              </a:rPr>
              <a:t> </a:t>
            </a:r>
            <a:r>
              <a:rPr lang="en-US" altLang="en-US" sz="2400" dirty="0">
                <a:solidFill>
                  <a:srgbClr val="000000"/>
                </a:solidFill>
                <a:latin typeface="Arial (Body)"/>
              </a:rPr>
              <a:t>Cs and destroy them because they see the cells as foreign material.</a:t>
            </a:r>
          </a:p>
          <a:p>
            <a:pPr marL="741553" lvl="1" indent="-284353">
              <a:spcAft>
                <a:spcPct val="0"/>
              </a:spcAft>
              <a:buClr>
                <a:srgbClr val="007FA3"/>
              </a:buClr>
              <a:buSzPts val="2400"/>
            </a:pPr>
            <a:r>
              <a:rPr lang="en-US" altLang="en-US" sz="2400" dirty="0">
                <a:solidFill>
                  <a:srgbClr val="000000"/>
                </a:solidFill>
                <a:latin typeface="Arial (Body)"/>
              </a:rPr>
              <a:t>Antibodies cause agglutination, resulting in serious harm and even death</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64</a:t>
            </a:fld>
            <a:endParaRPr lang="en-US" dirty="0"/>
          </a:p>
        </p:txBody>
      </p:sp>
    </p:spTree>
    <p:extLst>
      <p:ext uri="{BB962C8B-B14F-4D97-AF65-F5344CB8AC3E}">
        <p14:creationId xmlns:p14="http://schemas.microsoft.com/office/powerpoint/2010/main" val="1630262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83250"/>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Type A</a:t>
            </a:r>
            <a:r>
              <a:rPr lang="en-US" altLang="en-US" sz="100" dirty="0">
                <a:solidFill>
                  <a:srgbClr val="007FA3"/>
                </a:solidFill>
                <a:latin typeface="Arial (Heading)"/>
              </a:rPr>
              <a:t> </a:t>
            </a:r>
            <a:r>
              <a:rPr lang="en-US" altLang="en-US" sz="3600" dirty="0">
                <a:solidFill>
                  <a:srgbClr val="007FA3"/>
                </a:solidFill>
                <a:latin typeface="Arial (Heading)"/>
              </a:rPr>
              <a:t>B Blood</a:t>
            </a:r>
          </a:p>
        </p:txBody>
      </p:sp>
      <p:sp>
        <p:nvSpPr>
          <p:cNvPr id="3" name="Content Placeholder 2"/>
          <p:cNvSpPr>
            <a:spLocks noGrp="1"/>
          </p:cNvSpPr>
          <p:nvPr>
            <p:ph idx="1"/>
          </p:nvPr>
        </p:nvSpPr>
        <p:spPr>
          <a:xfrm>
            <a:off x="457200" y="1600200"/>
            <a:ext cx="8229600" cy="2300600"/>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Contains both A and B self antigens</a:t>
            </a:r>
          </a:p>
          <a:p>
            <a:pPr marL="255651" lvl="0" indent="-255651">
              <a:spcAft>
                <a:spcPct val="0"/>
              </a:spcAft>
              <a:buClr>
                <a:srgbClr val="007FA3"/>
              </a:buClr>
              <a:buSzPts val="2400"/>
            </a:pPr>
            <a:r>
              <a:rPr lang="en-US" altLang="en-US" sz="2400" dirty="0">
                <a:solidFill>
                  <a:srgbClr val="000000"/>
                </a:solidFill>
                <a:latin typeface="Arial (Body)"/>
              </a:rPr>
              <a:t>Has neither A nor B antibodies in the plasma</a:t>
            </a:r>
          </a:p>
          <a:p>
            <a:pPr marL="741553" lvl="1" indent="-284353">
              <a:spcAft>
                <a:spcPct val="0"/>
              </a:spcAft>
              <a:buClr>
                <a:srgbClr val="007FA3"/>
              </a:buClr>
              <a:buSzPts val="2400"/>
            </a:pPr>
            <a:r>
              <a:rPr lang="en-US" altLang="en-US" sz="2400" dirty="0">
                <a:solidFill>
                  <a:srgbClr val="000000"/>
                </a:solidFill>
                <a:latin typeface="Arial (Body)"/>
              </a:rPr>
              <a:t>Because there are no A or B antibodies, people with type A</a:t>
            </a:r>
            <a:r>
              <a:rPr lang="en-US" altLang="en-US" sz="100" dirty="0">
                <a:solidFill>
                  <a:srgbClr val="000000"/>
                </a:solidFill>
                <a:latin typeface="Arial (Body)"/>
              </a:rPr>
              <a:t> </a:t>
            </a:r>
            <a:r>
              <a:rPr lang="en-US" altLang="en-US" sz="2400" dirty="0">
                <a:solidFill>
                  <a:srgbClr val="000000"/>
                </a:solidFill>
                <a:latin typeface="Arial (Body)"/>
              </a:rPr>
              <a:t>B blood are called </a:t>
            </a:r>
            <a:r>
              <a:rPr lang="en-US" altLang="en-US" sz="2400" b="1" dirty="0">
                <a:solidFill>
                  <a:srgbClr val="FF0000"/>
                </a:solidFill>
                <a:latin typeface="Arial (Body)"/>
              </a:rPr>
              <a:t>universal recipients</a:t>
            </a:r>
            <a:r>
              <a:rPr lang="en-US" altLang="en-US" sz="2400" dirty="0">
                <a:solidFill>
                  <a:srgbClr val="000000"/>
                </a:solidFill>
                <a:latin typeface="Arial (Body)"/>
              </a:rPr>
              <a:t> because they can accept any type of blood type transfusion.</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65</a:t>
            </a:fld>
            <a:endParaRPr lang="en-US" dirty="0"/>
          </a:p>
        </p:txBody>
      </p:sp>
    </p:spTree>
    <p:extLst>
      <p:ext uri="{BB962C8B-B14F-4D97-AF65-F5344CB8AC3E}">
        <p14:creationId xmlns:p14="http://schemas.microsoft.com/office/powerpoint/2010/main" val="2309563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23092"/>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Type O Blood</a:t>
            </a: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Contain no A or B antigens, but its plasma contains both A and B antibodies.</a:t>
            </a:r>
          </a:p>
          <a:p>
            <a:pPr marL="255651" lvl="0" indent="-255651">
              <a:spcAft>
                <a:spcPct val="0"/>
              </a:spcAft>
              <a:buClr>
                <a:srgbClr val="007FA3"/>
              </a:buClr>
              <a:buSzPts val="2400"/>
            </a:pPr>
            <a:r>
              <a:rPr lang="en-US" altLang="en-US" sz="2400" dirty="0">
                <a:solidFill>
                  <a:srgbClr val="000000"/>
                </a:solidFill>
                <a:latin typeface="Arial (Body)"/>
              </a:rPr>
              <a:t>Type O blood can be given to anyone and the person with type O blood is labeled a </a:t>
            </a:r>
            <a:r>
              <a:rPr lang="en-US" altLang="en-US" sz="2400" b="1" dirty="0">
                <a:solidFill>
                  <a:srgbClr val="FF0000"/>
                </a:solidFill>
                <a:latin typeface="Arial (Body)"/>
              </a:rPr>
              <a:t>universal donor</a:t>
            </a:r>
            <a:r>
              <a:rPr lang="en-US" altLang="en-US" sz="2400" dirty="0">
                <a:solidFill>
                  <a:srgbClr val="000000"/>
                </a:solidFill>
                <a:latin typeface="Arial (Body)"/>
              </a:rPr>
              <a: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66</a:t>
            </a:fld>
            <a:endParaRPr lang="en-US" dirty="0"/>
          </a:p>
        </p:txBody>
      </p:sp>
    </p:spTree>
    <p:extLst>
      <p:ext uri="{BB962C8B-B14F-4D97-AF65-F5344CB8AC3E}">
        <p14:creationId xmlns:p14="http://schemas.microsoft.com/office/powerpoint/2010/main" val="3653563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13–9</a:t>
            </a:r>
          </a:p>
        </p:txBody>
      </p:sp>
      <p:pic>
        <p:nvPicPr>
          <p:cNvPr id="4" name="Picture 3" descr="Tables for blood types and recipient and donor blood reactions. &#10;&#10;A table for the blood types reads as follows.&#10;Type a Type b Type ab Type o&#10;R b c, surface antigen a R b c, surface antigen b R b c, surface antigens a and b R b c, neither a nor b surface antigens&#10;Plasma, anti b antibodies Plasma, anti a antibodies Plasma, neither anti a nor anti b antibodies Plasma, anti a and&#10;Anti b antibodies&#10;&#10;A table on recipient and donor blood reads as follows.&#10;Recipient’s blood Recipient’s blood Reactions with donor’s blood Reactions with donor’s blood Reactions with donor’s blood Reactions with donor’s blood&#10;R b c antigens Plasma antibodies Donor type o Donor type a Donor type b Donor type a b&#10;None, type o Anti a, anti b Normal blood Agglutinated blood Agglutinated blood Agglutinated blood&#10;A, type a  Anti b Normal blood Normal blood Agglutinated blood Agglutinated blood&#10;B, type b  Anti a Normal blood Agglutinated blood Normal blood Agglutinated blood&#10;A b, type a b None Normal blood Normal blood Normal blood Normal blood&#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686800" cy="6345238"/>
          </a:xfrm>
          <a:prstGeom prst="rect">
            <a:avLst/>
          </a:prstGeom>
        </p:spPr>
      </p:pic>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67</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7112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68</a:t>
            </a:fld>
            <a:endParaRPr lang="en-US" sz="900" b="0" i="0" u="none" strike="noStrike" cap="none" dirty="0">
              <a:solidFill>
                <a:schemeClr val="dk1"/>
              </a:solidFill>
              <a:latin typeface="Arial"/>
              <a:ea typeface="Arial"/>
              <a:cs typeface="Arial"/>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1419894"/>
            <a:ext cx="8924840" cy="4865122"/>
          </a:xfrm>
          <a:prstGeom prst="rect">
            <a:avLst/>
          </a:prstGeom>
        </p:spPr>
      </p:pic>
    </p:spTree>
    <p:extLst>
      <p:ext uri="{BB962C8B-B14F-4D97-AF65-F5344CB8AC3E}">
        <p14:creationId xmlns:p14="http://schemas.microsoft.com/office/powerpoint/2010/main" val="2155481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0291"/>
            <a:ext cx="8229600" cy="795500"/>
          </a:xfrm>
          <a:solidFill>
            <a:schemeClr val="accent5">
              <a:lumMod val="40000"/>
              <a:lumOff val="60000"/>
            </a:schemeClr>
          </a:solidFill>
        </p:spPr>
        <p:txBody>
          <a:bodyPr/>
          <a:lstStyle/>
          <a:p>
            <a:r>
              <a:rPr lang="en-US" dirty="0"/>
              <a:t>Any Questions?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69</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137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tIns="91425">
            <a:noAutofit/>
          </a:bodyPr>
          <a:lstStyle/>
          <a:p>
            <a:pPr lvl="0"/>
            <a:r>
              <a:rPr lang="en-US" altLang="en-US" sz="3200" dirty="0">
                <a:solidFill>
                  <a:srgbClr val="007FA3"/>
                </a:solidFill>
                <a:latin typeface="Arial (Heading)"/>
              </a:rPr>
              <a:t>General Structure and Function of the </a:t>
            </a:r>
            <a:r>
              <a:rPr lang="en-US" altLang="en-US" sz="3200" dirty="0">
                <a:solidFill>
                  <a:srgbClr val="FF0000"/>
                </a:solidFill>
                <a:latin typeface="Arial (Heading)"/>
              </a:rPr>
              <a:t>Heart</a:t>
            </a:r>
            <a:endParaRPr lang="en-US" altLang="en-US" sz="2000" b="0" dirty="0">
              <a:solidFill>
                <a:srgbClr val="FF0000"/>
              </a:solidFill>
              <a:latin typeface="Arial (Heading)"/>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heart is the size of your fist, located slightly left of the center of your chest.</a:t>
            </a:r>
          </a:p>
          <a:p>
            <a:pPr marL="255651" lvl="0" indent="-255651">
              <a:spcAft>
                <a:spcPct val="0"/>
              </a:spcAft>
              <a:buClr>
                <a:srgbClr val="007FA3"/>
              </a:buClr>
              <a:buSzPts val="2400"/>
            </a:pPr>
            <a:r>
              <a:rPr lang="en-US" altLang="en-US" sz="2400" dirty="0">
                <a:solidFill>
                  <a:srgbClr val="000000"/>
                </a:solidFill>
                <a:latin typeface="Arial (Body)"/>
              </a:rPr>
              <a:t>The </a:t>
            </a:r>
            <a:r>
              <a:rPr lang="en-US" altLang="en-US" sz="2400" dirty="0">
                <a:solidFill>
                  <a:srgbClr val="FF0000"/>
                </a:solidFill>
                <a:latin typeface="Arial (Body)"/>
              </a:rPr>
              <a:t>base</a:t>
            </a:r>
            <a:r>
              <a:rPr lang="en-US" altLang="en-US" sz="2400" dirty="0">
                <a:solidFill>
                  <a:srgbClr val="000000"/>
                </a:solidFill>
                <a:latin typeface="Arial (Body)"/>
              </a:rPr>
              <a:t> of the heart is proximal to your head while the </a:t>
            </a:r>
            <a:r>
              <a:rPr lang="en-US" altLang="en-US" sz="2400" dirty="0">
                <a:solidFill>
                  <a:srgbClr val="FF0000"/>
                </a:solidFill>
                <a:latin typeface="Arial (Body)"/>
              </a:rPr>
              <a:t>apex</a:t>
            </a:r>
            <a:r>
              <a:rPr lang="en-US" altLang="en-US" sz="2400" dirty="0">
                <a:solidFill>
                  <a:srgbClr val="000000"/>
                </a:solidFill>
                <a:latin typeface="Arial (Body)"/>
              </a:rPr>
              <a:t> of the heart is distal.</a:t>
            </a:r>
          </a:p>
        </p:txBody>
      </p:sp>
      <p:sp>
        <p:nvSpPr>
          <p:cNvPr id="4" name="Slide Number Placeholder 3"/>
          <p:cNvSpPr>
            <a:spLocks noGrp="1"/>
          </p:cNvSpPr>
          <p:nvPr>
            <p:ph type="sldNum" sz="quarter" idx="12"/>
          </p:nvPr>
        </p:nvSpPr>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138578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915597"/>
          </a:xfrm>
          <a:solidFill>
            <a:schemeClr val="accent2">
              <a:lumMod val="20000"/>
              <a:lumOff val="80000"/>
            </a:schemeClr>
          </a:solidFill>
        </p:spPr>
        <p:txBody>
          <a:bodyPr tIns="91425">
            <a:noAutofit/>
          </a:bodyPr>
          <a:lstStyle/>
          <a:p>
            <a:pPr lvl="0"/>
            <a:r>
              <a:rPr lang="en-US" altLang="en-US" sz="3200" dirty="0">
                <a:solidFill>
                  <a:srgbClr val="007FA3"/>
                </a:solidFill>
                <a:latin typeface="Arial (Heading)"/>
              </a:rPr>
              <a:t>General Structure and Function of the Heart</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199" y="1600200"/>
            <a:ext cx="7716129" cy="4534593"/>
          </a:xfrm>
        </p:spPr>
        <p:txBody>
          <a:bodyPr wrap="square" lIns="91425" tIns="91425" rIns="91425" bIns="91425">
            <a:noAutofit/>
          </a:bodyPr>
          <a:lstStyle/>
          <a:p>
            <a:pPr marL="255651" lvl="0" indent="-255651">
              <a:spcAft>
                <a:spcPct val="0"/>
              </a:spcAft>
              <a:buClr>
                <a:srgbClr val="007FA3"/>
              </a:buClr>
              <a:buSzPts val="2400"/>
            </a:pPr>
            <a:r>
              <a:rPr lang="en-US" altLang="en-US" sz="2800" dirty="0">
                <a:solidFill>
                  <a:srgbClr val="000000"/>
                </a:solidFill>
                <a:latin typeface="Arial (Body)"/>
              </a:rPr>
              <a:t>The heart is one single organ; two pumps working together.</a:t>
            </a:r>
          </a:p>
          <a:p>
            <a:pPr marL="255651" lvl="0" indent="-255651">
              <a:spcAft>
                <a:spcPct val="0"/>
              </a:spcAft>
              <a:buClr>
                <a:srgbClr val="007FA3"/>
              </a:buClr>
              <a:buSzPts val="2400"/>
            </a:pPr>
            <a:r>
              <a:rPr lang="en-US" altLang="en-US" sz="2800" b="1" dirty="0">
                <a:solidFill>
                  <a:srgbClr val="00B0F0"/>
                </a:solidFill>
                <a:latin typeface="Arial (Body)"/>
              </a:rPr>
              <a:t>Right side - </a:t>
            </a:r>
            <a:r>
              <a:rPr lang="en-US" altLang="en-US" sz="2800" dirty="0">
                <a:solidFill>
                  <a:srgbClr val="000000"/>
                </a:solidFill>
                <a:latin typeface="Arial (Body)"/>
              </a:rPr>
              <a:t>collects blood from the body and sends it to the lungs</a:t>
            </a:r>
          </a:p>
          <a:p>
            <a:pPr marL="255651" lvl="0" indent="-255651">
              <a:spcAft>
                <a:spcPct val="0"/>
              </a:spcAft>
              <a:buClr>
                <a:srgbClr val="007FA3"/>
              </a:buClr>
              <a:buSzPts val="2400"/>
            </a:pPr>
            <a:r>
              <a:rPr lang="en-US" altLang="en-US" sz="2800" b="1" dirty="0">
                <a:solidFill>
                  <a:srgbClr val="00B0F0"/>
                </a:solidFill>
                <a:latin typeface="Arial (Body)"/>
              </a:rPr>
              <a:t>Left side -  </a:t>
            </a:r>
            <a:r>
              <a:rPr lang="en-US" altLang="en-US" sz="2800" dirty="0">
                <a:solidFill>
                  <a:srgbClr val="000000"/>
                </a:solidFill>
                <a:latin typeface="Arial (Body)"/>
              </a:rPr>
              <a:t>collects blood from the lungs and sends it to the rest of the body.</a:t>
            </a:r>
          </a:p>
        </p:txBody>
      </p:sp>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37072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The heart is a about the size of a fist and is located to the left center of the chest. &#10;&#10;The parts of the heart are as follows.&#10;• Superior vena cava, from head and arms&#10;• Right pulmonary artery, to lung&#10;• Right pulmonary veins, from lung&#10;• Right atrium&#10;• Tricuspid valve&#10;• Chordae tendineae&#10;• Epicardium, outer layer&#10;• Inferior vena cava, from trunk and legs&#10;• Aorta&#10;• Left pulmonary artery, to lung&#10;• Pulmonary valve&#10;• Left pulmonary veins, from lung&#10;• Left atrium&#10;• Bicuspid or mitral valve&#10;• Aortic valve&#10;• Myocardium or heart muscle&#10;• Left ventricle&#10;• Interventricular septum&#10;• Right ventricl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593"/>
            <a:ext cx="9144000" cy="68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658219125"/>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9842</TotalTime>
  <Words>2455</Words>
  <Application>Microsoft Office PowerPoint</Application>
  <PresentationFormat>On-screen Show (4:3)</PresentationFormat>
  <Paragraphs>380</Paragraphs>
  <Slides>69</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Arial</vt:lpstr>
      <vt:lpstr>Arial (Body)</vt:lpstr>
      <vt:lpstr>Arial (Heading)</vt:lpstr>
      <vt:lpstr>Calibri</vt:lpstr>
      <vt:lpstr>Courier New</vt:lpstr>
      <vt:lpstr>Noto Sans Symbols</vt:lpstr>
      <vt:lpstr>Times New Roman</vt:lpstr>
      <vt:lpstr>Verdana</vt:lpstr>
      <vt:lpstr>508 Lecture</vt:lpstr>
      <vt:lpstr>1_508 Lecture</vt:lpstr>
      <vt:lpstr>PowerPoint Presentation</vt:lpstr>
      <vt:lpstr>Learning Outcomes</vt:lpstr>
      <vt:lpstr>Introduction</vt:lpstr>
      <vt:lpstr>System Overview</vt:lpstr>
      <vt:lpstr>System Overview</vt:lpstr>
      <vt:lpstr>PowerPoint Presentation</vt:lpstr>
      <vt:lpstr>General Structure and Function of the Heart</vt:lpstr>
      <vt:lpstr>General Structure and Function of the Heart</vt:lpstr>
      <vt:lpstr>PowerPoint Presentation</vt:lpstr>
      <vt:lpstr>Heart Wall</vt:lpstr>
      <vt:lpstr>Heart Wall</vt:lpstr>
      <vt:lpstr>PowerPoint Presentation</vt:lpstr>
      <vt:lpstr>Cardiac champers </vt:lpstr>
      <vt:lpstr>PowerPoint Presentation</vt:lpstr>
      <vt:lpstr>Cardiac septums </vt:lpstr>
      <vt:lpstr>Cardiac walls</vt:lpstr>
      <vt:lpstr>Major veins </vt:lpstr>
      <vt:lpstr>PowerPoint Presentation</vt:lpstr>
      <vt:lpstr>Major blood vessels </vt:lpstr>
      <vt:lpstr>Cardiac valves</vt:lpstr>
      <vt:lpstr>PowerPoint Presentation</vt:lpstr>
      <vt:lpstr>Cardiac valves</vt:lpstr>
      <vt:lpstr>Cardiac Cycle Points to Remember</vt:lpstr>
      <vt:lpstr>Coronary Circulation</vt:lpstr>
      <vt:lpstr>Coronary Circulation</vt:lpstr>
      <vt:lpstr>PowerPoint Presentation</vt:lpstr>
      <vt:lpstr>PowerPoint Presentation</vt:lpstr>
      <vt:lpstr>Conduction system of the heart</vt:lpstr>
      <vt:lpstr>PowerPoint Presentation</vt:lpstr>
      <vt:lpstr>PowerPoint Presentation</vt:lpstr>
      <vt:lpstr>PowerPoint Presentation</vt:lpstr>
      <vt:lpstr>Blood Vessels–Vascular System</vt:lpstr>
      <vt:lpstr>Walls of Blood Vessels</vt:lpstr>
      <vt:lpstr>PowerPoint Presentation</vt:lpstr>
      <vt:lpstr>Walls of Blood Vessels</vt:lpstr>
      <vt:lpstr>Walls of Blood Vessels</vt:lpstr>
      <vt:lpstr>Walls of Blood Vessels</vt:lpstr>
      <vt:lpstr>PowerPoint Presentation</vt:lpstr>
      <vt:lpstr>Walls of Blood Vessels</vt:lpstr>
      <vt:lpstr>Walls of Blood Vessels</vt:lpstr>
      <vt:lpstr>Walls of Blood Vessels</vt:lpstr>
      <vt:lpstr>Figure 13–12</vt:lpstr>
      <vt:lpstr>The Lymphatic Connection</vt:lpstr>
      <vt:lpstr>The Lymphatic Connection</vt:lpstr>
      <vt:lpstr>Figure 13–14</vt:lpstr>
      <vt:lpstr>PowerPoint Presentation</vt:lpstr>
      <vt:lpstr>PowerPoint Presentation</vt:lpstr>
      <vt:lpstr>Blood</vt:lpstr>
      <vt:lpstr>Blood Composition</vt:lpstr>
      <vt:lpstr>Blood Composition</vt:lpstr>
      <vt:lpstr>Blood Composition</vt:lpstr>
      <vt:lpstr>Figure 13–7</vt:lpstr>
      <vt:lpstr>Erythrocytes (RBC) </vt:lpstr>
      <vt:lpstr>Leukocytes (WBC) </vt:lpstr>
      <vt:lpstr>PowerPoint Presentation</vt:lpstr>
      <vt:lpstr>Polymorphonuclear Granulocytes</vt:lpstr>
      <vt:lpstr>Polymorphonuclear Granulocytes</vt:lpstr>
      <vt:lpstr>Mononuclear Agranulocytes</vt:lpstr>
      <vt:lpstr>Mononuclear Agranulocytes</vt:lpstr>
      <vt:lpstr>Thrombocytes (platelets)</vt:lpstr>
      <vt:lpstr>Blood Types and Transfusions</vt:lpstr>
      <vt:lpstr>Blood Types and Transfusions</vt:lpstr>
      <vt:lpstr>Type A</vt:lpstr>
      <vt:lpstr>Type B</vt:lpstr>
      <vt:lpstr>Type A B Blood</vt:lpstr>
      <vt:lpstr>Type O Blood</vt:lpstr>
      <vt:lpstr>Figure 13–9</vt:lpstr>
      <vt:lpstr>PowerPoint Presentation</vt:lpstr>
      <vt:lpstr>Any Questions?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for Health Professions: An Interactive Journey, Fourth Edition, Chapter 13, The Cardiovascular System: Transport and Supply</dc:title>
  <dc:subject>Health</dc:subject>
  <dc:creator>Colbert/Ankney/Lee</dc:creator>
  <cp:keywords>Anatomy &amp; Physiology for Health Professions</cp:keywords>
  <cp:lastModifiedBy>Ahmad Rawhi Ata</cp:lastModifiedBy>
  <cp:revision>1670</cp:revision>
  <dcterms:modified xsi:type="dcterms:W3CDTF">2023-09-05T05:06:41Z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