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89" r:id="rId3"/>
    <p:sldMasterId id="2147483701" r:id="rId4"/>
    <p:sldMasterId id="2147483710" r:id="rId5"/>
    <p:sldMasterId id="2147483719" r:id="rId6"/>
    <p:sldMasterId id="2147483742" r:id="rId7"/>
  </p:sldMasterIdLst>
  <p:notesMasterIdLst>
    <p:notesMasterId r:id="rId69"/>
  </p:notesMasterIdLst>
  <p:handoutMasterIdLst>
    <p:handoutMasterId r:id="rId70"/>
  </p:handoutMasterIdLst>
  <p:sldIdLst>
    <p:sldId id="412" r:id="rId8"/>
    <p:sldId id="474" r:id="rId9"/>
    <p:sldId id="417" r:id="rId10"/>
    <p:sldId id="608" r:id="rId11"/>
    <p:sldId id="497" r:id="rId12"/>
    <p:sldId id="426" r:id="rId13"/>
    <p:sldId id="464" r:id="rId14"/>
    <p:sldId id="427" r:id="rId15"/>
    <p:sldId id="465" r:id="rId16"/>
    <p:sldId id="428" r:id="rId17"/>
    <p:sldId id="610" r:id="rId18"/>
    <p:sldId id="430" r:id="rId19"/>
    <p:sldId id="609" r:id="rId20"/>
    <p:sldId id="431" r:id="rId21"/>
    <p:sldId id="432" r:id="rId22"/>
    <p:sldId id="466" r:id="rId23"/>
    <p:sldId id="434" r:id="rId24"/>
    <p:sldId id="435" r:id="rId25"/>
    <p:sldId id="509" r:id="rId26"/>
    <p:sldId id="470" r:id="rId27"/>
    <p:sldId id="510" r:id="rId28"/>
    <p:sldId id="436" r:id="rId29"/>
    <p:sldId id="467" r:id="rId30"/>
    <p:sldId id="437" r:id="rId31"/>
    <p:sldId id="438" r:id="rId32"/>
    <p:sldId id="439" r:id="rId33"/>
    <p:sldId id="440" r:id="rId34"/>
    <p:sldId id="441" r:id="rId35"/>
    <p:sldId id="442" r:id="rId36"/>
    <p:sldId id="444" r:id="rId37"/>
    <p:sldId id="445" r:id="rId38"/>
    <p:sldId id="448" r:id="rId39"/>
    <p:sldId id="447" r:id="rId40"/>
    <p:sldId id="446" r:id="rId41"/>
    <p:sldId id="452" r:id="rId42"/>
    <p:sldId id="449" r:id="rId43"/>
    <p:sldId id="460" r:id="rId44"/>
    <p:sldId id="461" r:id="rId45"/>
    <p:sldId id="462" r:id="rId46"/>
    <p:sldId id="469" r:id="rId47"/>
    <p:sldId id="477" r:id="rId48"/>
    <p:sldId id="493" r:id="rId49"/>
    <p:sldId id="494" r:id="rId50"/>
    <p:sldId id="495" r:id="rId51"/>
    <p:sldId id="496" r:id="rId52"/>
    <p:sldId id="499" r:id="rId53"/>
    <p:sldId id="478" r:id="rId54"/>
    <p:sldId id="612" r:id="rId55"/>
    <p:sldId id="482" r:id="rId56"/>
    <p:sldId id="480" r:id="rId57"/>
    <p:sldId id="481" r:id="rId58"/>
    <p:sldId id="498" r:id="rId59"/>
    <p:sldId id="484" r:id="rId60"/>
    <p:sldId id="485" r:id="rId61"/>
    <p:sldId id="611" r:id="rId62"/>
    <p:sldId id="486" r:id="rId63"/>
    <p:sldId id="487" r:id="rId64"/>
    <p:sldId id="500" r:id="rId65"/>
    <p:sldId id="501" r:id="rId66"/>
    <p:sldId id="508" r:id="rId67"/>
    <p:sldId id="607"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17" userDrawn="1">
          <p15:clr>
            <a:srgbClr val="A4A3A4"/>
          </p15:clr>
        </p15:guide>
        <p15:guide id="2" pos="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08" autoAdjust="0"/>
    <p:restoredTop sz="88372" autoAdjust="0"/>
  </p:normalViewPr>
  <p:slideViewPr>
    <p:cSldViewPr snapToGrid="0" snapToObjects="1">
      <p:cViewPr varScale="1">
        <p:scale>
          <a:sx n="66" d="100"/>
          <a:sy n="66" d="100"/>
        </p:scale>
        <p:origin x="1096" y="44"/>
      </p:cViewPr>
      <p:guideLst>
        <p:guide orient="horz" pos="1117"/>
        <p:guide pos="612"/>
      </p:guideLst>
    </p:cSldViewPr>
  </p:slideViewPr>
  <p:outlineViewPr>
    <p:cViewPr>
      <p:scale>
        <a:sx n="33" d="100"/>
        <a:sy n="33" d="100"/>
      </p:scale>
      <p:origin x="0" y="-550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313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A. Internal anatomy of the spinal cord. B. Ascending spinal tracts.</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60</a:t>
            </a:fld>
            <a:endParaRPr lang="en-US" sz="1200" dirty="0"/>
          </a:p>
        </p:txBody>
      </p:sp>
    </p:spTree>
    <p:extLst>
      <p:ext uri="{BB962C8B-B14F-4D97-AF65-F5344CB8AC3E}">
        <p14:creationId xmlns:p14="http://schemas.microsoft.com/office/powerpoint/2010/main" val="379290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latin typeface="Arial"/>
                <a:ea typeface="Arial"/>
                <a:cs typeface="Arial"/>
                <a:sym typeface="Arial"/>
              </a:rPr>
              <a:t>A. Superior and B. sagittal sectional views of the brain.</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5998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External brain anatomy and lobes. </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36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The brain stem.</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500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a:solidFill>
                  <a:schemeClr val="dk1"/>
                </a:solidFill>
                <a:latin typeface="Arial"/>
                <a:ea typeface="Arial"/>
                <a:cs typeface="Arial"/>
                <a:sym typeface="Arial"/>
              </a:rPr>
              <a:t>A. Superior and B. sagittal sectional views of the brain.</a:t>
            </a:r>
            <a:endParaRPr lang="en-US" altLang="en-US" dirty="0">
              <a:latin typeface="Arial"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467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The meninges.</a:t>
            </a:r>
            <a:endParaRPr lang="en-US" altLang="en-US" dirty="0">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40</a:t>
            </a:fld>
            <a:endParaRPr lang="en-US" sz="1200" dirty="0"/>
          </a:p>
        </p:txBody>
      </p:sp>
    </p:spTree>
    <p:extLst>
      <p:ext uri="{BB962C8B-B14F-4D97-AF65-F5344CB8AC3E}">
        <p14:creationId xmlns:p14="http://schemas.microsoft.com/office/powerpoint/2010/main" val="3867622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solidFill>
                  <a:srgbClr val="000000"/>
                </a:solidFill>
              </a:rPr>
              <a:t>A. A neuron connecting to a skeletal muscle. B. Interneurons or association neurons. (Source: Ktsdesign/Shutterstock)</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45</a:t>
            </a:fld>
            <a:endParaRPr lang="en-US" sz="1200" dirty="0"/>
          </a:p>
        </p:txBody>
      </p:sp>
    </p:spTree>
    <p:extLst>
      <p:ext uri="{BB962C8B-B14F-4D97-AF65-F5344CB8AC3E}">
        <p14:creationId xmlns:p14="http://schemas.microsoft.com/office/powerpoint/2010/main" val="70744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a:solidFill>
                  <a:srgbClr val="000000"/>
                </a:solidFill>
              </a:rPr>
              <a:t>Organization of the nervous system. </a:t>
            </a:r>
            <a:endParaRPr lang="en-US" altLang="en-US" dirty="0">
              <a:solidFill>
                <a:srgbClr val="000000"/>
              </a:solidFill>
              <a:latin typeface="Arial" charset="0"/>
            </a:endParaRP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pPr algn="r">
                <a:buSzPct val="25000"/>
              </a:pPr>
              <a:t>52</a:t>
            </a:fld>
            <a:endParaRPr lang="en-US" sz="1200" dirty="0"/>
          </a:p>
        </p:txBody>
      </p:sp>
    </p:spTree>
    <p:extLst>
      <p:ext uri="{BB962C8B-B14F-4D97-AF65-F5344CB8AC3E}">
        <p14:creationId xmlns:p14="http://schemas.microsoft.com/office/powerpoint/2010/main" val="423519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Cranial nerves.</a:t>
            </a:r>
            <a:endParaRPr lang="en-US" altLang="en-US" dirty="0">
              <a:latin typeface="Arial" charset="0"/>
            </a:endParaRP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panose="020F0502020204030204"/>
              </a:rPr>
              <a:pPr>
                <a:buSzPct val="25000"/>
              </a:pPr>
              <a:t>57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3328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82F96C48-16F0-4CC1-9328-7C3A7C6C6AFB}" type="datetime1">
              <a:rPr lang="en-US" smtClean="0"/>
              <a:t>9/22/2024</a:t>
            </a:fld>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70772705-8ED2-4D15-B287-B1860E68EF03}" type="datetime1">
              <a:rPr lang="en-US" smtClean="0"/>
              <a:t>9/22/2024</a:t>
            </a:fld>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F035A5-5879-4D65-8015-58699252A9E4}" type="datetime1">
              <a:rPr lang="en-US" smtClean="0">
                <a:solidFill>
                  <a:prstClr val="black">
                    <a:tint val="75000"/>
                  </a:prstClr>
                </a:solidFill>
              </a:r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201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BF48B-540E-41B2-BBA2-3F679576638B}" type="datetime1">
              <a:rPr lang="en-US" smtClean="0">
                <a:solidFill>
                  <a:prstClr val="black">
                    <a:tint val="75000"/>
                  </a:prstClr>
                </a:solidFill>
              </a:r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984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105DDE-3799-40DB-A0C4-D224B3CFBE8F}" type="datetime1">
              <a:rPr lang="en-US" smtClean="0">
                <a:solidFill>
                  <a:prstClr val="black">
                    <a:tint val="75000"/>
                  </a:prstClr>
                </a:solidFill>
              </a:r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115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28CBC-F264-432C-8620-CE419AEFDCE9}" type="datetime1">
              <a:rPr lang="en-US" smtClean="0">
                <a:solidFill>
                  <a:prstClr val="black">
                    <a:tint val="75000"/>
                  </a:prstClr>
                </a:solidFill>
              </a:r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876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75FDBE-4A04-4BC8-9785-1832C50619AB}" type="datetime1">
              <a:rPr lang="en-US" smtClean="0">
                <a:solidFill>
                  <a:prstClr val="black">
                    <a:tint val="75000"/>
                  </a:prstClr>
                </a:solidFill>
              </a:rPr>
              <a:t>9/22/2024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23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B6307-AF96-4A15-A7CE-ECDE9D9FAC04}" type="datetime1">
              <a:rPr lang="en-US" smtClean="0">
                <a:solidFill>
                  <a:prstClr val="black">
                    <a:tint val="75000"/>
                  </a:prstClr>
                </a:solidFill>
              </a:rPr>
              <a:t>9/22/2024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9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E0DE1-4FFB-48C9-AA63-A604CDA1DED5}" type="datetime1">
              <a:rPr lang="en-US" smtClean="0">
                <a:solidFill>
                  <a:prstClr val="black">
                    <a:tint val="75000"/>
                  </a:prstClr>
                </a:solidFill>
              </a:rPr>
              <a:t>9/22/2024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45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81DC1-E99C-4875-827B-50D0383287CE}" type="datetime1">
              <a:rPr lang="en-US" smtClean="0">
                <a:solidFill>
                  <a:prstClr val="black">
                    <a:tint val="75000"/>
                  </a:prstClr>
                </a:solidFill>
              </a:r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6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BCEA4E-544C-405B-9DA7-62FC44053B2E}" type="datetime1">
              <a:rPr lang="en-US" smtClean="0">
                <a:solidFill>
                  <a:prstClr val="black">
                    <a:tint val="75000"/>
                  </a:prstClr>
                </a:solidFill>
              </a:rPr>
              <a:t>9/22/2024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6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BE5FF390-2882-4627-9C2C-0C5FDA94A341}" type="datetime1">
              <a:rPr lang="en-US" smtClean="0"/>
              <a:t>9/22/2024</a:t>
            </a:fld>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767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CF7C7-C20D-4E4D-B5DF-DB009DB27509}" type="datetime1">
              <a:rPr lang="en-US" smtClean="0">
                <a:solidFill>
                  <a:prstClr val="black">
                    <a:tint val="75000"/>
                  </a:prstClr>
                </a:solidFill>
              </a:r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48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F9407-3BC8-44EB-94E0-FAAB32E5E9B5}" type="datetime1">
              <a:rPr lang="en-US" smtClean="0">
                <a:solidFill>
                  <a:prstClr val="black">
                    <a:tint val="75000"/>
                  </a:prstClr>
                </a:solidFill>
              </a:rPr>
              <a:t>9/22/2024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D48AF9-4E98-484E-A0B1-12D822361B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810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EC5BCDFB-6C38-4230-AD35-0A93D40CD90D}" type="datetime1">
              <a:rPr lang="en-US" smtClean="0">
                <a:solidFill>
                  <a:srgbClr val="FFFFFF"/>
                </a:solidFill>
              </a:rPr>
              <a:t>9/22/2024</a:t>
            </a:fld>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4132766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0DFE2955-E5AF-4290-939D-2DE7BC76D964}" type="datetime1">
              <a:rPr lang="en-US" smtClean="0">
                <a:solidFill>
                  <a:srgbClr val="000000"/>
                </a:solidFill>
              </a:rPr>
              <a:t>9/22/2024</a:t>
            </a:fld>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000000"/>
                </a:solidFill>
              </a:rPr>
              <a:pPr algn="r">
                <a:buSzPct val="25000"/>
              </a:pPr>
              <a:t>‹#›</a:t>
            </a:fld>
            <a:endParaRPr lang="en-US" sz="900" dirty="0">
              <a:solidFill>
                <a:srgbClr val="000000"/>
              </a:solidFill>
            </a:endParaRPr>
          </a:p>
        </p:txBody>
      </p:sp>
    </p:spTree>
    <p:extLst>
      <p:ext uri="{BB962C8B-B14F-4D97-AF65-F5344CB8AC3E}">
        <p14:creationId xmlns:p14="http://schemas.microsoft.com/office/powerpoint/2010/main" val="2609671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981C1487-A43C-4582-98C3-FDF5D550C5B8}"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4234287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F5D9D425-0859-46EF-A3A5-409A29D06F6B}"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57304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B7C01A5B-5378-40BC-8996-8884428492E9}"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15184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6824"/>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95C04C78-DA59-404A-B486-185A0D71327F}"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4" name="Content Placeholder 3"/>
          <p:cNvSpPr>
            <a:spLocks noGrp="1"/>
          </p:cNvSpPr>
          <p:nvPr>
            <p:ph sz="quarter" idx="13"/>
          </p:nvPr>
        </p:nvSpPr>
        <p:spPr>
          <a:xfrm>
            <a:off x="457200" y="3025775"/>
            <a:ext cx="8293100" cy="1230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130317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19B3B383-8E05-447D-8276-89F5ABDEF7C0}"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71208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1E181314-182C-4689-B044-771A91DD4B89}"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Tree>
    <p:extLst>
      <p:ext uri="{BB962C8B-B14F-4D97-AF65-F5344CB8AC3E}">
        <p14:creationId xmlns:p14="http://schemas.microsoft.com/office/powerpoint/2010/main" val="160367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C145C34C-FC4B-4743-8984-CB70DCB20397}" type="datetime1">
              <a:rPr lang="en-US" smtClean="0"/>
              <a:t>9/22/2024</a:t>
            </a:fld>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949988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EB433EFB-9086-41C5-98DD-CAF4EA474461}" type="datetime1">
              <a:rPr lang="en-US" smtClean="0">
                <a:solidFill>
                  <a:srgbClr val="FFFFFF"/>
                </a:solidFill>
              </a:rPr>
              <a:t>9/22/2024</a:t>
            </a:fld>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310215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7D3A2F30-8BEA-4196-AB5D-B913A0D5287F}" type="datetime1">
              <a:rPr lang="en-US" smtClean="0">
                <a:solidFill>
                  <a:srgbClr val="000000"/>
                </a:solidFill>
              </a:rPr>
              <a:t>9/22/2024</a:t>
            </a:fld>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000000"/>
                </a:solidFill>
              </a:rPr>
              <a:pPr algn="r">
                <a:buSzPct val="25000"/>
              </a:pPr>
              <a:t>‹#›</a:t>
            </a:fld>
            <a:endParaRPr lang="en-US" sz="900" dirty="0">
              <a:solidFill>
                <a:srgbClr val="000000"/>
              </a:solidFill>
            </a:endParaRPr>
          </a:p>
        </p:txBody>
      </p:sp>
    </p:spTree>
    <p:extLst>
      <p:ext uri="{BB962C8B-B14F-4D97-AF65-F5344CB8AC3E}">
        <p14:creationId xmlns:p14="http://schemas.microsoft.com/office/powerpoint/2010/main" val="2428860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B4CB72EE-B3E8-47E5-8F26-8F608C2D8E20}"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890519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C477D565-BF47-4E0A-ADF0-2B54523B772E}"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569233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0D9D4218-A173-42A8-996E-8DBA015FFEF6}"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1610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96824"/>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DEE5BD69-8870-4FDB-9CBB-C3699CC02789}"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4" name="Content Placeholder 3"/>
          <p:cNvSpPr>
            <a:spLocks noGrp="1"/>
          </p:cNvSpPr>
          <p:nvPr>
            <p:ph sz="quarter" idx="13"/>
          </p:nvPr>
        </p:nvSpPr>
        <p:spPr>
          <a:xfrm>
            <a:off x="457200" y="3025775"/>
            <a:ext cx="8293100" cy="1230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082039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1F4E1E3F-F8E4-4DE0-9A60-6BD2D96FE3C9}"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84304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FED7F0C4-E7DC-407F-901F-6B9C55D5B2E0}"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Tree>
    <p:extLst>
      <p:ext uri="{BB962C8B-B14F-4D97-AF65-F5344CB8AC3E}">
        <p14:creationId xmlns:p14="http://schemas.microsoft.com/office/powerpoint/2010/main" val="3622607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algn="ctr"/>
            <a:endParaRPr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78913382-D0BF-4AB5-847F-D04FAEA4345C}" type="datetime1">
              <a:rPr lang="en-US" smtClean="0">
                <a:solidFill>
                  <a:srgbClr val="FFFFFF"/>
                </a:solidFill>
              </a:rPr>
              <a:t>9/22/2024</a:t>
            </a:fld>
            <a:endParaRPr dirty="0">
              <a:solidFill>
                <a:srgbClr val="FFFFFF"/>
              </a:solidFil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Tree>
    <p:extLst>
      <p:ext uri="{BB962C8B-B14F-4D97-AF65-F5344CB8AC3E}">
        <p14:creationId xmlns:p14="http://schemas.microsoft.com/office/powerpoint/2010/main" val="3859403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D403E46E-D764-48A9-A0FC-381355682927}" type="datetime1">
              <a:rPr lang="en-US" smtClean="0">
                <a:solidFill>
                  <a:srgbClr val="000000"/>
                </a:solidFill>
              </a:rPr>
              <a:t>9/22/2024</a:t>
            </a:fld>
            <a:endParaRPr dirty="0">
              <a:solidFill>
                <a:srgbClr val="000000"/>
              </a:solidFill>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000000"/>
                </a:solidFill>
              </a:rPr>
              <a:pPr algn="r">
                <a:buSzPct val="25000"/>
              </a:pPr>
              <a:t>‹#›</a:t>
            </a:fld>
            <a:endParaRPr lang="en-US" sz="900" dirty="0">
              <a:solidFill>
                <a:srgbClr val="000000"/>
              </a:solidFill>
            </a:endParaRPr>
          </a:p>
        </p:txBody>
      </p:sp>
    </p:spTree>
    <p:extLst>
      <p:ext uri="{BB962C8B-B14F-4D97-AF65-F5344CB8AC3E}">
        <p14:creationId xmlns:p14="http://schemas.microsoft.com/office/powerpoint/2010/main" val="19771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9365947C-36AE-4685-BFA9-350F08826B75}" type="datetime1">
              <a:rPr lang="en-US" smtClean="0"/>
              <a:t>9/22/2024</a:t>
            </a:fld>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4386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119FD957-76AA-4BED-A947-288E6C7BC752}"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9678112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985757D2-0CD1-4680-A45A-A184FF3EFCB9}"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1133427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BCE65630-BABD-443E-BCD3-584125729803}" type="datetime1">
              <a:rPr lang="en-US" smtClean="0">
                <a:solidFill>
                  <a:srgbClr val="FFFFFF"/>
                </a:solidFill>
              </a:rPr>
              <a:t>9/22/2024</a:t>
            </a:fld>
            <a:endParaRPr dirty="0">
              <a:solidFill>
                <a:srgbClr val="FFFFFF"/>
              </a:solidFil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0" y="4188701"/>
            <a:ext cx="8232775" cy="1194785"/>
          </a:xfrm>
        </p:spPr>
        <p:txBody>
          <a:bodyPr lIns="0" tIns="0" rIns="0" bIns="0"/>
          <a:lstStyle>
            <a:lvl1pPr indent="-255600">
              <a:defRPr sz="2400">
                <a:latin typeface="+mn-lt"/>
              </a:defRPr>
            </a:lvl1pPr>
            <a:lvl2pPr indent="-284400">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0092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9FB2338B-D59D-4A56-BB08-F13EDA3D4C1A}"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0554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37004"/>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306442F-7307-4240-80D8-4B7482C567BC}"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4" name="Content Placeholder 3"/>
          <p:cNvSpPr>
            <a:spLocks noGrp="1"/>
          </p:cNvSpPr>
          <p:nvPr>
            <p:ph sz="quarter" idx="13"/>
          </p:nvPr>
        </p:nvSpPr>
        <p:spPr>
          <a:xfrm>
            <a:off x="457200" y="2982913"/>
            <a:ext cx="8229600" cy="95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2446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6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860808"/>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E456B4DB-B349-4DBD-BA43-93D255047F58}" type="datetime1">
              <a:rPr lang="en-US" smtClean="0">
                <a:solidFill>
                  <a:srgbClr val="FFFFFF"/>
                </a:solidFill>
              </a:r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4" name="Content Placeholder 3"/>
          <p:cNvSpPr>
            <a:spLocks noGrp="1"/>
          </p:cNvSpPr>
          <p:nvPr>
            <p:ph sz="quarter" idx="13"/>
          </p:nvPr>
        </p:nvSpPr>
        <p:spPr>
          <a:xfrm>
            <a:off x="457200" y="2632535"/>
            <a:ext cx="8229600" cy="666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4"/>
          </p:nvPr>
        </p:nvSpPr>
        <p:spPr>
          <a:xfrm>
            <a:off x="457200" y="3427413"/>
            <a:ext cx="8229600" cy="614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5"/>
          </p:nvPr>
        </p:nvSpPr>
        <p:spPr>
          <a:xfrm>
            <a:off x="457200" y="4110038"/>
            <a:ext cx="8229600" cy="487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6"/>
          </p:nvPr>
        </p:nvSpPr>
        <p:spPr>
          <a:xfrm>
            <a:off x="457200" y="4657725"/>
            <a:ext cx="8229600" cy="555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7"/>
          </p:nvPr>
        </p:nvSpPr>
        <p:spPr>
          <a:xfrm>
            <a:off x="457200" y="5299075"/>
            <a:ext cx="8229600" cy="38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8"/>
          </p:nvPr>
        </p:nvSpPr>
        <p:spPr>
          <a:xfrm>
            <a:off x="457200" y="5759450"/>
            <a:ext cx="8229600" cy="54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954955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10A3DFC1-2898-4EBE-9518-BC371208BFE7}"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30271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89CFB417-4295-4501-87BA-BA861274BD40}" type="datetime1">
              <a:rPr lang="en-US" smtClean="0">
                <a:solidFill>
                  <a:srgbClr val="FFFFFF"/>
                </a:solidFill>
              </a:r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Tree>
    <p:extLst>
      <p:ext uri="{BB962C8B-B14F-4D97-AF65-F5344CB8AC3E}">
        <p14:creationId xmlns:p14="http://schemas.microsoft.com/office/powerpoint/2010/main" val="12895277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algn="ctr"/>
            <a:endParaRPr sz="1350" dirty="0">
              <a:solidFill>
                <a:srgbClr val="FFFFFF"/>
              </a:solidFil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27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35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22" name="Shape 22"/>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23" name="Shape 23"/>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Tree>
    <p:extLst>
      <p:ext uri="{BB962C8B-B14F-4D97-AF65-F5344CB8AC3E}">
        <p14:creationId xmlns:p14="http://schemas.microsoft.com/office/powerpoint/2010/main" val="1794784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5"/>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9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7" name="Shape 57"/>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58" name="Shape 58"/>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000000"/>
                </a:solidFill>
              </a:rPr>
              <a:pPr algn="r">
                <a:buSzPct val="25000"/>
              </a:pPr>
              <a:t>‹#›</a:t>
            </a:fld>
            <a:endParaRPr lang="en-US" sz="675" dirty="0">
              <a:solidFill>
                <a:srgbClr val="000000"/>
              </a:solidFill>
            </a:endParaRPr>
          </a:p>
        </p:txBody>
      </p:sp>
    </p:spTree>
    <p:extLst>
      <p:ext uri="{BB962C8B-B14F-4D97-AF65-F5344CB8AC3E}">
        <p14:creationId xmlns:p14="http://schemas.microsoft.com/office/powerpoint/2010/main" val="75859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28F419AF-E2CE-443F-A132-9F6C19948F09}" type="datetime1">
              <a:rPr lang="en-US" smtClean="0"/>
              <a:t>9/22/2024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9700219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4374454"/>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25851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7"/>
            <a:ext cx="8229600" cy="2105025"/>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3610458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27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35" name="Shape 35"/>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36" name="Shape 36"/>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153922"/>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indent="-1728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indent="-17280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2859816"/>
            <a:ext cx="8229600" cy="1168488"/>
          </a:xfrm>
        </p:spPr>
        <p:txBody>
          <a:bodyPr lIns="0" tIns="0" rIns="0" bIns="0"/>
          <a:lstStyle>
            <a:lvl1pPr marR="0" indent="-19170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1pPr>
            <a:lvl2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2pPr>
            <a:lvl3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3pPr>
            <a:lvl4pPr marR="0" algn="l" rtl="0">
              <a:lnSpc>
                <a:spcPct val="100000"/>
              </a:lnSpc>
              <a:spcAft>
                <a:spcPts val="0"/>
              </a:spcAft>
              <a:buClr>
                <a:srgbClr val="007FA3"/>
              </a:buClr>
              <a:buSzPct val="100000"/>
              <a:defRPr lang="en-US" sz="18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1800" b="0" i="0" u="none" strike="noStrike" cap="none" dirty="0">
                <a:solidFill>
                  <a:schemeClr val="dk1"/>
                </a:solidFill>
                <a:latin typeface="+mn-lt"/>
                <a:ea typeface="Arial"/>
                <a:cs typeface="Arial"/>
                <a:sym typeface="Arial"/>
              </a:defRPr>
            </a:lvl5pPr>
          </a:lstStyle>
          <a:p>
            <a:pPr lvl="0"/>
            <a:r>
              <a:rPr lang="en-US" dirty="0"/>
              <a:t>Edit Master text styles</a:t>
            </a:r>
            <a:endParaRPr lang="en-US" sz="18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
        <p:nvSpPr>
          <p:cNvPr id="3" name="Content Placeholder 2"/>
          <p:cNvSpPr>
            <a:spLocks noGrp="1"/>
          </p:cNvSpPr>
          <p:nvPr>
            <p:ph sz="quarter" idx="15"/>
          </p:nvPr>
        </p:nvSpPr>
        <p:spPr>
          <a:xfrm>
            <a:off x="457201" y="4188703"/>
            <a:ext cx="8232775" cy="1194785"/>
          </a:xfrm>
        </p:spPr>
        <p:txBody>
          <a:bodyPr lIns="0" tIns="0" rIns="0" bIns="0"/>
          <a:lstStyle>
            <a:lvl1pPr indent="-191700">
              <a:defRPr sz="1800">
                <a:latin typeface="+mn-lt"/>
              </a:defRPr>
            </a:lvl1pPr>
            <a:lvl2pPr indent="-2133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04705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32432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2"/>
            <a:ext cx="8229600" cy="1595927"/>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solidFill>
                  <a:srgbClr val="FFFFFF"/>
                </a:solidFill>
              </a:rPr>
              <a:pPr/>
              <a:t>9/22/2024</a:t>
            </a:fld>
            <a:endParaRPr lang="en-US" dirty="0">
              <a:solidFill>
                <a:srgbClr val="FFFFFF"/>
              </a:solidFill>
            </a:endParaRPr>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4" name="Content Placeholder 3"/>
          <p:cNvSpPr>
            <a:spLocks noGrp="1"/>
          </p:cNvSpPr>
          <p:nvPr>
            <p:ph sz="quarter" idx="13"/>
          </p:nvPr>
        </p:nvSpPr>
        <p:spPr>
          <a:xfrm>
            <a:off x="457200" y="3409952"/>
            <a:ext cx="8229600" cy="16748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p:cNvSpPr>
            <a:spLocks noGrp="1"/>
          </p:cNvSpPr>
          <p:nvPr>
            <p:ph sz="quarter" idx="14"/>
          </p:nvPr>
        </p:nvSpPr>
        <p:spPr>
          <a:xfrm>
            <a:off x="457200" y="5213352"/>
            <a:ext cx="8229600" cy="563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1" name="Content Placeholder 10"/>
          <p:cNvSpPr>
            <a:spLocks noGrp="1"/>
          </p:cNvSpPr>
          <p:nvPr>
            <p:ph sz="quarter" idx="15"/>
          </p:nvPr>
        </p:nvSpPr>
        <p:spPr>
          <a:xfrm>
            <a:off x="457200" y="5913440"/>
            <a:ext cx="8229600" cy="479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9897926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89154" indent="-89154">
              <a:buClr>
                <a:srgbClr val="007FA3"/>
              </a:buClr>
              <a:buSzPct val="25000"/>
              <a:defRPr sz="1200"/>
            </a:lvl1pPr>
            <a:lvl2pPr marL="427435" indent="-214313">
              <a:buClr>
                <a:srgbClr val="007FA3"/>
              </a:buClr>
              <a:defRPr sz="1200"/>
            </a:lvl2pPr>
            <a:lvl3pPr>
              <a:buClr>
                <a:srgbClr val="007FA3"/>
              </a:buClr>
              <a:defRPr sz="1200"/>
            </a:lvl3pPr>
            <a:lvl4pPr>
              <a:buClr>
                <a:srgbClr val="007FA3"/>
              </a:buClr>
              <a:defRPr sz="1200"/>
            </a:lvl4pPr>
            <a:lvl5pPr>
              <a:buClr>
                <a:srgbClr val="007FA3"/>
              </a:buClr>
              <a:defRPr sz="1200"/>
            </a:lvl5pPr>
            <a:lvl6pPr>
              <a:buClr>
                <a:srgbClr val="007FA3"/>
              </a:buClr>
              <a:defRPr sz="1200"/>
            </a:lvl6pPr>
            <a:lvl7pPr>
              <a:buClr>
                <a:srgbClr val="007FA3"/>
              </a:buClr>
              <a:defRPr sz="1200"/>
            </a:lvl7pPr>
            <a:lvl8pPr>
              <a:buClr>
                <a:srgbClr val="007FA3"/>
              </a:buClr>
              <a:defRPr sz="1200"/>
            </a:lvl8pPr>
            <a:lvl9pPr>
              <a:buClr>
                <a:srgbClr val="007FA3"/>
              </a:buCl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17605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2"/>
            <a:ext cx="8595360" cy="235463"/>
          </a:xfrm>
        </p:spPr>
        <p:txBody>
          <a:bodyPr/>
          <a:lstStyle/>
          <a:p>
            <a:endParaRPr lang="en-US" dirty="0">
              <a:solidFill>
                <a:srgbClr val="000000"/>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srgbClr val="FFFFFF"/>
                </a:solidFill>
              </a:rPr>
              <a:pPr/>
              <a:t>9/22/2024</a:t>
            </a:fld>
            <a:endParaRPr lang="en-US" dirty="0">
              <a:solidFill>
                <a:srgbClr val="FFFFFF"/>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srgbClr val="000000"/>
                </a:solidFill>
              </a:rPr>
              <a:pPr/>
              <a:t>‹#›</a:t>
            </a:fld>
            <a:endParaRPr lang="en-US" dirty="0">
              <a:solidFill>
                <a:srgbClr val="000000"/>
              </a:solidFill>
            </a:endParaRPr>
          </a:p>
        </p:txBody>
      </p:sp>
      <p:sp>
        <p:nvSpPr>
          <p:cNvPr id="13" name="Content Placeholder 2"/>
          <p:cNvSpPr>
            <a:spLocks noGrp="1"/>
          </p:cNvSpPr>
          <p:nvPr>
            <p:ph idx="13"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76200" marR="0" indent="0" algn="l" rtl="0">
              <a:lnSpc>
                <a:spcPct val="100000"/>
              </a:lnSpc>
              <a:spcAft>
                <a:spcPts val="0"/>
              </a:spcAft>
              <a:buClr>
                <a:srgbClr val="007FA3"/>
              </a:buClr>
              <a:buSzPct val="100000"/>
              <a:buNone/>
              <a:defRPr sz="1200"/>
            </a:lvl1pPr>
            <a:lvl2pPr marL="419100" marR="0" indent="0" algn="l" rtl="0">
              <a:lnSpc>
                <a:spcPct val="100000"/>
              </a:lnSpc>
              <a:spcAft>
                <a:spcPts val="0"/>
              </a:spcAft>
              <a:buClr>
                <a:srgbClr val="007FA3"/>
              </a:buClr>
              <a:buSzPct val="100000"/>
              <a:buNone/>
              <a:defRPr sz="1200"/>
            </a:lvl2pPr>
            <a:lvl3pPr marL="762000" marR="0" indent="0" algn="l" rtl="0">
              <a:lnSpc>
                <a:spcPct val="100000"/>
              </a:lnSpc>
              <a:spcAft>
                <a:spcPts val="0"/>
              </a:spcAft>
              <a:buClr>
                <a:srgbClr val="007FA3"/>
              </a:buClr>
              <a:buSzPct val="100000"/>
              <a:buNone/>
              <a:defRPr sz="1200"/>
            </a:lvl3pPr>
            <a:lvl4pPr marL="1104900" marR="0" indent="0" algn="l" rtl="0">
              <a:lnSpc>
                <a:spcPct val="100000"/>
              </a:lnSpc>
              <a:spcAft>
                <a:spcPts val="0"/>
              </a:spcAft>
              <a:buClr>
                <a:srgbClr val="007FA3"/>
              </a:buClr>
              <a:buSzPct val="100000"/>
              <a:buNone/>
              <a:defRPr sz="1200"/>
            </a:lvl4pPr>
            <a:lvl5pPr marL="1447800" marR="0" indent="0" algn="l" rtl="0">
              <a:lnSpc>
                <a:spcPct val="100000"/>
              </a:lnSpc>
              <a:spcAft>
                <a:spcPts val="0"/>
              </a:spcAft>
              <a:buClr>
                <a:srgbClr val="007FA3"/>
              </a:buClr>
              <a:buSzPct val="100000"/>
              <a:buNone/>
              <a:defRPr sz="1200"/>
            </a:lvl5pPr>
            <a:lvl6pPr>
              <a:defRPr sz="1050"/>
            </a:lvl6pPr>
            <a:lvl7pPr>
              <a:defRPr sz="1050"/>
            </a:lvl7pPr>
            <a:lvl8pPr>
              <a:defRPr sz="1050"/>
            </a:lvl8pPr>
            <a:lvl9pPr>
              <a:defRPr sz="1050"/>
            </a:lvl9pPr>
          </a:lstStyle>
          <a:p>
            <a:pPr lvl="0"/>
            <a:r>
              <a:rPr lang="en-US"/>
              <a:t>Click to add text</a:t>
            </a:r>
            <a:endParaRPr lang="en-US" dirty="0"/>
          </a:p>
        </p:txBody>
      </p:sp>
    </p:spTree>
    <p:extLst>
      <p:ext uri="{BB962C8B-B14F-4D97-AF65-F5344CB8AC3E}">
        <p14:creationId xmlns:p14="http://schemas.microsoft.com/office/powerpoint/2010/main" val="171367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2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1237004"/>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F0D0A9D5-2C5E-484D-BB26-9D1464D0AB2A}" type="datetime1">
              <a:rPr lang="en-US" smtClean="0"/>
              <a:t>9/22/2024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982913"/>
            <a:ext cx="8229600" cy="957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46824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6_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860808"/>
          </a:xfrm>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9E02B709-95A3-4AE0-BDFC-4C18E10B0B58}" type="datetime1">
              <a:rPr lang="en-US" smtClean="0"/>
              <a:t>9/22/2024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2632535"/>
            <a:ext cx="8229600" cy="666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14"/>
          </p:nvPr>
        </p:nvSpPr>
        <p:spPr>
          <a:xfrm>
            <a:off x="457200" y="3427413"/>
            <a:ext cx="8229600" cy="614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Content Placeholder 6"/>
          <p:cNvSpPr>
            <a:spLocks noGrp="1"/>
          </p:cNvSpPr>
          <p:nvPr>
            <p:ph sz="quarter" idx="15"/>
          </p:nvPr>
        </p:nvSpPr>
        <p:spPr>
          <a:xfrm>
            <a:off x="457200" y="4110038"/>
            <a:ext cx="8229600" cy="487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16"/>
          </p:nvPr>
        </p:nvSpPr>
        <p:spPr>
          <a:xfrm>
            <a:off x="457200" y="4657725"/>
            <a:ext cx="8229600" cy="555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7"/>
          </p:nvPr>
        </p:nvSpPr>
        <p:spPr>
          <a:xfrm>
            <a:off x="457200" y="5299075"/>
            <a:ext cx="8229600" cy="384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8"/>
          </p:nvPr>
        </p:nvSpPr>
        <p:spPr>
          <a:xfrm>
            <a:off x="457200" y="5759450"/>
            <a:ext cx="8229600" cy="5476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69909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F68F4ACF-0A21-4792-BA96-315217135381}" type="datetime1">
              <a:rPr lang="en-US" smtClean="0"/>
              <a:t>9/22/2024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3741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CCA7D7C3-0118-48F9-9DC2-41AB04D8CFBB}" type="datetime1">
              <a:rPr lang="en-US" smtClean="0"/>
              <a:t>9/22/2024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
        <p:nvSpPr>
          <p:cNvPr id="9" name="Content Placeholder 2"/>
          <p:cNvSpPr>
            <a:spLocks noGrp="1"/>
          </p:cNvSpPr>
          <p:nvPr>
            <p:ph idx="14" hasCustomPrompt="1"/>
          </p:nvPr>
        </p:nvSpPr>
        <p:spPr>
          <a:xfrm>
            <a:off x="5029200" y="5524500"/>
            <a:ext cx="3657600" cy="609600"/>
          </a:xfrm>
        </p:spPr>
        <p:txBody>
          <a:bodyPr/>
          <a:lstStyle>
            <a:lvl1pPr marL="101600" marR="0" indent="0" algn="l" rtl="0">
              <a:lnSpc>
                <a:spcPct val="100000"/>
              </a:lnSpc>
              <a:spcAft>
                <a:spcPts val="0"/>
              </a:spcAft>
              <a:buClr>
                <a:srgbClr val="007FA3"/>
              </a:buClr>
              <a:buSzPct val="100000"/>
              <a:buNone/>
              <a:defRPr sz="1600"/>
            </a:lvl1pPr>
            <a:lvl2pPr marL="558800" marR="0" indent="0" algn="l" rtl="0">
              <a:lnSpc>
                <a:spcPct val="100000"/>
              </a:lnSpc>
              <a:spcAft>
                <a:spcPts val="0"/>
              </a:spcAft>
              <a:buClr>
                <a:srgbClr val="007FA3"/>
              </a:buClr>
              <a:buSzPct val="100000"/>
              <a:buNone/>
              <a:defRPr sz="1600"/>
            </a:lvl2pPr>
            <a:lvl3pPr marL="1016000" marR="0" indent="0" algn="l" rtl="0">
              <a:lnSpc>
                <a:spcPct val="100000"/>
              </a:lnSpc>
              <a:spcAft>
                <a:spcPts val="0"/>
              </a:spcAft>
              <a:buClr>
                <a:srgbClr val="007FA3"/>
              </a:buClr>
              <a:buSzPct val="100000"/>
              <a:buNone/>
              <a:defRPr sz="1600"/>
            </a:lvl3pPr>
            <a:lvl4pPr marL="1473200" marR="0" indent="0" algn="l" rtl="0">
              <a:lnSpc>
                <a:spcPct val="100000"/>
              </a:lnSpc>
              <a:spcAft>
                <a:spcPts val="0"/>
              </a:spcAft>
              <a:buClr>
                <a:srgbClr val="007FA3"/>
              </a:buClr>
              <a:buSzPct val="100000"/>
              <a:buNone/>
              <a:defRPr sz="1600"/>
            </a:lvl4pPr>
            <a:lvl5pPr marL="1930400" marR="0" indent="0" algn="l" rtl="0">
              <a:lnSpc>
                <a:spcPct val="100000"/>
              </a:lnSpc>
              <a:spcAft>
                <a:spcPts val="0"/>
              </a:spcAft>
              <a:buClr>
                <a:srgbClr val="007FA3"/>
              </a:buClr>
              <a:buSzPct val="100000"/>
              <a:buNone/>
              <a:defRPr sz="1600"/>
            </a:lvl5pPr>
            <a:lvl6pPr>
              <a:defRPr sz="1400"/>
            </a:lvl6pPr>
            <a:lvl7pPr>
              <a:defRPr sz="1400"/>
            </a:lvl7pPr>
            <a:lvl8pPr>
              <a:defRPr sz="1400"/>
            </a:lvl8pPr>
            <a:lvl9pPr>
              <a:defRPr sz="1400"/>
            </a:lvl9pPr>
          </a:lstStyle>
          <a:p>
            <a:pPr lvl="0"/>
            <a:r>
              <a:rPr lang="en-US"/>
              <a:t>Click to add text</a:t>
            </a:r>
            <a:endParaRPr lang="en-US" dirty="0"/>
          </a:p>
        </p:txBody>
      </p:sp>
    </p:spTree>
    <p:extLst>
      <p:ext uri="{BB962C8B-B14F-4D97-AF65-F5344CB8AC3E}">
        <p14:creationId xmlns:p14="http://schemas.microsoft.com/office/powerpoint/2010/main" val="422439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BDE8CB0C-9525-4DA4-BFDC-42EA04407F3E}" type="datetime1">
              <a:rPr lang="en-US" smtClean="0"/>
              <a:t>9/22/2024</a:t>
            </a:fld>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2016, 2011 Pearson Education, Inc. All Rights Reserved</a:t>
            </a:r>
          </a:p>
        </p:txBody>
      </p:sp>
    </p:spTree>
  </p:cSld>
  <p:clrMap bg1="lt1" tx1="dk1" bg2="dk2" tx2="lt2" accent1="accent1" accent2="accent2" accent3="accent3" accent4="accent4" accent5="accent5" accent6="accent6" hlink="hlink" folHlink="folHlink"/>
  <p:sldLayoutIdLst>
    <p:sldLayoutId id="2147483665" r:id="rId1"/>
    <p:sldLayoutId id="2147483674" r:id="rId2"/>
    <p:sldLayoutId id="2147483675" r:id="rId3"/>
    <p:sldLayoutId id="2147483676" r:id="rId4"/>
    <p:sldLayoutId id="2147483679" r:id="rId5"/>
    <p:sldLayoutId id="2147483687" r:id="rId6"/>
    <p:sldLayoutId id="2147483688" r:id="rId7"/>
    <p:sldLayoutId id="2147483681" r:id="rId8"/>
    <p:sldLayoutId id="214748368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305AACD5-BCB8-4726-9E25-1408940C2CF8}" type="datetime1">
              <a:rPr lang="en-US" smtClean="0"/>
              <a:t>9/22/2024</a:t>
            </a:fld>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70F4-4A78-4829-AC64-ABDA1FC62648}" type="datetime1">
              <a:rPr lang="en-US" kern="1200" smtClean="0">
                <a:solidFill>
                  <a:prstClr val="black">
                    <a:tint val="75000"/>
                  </a:prstClr>
                </a:solidFill>
                <a:latin typeface="Calibri"/>
              </a:rPr>
              <a:t>9/22/2024</a:t>
            </a:fld>
            <a:endParaRPr lang="en-US" kern="120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48AF9-4E98-484E-A0B1-12D822361BA8}" type="slidenum">
              <a:rPr lang="en-US" kern="1200" smtClean="0">
                <a:solidFill>
                  <a:prstClr val="black">
                    <a:tint val="75000"/>
                  </a:prstClr>
                </a:solidFill>
                <a:latin typeface="Calibri"/>
              </a:rPr>
              <a:pPr/>
              <a:t>‹#›</a:t>
            </a:fld>
            <a:endParaRPr lang="en-US" kern="1200">
              <a:solidFill>
                <a:prstClr val="black">
                  <a:tint val="75000"/>
                </a:prstClr>
              </a:solidFill>
              <a:latin typeface="Calibri"/>
            </a:endParaRPr>
          </a:p>
        </p:txBody>
      </p:sp>
    </p:spTree>
    <p:extLst>
      <p:ext uri="{BB962C8B-B14F-4D97-AF65-F5344CB8AC3E}">
        <p14:creationId xmlns:p14="http://schemas.microsoft.com/office/powerpoint/2010/main" val="29497768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68E9D54A-5024-4858-B577-63C3B9324A0C}" type="datetime1">
              <a:rPr lang="en-US" smtClean="0">
                <a:solidFill>
                  <a:srgbClr val="FFFFFF"/>
                </a:solidFill>
              </a:rPr>
              <a:t>9/22/2024</a:t>
            </a:fld>
            <a:endParaRPr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pic>
        <p:nvPicPr>
          <p:cNvPr id="15" name="Shape 15" descr="Pearson Logo"/>
          <p:cNvPicPr preferRelativeResize="0"/>
          <p:nvPr/>
        </p:nvPicPr>
        <p:blipFill rotWithShape="1">
          <a:blip r:embed="rId10">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66646897"/>
      </p:ext>
    </p:extLst>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DF60650F-F046-4710-BE5D-5BBB999B50DD}" type="datetime1">
              <a:rPr lang="en-US" smtClean="0">
                <a:solidFill>
                  <a:srgbClr val="FFFFFF"/>
                </a:solidFill>
              </a:rPr>
              <a:t>9/22/2024</a:t>
            </a:fld>
            <a:endParaRPr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pic>
        <p:nvPicPr>
          <p:cNvPr id="15" name="Shape 15" descr="Pearson Logo"/>
          <p:cNvPicPr preferRelativeResize="0"/>
          <p:nvPr/>
        </p:nvPicPr>
        <p:blipFill rotWithShape="1">
          <a:blip r:embed="rId10">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3204385807"/>
      </p:ext>
    </p:extLst>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fld id="{392BAC31-586E-441B-9784-153F05F1F3E4}" type="datetime1">
              <a:rPr lang="en-US" smtClean="0">
                <a:solidFill>
                  <a:srgbClr val="FFFFFF"/>
                </a:solidFill>
              </a:rPr>
              <a:t>9/22/2024</a:t>
            </a:fld>
            <a:endParaRPr dirty="0">
              <a:solidFill>
                <a:srgbClr val="FFFFFF"/>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a:solidFill>
                  <a:srgbClr val="FFFFFF"/>
                </a:solidFill>
              </a:rPr>
              <a:pPr algn="r">
                <a:buSzPct val="25000"/>
              </a:pPr>
              <a:t>‹#›</a:t>
            </a:fld>
            <a:endParaRPr lang="en-US" sz="900" dirty="0">
              <a:solidFill>
                <a:srgbClr val="FFFFFF"/>
              </a:solidFil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53356" y="6481564"/>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2782372989"/>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IN" dirty="0"/>
              <a:t> </a:t>
            </a:r>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000000"/>
              </a:solidFill>
            </a:endParaRPr>
          </a:p>
        </p:txBody>
      </p:sp>
      <p:sp>
        <p:nvSpPr>
          <p:cNvPr id="13" name="Shape 13"/>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675" b="0" i="0" u="none" strike="noStrike" cap="none">
                <a:solidFill>
                  <a:schemeClr val="lt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solidFill>
                <a:srgbClr val="FFFFFF"/>
              </a:solidFill>
            </a:endParaRPr>
          </a:p>
        </p:txBody>
      </p:sp>
      <p:sp>
        <p:nvSpPr>
          <p:cNvPr id="14" name="Shape 14"/>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675">
                <a:solidFill>
                  <a:srgbClr val="FFFFFF"/>
                </a:solidFill>
              </a:rPr>
              <a:pPr algn="r">
                <a:buSzPct val="25000"/>
              </a:pPr>
              <a:t>‹#›</a:t>
            </a:fld>
            <a:endParaRPr lang="en-US" sz="675" dirty="0">
              <a:solidFill>
                <a:srgbClr val="FFFFFF"/>
              </a:solidFill>
            </a:endParaRPr>
          </a:p>
        </p:txBody>
      </p:sp>
      <p:pic>
        <p:nvPicPr>
          <p:cNvPr id="15" name="Shape 15" descr="Pearson Logo"/>
          <p:cNvPicPr preferRelativeResize="0"/>
          <p:nvPr/>
        </p:nvPicPr>
        <p:blipFill rotWithShape="1">
          <a:blip r:embed="rId11">
            <a:alphaModFix/>
          </a:blip>
          <a:srcRect/>
          <a:stretch/>
        </p:blipFill>
        <p:spPr>
          <a:xfrm>
            <a:off x="443973" y="6429709"/>
            <a:ext cx="917999" cy="279914"/>
          </a:xfrm>
          <a:prstGeom prst="rect">
            <a:avLst/>
          </a:prstGeom>
          <a:noFill/>
          <a:ln>
            <a:noFill/>
          </a:ln>
        </p:spPr>
      </p:pic>
      <p:sp>
        <p:nvSpPr>
          <p:cNvPr id="9" name="Text Placeholder 5"/>
          <p:cNvSpPr txBox="1">
            <a:spLocks/>
          </p:cNvSpPr>
          <p:nvPr userDrawn="1"/>
        </p:nvSpPr>
        <p:spPr>
          <a:xfrm>
            <a:off x="2653356" y="6481566"/>
            <a:ext cx="6048720" cy="367643"/>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900" dirty="0">
                <a:latin typeface="Verdana"/>
                <a:ea typeface="Verdana" panose="020B0604030504040204" pitchFamily="34" charset="0"/>
                <a:cs typeface="Verdana" panose="020B0604030504040204" pitchFamily="34" charset="0"/>
              </a:rPr>
              <a:t>Copyright © 2020, 2016, 2011 Pearson Education, Inc. All Rights Reserved</a:t>
            </a:r>
          </a:p>
        </p:txBody>
      </p:sp>
    </p:spTree>
    <p:extLst>
      <p:ext uri="{BB962C8B-B14F-4D97-AF65-F5344CB8AC3E}">
        <p14:creationId xmlns:p14="http://schemas.microsoft.com/office/powerpoint/2010/main" val="2482740955"/>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7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191691" marR="0" lvl="0" indent="-191691" algn="l" rtl="0">
        <a:lnSpc>
          <a:spcPct val="100000"/>
        </a:lnSpc>
        <a:spcBef>
          <a:spcPts val="0"/>
        </a:spcBef>
        <a:spcAft>
          <a:spcPts val="0"/>
        </a:spcAft>
        <a:buNone/>
        <a:defRPr sz="18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614149" y="1923051"/>
            <a:ext cx="8072651" cy="1102032"/>
          </a:xfrm>
        </p:spPr>
        <p:txBody>
          <a:bodyPr/>
          <a:lstStyle/>
          <a:p>
            <a:pPr lvl="0" algn="ctr"/>
            <a:r>
              <a:rPr lang="en-US" b="1" dirty="0">
                <a:latin typeface="+mn-lt"/>
              </a:rPr>
              <a:t>Chapter 10</a:t>
            </a:r>
          </a:p>
        </p:txBody>
      </p:sp>
      <p:sp>
        <p:nvSpPr>
          <p:cNvPr id="5" name="Text Placeholder 4"/>
          <p:cNvSpPr>
            <a:spLocks noGrp="1"/>
          </p:cNvSpPr>
          <p:nvPr>
            <p:ph type="body" idx="3"/>
          </p:nvPr>
        </p:nvSpPr>
        <p:spPr>
          <a:xfrm>
            <a:off x="232012" y="3025083"/>
            <a:ext cx="8570794" cy="965701"/>
          </a:xfrm>
          <a:solidFill>
            <a:schemeClr val="tx2">
              <a:lumMod val="20000"/>
              <a:lumOff val="80000"/>
            </a:schemeClr>
          </a:solidFill>
        </p:spPr>
        <p:txBody>
          <a:bodyPr/>
          <a:lstStyle/>
          <a:p>
            <a:pPr lvl="0" algn="ctr">
              <a:buSzPct val="25000"/>
            </a:pPr>
            <a:r>
              <a:rPr lang="en-US" sz="3600" b="1" dirty="0">
                <a:latin typeface="+mn-lt"/>
              </a:rPr>
              <a:t>The Nervous System</a:t>
            </a:r>
            <a:endParaRPr lang="en-US" sz="4400" b="1" dirty="0">
              <a:solidFill>
                <a:srgbClr val="FF0000"/>
              </a:solidFill>
              <a:latin typeface="+mn-lt"/>
            </a:endParaRPr>
          </a:p>
          <a:p>
            <a:pPr lvl="0" algn="ctr">
              <a:buSzPct val="25000"/>
            </a:pPr>
            <a:endParaRPr lang="en-US" sz="4400" b="1" dirty="0">
              <a:solidFill>
                <a:srgbClr val="FF0000"/>
              </a:solidFill>
              <a:latin typeface="+mn-lt"/>
            </a:endParaRPr>
          </a:p>
          <a:p>
            <a:pPr lvl="0" algn="ctr">
              <a:buSzPct val="25000"/>
            </a:pPr>
            <a:r>
              <a:rPr lang="en-US" sz="4400" b="1" dirty="0">
                <a:solidFill>
                  <a:srgbClr val="FF0000"/>
                </a:solidFill>
                <a:latin typeface="+mn-lt"/>
              </a:rPr>
              <a:t>Lecture 5</a:t>
            </a:r>
            <a:endParaRPr lang="en-US" sz="8800" b="1" dirty="0">
              <a:solidFill>
                <a:srgbClr val="FF0000"/>
              </a:solidFill>
              <a:latin typeface="+mn-lt"/>
            </a:endParaRPr>
          </a:p>
        </p:txBody>
      </p:sp>
      <p:sp>
        <p:nvSpPr>
          <p:cNvPr id="2" name="Slide Number Placeholder 1">
            <a:extLst>
              <a:ext uri="{FF2B5EF4-FFF2-40B4-BE49-F238E27FC236}">
                <a16:creationId xmlns:a16="http://schemas.microsoft.com/office/drawing/2014/main" id="{AE5A5F8F-ABF8-4FAE-ADE2-E0CB919A93B2}"/>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1</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22615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50"/>
            <a:ext cx="8229600" cy="760200"/>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Cerebrum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292631"/>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surface of the cerebrum is not smooth, but broken by ridges </a:t>
            </a:r>
            <a:r>
              <a:rPr lang="en-US" altLang="en-US" sz="2400" dirty="0">
                <a:solidFill>
                  <a:srgbClr val="FF0000"/>
                </a:solidFill>
                <a:latin typeface="Arial (Body)"/>
              </a:rPr>
              <a:t>(gyri) </a:t>
            </a:r>
            <a:r>
              <a:rPr lang="en-US" altLang="en-US" sz="2400" dirty="0">
                <a:solidFill>
                  <a:srgbClr val="000000"/>
                </a:solidFill>
                <a:latin typeface="Arial (Body)"/>
              </a:rPr>
              <a:t>and grooves </a:t>
            </a:r>
            <a:r>
              <a:rPr lang="en-US" altLang="en-US" sz="2400" dirty="0">
                <a:solidFill>
                  <a:srgbClr val="FF0000"/>
                </a:solidFill>
                <a:latin typeface="Arial (Body)"/>
              </a:rPr>
              <a:t>(sulci) </a:t>
            </a:r>
            <a:r>
              <a:rPr lang="en-US" altLang="en-US" sz="2400" dirty="0">
                <a:solidFill>
                  <a:srgbClr val="000000"/>
                </a:solidFill>
                <a:latin typeface="Arial (Body)"/>
              </a:rPr>
              <a:t>collectively known as </a:t>
            </a:r>
            <a:r>
              <a:rPr lang="en-US" altLang="en-US" sz="2400" dirty="0">
                <a:solidFill>
                  <a:srgbClr val="FF0000"/>
                </a:solidFill>
                <a:latin typeface="Arial (Body)"/>
              </a:rPr>
              <a:t>convolutions</a:t>
            </a:r>
            <a:r>
              <a:rPr lang="en-US" altLang="en-US" sz="2400" dirty="0">
                <a:solidFill>
                  <a:srgbClr val="000000"/>
                </a:solidFill>
                <a:latin typeface="Arial (Body)"/>
              </a:rPr>
              <a:t>.</a:t>
            </a:r>
          </a:p>
          <a:p>
            <a:pPr marL="255651" lvl="0" indent="-255651">
              <a:spcAft>
                <a:spcPct val="0"/>
              </a:spcAft>
              <a:buClr>
                <a:srgbClr val="007FA3"/>
              </a:buClr>
              <a:buSzPts val="2400"/>
            </a:pPr>
            <a:endParaRPr lang="en-US" altLang="en-US" sz="2400" dirty="0">
              <a:solidFill>
                <a:srgbClr val="000000"/>
              </a:solidFill>
              <a:latin typeface="Arial (Body)"/>
            </a:endParaRPr>
          </a:p>
          <a:p>
            <a:pPr marL="255651" lvl="0" indent="-255651">
              <a:spcAft>
                <a:spcPct val="0"/>
              </a:spcAft>
              <a:buClr>
                <a:srgbClr val="007FA3"/>
              </a:buClr>
              <a:buSzPts val="2400"/>
            </a:pPr>
            <a:r>
              <a:rPr lang="en-US" altLang="en-US" sz="2400" dirty="0">
                <a:solidFill>
                  <a:srgbClr val="000000"/>
                </a:solidFill>
                <a:latin typeface="Arial (Body)"/>
              </a:rPr>
              <a:t>Convolutions increase brain’s surface area</a:t>
            </a:r>
          </a:p>
          <a:p>
            <a:pPr marL="255651" lvl="0" indent="-255651">
              <a:spcAft>
                <a:spcPct val="0"/>
              </a:spcAft>
              <a:buClr>
                <a:srgbClr val="007FA3"/>
              </a:buClr>
              <a:buSzPts val="2400"/>
            </a:pPr>
            <a:endParaRPr lang="en-US" altLang="en-US" sz="2400" dirty="0">
              <a:solidFill>
                <a:srgbClr val="000000"/>
              </a:solidFill>
              <a:latin typeface="Arial (Body)"/>
            </a:endParaRPr>
          </a:p>
        </p:txBody>
      </p:sp>
      <p:sp>
        <p:nvSpPr>
          <p:cNvPr id="4" name="Slide Number Placeholder 3">
            <a:extLst>
              <a:ext uri="{FF2B5EF4-FFF2-40B4-BE49-F238E27FC236}">
                <a16:creationId xmlns:a16="http://schemas.microsoft.com/office/drawing/2014/main" id="{EDEC6DC6-556D-4C5C-9C6E-94835E063509}"/>
              </a:ext>
            </a:extLst>
          </p:cNvPr>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22687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AEAB-8180-423E-A612-98388243F1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49FB6E-8030-46B2-BE8A-06B9206DAA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108F241-E128-420D-9E98-CB1A509D4562}"/>
              </a:ext>
            </a:extLst>
          </p:cNvPr>
          <p:cNvSpPr>
            <a:spLocks noGrp="1"/>
          </p:cNvSpPr>
          <p:nvPr>
            <p:ph type="sldNum" sz="quarter" idx="12"/>
          </p:nvPr>
        </p:nvSpPr>
        <p:spPr/>
        <p:txBody>
          <a:bodyPr/>
          <a:lstStyle/>
          <a:p>
            <a:fld id="{200B2350-5261-4F5C-9DF5-EF0D264FC8D2}" type="slidenum">
              <a:rPr lang="en-US" smtClean="0"/>
              <a:pPr/>
              <a:t>11</a:t>
            </a:fld>
            <a:endParaRPr lang="en-US" dirty="0"/>
          </a:p>
        </p:txBody>
      </p:sp>
      <p:pic>
        <p:nvPicPr>
          <p:cNvPr id="1028" name="Picture 4" descr="The Brain Ch. 11.5">
            <a:extLst>
              <a:ext uri="{FF2B5EF4-FFF2-40B4-BE49-F238E27FC236}">
                <a16:creationId xmlns:a16="http://schemas.microsoft.com/office/drawing/2014/main" id="{8B2F5B18-0B2E-427A-A448-4A38F8BFD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09" y="1027318"/>
            <a:ext cx="4896465" cy="39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2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22854"/>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Lobes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385512"/>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Named for the skull bones that cover them</a:t>
            </a:r>
          </a:p>
          <a:p>
            <a:pPr marL="255651" lvl="0" indent="-255651">
              <a:spcAft>
                <a:spcPct val="0"/>
              </a:spcAft>
              <a:buClr>
                <a:srgbClr val="007FA3"/>
              </a:buClr>
              <a:buSzPts val="2400"/>
            </a:pPr>
            <a:r>
              <a:rPr lang="en-US" altLang="en-US" sz="2400" dirty="0">
                <a:solidFill>
                  <a:srgbClr val="0070C0"/>
                </a:solidFill>
                <a:latin typeface="Arial (Body)"/>
              </a:rPr>
              <a:t>Occur in pairs, one in each hemisphere</a:t>
            </a:r>
            <a:r>
              <a:rPr lang="en-US" altLang="en-US" sz="2400" dirty="0">
                <a:solidFill>
                  <a:srgbClr val="000000"/>
                </a:solidFill>
                <a:latin typeface="Arial (Body)"/>
              </a:rPr>
              <a:t>.</a:t>
            </a:r>
          </a:p>
          <a:p>
            <a:pPr marL="255651" lvl="0" indent="-255651">
              <a:spcAft>
                <a:spcPct val="0"/>
              </a:spcAft>
              <a:buClr>
                <a:srgbClr val="007FA3"/>
              </a:buClr>
              <a:buSzPts val="2400"/>
            </a:pPr>
            <a:r>
              <a:rPr lang="en-US" altLang="en-US" sz="2400" b="1" dirty="0">
                <a:solidFill>
                  <a:srgbClr val="FF0000"/>
                </a:solidFill>
                <a:latin typeface="Arial (Body)"/>
              </a:rPr>
              <a:t>Frontal lobes</a:t>
            </a:r>
          </a:p>
          <a:p>
            <a:pPr marL="741553" lvl="1" indent="-284353">
              <a:spcAft>
                <a:spcPct val="0"/>
              </a:spcAft>
              <a:buClr>
                <a:srgbClr val="007FA3"/>
              </a:buClr>
              <a:buSzPts val="2400"/>
            </a:pPr>
            <a:r>
              <a:rPr lang="en-US" altLang="en-US" sz="2400" dirty="0">
                <a:solidFill>
                  <a:srgbClr val="000000"/>
                </a:solidFill>
                <a:latin typeface="Arial (Body)"/>
              </a:rPr>
              <a:t>Separated from rest of the brain by </a:t>
            </a:r>
            <a:r>
              <a:rPr lang="en-US" altLang="en-US" sz="2400" dirty="0">
                <a:solidFill>
                  <a:srgbClr val="FF0000"/>
                </a:solidFill>
                <a:latin typeface="Arial (Body)"/>
              </a:rPr>
              <a:t>central sulci</a:t>
            </a:r>
          </a:p>
          <a:p>
            <a:pPr marL="741553" lvl="1" indent="-284353">
              <a:spcAft>
                <a:spcPct val="0"/>
              </a:spcAft>
              <a:buClr>
                <a:srgbClr val="007FA3"/>
              </a:buClr>
              <a:buSzPts val="2400"/>
            </a:pPr>
            <a:r>
              <a:rPr lang="en-US" altLang="en-US" sz="2400" dirty="0">
                <a:solidFill>
                  <a:srgbClr val="000000"/>
                </a:solidFill>
                <a:latin typeface="Arial (Body)"/>
              </a:rPr>
              <a:t>Responsible for </a:t>
            </a:r>
            <a:r>
              <a:rPr lang="en-US" altLang="en-US" sz="2400" dirty="0">
                <a:solidFill>
                  <a:srgbClr val="FF0000"/>
                </a:solidFill>
                <a:latin typeface="Arial (Body)"/>
              </a:rPr>
              <a:t>motor activities</a:t>
            </a:r>
            <a:r>
              <a:rPr lang="en-US" altLang="en-US" sz="2400" dirty="0">
                <a:solidFill>
                  <a:srgbClr val="000000"/>
                </a:solidFill>
                <a:latin typeface="Arial (Body)"/>
              </a:rPr>
              <a:t>, </a:t>
            </a:r>
            <a:r>
              <a:rPr lang="en-US" altLang="en-US" sz="2400" dirty="0">
                <a:solidFill>
                  <a:srgbClr val="FF0000"/>
                </a:solidFill>
                <a:latin typeface="Arial (Body)"/>
              </a:rPr>
              <a:t>conscious thought</a:t>
            </a:r>
            <a:r>
              <a:rPr lang="en-US" altLang="en-US" sz="2400" dirty="0">
                <a:solidFill>
                  <a:srgbClr val="000000"/>
                </a:solidFill>
                <a:latin typeface="Arial (Body)"/>
              </a:rPr>
              <a:t>, and </a:t>
            </a:r>
            <a:r>
              <a:rPr lang="en-US" altLang="en-US" sz="2400" dirty="0">
                <a:solidFill>
                  <a:srgbClr val="FF0000"/>
                </a:solidFill>
                <a:latin typeface="Arial (Body)"/>
              </a:rPr>
              <a:t>speech</a:t>
            </a:r>
          </a:p>
        </p:txBody>
      </p:sp>
      <p:sp>
        <p:nvSpPr>
          <p:cNvPr id="4" name="Slide Number Placeholder 3">
            <a:extLst>
              <a:ext uri="{FF2B5EF4-FFF2-40B4-BE49-F238E27FC236}">
                <a16:creationId xmlns:a16="http://schemas.microsoft.com/office/drawing/2014/main" id="{57376419-CF38-445F-9049-322D12347828}"/>
              </a:ext>
            </a:extLst>
          </p:cNvPr>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63558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A5B47C18-815E-4F70-97BB-2038722702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0B2350-5261-4F5C-9DF5-EF0D264FC8D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91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18079"/>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Lobes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270096"/>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Parietal lobes</a:t>
            </a:r>
          </a:p>
          <a:p>
            <a:pPr marL="741553" lvl="1" indent="-284353">
              <a:spcAft>
                <a:spcPct val="0"/>
              </a:spcAft>
              <a:buClr>
                <a:srgbClr val="007FA3"/>
              </a:buClr>
              <a:buSzPts val="2400"/>
            </a:pPr>
            <a:r>
              <a:rPr lang="en-US" altLang="en-US" sz="2400" dirty="0">
                <a:solidFill>
                  <a:srgbClr val="000000"/>
                </a:solidFill>
                <a:latin typeface="Arial (Body)"/>
              </a:rPr>
              <a:t>Involved with body sense </a:t>
            </a:r>
            <a:r>
              <a:rPr lang="en-US" altLang="en-US" sz="2400" dirty="0">
                <a:solidFill>
                  <a:srgbClr val="FF0000"/>
                </a:solidFill>
                <a:latin typeface="Arial (Body)"/>
              </a:rPr>
              <a:t>perception and language comprehension</a:t>
            </a:r>
          </a:p>
          <a:p>
            <a:pPr marL="255651" lvl="0" indent="-255651">
              <a:spcAft>
                <a:spcPct val="0"/>
              </a:spcAft>
              <a:buClr>
                <a:srgbClr val="007FA3"/>
              </a:buClr>
              <a:buSzPts val="2400"/>
            </a:pPr>
            <a:r>
              <a:rPr lang="en-US" altLang="en-US" sz="2400" b="1" dirty="0">
                <a:solidFill>
                  <a:srgbClr val="FF0000"/>
                </a:solidFill>
                <a:latin typeface="Arial (Body)"/>
              </a:rPr>
              <a:t>Occipital lobes</a:t>
            </a:r>
          </a:p>
          <a:p>
            <a:pPr marL="741553" lvl="1" indent="-284353">
              <a:spcAft>
                <a:spcPct val="0"/>
              </a:spcAft>
              <a:buClr>
                <a:srgbClr val="007FA3"/>
              </a:buClr>
              <a:buSzPts val="2400"/>
            </a:pPr>
            <a:r>
              <a:rPr lang="en-US" altLang="en-US" sz="2400" dirty="0">
                <a:solidFill>
                  <a:srgbClr val="000000"/>
                </a:solidFill>
                <a:latin typeface="Arial (Body)"/>
              </a:rPr>
              <a:t>Responsible for </a:t>
            </a:r>
            <a:r>
              <a:rPr lang="en-US" altLang="en-US" sz="2400" dirty="0">
                <a:solidFill>
                  <a:srgbClr val="FF0000"/>
                </a:solidFill>
                <a:latin typeface="Arial (Body)"/>
              </a:rPr>
              <a:t>vision</a:t>
            </a:r>
          </a:p>
        </p:txBody>
      </p:sp>
      <p:sp>
        <p:nvSpPr>
          <p:cNvPr id="4" name="Slide Number Placeholder 3">
            <a:extLst>
              <a:ext uri="{FF2B5EF4-FFF2-40B4-BE49-F238E27FC236}">
                <a16:creationId xmlns:a16="http://schemas.microsoft.com/office/drawing/2014/main" id="{DD4C86F4-EBE3-400A-B997-82C12F51062C}"/>
              </a:ext>
            </a:extLst>
          </p:cNvPr>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1271718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60929"/>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Lobes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892796"/>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Temporal lobes</a:t>
            </a:r>
          </a:p>
          <a:p>
            <a:pPr marL="741553" lvl="1" indent="-284353">
              <a:spcAft>
                <a:spcPct val="0"/>
              </a:spcAft>
              <a:buClr>
                <a:srgbClr val="007FA3"/>
              </a:buClr>
              <a:buSzPts val="2400"/>
            </a:pPr>
            <a:r>
              <a:rPr lang="en-US" altLang="en-US" sz="2400" dirty="0">
                <a:solidFill>
                  <a:srgbClr val="000000"/>
                </a:solidFill>
                <a:latin typeface="Arial (Body)"/>
              </a:rPr>
              <a:t>Separated by lateral sulci</a:t>
            </a:r>
          </a:p>
          <a:p>
            <a:pPr marL="741553" lvl="1" indent="-284353">
              <a:spcAft>
                <a:spcPct val="0"/>
              </a:spcAft>
              <a:buClr>
                <a:srgbClr val="007FA3"/>
              </a:buClr>
              <a:buSzPts val="2400"/>
            </a:pPr>
            <a:r>
              <a:rPr lang="en-US" altLang="en-US" sz="2400" dirty="0">
                <a:solidFill>
                  <a:srgbClr val="000000"/>
                </a:solidFill>
                <a:latin typeface="Arial (Body)"/>
              </a:rPr>
              <a:t>Involved in </a:t>
            </a:r>
            <a:r>
              <a:rPr lang="en-US" altLang="en-US" sz="2400" dirty="0">
                <a:solidFill>
                  <a:srgbClr val="FF0000"/>
                </a:solidFill>
                <a:latin typeface="Arial (Body)"/>
              </a:rPr>
              <a:t>hearing</a:t>
            </a:r>
            <a:r>
              <a:rPr lang="en-US" altLang="en-US" sz="2400" dirty="0">
                <a:solidFill>
                  <a:srgbClr val="000000"/>
                </a:solidFill>
                <a:latin typeface="Arial (Body)"/>
              </a:rPr>
              <a:t> and integration of </a:t>
            </a:r>
            <a:r>
              <a:rPr lang="en-US" altLang="en-US" sz="2400" dirty="0">
                <a:solidFill>
                  <a:srgbClr val="FF0000"/>
                </a:solidFill>
                <a:latin typeface="Arial (Body)"/>
              </a:rPr>
              <a:t>emotions</a:t>
            </a:r>
          </a:p>
        </p:txBody>
      </p:sp>
      <p:sp>
        <p:nvSpPr>
          <p:cNvPr id="4" name="Slide Number Placeholder 3">
            <a:extLst>
              <a:ext uri="{FF2B5EF4-FFF2-40B4-BE49-F238E27FC236}">
                <a16:creationId xmlns:a16="http://schemas.microsoft.com/office/drawing/2014/main" id="{25742F03-D6C9-47B8-A763-B95808CD92BE}"/>
              </a:ext>
            </a:extLst>
          </p:cNvPr>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316120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866" y="215371"/>
            <a:ext cx="7274256" cy="6267315"/>
          </a:xfrm>
        </p:spPr>
      </p:pic>
      <p:sp>
        <p:nvSpPr>
          <p:cNvPr id="3" name="Slide Number Placeholder 2">
            <a:extLst>
              <a:ext uri="{FF2B5EF4-FFF2-40B4-BE49-F238E27FC236}">
                <a16:creationId xmlns:a16="http://schemas.microsoft.com/office/drawing/2014/main" id="{BDA678E4-D96D-48D3-AF2A-0163DE1FDDA3}"/>
              </a:ext>
            </a:extLst>
          </p:cNvPr>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184886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08554"/>
          </a:xfrm>
        </p:spPr>
        <p:style>
          <a:lnRef idx="1">
            <a:schemeClr val="accent2"/>
          </a:lnRef>
          <a:fillRef idx="2">
            <a:schemeClr val="accent2"/>
          </a:fillRef>
          <a:effectRef idx="1">
            <a:schemeClr val="accent2"/>
          </a:effectRef>
          <a:fontRef idx="minor">
            <a:schemeClr val="dk1"/>
          </a:fontRef>
        </p:style>
        <p:txBody>
          <a:bodyPr tIns="91425">
            <a:noAutofit/>
          </a:bodyPr>
          <a:lstStyle/>
          <a:p>
            <a:pPr lvl="0"/>
            <a:r>
              <a:rPr lang="en-US" altLang="en-US" sz="3600" dirty="0">
                <a:solidFill>
                  <a:srgbClr val="007FA3"/>
                </a:solidFill>
                <a:latin typeface="Arial (Heading)"/>
              </a:rPr>
              <a:t>Cerebrum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5451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Much of the information coming into the brain is contralateral</a:t>
            </a:r>
          </a:p>
          <a:p>
            <a:pPr marL="741553" lvl="1" indent="-284353">
              <a:spcAft>
                <a:spcPct val="0"/>
              </a:spcAft>
              <a:buClr>
                <a:srgbClr val="007FA3"/>
              </a:buClr>
              <a:buSzPts val="2400"/>
            </a:pPr>
            <a:r>
              <a:rPr lang="en-US" altLang="en-US" sz="2400" b="1" dirty="0">
                <a:solidFill>
                  <a:srgbClr val="FF0000"/>
                </a:solidFill>
                <a:latin typeface="Arial (Body)"/>
              </a:rPr>
              <a:t>Right side </a:t>
            </a:r>
            <a:r>
              <a:rPr lang="en-US" altLang="en-US" sz="2400" dirty="0">
                <a:solidFill>
                  <a:srgbClr val="000000"/>
                </a:solidFill>
                <a:latin typeface="Arial (Body)"/>
              </a:rPr>
              <a:t>of the body is controlled by the left side of cerebral cortex.</a:t>
            </a:r>
          </a:p>
          <a:p>
            <a:pPr marL="741553" lvl="1" indent="-284353">
              <a:spcAft>
                <a:spcPct val="0"/>
              </a:spcAft>
              <a:buClr>
                <a:srgbClr val="007FA3"/>
              </a:buClr>
              <a:buSzPts val="2400"/>
            </a:pPr>
            <a:r>
              <a:rPr lang="en-US" altLang="en-US" sz="2400" b="1" dirty="0">
                <a:solidFill>
                  <a:srgbClr val="FF0000"/>
                </a:solidFill>
                <a:latin typeface="Arial (Body)"/>
              </a:rPr>
              <a:t>Left side </a:t>
            </a:r>
            <a:r>
              <a:rPr lang="en-US" altLang="en-US" sz="2400" dirty="0">
                <a:solidFill>
                  <a:srgbClr val="000000"/>
                </a:solidFill>
                <a:latin typeface="Arial (Body)"/>
              </a:rPr>
              <a:t>of the body is controlled by right side of cerebral cortex.</a:t>
            </a:r>
          </a:p>
        </p:txBody>
      </p:sp>
      <p:sp>
        <p:nvSpPr>
          <p:cNvPr id="4" name="Slide Number Placeholder 3">
            <a:extLst>
              <a:ext uri="{FF2B5EF4-FFF2-40B4-BE49-F238E27FC236}">
                <a16:creationId xmlns:a16="http://schemas.microsoft.com/office/drawing/2014/main" id="{15507B19-5377-46D0-88FA-EE516FE4D556}"/>
              </a:ext>
            </a:extLst>
          </p:cNvPr>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256947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99029"/>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Specific Regions of Cerebrum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163773" y="1600200"/>
            <a:ext cx="8871045" cy="2746876"/>
          </a:xfrm>
        </p:spPr>
        <p:txBody>
          <a:bodyPr wrap="square" lIns="91425" tIns="91425" rIns="91425" bIns="91425">
            <a:noAutofit/>
          </a:bodyPr>
          <a:lstStyle/>
          <a:p>
            <a:pPr marL="741553" lvl="1" indent="-284353">
              <a:spcAft>
                <a:spcPct val="0"/>
              </a:spcAft>
              <a:buClr>
                <a:srgbClr val="007FA3"/>
              </a:buClr>
              <a:buSzPts val="2400"/>
            </a:pPr>
            <a:r>
              <a:rPr lang="en-US" altLang="en-US" sz="3200" b="1" dirty="0" err="1">
                <a:solidFill>
                  <a:srgbClr val="FF0000"/>
                </a:solidFill>
                <a:latin typeface="Arial (Body)"/>
              </a:rPr>
              <a:t>Precentral</a:t>
            </a:r>
            <a:r>
              <a:rPr lang="en-US" altLang="en-US" sz="3200" b="1" dirty="0">
                <a:solidFill>
                  <a:srgbClr val="FF0000"/>
                </a:solidFill>
                <a:latin typeface="Arial (Body)"/>
              </a:rPr>
              <a:t> gyrus, </a:t>
            </a:r>
            <a:r>
              <a:rPr lang="en-US" altLang="en-US" sz="3200" dirty="0">
                <a:solidFill>
                  <a:srgbClr val="000000"/>
                </a:solidFill>
                <a:latin typeface="Arial (Body)"/>
              </a:rPr>
              <a:t>anterior to the central sulcus</a:t>
            </a:r>
          </a:p>
          <a:p>
            <a:pPr marL="741553" lvl="1" indent="-284353">
              <a:spcAft>
                <a:spcPct val="0"/>
              </a:spcAft>
              <a:buClr>
                <a:srgbClr val="007FA3"/>
              </a:buClr>
              <a:buSzPts val="2400"/>
            </a:pPr>
            <a:r>
              <a:rPr lang="en-US" altLang="en-US" sz="3200" b="1" dirty="0">
                <a:solidFill>
                  <a:srgbClr val="0070C0"/>
                </a:solidFill>
                <a:latin typeface="Arial (Body)"/>
              </a:rPr>
              <a:t>Postcentral gyrus</a:t>
            </a:r>
            <a:r>
              <a:rPr lang="en-US" altLang="en-US" sz="3200" dirty="0">
                <a:solidFill>
                  <a:srgbClr val="000000"/>
                </a:solidFill>
                <a:latin typeface="Arial (Body)"/>
              </a:rPr>
              <a:t>, posterior to the central sulcus</a:t>
            </a:r>
          </a:p>
        </p:txBody>
      </p:sp>
      <p:sp>
        <p:nvSpPr>
          <p:cNvPr id="4" name="Slide Number Placeholder 3">
            <a:extLst>
              <a:ext uri="{FF2B5EF4-FFF2-40B4-BE49-F238E27FC236}">
                <a16:creationId xmlns:a16="http://schemas.microsoft.com/office/drawing/2014/main" id="{E5950C8E-CACD-42A9-8763-59C5F2054925}"/>
              </a:ext>
            </a:extLst>
          </p:cNvPr>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3382736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a:extLst>
              <a:ext uri="{FF2B5EF4-FFF2-40B4-BE49-F238E27FC236}">
                <a16:creationId xmlns:a16="http://schemas.microsoft.com/office/drawing/2014/main" id="{A5B47C18-815E-4F70-97BB-2038722702E4}"/>
              </a:ext>
            </a:extLst>
          </p:cNvPr>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263071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27604"/>
          </a:xfrm>
        </p:spPr>
        <p:style>
          <a:lnRef idx="1">
            <a:schemeClr val="accent4"/>
          </a:lnRef>
          <a:fillRef idx="2">
            <a:schemeClr val="accent4"/>
          </a:fillRef>
          <a:effectRef idx="1">
            <a:schemeClr val="accent4"/>
          </a:effectRef>
          <a:fontRef idx="minor">
            <a:schemeClr val="dk1"/>
          </a:fontRef>
        </p:style>
        <p:txBody>
          <a:bodyPr tIns="91425">
            <a:noAutofit/>
          </a:bodyPr>
          <a:lstStyle/>
          <a:p>
            <a:pPr lvl="0"/>
            <a:r>
              <a:rPr lang="en-US" altLang="en-US" sz="3600" dirty="0">
                <a:solidFill>
                  <a:srgbClr val="007FA3"/>
                </a:solidFill>
                <a:latin typeface="Arial (Heading)"/>
              </a:rPr>
              <a:t>Learning Outcomes</a:t>
            </a:r>
            <a:endParaRPr lang="en-US" altLang="en-US" sz="2000" b="0" dirty="0">
              <a:solidFill>
                <a:srgbClr val="007FA3"/>
              </a:solidFill>
              <a:latin typeface="Arial (Heading)"/>
            </a:endParaRPr>
          </a:p>
        </p:txBody>
      </p:sp>
      <p:sp>
        <p:nvSpPr>
          <p:cNvPr id="3" name="Content Placeholder 2"/>
          <p:cNvSpPr>
            <a:spLocks noGrp="1"/>
          </p:cNvSpPr>
          <p:nvPr>
            <p:ph idx="1"/>
          </p:nvPr>
        </p:nvSpPr>
        <p:spPr/>
        <p:txBody>
          <a:bodyPr wrap="square" lIns="91425" tIns="91425" rIns="91425" bIns="91425">
            <a:noAutofit/>
          </a:bodyPr>
          <a:lstStyle/>
          <a:p>
            <a:pPr marL="0" indent="0">
              <a:buSzPts val="2400"/>
              <a:buNone/>
            </a:pPr>
            <a:r>
              <a:rPr lang="en-US" altLang="en-US" sz="2400" b="1" dirty="0">
                <a:solidFill>
                  <a:srgbClr val="007FA3"/>
                </a:solidFill>
                <a:latin typeface="Arial (Body)"/>
              </a:rPr>
              <a:t>1.</a:t>
            </a:r>
            <a:r>
              <a:rPr lang="en-US" altLang="en-US" sz="2400" dirty="0">
                <a:solidFill>
                  <a:srgbClr val="000000"/>
                </a:solidFill>
                <a:latin typeface="Arial (Body)"/>
              </a:rPr>
              <a:t> Locate and define the internal and external structures of the brain and their corresponding functions.</a:t>
            </a:r>
          </a:p>
          <a:p>
            <a:pPr marL="0" indent="0">
              <a:buSzPts val="2400"/>
              <a:buNone/>
            </a:pPr>
            <a:r>
              <a:rPr lang="en-US" altLang="en-US" sz="2400" b="1" dirty="0">
                <a:solidFill>
                  <a:srgbClr val="007FA3"/>
                </a:solidFill>
                <a:latin typeface="Arial (Body)"/>
              </a:rPr>
              <a:t>2.</a:t>
            </a:r>
            <a:r>
              <a:rPr lang="en-US" altLang="en-US" sz="2400" dirty="0">
                <a:solidFill>
                  <a:srgbClr val="000000"/>
                </a:solidFill>
                <a:latin typeface="Arial (Body)"/>
              </a:rPr>
              <a:t> List and describe the meninges. </a:t>
            </a:r>
          </a:p>
          <a:p>
            <a:pPr marL="0" indent="0">
              <a:buSzPts val="2400"/>
              <a:buNone/>
            </a:pPr>
            <a:r>
              <a:rPr lang="en-US" altLang="en-US" sz="2400" b="1" dirty="0">
                <a:solidFill>
                  <a:srgbClr val="0070C0"/>
                </a:solidFill>
                <a:latin typeface="Arial (Body)"/>
              </a:rPr>
              <a:t>3. </a:t>
            </a:r>
            <a:r>
              <a:rPr lang="en-US" altLang="en-US" sz="2400" dirty="0">
                <a:solidFill>
                  <a:srgbClr val="000000"/>
                </a:solidFill>
                <a:latin typeface="Arial (Body)"/>
              </a:rPr>
              <a:t>Discuss the integration of the brain, spinal cord, and peripheral nervous system.</a:t>
            </a:r>
          </a:p>
          <a:p>
            <a:pPr marL="0" indent="0">
              <a:buSzPts val="2400"/>
              <a:buNone/>
            </a:pPr>
            <a:endParaRPr lang="en-US" altLang="en-US" sz="2400" dirty="0">
              <a:solidFill>
                <a:srgbClr val="000000"/>
              </a:solidFill>
              <a:latin typeface="Arial (Body)"/>
            </a:endParaRPr>
          </a:p>
        </p:txBody>
      </p:sp>
      <p:sp>
        <p:nvSpPr>
          <p:cNvPr id="4" name="Slide Number Placeholder 3">
            <a:extLst>
              <a:ext uri="{FF2B5EF4-FFF2-40B4-BE49-F238E27FC236}">
                <a16:creationId xmlns:a16="http://schemas.microsoft.com/office/drawing/2014/main" id="{6B7DD018-6B9F-4740-87AD-35BE79327A1F}"/>
              </a:ext>
            </a:extLst>
          </p:cNvPr>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87942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2024"/>
            <a:ext cx="8229600" cy="613304"/>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The Cerebrum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92987"/>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right and left hemispheres are connected by several white matter pathways surrounding the lateral ventricles called the </a:t>
            </a:r>
            <a:r>
              <a:rPr lang="en-US" altLang="en-US" sz="2400" dirty="0">
                <a:solidFill>
                  <a:srgbClr val="FF0000"/>
                </a:solidFill>
                <a:latin typeface="Arial (Body)"/>
              </a:rPr>
              <a:t>corpus callosum, the fornix</a:t>
            </a:r>
            <a:r>
              <a:rPr lang="en-US" altLang="en-US" sz="2400" dirty="0">
                <a:solidFill>
                  <a:srgbClr val="000000"/>
                </a:solidFill>
                <a:latin typeface="Arial (Body)"/>
              </a:rPr>
              <a:t>.</a:t>
            </a:r>
          </a:p>
        </p:txBody>
      </p:sp>
      <p:sp>
        <p:nvSpPr>
          <p:cNvPr id="4" name="Slide Number Placeholder 3">
            <a:extLst>
              <a:ext uri="{FF2B5EF4-FFF2-40B4-BE49-F238E27FC236}">
                <a16:creationId xmlns:a16="http://schemas.microsoft.com/office/drawing/2014/main" id="{5C171553-D160-4A52-941C-528B880E8899}"/>
              </a:ext>
            </a:extLst>
          </p:cNvPr>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3766854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10–5</a:t>
            </a:r>
          </a:p>
        </p:txBody>
      </p:sp>
      <p:pic>
        <p:nvPicPr>
          <p:cNvPr id="4" name="Picture 3" descr="At the superior view, the brain is divided into the right and left cerebral hemispheres by the longitudinal fissure. At the sagittal view, the parts and relative locations are listed.&#10;&#10;The sagittal view parts and relative locations are as follows.  &#10;• Sphenoid sinus, central.&#10;• Pituitary gland, central internal.&#10;• Frontal sinus, anterior.&#10;• Diencephalon, which includes the thalamus, pineal gland, and hypothalamus, central internal.&#10;• Frontal lobe, anterior.&#10;• Corpus callosum, central. &#10;• Fornix, central.&#10;• Parietal lobe, posterior.&#10;• Occipital lobe, posterior.&#10;• Cerebellum, posterior.&#10;• Arbor vitae or tree of life, posterior.&#10;• The brain stem, which includes the midbrain, pons, and medulla oblongata, central.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109182"/>
            <a:ext cx="8843749" cy="6441743"/>
          </a:xfrm>
          <a:prstGeom prst="rect">
            <a:avLst/>
          </a:prstGeom>
        </p:spPr>
      </p:pic>
      <p:sp>
        <p:nvSpPr>
          <p:cNvPr id="3" name="Slide Number Placeholder 2">
            <a:extLst>
              <a:ext uri="{FF2B5EF4-FFF2-40B4-BE49-F238E27FC236}">
                <a16:creationId xmlns:a16="http://schemas.microsoft.com/office/drawing/2014/main" id="{F1BD2D02-8FB9-4485-8103-FC150B3763AE}"/>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21</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2709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94279"/>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Specific Regions of Cerebrum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631459"/>
          </a:xfrm>
        </p:spPr>
        <p:txBody>
          <a:bodyPr wrap="square" lIns="91425" tIns="91425" rIns="91425" bIns="91425">
            <a:noAutofit/>
          </a:bodyPr>
          <a:lstStyle/>
          <a:p>
            <a:pPr marL="255651" lvl="0" indent="-255651">
              <a:spcAft>
                <a:spcPct val="0"/>
              </a:spcAft>
              <a:buClr>
                <a:srgbClr val="007FA3"/>
              </a:buClr>
              <a:buSzPts val="2400"/>
            </a:pPr>
            <a:endParaRPr lang="en-US" altLang="ja-JP" sz="2400" b="1" dirty="0">
              <a:solidFill>
                <a:srgbClr val="FF0000"/>
              </a:solidFill>
              <a:latin typeface="Arial (Body)"/>
            </a:endParaRPr>
          </a:p>
          <a:p>
            <a:pPr marL="255651" marR="0" lvl="0" indent="-255651" algn="l" defTabSz="914400" rtl="0" eaLnBrk="1" fontAlgn="auto" latinLnBrk="0" hangingPunct="1">
              <a:lnSpc>
                <a:spcPct val="100000"/>
              </a:lnSpc>
              <a:spcBef>
                <a:spcPts val="1500"/>
              </a:spcBef>
              <a:spcAft>
                <a:spcPct val="0"/>
              </a:spcAft>
              <a:buClr>
                <a:srgbClr val="007FA3"/>
              </a:buClr>
              <a:buSzPts val="2400"/>
              <a:buFont typeface="Arial"/>
              <a:buChar char="•"/>
              <a:tabLst/>
              <a:defRPr/>
            </a:pPr>
            <a:r>
              <a:rPr kumimoji="0" lang="en-US" altLang="ja-JP" sz="3200" b="1" i="0" u="none" strike="noStrike" kern="0" cap="none" spc="0" normalizeH="0" baseline="0" noProof="0" dirty="0">
                <a:ln>
                  <a:noFill/>
                </a:ln>
                <a:solidFill>
                  <a:srgbClr val="FF0000"/>
                </a:solidFill>
                <a:effectLst/>
                <a:uLnTx/>
                <a:uFillTx/>
                <a:latin typeface="Arial (Body)"/>
                <a:cs typeface="Arial"/>
                <a:sym typeface="Arial"/>
              </a:rPr>
              <a:t>Broca’s</a:t>
            </a:r>
            <a:r>
              <a:rPr kumimoji="0" lang="en-US" altLang="ja-JP" sz="3200" b="0" i="0" u="none" strike="noStrike" kern="0" cap="none" spc="0" normalizeH="0" baseline="0" noProof="0" dirty="0">
                <a:ln>
                  <a:noFill/>
                </a:ln>
                <a:solidFill>
                  <a:srgbClr val="000000"/>
                </a:solidFill>
                <a:effectLst/>
                <a:uLnTx/>
                <a:uFillTx/>
                <a:latin typeface="Arial (Body)"/>
                <a:cs typeface="Arial"/>
                <a:sym typeface="Arial"/>
              </a:rPr>
              <a:t> area, which controls motor output for speech.</a:t>
            </a:r>
          </a:p>
          <a:p>
            <a:pPr marL="742569" lvl="1" indent="-255651">
              <a:spcBef>
                <a:spcPts val="1500"/>
              </a:spcBef>
              <a:spcAft>
                <a:spcPct val="0"/>
              </a:spcAft>
              <a:buClr>
                <a:srgbClr val="007FA3"/>
              </a:buClr>
              <a:buSzPts val="2400"/>
              <a:buFont typeface="Arial"/>
              <a:buChar char="•"/>
              <a:defRPr/>
            </a:pPr>
            <a:r>
              <a:rPr kumimoji="0" lang="en-US" altLang="en-US" sz="3200" b="0" i="0" u="none" strike="noStrike" kern="0" cap="none" spc="0" normalizeH="0" baseline="0" noProof="0" dirty="0">
                <a:ln>
                  <a:noFill/>
                </a:ln>
                <a:solidFill>
                  <a:srgbClr val="000000"/>
                </a:solidFill>
                <a:effectLst/>
                <a:uLnTx/>
                <a:uFillTx/>
                <a:latin typeface="Arial (Body)"/>
                <a:cs typeface="Arial"/>
                <a:sym typeface="Arial"/>
              </a:rPr>
              <a:t>Located in frontal lobe also contains </a:t>
            </a:r>
          </a:p>
          <a:p>
            <a:pPr marL="255651" lvl="0" indent="-255651">
              <a:spcAft>
                <a:spcPct val="0"/>
              </a:spcAft>
              <a:buClr>
                <a:srgbClr val="007FA3"/>
              </a:buClr>
              <a:buSzPts val="2400"/>
            </a:pPr>
            <a:endParaRPr lang="en-US" altLang="ja-JP" sz="2400" b="1" dirty="0">
              <a:solidFill>
                <a:srgbClr val="FF0000"/>
              </a:solidFill>
              <a:latin typeface="Arial (Body)"/>
            </a:endParaRPr>
          </a:p>
          <a:p>
            <a:pPr marL="255651" lvl="0" indent="-255651">
              <a:spcAft>
                <a:spcPct val="0"/>
              </a:spcAft>
              <a:buClr>
                <a:srgbClr val="007FA3"/>
              </a:buClr>
              <a:buSzPts val="2400"/>
            </a:pPr>
            <a:r>
              <a:rPr lang="en-US" altLang="ja-JP" sz="2400" b="1" dirty="0">
                <a:solidFill>
                  <a:srgbClr val="FF0000"/>
                </a:solidFill>
                <a:latin typeface="Arial (Body)"/>
              </a:rPr>
              <a:t>Wernicke’s area</a:t>
            </a:r>
          </a:p>
          <a:p>
            <a:pPr marL="741553" lvl="1" indent="-284353">
              <a:spcAft>
                <a:spcPct val="0"/>
              </a:spcAft>
              <a:buClr>
                <a:srgbClr val="007FA3"/>
              </a:buClr>
              <a:buSzPts val="2400"/>
            </a:pPr>
            <a:r>
              <a:rPr lang="en-US" altLang="ja-JP" sz="2400" dirty="0">
                <a:solidFill>
                  <a:srgbClr val="000000"/>
                </a:solidFill>
                <a:latin typeface="Arial (Body)"/>
              </a:rPr>
              <a:t>Located in temporal lobe</a:t>
            </a:r>
          </a:p>
          <a:p>
            <a:pPr marL="741553" lvl="1" indent="-284353">
              <a:spcAft>
                <a:spcPct val="0"/>
              </a:spcAft>
              <a:buClr>
                <a:srgbClr val="007FA3"/>
              </a:buClr>
              <a:buSzPts val="2400"/>
            </a:pPr>
            <a:r>
              <a:rPr lang="en-US" altLang="ja-JP" sz="2400" dirty="0">
                <a:solidFill>
                  <a:srgbClr val="000000"/>
                </a:solidFill>
                <a:latin typeface="Arial (Body)"/>
              </a:rPr>
              <a:t>General interpretive area for many types of </a:t>
            </a:r>
            <a:r>
              <a:rPr lang="en-US" altLang="ja-JP" sz="2400" dirty="0">
                <a:solidFill>
                  <a:srgbClr val="FF0000"/>
                </a:solidFill>
                <a:latin typeface="Arial (Body)"/>
              </a:rPr>
              <a:t>sensory information</a:t>
            </a:r>
          </a:p>
        </p:txBody>
      </p:sp>
      <p:sp>
        <p:nvSpPr>
          <p:cNvPr id="4" name="Slide Number Placeholder 3">
            <a:extLst>
              <a:ext uri="{FF2B5EF4-FFF2-40B4-BE49-F238E27FC236}">
                <a16:creationId xmlns:a16="http://schemas.microsoft.com/office/drawing/2014/main" id="{F80DC9FD-D3FC-4184-AA05-2DB0104ED59C}"/>
              </a:ext>
            </a:extLst>
          </p:cNvPr>
          <p:cNvSpPr>
            <a:spLocks noGrp="1"/>
          </p:cNvSpPr>
          <p:nvPr>
            <p:ph type="sldNum" sz="quarter" idx="12"/>
          </p:nvPr>
        </p:nvSpPr>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180648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2378" y="1600200"/>
            <a:ext cx="7279244" cy="4525963"/>
          </a:xfrm>
        </p:spPr>
      </p:pic>
      <p:sp>
        <p:nvSpPr>
          <p:cNvPr id="3" name="Slide Number Placeholder 2">
            <a:extLst>
              <a:ext uri="{FF2B5EF4-FFF2-40B4-BE49-F238E27FC236}">
                <a16:creationId xmlns:a16="http://schemas.microsoft.com/office/drawing/2014/main" id="{C6D70933-129F-4ED0-B711-B6774C7F498B}"/>
              </a:ext>
            </a:extLst>
          </p:cNvPr>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327424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84754"/>
          </a:xfrm>
        </p:spPr>
        <p:style>
          <a:lnRef idx="1">
            <a:schemeClr val="accent3"/>
          </a:lnRef>
          <a:fillRef idx="2">
            <a:schemeClr val="accent3"/>
          </a:fillRef>
          <a:effectRef idx="1">
            <a:schemeClr val="accent3"/>
          </a:effectRef>
          <a:fontRef idx="minor">
            <a:schemeClr val="dk1"/>
          </a:fontRef>
        </p:style>
        <p:txBody>
          <a:bodyPr tIns="91425">
            <a:noAutofit/>
          </a:bodyPr>
          <a:lstStyle/>
          <a:p>
            <a:pPr lvl="0"/>
            <a:r>
              <a:rPr lang="en-US" altLang="en-US" sz="3600" dirty="0">
                <a:solidFill>
                  <a:srgbClr val="007FA3"/>
                </a:solidFill>
                <a:latin typeface="Arial (Heading)"/>
              </a:rPr>
              <a:t>2. The Cerebellum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36242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Posterior to the cerebrum</a:t>
            </a:r>
          </a:p>
          <a:p>
            <a:pPr marL="255651" lvl="0" indent="-255651">
              <a:spcAft>
                <a:spcPct val="0"/>
              </a:spcAft>
              <a:buClr>
                <a:srgbClr val="007FA3"/>
              </a:buClr>
              <a:buSzPts val="2400"/>
            </a:pPr>
            <a:r>
              <a:rPr lang="en-US" altLang="en-US" sz="2400" dirty="0">
                <a:solidFill>
                  <a:srgbClr val="000000"/>
                </a:solidFill>
                <a:latin typeface="Arial (Body)"/>
              </a:rPr>
              <a:t>Surface is convoluted, like that of the cerebrum</a:t>
            </a:r>
          </a:p>
          <a:p>
            <a:pPr marL="255651" lvl="0" indent="-255651">
              <a:spcAft>
                <a:spcPct val="0"/>
              </a:spcAft>
              <a:buClr>
                <a:srgbClr val="007FA3"/>
              </a:buClr>
              <a:buSzPts val="2400"/>
            </a:pPr>
            <a:r>
              <a:rPr lang="en-US" altLang="en-US" sz="2400" dirty="0">
                <a:solidFill>
                  <a:srgbClr val="000000"/>
                </a:solidFill>
                <a:latin typeface="Arial (Body)"/>
              </a:rPr>
              <a:t>Called the “little brain”</a:t>
            </a:r>
          </a:p>
          <a:p>
            <a:pPr marL="255651" lvl="0" indent="-255651">
              <a:spcAft>
                <a:spcPct val="0"/>
              </a:spcAft>
              <a:buClr>
                <a:srgbClr val="007FA3"/>
              </a:buClr>
              <a:buSzPts val="2400"/>
            </a:pPr>
            <a:r>
              <a:rPr lang="en-US" altLang="en-US" sz="2400" dirty="0">
                <a:solidFill>
                  <a:srgbClr val="000000"/>
                </a:solidFill>
                <a:latin typeface="Arial (Body)"/>
              </a:rPr>
              <a:t>Essentially, the cerebellum fine tunes voluntary skeletal muscle activity and helps in the maintenance of </a:t>
            </a:r>
            <a:r>
              <a:rPr lang="en-US" altLang="en-US" sz="2400" dirty="0">
                <a:solidFill>
                  <a:srgbClr val="FF0000"/>
                </a:solidFill>
                <a:latin typeface="Arial (Body)"/>
              </a:rPr>
              <a:t>balance</a:t>
            </a:r>
          </a:p>
          <a:p>
            <a:pPr marL="255651" lvl="0" indent="-255651">
              <a:spcAft>
                <a:spcPct val="0"/>
              </a:spcAft>
              <a:buClr>
                <a:srgbClr val="007FA3"/>
              </a:buClr>
              <a:buSzPts val="2400"/>
            </a:pPr>
            <a:r>
              <a:rPr lang="en-US" altLang="en-US" sz="2400" b="1" dirty="0">
                <a:solidFill>
                  <a:srgbClr val="FF0000"/>
                </a:solidFill>
                <a:latin typeface="Arial (Body)"/>
              </a:rPr>
              <a:t>Involved in sensory and motor coordination and balance</a:t>
            </a:r>
          </a:p>
        </p:txBody>
      </p:sp>
      <p:sp>
        <p:nvSpPr>
          <p:cNvPr id="4" name="Slide Number Placeholder 3">
            <a:extLst>
              <a:ext uri="{FF2B5EF4-FFF2-40B4-BE49-F238E27FC236}">
                <a16:creationId xmlns:a16="http://schemas.microsoft.com/office/drawing/2014/main" id="{3EFF7747-DA3A-47F9-AF01-71338A016C1F}"/>
              </a:ext>
            </a:extLst>
          </p:cNvPr>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313162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10–1</a:t>
            </a:r>
          </a:p>
        </p:txBody>
      </p:sp>
      <p:pic>
        <p:nvPicPr>
          <p:cNvPr id="4" name="Picture 3" descr="The cerebrum is comprised of the right cerebral hemisphere and the left cerebral hemisphere, which is divided by the longitudinal fissure. Postcentral gyrus, precentral gyrus, and sulcus comprise the surface. The cerebrum is divided from the cerebellum by the transverse fissure and both connect to the brain stem. The lobes of the cerebrum include the frontal lobe, parietal lobe, occipital lobe, and temporal lobe. The lateral sulcus separates the frontal lobe from the temporal lobe. The central sulcus separates the frontal lobe from the parietal 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73" y="313899"/>
            <a:ext cx="8720919" cy="6544101"/>
          </a:xfrm>
          <a:prstGeom prst="rect">
            <a:avLst/>
          </a:prstGeom>
        </p:spPr>
      </p:pic>
      <p:sp>
        <p:nvSpPr>
          <p:cNvPr id="3" name="Slide Number Placeholder 2">
            <a:extLst>
              <a:ext uri="{FF2B5EF4-FFF2-40B4-BE49-F238E27FC236}">
                <a16:creationId xmlns:a16="http://schemas.microsoft.com/office/drawing/2014/main" id="{F50934CD-6157-4652-AFF2-42F82FDC7CA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25</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5459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75229"/>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3. The Brain Stem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746876"/>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Divided into three sections</a:t>
            </a:r>
          </a:p>
          <a:p>
            <a:pPr marL="741553" lvl="1" indent="-284353">
              <a:spcAft>
                <a:spcPct val="0"/>
              </a:spcAft>
              <a:buClr>
                <a:srgbClr val="007FA3"/>
              </a:buClr>
              <a:buSzPts val="2400"/>
            </a:pPr>
            <a:r>
              <a:rPr lang="en-US" altLang="en-US" sz="2400" b="1" dirty="0">
                <a:solidFill>
                  <a:srgbClr val="0070C0"/>
                </a:solidFill>
                <a:latin typeface="Arial (Body)"/>
              </a:rPr>
              <a:t>Medulla oblongata </a:t>
            </a:r>
            <a:r>
              <a:rPr lang="en-US" altLang="en-US" sz="2400" dirty="0">
                <a:solidFill>
                  <a:srgbClr val="000000"/>
                </a:solidFill>
                <a:latin typeface="Arial (Body)"/>
              </a:rPr>
              <a:t>is continuous with the spinal cord.</a:t>
            </a:r>
          </a:p>
          <a:p>
            <a:pPr marL="1144778" lvl="2" indent="-230378">
              <a:spcAft>
                <a:spcPct val="0"/>
              </a:spcAft>
              <a:buClr>
                <a:srgbClr val="007FA3"/>
              </a:buClr>
              <a:buSzPts val="2400"/>
            </a:pPr>
            <a:r>
              <a:rPr lang="en-US" altLang="en-US" sz="2400" dirty="0">
                <a:solidFill>
                  <a:srgbClr val="000000"/>
                </a:solidFill>
                <a:latin typeface="Arial (Body)"/>
              </a:rPr>
              <a:t>Responsible for control of heartbeat, respiration, and blood vessel diameter</a:t>
            </a:r>
          </a:p>
        </p:txBody>
      </p:sp>
      <p:sp>
        <p:nvSpPr>
          <p:cNvPr id="4" name="Slide Number Placeholder 3">
            <a:extLst>
              <a:ext uri="{FF2B5EF4-FFF2-40B4-BE49-F238E27FC236}">
                <a16:creationId xmlns:a16="http://schemas.microsoft.com/office/drawing/2014/main" id="{75D3DBCA-6B39-4C8C-9E12-38399E54570A}"/>
              </a:ext>
            </a:extLst>
          </p:cNvPr>
          <p:cNvSpPr>
            <a:spLocks noGrp="1"/>
          </p:cNvSpPr>
          <p:nvPr>
            <p:ph type="sldNum" sz="quarter" idx="12"/>
          </p:nvPr>
        </p:nvSpPr>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836472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7129"/>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The Brain Stem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7773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Divided into three sections</a:t>
            </a:r>
          </a:p>
          <a:p>
            <a:pPr marL="741553" lvl="1" indent="-284353">
              <a:spcAft>
                <a:spcPct val="0"/>
              </a:spcAft>
              <a:buClr>
                <a:srgbClr val="007FA3"/>
              </a:buClr>
              <a:buSzPts val="2400"/>
            </a:pPr>
            <a:r>
              <a:rPr lang="en-US" altLang="en-US" sz="2400" b="1" dirty="0">
                <a:solidFill>
                  <a:srgbClr val="0070C0"/>
                </a:solidFill>
                <a:latin typeface="Arial (Body)"/>
              </a:rPr>
              <a:t>Pons</a:t>
            </a:r>
            <a:r>
              <a:rPr lang="en-US" altLang="en-US" sz="2400" dirty="0">
                <a:solidFill>
                  <a:srgbClr val="0070C0"/>
                </a:solidFill>
                <a:latin typeface="Arial (Body)"/>
              </a:rPr>
              <a:t> </a:t>
            </a:r>
            <a:r>
              <a:rPr lang="en-US" altLang="en-US" sz="2400" dirty="0">
                <a:solidFill>
                  <a:srgbClr val="000000"/>
                </a:solidFill>
                <a:latin typeface="Arial (Body)"/>
              </a:rPr>
              <a:t>is just superior to the medulla oblongata.</a:t>
            </a:r>
          </a:p>
          <a:p>
            <a:pPr marL="1144778" lvl="2" indent="-230378">
              <a:spcAft>
                <a:spcPct val="0"/>
              </a:spcAft>
              <a:buClr>
                <a:srgbClr val="007FA3"/>
              </a:buClr>
              <a:buSzPts val="2400"/>
            </a:pPr>
            <a:r>
              <a:rPr lang="en-US" altLang="en-US" sz="2400" dirty="0">
                <a:solidFill>
                  <a:srgbClr val="000000"/>
                </a:solidFill>
                <a:latin typeface="Arial (Body)"/>
              </a:rPr>
              <a:t>Plays a role in respiration</a:t>
            </a:r>
          </a:p>
          <a:p>
            <a:pPr marL="741553" lvl="1" indent="-284353">
              <a:spcAft>
                <a:spcPct val="0"/>
              </a:spcAft>
              <a:buClr>
                <a:srgbClr val="007FA3"/>
              </a:buClr>
              <a:buSzPts val="2400"/>
            </a:pPr>
            <a:r>
              <a:rPr lang="en-US" altLang="en-US" sz="2400" b="1" dirty="0">
                <a:solidFill>
                  <a:srgbClr val="0070C0"/>
                </a:solidFill>
                <a:latin typeface="Arial (Body)"/>
              </a:rPr>
              <a:t>Midbrain: </a:t>
            </a:r>
            <a:r>
              <a:rPr lang="en-US" altLang="en-US" sz="2400" dirty="0">
                <a:solidFill>
                  <a:srgbClr val="000000"/>
                </a:solidFill>
                <a:latin typeface="Arial (Body)"/>
              </a:rPr>
              <a:t> </a:t>
            </a:r>
          </a:p>
          <a:p>
            <a:pPr marL="741553" lvl="1" indent="-284353">
              <a:spcAft>
                <a:spcPct val="0"/>
              </a:spcAft>
              <a:buClr>
                <a:srgbClr val="007FA3"/>
              </a:buClr>
              <a:buSzPts val="2400"/>
            </a:pPr>
            <a:r>
              <a:rPr lang="en-US" altLang="en-US" sz="2400" dirty="0">
                <a:solidFill>
                  <a:srgbClr val="000000"/>
                </a:solidFill>
                <a:latin typeface="Arial (Body)"/>
              </a:rPr>
              <a:t>A pathway to relay visual and auditory impulses and other information to the cerebrum</a:t>
            </a:r>
          </a:p>
        </p:txBody>
      </p:sp>
      <p:sp>
        <p:nvSpPr>
          <p:cNvPr id="4" name="Slide Number Placeholder 3">
            <a:extLst>
              <a:ext uri="{FF2B5EF4-FFF2-40B4-BE49-F238E27FC236}">
                <a16:creationId xmlns:a16="http://schemas.microsoft.com/office/drawing/2014/main" id="{977341CB-CA8E-48C5-BCC4-7B7A0F4981C6}"/>
              </a:ext>
            </a:extLst>
          </p:cNvPr>
          <p:cNvSpPr>
            <a:spLocks noGrp="1"/>
          </p:cNvSpPr>
          <p:nvPr>
            <p:ph type="sldNum" sz="quarter" idx="12"/>
          </p:nvPr>
        </p:nvSpPr>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2898560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10–2</a:t>
            </a:r>
          </a:p>
        </p:txBody>
      </p:sp>
      <p:pic>
        <p:nvPicPr>
          <p:cNvPr id="4" name="Picture 6" descr="The brain stem is partially covered by the cerebrum and is comprised of the midbrain, near the cerebrum, pons, near the cerebellum, and medulla oblongata. It connects to the spinal cord.&#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5153"/>
            <a:ext cx="9144000" cy="65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368E826-15F3-4843-A563-A7F86B7308CB}"/>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28</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0501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60954"/>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The Brain Stem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193878"/>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brain stem receives sensory information and contains control systems for vital processes such as </a:t>
            </a:r>
            <a:r>
              <a:rPr lang="en-US" altLang="en-US" sz="2400" b="1" dirty="0">
                <a:solidFill>
                  <a:srgbClr val="0070C0"/>
                </a:solidFill>
                <a:latin typeface="Arial (Body)"/>
              </a:rPr>
              <a:t>blood pressure, heart rate, and ventilation</a:t>
            </a:r>
            <a:r>
              <a:rPr lang="en-US" altLang="en-US" sz="2400" dirty="0">
                <a:solidFill>
                  <a:srgbClr val="000000"/>
                </a:solidFill>
                <a:latin typeface="Arial (Body)"/>
              </a:rPr>
              <a:t>.</a:t>
            </a:r>
          </a:p>
          <a:p>
            <a:pPr marL="0" lvl="0" indent="0">
              <a:spcAft>
                <a:spcPct val="0"/>
              </a:spcAft>
              <a:buClr>
                <a:srgbClr val="007FA3"/>
              </a:buClr>
              <a:buSzPts val="2400"/>
              <a:buNone/>
            </a:pPr>
            <a:endParaRPr lang="en-US" altLang="en-US" sz="2400" dirty="0">
              <a:solidFill>
                <a:srgbClr val="000000"/>
              </a:solidFill>
              <a:latin typeface="Arial (Body)"/>
            </a:endParaRPr>
          </a:p>
        </p:txBody>
      </p:sp>
      <p:sp>
        <p:nvSpPr>
          <p:cNvPr id="4" name="Slide Number Placeholder 3">
            <a:extLst>
              <a:ext uri="{FF2B5EF4-FFF2-40B4-BE49-F238E27FC236}">
                <a16:creationId xmlns:a16="http://schemas.microsoft.com/office/drawing/2014/main" id="{9A15F237-5E11-4AFE-B248-7B51CC562958}"/>
              </a:ext>
            </a:extLst>
          </p:cNvPr>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316437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tIns="91425">
            <a:noAutofit/>
          </a:bodyPr>
          <a:lstStyle/>
          <a:p>
            <a:pPr lvl="0"/>
            <a:r>
              <a:rPr lang="en-US" altLang="en-US" sz="3600" dirty="0">
                <a:solidFill>
                  <a:srgbClr val="007FA3"/>
                </a:solidFill>
                <a:latin typeface="Arial (Heading)"/>
              </a:rPr>
              <a:t>Introduction</a:t>
            </a: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brain and cranial nerves represent the major controls of the nervous system.</a:t>
            </a:r>
          </a:p>
          <a:p>
            <a:pPr marL="255651" lvl="0" indent="-255651">
              <a:spcAft>
                <a:spcPct val="0"/>
              </a:spcAft>
              <a:buClr>
                <a:srgbClr val="007FA3"/>
              </a:buClr>
              <a:buSzPts val="2400"/>
            </a:pPr>
            <a:r>
              <a:rPr lang="en-US" altLang="en-US" sz="2400" dirty="0">
                <a:solidFill>
                  <a:srgbClr val="000000"/>
                </a:solidFill>
                <a:latin typeface="Arial (Body)"/>
              </a:rPr>
              <a:t>The brain acts more as the main processor and director of the entire system</a:t>
            </a:r>
          </a:p>
        </p:txBody>
      </p:sp>
      <p:sp>
        <p:nvSpPr>
          <p:cNvPr id="4" name="Slide Number Placeholder 3">
            <a:extLst>
              <a:ext uri="{FF2B5EF4-FFF2-40B4-BE49-F238E27FC236}">
                <a16:creationId xmlns:a16="http://schemas.microsoft.com/office/drawing/2014/main" id="{4C2D2FDA-4499-4668-A3D9-2EFCB377B947}"/>
              </a:ext>
            </a:extLst>
          </p:cNvPr>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481709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70454"/>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Internal Anatomy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inside of the brain has white and gray matter, along with hollow cavities containing C</a:t>
            </a:r>
            <a:r>
              <a:rPr lang="en-US" altLang="en-US" sz="100" dirty="0">
                <a:solidFill>
                  <a:srgbClr val="000000"/>
                </a:solidFill>
                <a:latin typeface="Arial (Body)"/>
              </a:rPr>
              <a:t> </a:t>
            </a:r>
            <a:r>
              <a:rPr lang="en-US" altLang="en-US" sz="2400" dirty="0">
                <a:solidFill>
                  <a:srgbClr val="000000"/>
                </a:solidFill>
                <a:latin typeface="Arial (Body)"/>
              </a:rPr>
              <a:t>S</a:t>
            </a:r>
            <a:r>
              <a:rPr lang="en-US" altLang="en-US" sz="100" dirty="0">
                <a:solidFill>
                  <a:srgbClr val="000000"/>
                </a:solidFill>
                <a:latin typeface="Arial (Body)"/>
              </a:rPr>
              <a:t> </a:t>
            </a:r>
            <a:r>
              <a:rPr lang="en-US" altLang="en-US" sz="2400" dirty="0">
                <a:solidFill>
                  <a:srgbClr val="000000"/>
                </a:solidFill>
                <a:latin typeface="Arial (Body)"/>
              </a:rPr>
              <a:t>F (</a:t>
            </a:r>
            <a:r>
              <a:rPr lang="en-US" altLang="en-US" sz="2400">
                <a:solidFill>
                  <a:srgbClr val="000000"/>
                </a:solidFill>
                <a:latin typeface="Arial (Body)"/>
              </a:rPr>
              <a:t>cerebrospinal fluid).</a:t>
            </a:r>
            <a:endParaRPr lang="en-US" altLang="en-US" sz="2400" dirty="0">
              <a:solidFill>
                <a:srgbClr val="000000"/>
              </a:solidFill>
              <a:latin typeface="Arial (Body)"/>
            </a:endParaRPr>
          </a:p>
          <a:p>
            <a:pPr marL="255651" lvl="0" indent="-255651">
              <a:spcAft>
                <a:spcPct val="0"/>
              </a:spcAft>
              <a:buClr>
                <a:srgbClr val="007FA3"/>
              </a:buClr>
              <a:buSzPts val="2400"/>
            </a:pPr>
            <a:r>
              <a:rPr lang="en-US" altLang="en-US" sz="2400" dirty="0">
                <a:solidFill>
                  <a:srgbClr val="000000"/>
                </a:solidFill>
                <a:latin typeface="Arial (Body)"/>
              </a:rPr>
              <a:t>The white matter of the brain is surrounded by the gray matter.</a:t>
            </a:r>
          </a:p>
        </p:txBody>
      </p:sp>
      <p:sp>
        <p:nvSpPr>
          <p:cNvPr id="4" name="Slide Number Placeholder 3">
            <a:extLst>
              <a:ext uri="{FF2B5EF4-FFF2-40B4-BE49-F238E27FC236}">
                <a16:creationId xmlns:a16="http://schemas.microsoft.com/office/drawing/2014/main" id="{052D625F-7C9A-4490-8527-32B056FC0274}"/>
              </a:ext>
            </a:extLst>
          </p:cNvPr>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3463786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99029"/>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Internal Anatomy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377544"/>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layer of gray matter surrounding the white matter is called the cortex.</a:t>
            </a:r>
          </a:p>
          <a:p>
            <a:pPr marL="741553" lvl="1" indent="-284353">
              <a:spcAft>
                <a:spcPct val="0"/>
              </a:spcAft>
              <a:buClr>
                <a:srgbClr val="007FA3"/>
              </a:buClr>
              <a:buSzPts val="2400"/>
            </a:pPr>
            <a:r>
              <a:rPr lang="en-US" altLang="en-US" sz="2400" dirty="0">
                <a:solidFill>
                  <a:srgbClr val="000000"/>
                </a:solidFill>
                <a:latin typeface="Arial (Body)"/>
              </a:rPr>
              <a:t>In cerebrum, called the </a:t>
            </a:r>
            <a:r>
              <a:rPr lang="en-US" altLang="en-US" sz="2400" dirty="0">
                <a:solidFill>
                  <a:srgbClr val="FF0000"/>
                </a:solidFill>
                <a:latin typeface="Arial (Body)"/>
              </a:rPr>
              <a:t>cerebral cortex</a:t>
            </a:r>
          </a:p>
          <a:p>
            <a:pPr marL="741553" lvl="1" indent="-284353">
              <a:spcAft>
                <a:spcPct val="0"/>
              </a:spcAft>
              <a:buClr>
                <a:srgbClr val="007FA3"/>
              </a:buClr>
              <a:buSzPts val="2400"/>
            </a:pPr>
            <a:r>
              <a:rPr lang="en-US" altLang="en-US" sz="2400" dirty="0">
                <a:solidFill>
                  <a:srgbClr val="000000"/>
                </a:solidFill>
                <a:latin typeface="Arial (Body)"/>
              </a:rPr>
              <a:t>In cerebellum, called the </a:t>
            </a:r>
            <a:r>
              <a:rPr lang="en-US" altLang="en-US" sz="2400" dirty="0">
                <a:solidFill>
                  <a:srgbClr val="FF0000"/>
                </a:solidFill>
                <a:latin typeface="Arial (Body)"/>
              </a:rPr>
              <a:t>cerebellar cortex</a:t>
            </a:r>
          </a:p>
        </p:txBody>
      </p:sp>
      <p:sp>
        <p:nvSpPr>
          <p:cNvPr id="4" name="Slide Number Placeholder 3">
            <a:extLst>
              <a:ext uri="{FF2B5EF4-FFF2-40B4-BE49-F238E27FC236}">
                <a16:creationId xmlns:a16="http://schemas.microsoft.com/office/drawing/2014/main" id="{3AF6CC0A-3A3B-4EDF-8288-DC3453C48759}"/>
              </a:ext>
            </a:extLst>
          </p:cNvPr>
          <p:cNvSpPr>
            <a:spLocks noGrp="1"/>
          </p:cNvSpPr>
          <p:nvPr>
            <p:ph type="sldNum" sz="quarter" idx="12"/>
          </p:nvPr>
        </p:nvSpPr>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2081579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cross sectional view of the frontal sectional view of the brain with parts and relative locations. &#10;&#10;The brain parts and relative locations are as follows. &#10;• Longitudinal fissure, divides the two hemispheres.&#10;• Fornix, central.&#10;• Corpus callosum, central.&#10;• Lateral ventricle, central on both hemispheres.&#10;• Thalamus, central on both hemispheres.&#10;• Lateral ventricle, inferior on both hemispheres.&#10;• Third ventricle, inferior central.&#10;• Hypothalamus, inferior central.&#10;• Basal nuclei, central both hemispheres.&#10;• Lateral sulcus, sides both hemispheres.&#10;• Insula, both hemispheres.&#10;• Cerebral white matter, all over substance.&#10;• Cerebral cortex or gray matter, all over substanc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647" y="1247775"/>
            <a:ext cx="7240707" cy="464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C45B229-29E1-466B-99E7-039C2C5E0C67}"/>
              </a:ext>
            </a:extLst>
          </p:cNvPr>
          <p:cNvSpPr txBox="1"/>
          <p:nvPr/>
        </p:nvSpPr>
        <p:spPr>
          <a:xfrm>
            <a:off x="0" y="0"/>
            <a:ext cx="5419725"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741553" lvl="1" indent="-284353">
              <a:spcAft>
                <a:spcPct val="0"/>
              </a:spcAft>
              <a:buClr>
                <a:srgbClr val="007FA3"/>
              </a:buClr>
              <a:buSzPts val="2400"/>
            </a:pPr>
            <a:r>
              <a:rPr lang="en-US" altLang="en-US" sz="4400" b="1" dirty="0">
                <a:solidFill>
                  <a:srgbClr val="FF0000"/>
                </a:solidFill>
                <a:latin typeface="Arial (Body)"/>
              </a:rPr>
              <a:t>cerebral cortex</a:t>
            </a:r>
          </a:p>
        </p:txBody>
      </p:sp>
      <p:sp>
        <p:nvSpPr>
          <p:cNvPr id="8" name="Slide Number Placeholder 7">
            <a:extLst>
              <a:ext uri="{FF2B5EF4-FFF2-40B4-BE49-F238E27FC236}">
                <a16:creationId xmlns:a16="http://schemas.microsoft.com/office/drawing/2014/main" id="{FA9871CE-80A6-45A5-B805-D9275D7C3FE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32</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16547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7129"/>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Internal Anatomy of the Brain</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262127"/>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FF0000"/>
                </a:solidFill>
                <a:latin typeface="Arial (Body)"/>
              </a:rPr>
              <a:t>Lateral ventricles</a:t>
            </a:r>
          </a:p>
          <a:p>
            <a:pPr marL="741553" lvl="1" indent="-284353">
              <a:spcAft>
                <a:spcPct val="0"/>
              </a:spcAft>
              <a:buClr>
                <a:srgbClr val="007FA3"/>
              </a:buClr>
              <a:buSzPts val="2400"/>
            </a:pPr>
            <a:r>
              <a:rPr lang="en-US" altLang="en-US" sz="2400" dirty="0">
                <a:solidFill>
                  <a:srgbClr val="000000"/>
                </a:solidFill>
                <a:latin typeface="Arial (Body)"/>
              </a:rPr>
              <a:t>Ventricle 1 and 2 are in the cerebrum.</a:t>
            </a:r>
          </a:p>
          <a:p>
            <a:pPr marL="741553" lvl="1" indent="-284353">
              <a:spcAft>
                <a:spcPct val="0"/>
              </a:spcAft>
              <a:buClr>
                <a:srgbClr val="007FA3"/>
              </a:buClr>
              <a:buSzPts val="2400"/>
            </a:pPr>
            <a:r>
              <a:rPr lang="en-US" altLang="en-US" sz="2400" dirty="0">
                <a:solidFill>
                  <a:srgbClr val="000000"/>
                </a:solidFill>
                <a:latin typeface="Arial (Body)"/>
              </a:rPr>
              <a:t>Ventricle 3 is in the diencephalon.</a:t>
            </a:r>
          </a:p>
          <a:p>
            <a:pPr marL="741553" lvl="1" indent="-284353">
              <a:spcAft>
                <a:spcPct val="0"/>
              </a:spcAft>
              <a:buClr>
                <a:srgbClr val="007FA3"/>
              </a:buClr>
              <a:buSzPts val="2400"/>
            </a:pPr>
            <a:r>
              <a:rPr lang="en-US" altLang="en-US" sz="2400" dirty="0">
                <a:solidFill>
                  <a:srgbClr val="000000"/>
                </a:solidFill>
                <a:latin typeface="Arial (Body)"/>
              </a:rPr>
              <a:t>Ventricle 4 is in the inferior part of the brain between the </a:t>
            </a:r>
            <a:r>
              <a:rPr lang="en-US" altLang="en-US" sz="2400" dirty="0">
                <a:solidFill>
                  <a:srgbClr val="0070C0"/>
                </a:solidFill>
                <a:latin typeface="Arial (Body)"/>
              </a:rPr>
              <a:t>medulla oblongata </a:t>
            </a:r>
            <a:r>
              <a:rPr lang="en-US" altLang="en-US" sz="2400" dirty="0">
                <a:solidFill>
                  <a:srgbClr val="000000"/>
                </a:solidFill>
                <a:latin typeface="Arial (Body)"/>
              </a:rPr>
              <a:t>and the </a:t>
            </a:r>
            <a:r>
              <a:rPr lang="en-US" altLang="en-US" sz="2400" dirty="0">
                <a:solidFill>
                  <a:srgbClr val="0070C0"/>
                </a:solidFill>
                <a:latin typeface="Arial (Body)"/>
              </a:rPr>
              <a:t>cerebellum</a:t>
            </a:r>
            <a:r>
              <a:rPr lang="en-US" altLang="en-US" sz="2400" dirty="0">
                <a:solidFill>
                  <a:srgbClr val="000000"/>
                </a:solidFill>
                <a:latin typeface="Arial (Body)"/>
              </a:rPr>
              <a:t>.</a:t>
            </a:r>
          </a:p>
        </p:txBody>
      </p:sp>
      <p:sp>
        <p:nvSpPr>
          <p:cNvPr id="4" name="Slide Number Placeholder 3">
            <a:extLst>
              <a:ext uri="{FF2B5EF4-FFF2-40B4-BE49-F238E27FC236}">
                <a16:creationId xmlns:a16="http://schemas.microsoft.com/office/drawing/2014/main" id="{661427EE-0309-4F8B-929B-68DE8492B9E4}"/>
              </a:ext>
            </a:extLst>
          </p:cNvPr>
          <p:cNvSpPr>
            <a:spLocks noGrp="1"/>
          </p:cNvSpPr>
          <p:nvPr>
            <p:ph type="sldNum" sz="quarter" idx="12"/>
          </p:nvPr>
        </p:nvSpPr>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1630890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89504"/>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Internal Anatomy of the Brain </a:t>
            </a:r>
            <a:r>
              <a:rPr lang="en-US" altLang="en-US" sz="2000" b="0" dirty="0">
                <a:solidFill>
                  <a:srgbClr val="007FA3"/>
                </a:solidFill>
                <a:latin typeface="Arial (Heading)"/>
              </a:rPr>
              <a:t>(3 of 4)</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8" y="1312650"/>
            <a:ext cx="9007522" cy="5332672"/>
          </a:xfrm>
          <a:prstGeom prst="rect">
            <a:avLst/>
          </a:prstGeom>
        </p:spPr>
      </p:pic>
      <p:sp>
        <p:nvSpPr>
          <p:cNvPr id="3" name="Slide Number Placeholder 2">
            <a:extLst>
              <a:ext uri="{FF2B5EF4-FFF2-40B4-BE49-F238E27FC236}">
                <a16:creationId xmlns:a16="http://schemas.microsoft.com/office/drawing/2014/main" id="{7DC304F3-F44C-4C90-ADE4-86F591B8A740}"/>
              </a:ext>
            </a:extLst>
          </p:cNvPr>
          <p:cNvSpPr>
            <a:spLocks noGrp="1"/>
          </p:cNvSpPr>
          <p:nvPr>
            <p:ph type="sldNum" sz="quarter" idx="12"/>
          </p:nvPr>
        </p:nvSpPr>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126620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32378"/>
          </a:xfrm>
        </p:spPr>
        <p:style>
          <a:lnRef idx="1">
            <a:schemeClr val="accent5"/>
          </a:lnRef>
          <a:fillRef idx="2">
            <a:schemeClr val="accent5"/>
          </a:fillRef>
          <a:effectRef idx="1">
            <a:schemeClr val="accent5"/>
          </a:effectRef>
          <a:fontRef idx="minor">
            <a:schemeClr val="dk1"/>
          </a:fontRef>
        </p:style>
        <p:txBody>
          <a:bodyPr tIns="91425">
            <a:noAutofit/>
          </a:bodyPr>
          <a:lstStyle/>
          <a:p>
            <a:pPr lvl="0"/>
            <a:r>
              <a:rPr lang="en-US" altLang="en-US" sz="3600" dirty="0">
                <a:solidFill>
                  <a:srgbClr val="007FA3"/>
                </a:solidFill>
                <a:latin typeface="Arial (Heading)"/>
              </a:rPr>
              <a:t>The Diencephalon </a:t>
            </a:r>
            <a:r>
              <a:rPr lang="en-US" altLang="en-US" sz="2000" b="0" dirty="0">
                <a:solidFill>
                  <a:srgbClr val="007FA3"/>
                </a:solidFill>
                <a:latin typeface="Arial (Heading)"/>
              </a:rPr>
              <a:t>(1 of 2)</a:t>
            </a:r>
          </a:p>
        </p:txBody>
      </p:sp>
      <p:sp>
        <p:nvSpPr>
          <p:cNvPr id="3" name="Content Placeholder 2"/>
          <p:cNvSpPr>
            <a:spLocks noGrp="1"/>
          </p:cNvSpPr>
          <p:nvPr>
            <p:ph idx="1"/>
          </p:nvPr>
        </p:nvSpPr>
        <p:spPr>
          <a:xfrm>
            <a:off x="457200" y="1600200"/>
            <a:ext cx="8229600" cy="3347040"/>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Inferior to the cerebrum; not visible from the exterior</a:t>
            </a:r>
          </a:p>
          <a:p>
            <a:pPr marL="255651" lvl="0" indent="-255651">
              <a:spcAft>
                <a:spcPct val="0"/>
              </a:spcAft>
              <a:buClr>
                <a:srgbClr val="007FA3"/>
              </a:buClr>
              <a:buSzPts val="2400"/>
            </a:pPr>
            <a:r>
              <a:rPr lang="en-US" altLang="en-US" sz="2400" dirty="0">
                <a:solidFill>
                  <a:srgbClr val="000000"/>
                </a:solidFill>
                <a:latin typeface="Arial (Body)"/>
              </a:rPr>
              <a:t>Parts include</a:t>
            </a:r>
          </a:p>
          <a:p>
            <a:pPr marL="741553" lvl="1" indent="-284353">
              <a:spcAft>
                <a:spcPct val="0"/>
              </a:spcAft>
              <a:buClr>
                <a:srgbClr val="007FA3"/>
              </a:buClr>
              <a:buSzPts val="2400"/>
            </a:pPr>
            <a:r>
              <a:rPr lang="en-US" altLang="en-US" sz="2400" dirty="0">
                <a:solidFill>
                  <a:srgbClr val="000000"/>
                </a:solidFill>
                <a:latin typeface="Arial (Body)"/>
              </a:rPr>
              <a:t>Thalamus</a:t>
            </a:r>
          </a:p>
          <a:p>
            <a:pPr marL="741553" lvl="1" indent="-284353">
              <a:spcAft>
                <a:spcPct val="0"/>
              </a:spcAft>
              <a:buClr>
                <a:srgbClr val="007FA3"/>
              </a:buClr>
              <a:buSzPts val="2400"/>
            </a:pPr>
            <a:r>
              <a:rPr lang="en-US" altLang="en-US" sz="2400" dirty="0">
                <a:solidFill>
                  <a:srgbClr val="000000"/>
                </a:solidFill>
                <a:latin typeface="Arial (Body)"/>
              </a:rPr>
              <a:t>Hypothalamus</a:t>
            </a:r>
          </a:p>
          <a:p>
            <a:pPr marL="741553" lvl="1" indent="-284353">
              <a:spcAft>
                <a:spcPct val="0"/>
              </a:spcAft>
              <a:buClr>
                <a:srgbClr val="007FA3"/>
              </a:buClr>
              <a:buSzPts val="2400"/>
            </a:pPr>
            <a:r>
              <a:rPr lang="en-US" altLang="en-US" sz="2400" dirty="0">
                <a:solidFill>
                  <a:srgbClr val="000000"/>
                </a:solidFill>
                <a:latin typeface="Arial (Body)"/>
              </a:rPr>
              <a:t>Pineal body</a:t>
            </a:r>
          </a:p>
          <a:p>
            <a:pPr marL="741553" lvl="1" indent="-284353">
              <a:spcAft>
                <a:spcPct val="0"/>
              </a:spcAft>
              <a:buClr>
                <a:srgbClr val="007FA3"/>
              </a:buClr>
              <a:buSzPts val="2400"/>
            </a:pPr>
            <a:r>
              <a:rPr lang="en-US" altLang="en-US" sz="2400" dirty="0">
                <a:solidFill>
                  <a:srgbClr val="000000"/>
                </a:solidFill>
                <a:latin typeface="Arial (Body)"/>
              </a:rPr>
              <a:t>Pituitary gland</a:t>
            </a:r>
          </a:p>
        </p:txBody>
      </p:sp>
      <p:sp>
        <p:nvSpPr>
          <p:cNvPr id="4" name="Slide Number Placeholder 3">
            <a:extLst>
              <a:ext uri="{FF2B5EF4-FFF2-40B4-BE49-F238E27FC236}">
                <a16:creationId xmlns:a16="http://schemas.microsoft.com/office/drawing/2014/main" id="{073C0063-A202-4F9F-8051-F4F12956FAE0}"/>
              </a:ext>
            </a:extLst>
          </p:cNvPr>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2823137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10–5</a:t>
            </a:r>
          </a:p>
        </p:txBody>
      </p:sp>
      <p:pic>
        <p:nvPicPr>
          <p:cNvPr id="4" name="Picture 3" descr="At the superior view, the brain is divided into the right and left cerebral hemispheres by the longitudinal fissure. At the sagittal view, the parts and relative locations are listed.&#10;&#10;The sagittal view parts and relative locations are as follows.  &#10;• Sphenoid sinus, central.&#10;• Pituitary gland, central internal.&#10;• Frontal sinus, anterior.&#10;• Diencephalon, which includes the thalamus, pineal gland, and hypothalamus, central internal.&#10;• Frontal lobe, anterior.&#10;• Corpus callosum, central. &#10;• Fornix, central.&#10;• Parietal lobe, posterior.&#10;• Occipital lobe, posterior.&#10;• Cerebellum, posterior.&#10;• Arbor vitae or tree of life, posterior.&#10;• The brain stem, which includes the midbrain, pons, and medulla oblongata, central.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78" y="109182"/>
            <a:ext cx="8843749" cy="6441743"/>
          </a:xfrm>
          <a:prstGeom prst="rect">
            <a:avLst/>
          </a:prstGeom>
        </p:spPr>
      </p:pic>
      <p:sp>
        <p:nvSpPr>
          <p:cNvPr id="3" name="Slide Number Placeholder 2">
            <a:extLst>
              <a:ext uri="{FF2B5EF4-FFF2-40B4-BE49-F238E27FC236}">
                <a16:creationId xmlns:a16="http://schemas.microsoft.com/office/drawing/2014/main" id="{92D5789A-1DD9-4423-820B-00650563BD3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36</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6295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56179"/>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Meninges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746876"/>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meninges are a protective covering of both the brain and spinal cord.</a:t>
            </a:r>
          </a:p>
          <a:p>
            <a:pPr marL="255651" lvl="0" indent="-255651">
              <a:spcAft>
                <a:spcPct val="0"/>
              </a:spcAft>
              <a:buClr>
                <a:srgbClr val="007FA3"/>
              </a:buClr>
              <a:buSzPts val="2400"/>
            </a:pPr>
            <a:r>
              <a:rPr lang="en-US" altLang="en-US" sz="2400" dirty="0">
                <a:solidFill>
                  <a:srgbClr val="000000"/>
                </a:solidFill>
                <a:latin typeface="Arial (Body)"/>
              </a:rPr>
              <a:t>They help to set up layers that act as cushioning and shock absorbers.</a:t>
            </a:r>
          </a:p>
          <a:p>
            <a:pPr marL="741553" lvl="1" indent="-284353">
              <a:spcAft>
                <a:spcPct val="0"/>
              </a:spcAft>
              <a:buClr>
                <a:srgbClr val="007FA3"/>
              </a:buClr>
              <a:buSzPts val="2400"/>
            </a:pPr>
            <a:r>
              <a:rPr lang="en-US" altLang="en-US" sz="2400" b="1" dirty="0">
                <a:solidFill>
                  <a:srgbClr val="FF0000"/>
                </a:solidFill>
                <a:latin typeface="Arial (Body)"/>
              </a:rPr>
              <a:t>Dura mater</a:t>
            </a:r>
          </a:p>
          <a:p>
            <a:pPr marL="1144778" lvl="2" indent="-230378">
              <a:spcAft>
                <a:spcPct val="0"/>
              </a:spcAft>
              <a:buClr>
                <a:srgbClr val="007FA3"/>
              </a:buClr>
              <a:buSzPts val="2400"/>
            </a:pPr>
            <a:r>
              <a:rPr lang="en-US" altLang="en-US" sz="2400" dirty="0">
                <a:solidFill>
                  <a:srgbClr val="000000"/>
                </a:solidFill>
                <a:latin typeface="Arial (Body)"/>
              </a:rPr>
              <a:t>Outer layer is thick fibrous tissue</a:t>
            </a:r>
          </a:p>
        </p:txBody>
      </p:sp>
      <p:sp>
        <p:nvSpPr>
          <p:cNvPr id="4" name="Slide Number Placeholder 3">
            <a:extLst>
              <a:ext uri="{FF2B5EF4-FFF2-40B4-BE49-F238E27FC236}">
                <a16:creationId xmlns:a16="http://schemas.microsoft.com/office/drawing/2014/main" id="{5BD8FB0A-6DBE-4978-AE97-7CEB0FF23474}"/>
              </a:ext>
            </a:extLst>
          </p:cNvPr>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549685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18079"/>
          </a:xfrm>
        </p:spPr>
        <p:style>
          <a:lnRef idx="1">
            <a:schemeClr val="accent2"/>
          </a:lnRef>
          <a:fillRef idx="2">
            <a:schemeClr val="accent2"/>
          </a:fillRef>
          <a:effectRef idx="1">
            <a:schemeClr val="accent2"/>
          </a:effectRef>
          <a:fontRef idx="minor">
            <a:schemeClr val="dk1"/>
          </a:fontRef>
        </p:style>
        <p:txBody>
          <a:bodyPr tIns="91425">
            <a:noAutofit/>
          </a:bodyPr>
          <a:lstStyle/>
          <a:p>
            <a:pPr lvl="0"/>
            <a:r>
              <a:rPr lang="en-US" altLang="en-US" sz="3600" dirty="0">
                <a:solidFill>
                  <a:srgbClr val="007FA3"/>
                </a:solidFill>
                <a:latin typeface="Arial (Heading)"/>
              </a:rPr>
              <a:t>Meninges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293179"/>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They help to set up layers that act as cushioning and shock absorbers.</a:t>
            </a:r>
          </a:p>
          <a:p>
            <a:pPr marL="741553" lvl="1" indent="-284353">
              <a:spcAft>
                <a:spcPct val="0"/>
              </a:spcAft>
              <a:buClr>
                <a:srgbClr val="007FA3"/>
              </a:buClr>
              <a:buSzPts val="2400"/>
            </a:pPr>
            <a:r>
              <a:rPr lang="en-US" altLang="en-US" sz="2400" b="1" dirty="0">
                <a:solidFill>
                  <a:srgbClr val="FF0000"/>
                </a:solidFill>
                <a:latin typeface="Arial (Body)"/>
              </a:rPr>
              <a:t>Arachnoid mater</a:t>
            </a:r>
          </a:p>
          <a:p>
            <a:pPr marL="1144778" lvl="2" indent="-230378">
              <a:spcAft>
                <a:spcPct val="0"/>
              </a:spcAft>
              <a:buClr>
                <a:srgbClr val="007FA3"/>
              </a:buClr>
              <a:buSzPts val="2400"/>
            </a:pPr>
            <a:r>
              <a:rPr lang="en-US" altLang="en-US" sz="2400" dirty="0">
                <a:solidFill>
                  <a:srgbClr val="000000"/>
                </a:solidFill>
                <a:latin typeface="Arial (Body)"/>
              </a:rPr>
              <a:t>Middle layer is a wispy, delicate layer, resembling a spider web, composed of collagen and elastic fibers acting as a shock absorber and transporting dissolved gases and nutrients as well as chemical messengers and waste products.</a:t>
            </a:r>
          </a:p>
        </p:txBody>
      </p:sp>
      <p:sp>
        <p:nvSpPr>
          <p:cNvPr id="4" name="Slide Number Placeholder 3">
            <a:extLst>
              <a:ext uri="{FF2B5EF4-FFF2-40B4-BE49-F238E27FC236}">
                <a16:creationId xmlns:a16="http://schemas.microsoft.com/office/drawing/2014/main" id="{CE39AEBE-BCF2-4C1D-A783-A69FB8EEA689}"/>
              </a:ext>
            </a:extLst>
          </p:cNvPr>
          <p:cNvSpPr>
            <a:spLocks noGrp="1"/>
          </p:cNvSpPr>
          <p:nvPr>
            <p:ph type="sldNum" sz="quarter" idx="12"/>
          </p:nvPr>
        </p:nvSpPr>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390839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51404"/>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Meninges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54515"/>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They help to set up layers that act as cushioning and shock absorbers.</a:t>
            </a:r>
          </a:p>
          <a:p>
            <a:pPr marL="741553" lvl="1" indent="-284353">
              <a:spcAft>
                <a:spcPct val="0"/>
              </a:spcAft>
              <a:buClr>
                <a:srgbClr val="007FA3"/>
              </a:buClr>
              <a:buSzPts val="2400"/>
            </a:pPr>
            <a:r>
              <a:rPr lang="en-US" altLang="en-US" sz="2400" b="1" dirty="0">
                <a:solidFill>
                  <a:srgbClr val="FF0000"/>
                </a:solidFill>
                <a:latin typeface="Arial (Body)"/>
              </a:rPr>
              <a:t>Pia mater</a:t>
            </a:r>
          </a:p>
          <a:p>
            <a:pPr marL="1144778" lvl="2" indent="-230378">
              <a:spcAft>
                <a:spcPct val="0"/>
              </a:spcAft>
              <a:buClr>
                <a:srgbClr val="007FA3"/>
              </a:buClr>
              <a:buSzPts val="2400"/>
            </a:pPr>
            <a:r>
              <a:rPr lang="en-US" altLang="en-US" sz="2400" dirty="0">
                <a:solidFill>
                  <a:srgbClr val="000000"/>
                </a:solidFill>
                <a:latin typeface="Arial (Body)"/>
              </a:rPr>
              <a:t>Innermost layer, fused to the neural tissue, containing blood vessels that serve the brain and spinal cord</a:t>
            </a:r>
          </a:p>
        </p:txBody>
      </p:sp>
      <p:sp>
        <p:nvSpPr>
          <p:cNvPr id="4" name="Slide Number Placeholder 3">
            <a:extLst>
              <a:ext uri="{FF2B5EF4-FFF2-40B4-BE49-F238E27FC236}">
                <a16:creationId xmlns:a16="http://schemas.microsoft.com/office/drawing/2014/main" id="{7A93D6AA-26B9-40D8-B6D0-607462128BCD}"/>
              </a:ext>
            </a:extLst>
          </p:cNvPr>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3769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BD09-E6FA-4D82-B2D5-2C7126D748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8D23FE-DB3F-49CB-AE54-0BF6B49E3D4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D085F82-E18B-4931-8268-3D2D60591FD2}"/>
              </a:ext>
            </a:extLst>
          </p:cNvPr>
          <p:cNvSpPr>
            <a:spLocks noGrp="1"/>
          </p:cNvSpPr>
          <p:nvPr>
            <p:ph type="sldNum" sz="quarter" idx="12"/>
          </p:nvPr>
        </p:nvSpPr>
        <p:spPr/>
        <p:txBody>
          <a:bodyPr/>
          <a:lstStyle/>
          <a:p>
            <a:fld id="{200B2350-5261-4F5C-9DF5-EF0D264FC8D2}" type="slidenum">
              <a:rPr lang="en-US" smtClean="0"/>
              <a:pPr/>
              <a:t>4</a:t>
            </a:fld>
            <a:endParaRPr lang="en-US" dirty="0"/>
          </a:p>
        </p:txBody>
      </p:sp>
      <p:pic>
        <p:nvPicPr>
          <p:cNvPr id="1026" name="Picture 2" descr="The Nervous System. Divisions of the Nervous System Nervous System  Peripheral Nervous System Somatic Nervous System Autonomic Nervous System  SympatheticParasympathetic. - ppt download">
            <a:extLst>
              <a:ext uri="{FF2B5EF4-FFF2-40B4-BE49-F238E27FC236}">
                <a16:creationId xmlns:a16="http://schemas.microsoft.com/office/drawing/2014/main" id="{93643B29-6D29-4A5E-BA0B-63AB46C6A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27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10–3</a:t>
            </a:r>
          </a:p>
        </p:txBody>
      </p:sp>
      <p:pic>
        <p:nvPicPr>
          <p:cNvPr id="4" name="Picture 7" descr="The brain is covered by the protective meninges membranes. From the skull, the meninges include the dura mater, arachnoid mater, subarachnoid space, and pia mater near the lobe of the brai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182" y="215153"/>
            <a:ext cx="8884693" cy="65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8658112-10EC-4735-9018-53F12B1BA9D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40</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89056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457200" y="274638"/>
            <a:ext cx="8229600" cy="715962"/>
          </a:xfrm>
          <a:prstGeom prst="rect">
            <a:avLst/>
          </a:prstGeom>
          <a:solidFill>
            <a:schemeClr val="accent1">
              <a:lumMod val="40000"/>
              <a:lumOff val="6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prstClr val="black"/>
                </a:solidFill>
              </a:rPr>
              <a:t>NERVES AND NERVE TRACTS</a:t>
            </a:r>
            <a:endParaRPr lang="en-US" dirty="0">
              <a:solidFill>
                <a:prstClr val="black"/>
              </a:solidFill>
            </a:endParaRPr>
          </a:p>
        </p:txBody>
      </p:sp>
      <p:sp>
        <p:nvSpPr>
          <p:cNvPr id="53" name="Content Placeholder 2"/>
          <p:cNvSpPr txBox="1">
            <a:spLocks/>
          </p:cNvSpPr>
          <p:nvPr/>
        </p:nvSpPr>
        <p:spPr>
          <a:xfrm>
            <a:off x="457200" y="1600200"/>
            <a:ext cx="8229600" cy="4525963"/>
          </a:xfrm>
          <a:prstGeom prst="rect">
            <a:avLst/>
          </a:prstGeom>
        </p:spPr>
        <p:txBody>
          <a:bodyPr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b="1" dirty="0">
                <a:solidFill>
                  <a:srgbClr val="00B0F0"/>
                </a:solidFill>
              </a:rPr>
              <a:t>Sensory nerves (afferent neurons) </a:t>
            </a:r>
            <a:r>
              <a:rPr lang="en-US" dirty="0">
                <a:solidFill>
                  <a:prstClr val="black"/>
                </a:solidFill>
              </a:rPr>
              <a:t>are made only of sensory neurons.</a:t>
            </a:r>
          </a:p>
          <a:p>
            <a:pPr>
              <a:defRPr/>
            </a:pPr>
            <a:r>
              <a:rPr lang="en-US" b="1" dirty="0">
                <a:solidFill>
                  <a:srgbClr val="00B0F0"/>
                </a:solidFill>
              </a:rPr>
              <a:t>Motor nerves (efferent neurons) </a:t>
            </a:r>
            <a:r>
              <a:rPr lang="en-US" dirty="0">
                <a:solidFill>
                  <a:prstClr val="black"/>
                </a:solidFill>
              </a:rPr>
              <a:t>are made only of motor neurons.</a:t>
            </a:r>
          </a:p>
          <a:p>
            <a:pPr>
              <a:defRPr/>
            </a:pPr>
            <a:r>
              <a:rPr lang="en-US" dirty="0">
                <a:solidFill>
                  <a:srgbClr val="00B0F0"/>
                </a:solidFill>
              </a:rPr>
              <a:t>A </a:t>
            </a:r>
            <a:r>
              <a:rPr lang="en-US" b="1" dirty="0">
                <a:solidFill>
                  <a:srgbClr val="00B0F0"/>
                </a:solidFill>
              </a:rPr>
              <a:t>mixed nerve </a:t>
            </a:r>
            <a:r>
              <a:rPr lang="en-US" dirty="0">
                <a:solidFill>
                  <a:prstClr val="black"/>
                </a:solidFill>
              </a:rPr>
              <a:t>contains both sensory and motor neurons.</a:t>
            </a:r>
          </a:p>
          <a:p>
            <a:pPr>
              <a:defRPr/>
            </a:pPr>
            <a:r>
              <a:rPr lang="en-US" dirty="0">
                <a:solidFill>
                  <a:prstClr val="black"/>
                </a:solidFill>
              </a:rPr>
              <a:t>A neuron carries impulses in only one direction.</a:t>
            </a:r>
          </a:p>
          <a:p>
            <a:pPr>
              <a:defRPr/>
            </a:pPr>
            <a:r>
              <a:rPr lang="en-US" dirty="0">
                <a:solidFill>
                  <a:prstClr val="black"/>
                </a:solidFill>
              </a:rPr>
              <a:t>The term </a:t>
            </a:r>
            <a:r>
              <a:rPr lang="en-US" b="1" dirty="0">
                <a:solidFill>
                  <a:srgbClr val="00B0F0"/>
                </a:solidFill>
              </a:rPr>
              <a:t>nerve tract </a:t>
            </a:r>
            <a:r>
              <a:rPr lang="en-US" dirty="0">
                <a:solidFill>
                  <a:prstClr val="black"/>
                </a:solidFill>
              </a:rPr>
              <a:t>refers to groups of neurons within the central nervous system.</a:t>
            </a:r>
          </a:p>
        </p:txBody>
      </p:sp>
      <p:sp>
        <p:nvSpPr>
          <p:cNvPr id="54" name="Slide Number Placeholder 3"/>
          <p:cNvSpPr>
            <a:spLocks noGrp="1"/>
          </p:cNvSpPr>
          <p:nvPr>
            <p:ph type="sldNum" sz="quarter" idx="12"/>
          </p:nvPr>
        </p:nvSpPr>
        <p:spPr>
          <a:xfrm>
            <a:off x="6553200" y="6356350"/>
            <a:ext cx="2133600" cy="365125"/>
          </a:xfrm>
        </p:spPr>
        <p:txBody>
          <a:bodyPr/>
          <a:lstStyle/>
          <a:p>
            <a:pPr>
              <a:defRPr/>
            </a:pPr>
            <a:fld id="{B4688340-288C-496F-B03C-79F0B1012B9A}" type="slidenum">
              <a:rPr lang="en-US">
                <a:solidFill>
                  <a:prstClr val="black">
                    <a:tint val="75000"/>
                  </a:prstClr>
                </a:solidFill>
              </a:rPr>
              <a:pPr>
                <a:defRPr/>
              </a:pPr>
              <a:t>41</a:t>
            </a:fld>
            <a:endParaRPr lang="en-US">
              <a:solidFill>
                <a:prstClr val="black">
                  <a:tint val="75000"/>
                </a:prstClr>
              </a:solidFill>
            </a:endParaRPr>
          </a:p>
        </p:txBody>
      </p:sp>
    </p:spTree>
    <p:extLst>
      <p:ext uri="{BB962C8B-B14F-4D97-AF65-F5344CB8AC3E}">
        <p14:creationId xmlns:p14="http://schemas.microsoft.com/office/powerpoint/2010/main" val="2162281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603779"/>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Neurons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416016"/>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All of the control functions of the nervous system must be carried out by a group of cells called neurons.</a:t>
            </a:r>
          </a:p>
          <a:p>
            <a:pPr marL="255651" lvl="0" indent="-255651">
              <a:spcAft>
                <a:spcPct val="0"/>
              </a:spcAft>
              <a:buClr>
                <a:srgbClr val="007FA3"/>
              </a:buClr>
              <a:buSzPts val="2400"/>
            </a:pPr>
            <a:r>
              <a:rPr lang="en-US" altLang="en-US" sz="2400" dirty="0">
                <a:solidFill>
                  <a:srgbClr val="000000"/>
                </a:solidFill>
                <a:latin typeface="Arial (Body)"/>
              </a:rPr>
              <a:t>Neurons have many branches and even what appears to be a tail.</a:t>
            </a:r>
          </a:p>
          <a:p>
            <a:pPr marL="255651" lvl="0" indent="-255651">
              <a:spcAft>
                <a:spcPct val="0"/>
              </a:spcAft>
              <a:buClr>
                <a:srgbClr val="007FA3"/>
              </a:buClr>
              <a:buSzPts val="2400"/>
            </a:pPr>
            <a:r>
              <a:rPr lang="en-US" altLang="en-US" sz="2400" dirty="0">
                <a:solidFill>
                  <a:srgbClr val="000000"/>
                </a:solidFill>
                <a:latin typeface="Arial (Body)"/>
              </a:rPr>
              <a:t>Each part of a neuron has a specific function.</a:t>
            </a:r>
          </a:p>
        </p:txBody>
      </p:sp>
      <p:sp>
        <p:nvSpPr>
          <p:cNvPr id="4" name="Slide Number Placeholder 3">
            <a:extLst>
              <a:ext uri="{FF2B5EF4-FFF2-40B4-BE49-F238E27FC236}">
                <a16:creationId xmlns:a16="http://schemas.microsoft.com/office/drawing/2014/main" id="{8B817D26-7A87-4152-9027-FC8558506E4B}"/>
              </a:ext>
            </a:extLst>
          </p:cNvPr>
          <p:cNvSpPr>
            <a:spLocks noGrp="1"/>
          </p:cNvSpPr>
          <p:nvPr>
            <p:ph type="sldNum" sz="quarter" idx="12"/>
          </p:nvPr>
        </p:nvSpPr>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4011359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08554"/>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Neurons </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16180"/>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Neuron body</a:t>
            </a:r>
          </a:p>
          <a:p>
            <a:pPr marL="741553" lvl="1" indent="-284353">
              <a:spcAft>
                <a:spcPct val="0"/>
              </a:spcAft>
              <a:buClr>
                <a:srgbClr val="007FA3"/>
              </a:buClr>
              <a:buSzPts val="2400"/>
            </a:pPr>
            <a:r>
              <a:rPr lang="en-US" altLang="en-US" sz="2400" dirty="0">
                <a:solidFill>
                  <a:srgbClr val="000000"/>
                </a:solidFill>
                <a:latin typeface="Arial (Body)"/>
              </a:rPr>
              <a:t>Cell metabolism</a:t>
            </a:r>
          </a:p>
          <a:p>
            <a:pPr marL="255651" lvl="0" indent="-255651">
              <a:spcAft>
                <a:spcPct val="0"/>
              </a:spcAft>
              <a:buClr>
                <a:srgbClr val="007FA3"/>
              </a:buClr>
              <a:buSzPts val="2400"/>
            </a:pPr>
            <a:r>
              <a:rPr lang="en-US" altLang="en-US" sz="2400" b="1" dirty="0">
                <a:solidFill>
                  <a:srgbClr val="000000"/>
                </a:solidFill>
                <a:latin typeface="Arial (Body)"/>
              </a:rPr>
              <a:t>Dendrites</a:t>
            </a:r>
          </a:p>
          <a:p>
            <a:pPr marL="741553" lvl="1" indent="-284353">
              <a:spcAft>
                <a:spcPct val="0"/>
              </a:spcAft>
              <a:buClr>
                <a:srgbClr val="007FA3"/>
              </a:buClr>
              <a:buSzPts val="2400"/>
            </a:pPr>
            <a:r>
              <a:rPr lang="en-US" altLang="en-US" sz="2400" dirty="0">
                <a:solidFill>
                  <a:srgbClr val="000000"/>
                </a:solidFill>
                <a:latin typeface="Arial (Body)"/>
              </a:rPr>
              <a:t>Receive information from the environment</a:t>
            </a:r>
          </a:p>
          <a:p>
            <a:pPr marL="255651" lvl="0" indent="-255651">
              <a:spcAft>
                <a:spcPct val="0"/>
              </a:spcAft>
              <a:buClr>
                <a:srgbClr val="007FA3"/>
              </a:buClr>
              <a:buSzPts val="2400"/>
            </a:pPr>
            <a:r>
              <a:rPr lang="en-US" altLang="en-US" sz="2400" b="1" dirty="0">
                <a:solidFill>
                  <a:srgbClr val="000000"/>
                </a:solidFill>
                <a:latin typeface="Arial (Body)"/>
              </a:rPr>
              <a:t>Axon</a:t>
            </a:r>
          </a:p>
          <a:p>
            <a:pPr marL="741553" lvl="1" indent="-284353">
              <a:spcAft>
                <a:spcPct val="0"/>
              </a:spcAft>
              <a:buClr>
                <a:srgbClr val="007FA3"/>
              </a:buClr>
              <a:buSzPts val="2400"/>
            </a:pPr>
            <a:r>
              <a:rPr lang="en-US" altLang="en-US" sz="2400" dirty="0">
                <a:solidFill>
                  <a:srgbClr val="000000"/>
                </a:solidFill>
                <a:latin typeface="Arial (Body)"/>
              </a:rPr>
              <a:t>Generates and sends signals to other cells</a:t>
            </a:r>
          </a:p>
        </p:txBody>
      </p:sp>
      <p:sp>
        <p:nvSpPr>
          <p:cNvPr id="4" name="Slide Number Placeholder 3">
            <a:extLst>
              <a:ext uri="{FF2B5EF4-FFF2-40B4-BE49-F238E27FC236}">
                <a16:creationId xmlns:a16="http://schemas.microsoft.com/office/drawing/2014/main" id="{072DB3C9-BA89-42DA-9BDB-B64BE34D2588}"/>
              </a:ext>
            </a:extLst>
          </p:cNvPr>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3981165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75229"/>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Neurons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008212"/>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Axon terminal</a:t>
            </a:r>
          </a:p>
          <a:p>
            <a:pPr marL="741553" lvl="1" indent="-284353">
              <a:spcAft>
                <a:spcPct val="0"/>
              </a:spcAft>
              <a:buClr>
                <a:srgbClr val="007FA3"/>
              </a:buClr>
              <a:buSzPts val="2400"/>
            </a:pPr>
            <a:r>
              <a:rPr lang="en-US" altLang="en-US" sz="2400" dirty="0">
                <a:solidFill>
                  <a:srgbClr val="000000"/>
                </a:solidFill>
                <a:latin typeface="Arial (Body)"/>
              </a:rPr>
              <a:t>Where the signal leaves the cell</a:t>
            </a:r>
          </a:p>
          <a:p>
            <a:pPr marL="255651" lvl="0" indent="-255651">
              <a:spcAft>
                <a:spcPct val="0"/>
              </a:spcAft>
              <a:buClr>
                <a:srgbClr val="007FA3"/>
              </a:buClr>
              <a:buSzPts val="2400"/>
            </a:pPr>
            <a:r>
              <a:rPr lang="en-US" altLang="en-US" sz="2400" b="1" dirty="0">
                <a:solidFill>
                  <a:srgbClr val="000000"/>
                </a:solidFill>
                <a:latin typeface="Arial (Body)"/>
              </a:rPr>
              <a:t>Synapse</a:t>
            </a:r>
          </a:p>
          <a:p>
            <a:pPr marL="741553" lvl="1" indent="-284353">
              <a:spcAft>
                <a:spcPct val="0"/>
              </a:spcAft>
              <a:buClr>
                <a:srgbClr val="007FA3"/>
              </a:buClr>
              <a:buSzPts val="2400"/>
            </a:pPr>
            <a:r>
              <a:rPr lang="en-US" altLang="en-US" sz="2400" dirty="0">
                <a:solidFill>
                  <a:srgbClr val="000000"/>
                </a:solidFill>
                <a:latin typeface="Arial (Body)"/>
              </a:rPr>
              <a:t>Where the axon terminal and receiving cell meet</a:t>
            </a:r>
          </a:p>
        </p:txBody>
      </p:sp>
      <p:sp>
        <p:nvSpPr>
          <p:cNvPr id="4" name="Slide Number Placeholder 3">
            <a:extLst>
              <a:ext uri="{FF2B5EF4-FFF2-40B4-BE49-F238E27FC236}">
                <a16:creationId xmlns:a16="http://schemas.microsoft.com/office/drawing/2014/main" id="{F994165E-DE05-4FA6-A5A8-2738EFD29B7F}"/>
              </a:ext>
            </a:extLst>
          </p:cNvPr>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2997039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9–3</a:t>
            </a:r>
          </a:p>
        </p:txBody>
      </p:sp>
      <p:pic>
        <p:nvPicPr>
          <p:cNvPr id="4" name="Picture 3" descr="In diagram A, a neuron connects to a muscle with terminals by way of the axon, a long extension from the body. &#10;&#10;In B, a microscopic image shows neuron cell bodies and dendrites, tentacle like extensions of the bodies.&#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2" y="0"/>
            <a:ext cx="8686800" cy="6857999"/>
          </a:xfrm>
          <a:prstGeom prst="rect">
            <a:avLst/>
          </a:prstGeom>
        </p:spPr>
      </p:pic>
      <p:sp>
        <p:nvSpPr>
          <p:cNvPr id="3" name="Slide Number Placeholder 2">
            <a:extLst>
              <a:ext uri="{FF2B5EF4-FFF2-40B4-BE49-F238E27FC236}">
                <a16:creationId xmlns:a16="http://schemas.microsoft.com/office/drawing/2014/main" id="{8CBB7372-7332-4D9D-96C3-FD29F134593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45</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6577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56179"/>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Classification of Neurons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3000791"/>
          </a:xfrm>
        </p:spPr>
        <p:txBody>
          <a:bodyPr wrap="square" lIns="91425" tIns="91425" rIns="91425" bIns="91425">
            <a:noAutofit/>
          </a:bodyPr>
          <a:lstStyle/>
          <a:p>
            <a:pPr marL="255651" lvl="0" indent="-255651">
              <a:spcAft>
                <a:spcPct val="0"/>
              </a:spcAft>
              <a:buClr>
                <a:srgbClr val="007FA3"/>
              </a:buClr>
              <a:buSzPts val="2400"/>
            </a:pPr>
            <a:r>
              <a:rPr lang="en-US" altLang="en-US" sz="2400" b="1" dirty="0">
                <a:solidFill>
                  <a:srgbClr val="000000"/>
                </a:solidFill>
                <a:latin typeface="Arial (Body)"/>
              </a:rPr>
              <a:t>Structure</a:t>
            </a:r>
          </a:p>
          <a:p>
            <a:pPr marL="741553" lvl="1" indent="-284353">
              <a:spcAft>
                <a:spcPct val="0"/>
              </a:spcAft>
              <a:buClr>
                <a:srgbClr val="007FA3"/>
              </a:buClr>
              <a:buSzPts val="2400"/>
            </a:pPr>
            <a:r>
              <a:rPr lang="en-GB" altLang="en-US" sz="2400" dirty="0">
                <a:solidFill>
                  <a:srgbClr val="000000"/>
                </a:solidFill>
                <a:latin typeface="Arial (Body)"/>
              </a:rPr>
              <a:t>Bipolar: Has two processes, one axon, and one dendrite</a:t>
            </a:r>
          </a:p>
          <a:p>
            <a:pPr marL="741553" lvl="1" indent="-284353">
              <a:spcAft>
                <a:spcPct val="0"/>
              </a:spcAft>
              <a:buClr>
                <a:srgbClr val="007FA3"/>
              </a:buClr>
              <a:buSzPts val="2400"/>
            </a:pPr>
            <a:r>
              <a:rPr lang="en-GB" altLang="en-US" sz="2400" dirty="0">
                <a:solidFill>
                  <a:srgbClr val="000000"/>
                </a:solidFill>
                <a:latin typeface="Arial (Body)"/>
              </a:rPr>
              <a:t>Unipolar: Has one process, split into central and peripheral projection</a:t>
            </a:r>
          </a:p>
          <a:p>
            <a:pPr marL="741553" lvl="1" indent="-284353">
              <a:spcAft>
                <a:spcPct val="0"/>
              </a:spcAft>
              <a:buClr>
                <a:srgbClr val="007FA3"/>
              </a:buClr>
              <a:buSzPts val="2400"/>
            </a:pPr>
            <a:r>
              <a:rPr lang="en-GB" altLang="en-US" sz="2400" dirty="0">
                <a:solidFill>
                  <a:srgbClr val="000000"/>
                </a:solidFill>
                <a:latin typeface="Arial (Body)"/>
              </a:rPr>
              <a:t>Multipolar: Has many processes, usually one axon and many dendrites</a:t>
            </a:r>
            <a:endParaRPr lang="en-US" altLang="en-US" sz="2400" dirty="0">
              <a:solidFill>
                <a:srgbClr val="000000"/>
              </a:solidFill>
              <a:latin typeface="Arial (Body)"/>
            </a:endParaRPr>
          </a:p>
        </p:txBody>
      </p:sp>
      <p:sp>
        <p:nvSpPr>
          <p:cNvPr id="4" name="Slide Number Placeholder 3">
            <a:extLst>
              <a:ext uri="{FF2B5EF4-FFF2-40B4-BE49-F238E27FC236}">
                <a16:creationId xmlns:a16="http://schemas.microsoft.com/office/drawing/2014/main" id="{E1393761-FAD9-4546-B8ED-BF723649091F}"/>
              </a:ext>
            </a:extLst>
          </p:cNvPr>
          <p:cNvSpPr>
            <a:spLocks noGrp="1"/>
          </p:cNvSpPr>
          <p:nvPr>
            <p:ph type="sldNum" sz="quarter" idx="12"/>
          </p:nvPr>
        </p:nvSpPr>
        <p:spPr/>
        <p:txBody>
          <a:bodyPr/>
          <a:lstStyle/>
          <a:p>
            <a:fld id="{200B2350-5261-4F5C-9DF5-EF0D264FC8D2}" type="slidenum">
              <a:rPr lang="en-US" smtClean="0"/>
              <a:pPr/>
              <a:t>46</a:t>
            </a:fld>
            <a:endParaRPr lang="en-US" dirty="0"/>
          </a:p>
        </p:txBody>
      </p:sp>
    </p:spTree>
    <p:extLst>
      <p:ext uri="{BB962C8B-B14F-4D97-AF65-F5344CB8AC3E}">
        <p14:creationId xmlns:p14="http://schemas.microsoft.com/office/powerpoint/2010/main" val="1543755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ervous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0771"/>
            <a:ext cx="8991601" cy="625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09800" y="5791200"/>
            <a:ext cx="533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kern="1200">
              <a:solidFill>
                <a:prstClr val="white"/>
              </a:solidFill>
            </a:endParaRPr>
          </a:p>
        </p:txBody>
      </p:sp>
      <p:sp>
        <p:nvSpPr>
          <p:cNvPr id="4" name="TextBox 3"/>
          <p:cNvSpPr txBox="1"/>
          <p:nvPr/>
        </p:nvSpPr>
        <p:spPr>
          <a:xfrm>
            <a:off x="-76200" y="-29339"/>
            <a:ext cx="8534400" cy="400110"/>
          </a:xfrm>
          <a:prstGeom prst="rect">
            <a:avLst/>
          </a:prstGeom>
          <a:solidFill>
            <a:schemeClr val="accent2">
              <a:lumMod val="20000"/>
              <a:lumOff val="80000"/>
            </a:schemeClr>
          </a:solidFill>
        </p:spPr>
        <p:txBody>
          <a:bodyPr wrap="square" rtlCol="0">
            <a:spAutoFit/>
          </a:bodyPr>
          <a:lstStyle/>
          <a:p>
            <a:r>
              <a:rPr lang="en-US" altLang="en-US" sz="2000" b="1" dirty="0">
                <a:solidFill>
                  <a:srgbClr val="007FA3"/>
                </a:solidFill>
                <a:latin typeface="Arial (Heading)"/>
                <a:cs typeface="Times New Roman"/>
                <a:sym typeface="Times New Roman"/>
              </a:rPr>
              <a:t>Classification of Neurons</a:t>
            </a:r>
            <a:endParaRPr lang="en-US" sz="2400" kern="1200" dirty="0">
              <a:solidFill>
                <a:prstClr val="black"/>
              </a:solidFill>
              <a:latin typeface="Calibri"/>
            </a:endParaRPr>
          </a:p>
        </p:txBody>
      </p:sp>
      <p:sp>
        <p:nvSpPr>
          <p:cNvPr id="5" name="Slide Number Placeholder 4">
            <a:extLst>
              <a:ext uri="{FF2B5EF4-FFF2-40B4-BE49-F238E27FC236}">
                <a16:creationId xmlns:a16="http://schemas.microsoft.com/office/drawing/2014/main" id="{C9D25966-5CB4-497B-9E4A-142DD9056D21}"/>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3096313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86F51B-F72D-65AF-E2A5-226A9C34457E}"/>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48</a:t>
            </a:fld>
            <a:endParaRPr lang="en-US">
              <a:solidFill>
                <a:prstClr val="black">
                  <a:tint val="75000"/>
                </a:prstClr>
              </a:solidFill>
            </a:endParaRPr>
          </a:p>
        </p:txBody>
      </p:sp>
      <p:pic>
        <p:nvPicPr>
          <p:cNvPr id="4" name="Picture 3">
            <a:extLst>
              <a:ext uri="{FF2B5EF4-FFF2-40B4-BE49-F238E27FC236}">
                <a16:creationId xmlns:a16="http://schemas.microsoft.com/office/drawing/2014/main" id="{150FAA4C-17A7-42C5-F121-CEE5D858B5DC}"/>
              </a:ext>
            </a:extLst>
          </p:cNvPr>
          <p:cNvPicPr>
            <a:picLocks noChangeAspect="1"/>
          </p:cNvPicPr>
          <p:nvPr/>
        </p:nvPicPr>
        <p:blipFill>
          <a:blip r:embed="rId2"/>
          <a:stretch>
            <a:fillRect/>
          </a:stretch>
        </p:blipFill>
        <p:spPr>
          <a:xfrm>
            <a:off x="1781031" y="2073205"/>
            <a:ext cx="5581937" cy="2711589"/>
          </a:xfrm>
          <a:prstGeom prst="rect">
            <a:avLst/>
          </a:prstGeom>
        </p:spPr>
      </p:pic>
    </p:spTree>
    <p:extLst>
      <p:ext uri="{BB962C8B-B14F-4D97-AF65-F5344CB8AC3E}">
        <p14:creationId xmlns:p14="http://schemas.microsoft.com/office/powerpoint/2010/main" val="547606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n the central nervous system flowchart, the areas highlighted are the central nervous system, the peripheral nervous system, nerves outside of brain and spinal cord, and the somatic or voluntary, skeletal muscles, from the p n s.&#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63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439E463-DFE8-406A-A629-950ADE25BEA4}"/>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92525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00" y="5715000"/>
            <a:ext cx="533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Calibri"/>
                <a:ea typeface="+mn-ea"/>
                <a:cs typeface="+mn-cs"/>
                <a:sym typeface="Arial"/>
              </a:rPr>
              <a:t>DDDi</a:t>
            </a: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4" name="TextBox 3"/>
          <p:cNvSpPr txBox="1">
            <a:spLocks noChangeArrowheads="1"/>
          </p:cNvSpPr>
          <p:nvPr/>
        </p:nvSpPr>
        <p:spPr bwMode="auto">
          <a:xfrm>
            <a:off x="38100" y="6073775"/>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itchFamily="34" charset="0"/>
                <a:cs typeface="Arial" charset="0"/>
                <a:sym typeface="Arial"/>
              </a:rPr>
              <a:t>DIVISIONS  OF  THE  NERVOUS  SYSTEM</a:t>
            </a:r>
          </a:p>
        </p:txBody>
      </p:sp>
      <p:sp>
        <p:nvSpPr>
          <p:cNvPr id="5" name="Slide Number Placeholder 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4D56-A45A-4975-9D7E-DE4B375E0DF1}" type="slidenum">
              <a:rPr kumimoji="0" lang="en-US" sz="1200" b="0" i="0" u="none" strike="noStrike" kern="0" cap="none" spc="0" normalizeH="0" baseline="0" noProof="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prstClr val="black">
                  <a:tint val="75000"/>
                </a:prstClr>
              </a:solidFill>
              <a:effectLst/>
              <a:uLnTx/>
              <a:uFillTx/>
              <a:latin typeface="Arial"/>
              <a:cs typeface="Arial"/>
              <a:sym typeface="Aria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3838"/>
            <a:ext cx="5715000" cy="5676900"/>
          </a:xfrm>
          <a:prstGeom prst="rect">
            <a:avLst/>
          </a:prstGeom>
        </p:spPr>
      </p:pic>
    </p:spTree>
    <p:extLst>
      <p:ext uri="{BB962C8B-B14F-4D97-AF65-F5344CB8AC3E}">
        <p14:creationId xmlns:p14="http://schemas.microsoft.com/office/powerpoint/2010/main" val="3820992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860954"/>
          </a:xfrm>
          <a:solidFill>
            <a:schemeClr val="accent2">
              <a:lumMod val="20000"/>
              <a:lumOff val="80000"/>
            </a:schemeClr>
          </a:solidFill>
        </p:spPr>
        <p:txBody>
          <a:bodyPr tIns="91425">
            <a:noAutofit/>
          </a:bodyPr>
          <a:lstStyle/>
          <a:p>
            <a:pPr lvl="0"/>
            <a:r>
              <a:rPr lang="en-US" altLang="en-US" sz="3600" dirty="0">
                <a:solidFill>
                  <a:srgbClr val="007FA3"/>
                </a:solidFill>
                <a:latin typeface="Arial (Heading)"/>
              </a:rPr>
              <a:t>Parts and Basic Operations</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185432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a:t>
            </a:r>
            <a:r>
              <a:rPr lang="en-US" altLang="en-US" sz="2400" dirty="0">
                <a:solidFill>
                  <a:srgbClr val="00B0F0"/>
                </a:solidFill>
                <a:latin typeface="Arial (Body)"/>
              </a:rPr>
              <a:t>somatic nervous system </a:t>
            </a:r>
            <a:r>
              <a:rPr lang="en-US" altLang="en-US" sz="2400" dirty="0">
                <a:solidFill>
                  <a:srgbClr val="000000"/>
                </a:solidFill>
                <a:latin typeface="Arial (Body)"/>
              </a:rPr>
              <a:t>controls skeletal muscle and mostly voluntary movements.</a:t>
            </a:r>
          </a:p>
          <a:p>
            <a:pPr marL="255651" lvl="0" indent="-255651">
              <a:spcAft>
                <a:spcPct val="0"/>
              </a:spcAft>
              <a:buClr>
                <a:srgbClr val="007FA3"/>
              </a:buClr>
              <a:buSzPts val="2400"/>
            </a:pPr>
            <a:r>
              <a:rPr lang="en-US" altLang="en-US" sz="2400" dirty="0">
                <a:solidFill>
                  <a:srgbClr val="000000"/>
                </a:solidFill>
                <a:latin typeface="Arial (Body)"/>
              </a:rPr>
              <a:t>The </a:t>
            </a:r>
            <a:r>
              <a:rPr lang="en-US" altLang="en-US" sz="2400" dirty="0">
                <a:solidFill>
                  <a:srgbClr val="00B0F0"/>
                </a:solidFill>
                <a:latin typeface="Arial (Body)"/>
              </a:rPr>
              <a:t>autonomic nervous system </a:t>
            </a:r>
            <a:r>
              <a:rPr lang="en-US" altLang="en-US" sz="2400" dirty="0">
                <a:solidFill>
                  <a:srgbClr val="000000"/>
                </a:solidFill>
                <a:latin typeface="Arial (Body)"/>
              </a:rPr>
              <a:t>controls smooth muscle and cardiac muscle, along with several glands.</a:t>
            </a:r>
          </a:p>
        </p:txBody>
      </p:sp>
      <p:sp>
        <p:nvSpPr>
          <p:cNvPr id="4" name="Slide Number Placeholder 3">
            <a:extLst>
              <a:ext uri="{FF2B5EF4-FFF2-40B4-BE49-F238E27FC236}">
                <a16:creationId xmlns:a16="http://schemas.microsoft.com/office/drawing/2014/main" id="{3F9BBF2F-7894-4A9A-9DB1-D9931221D9DC}"/>
              </a:ext>
            </a:extLst>
          </p:cNvPr>
          <p:cNvSpPr>
            <a:spLocks noGrp="1"/>
          </p:cNvSpPr>
          <p:nvPr>
            <p:ph type="sldNum" sz="quarter" idx="12"/>
          </p:nvPr>
        </p:nvSpPr>
        <p:spPr/>
        <p:txBody>
          <a:bodyPr/>
          <a:lstStyle/>
          <a:p>
            <a:fld id="{200B2350-5261-4F5C-9DF5-EF0D264FC8D2}"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3980362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58023"/>
          </a:xfrm>
          <a:solidFill>
            <a:schemeClr val="tx2">
              <a:lumMod val="20000"/>
              <a:lumOff val="80000"/>
            </a:schemeClr>
          </a:solidFill>
        </p:spPr>
        <p:txBody>
          <a:bodyPr tIns="91425">
            <a:noAutofit/>
          </a:bodyPr>
          <a:lstStyle/>
          <a:p>
            <a:pPr lvl="0"/>
            <a:r>
              <a:rPr lang="en-US" altLang="en-US" sz="3600" dirty="0">
                <a:solidFill>
                  <a:srgbClr val="007FA3"/>
                </a:solidFill>
                <a:latin typeface="Arial (Heading)"/>
              </a:rPr>
              <a:t>Parts and Basic Operations </a:t>
            </a:r>
            <a:r>
              <a:rPr lang="en-US" altLang="en-US" sz="2000" b="0" dirty="0">
                <a:solidFill>
                  <a:srgbClr val="007FA3"/>
                </a:solidFill>
                <a:latin typeface="Arial (Heading)"/>
              </a:rPr>
              <a:t>(4 of 4)</a:t>
            </a:r>
          </a:p>
        </p:txBody>
      </p:sp>
      <p:sp>
        <p:nvSpPr>
          <p:cNvPr id="3" name="Content Placeholder 2"/>
          <p:cNvSpPr>
            <a:spLocks noGrp="1"/>
          </p:cNvSpPr>
          <p:nvPr>
            <p:ph idx="1"/>
          </p:nvPr>
        </p:nvSpPr>
        <p:spPr>
          <a:xfrm>
            <a:off x="457200" y="1600200"/>
            <a:ext cx="8229600" cy="2185183"/>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autonomic system is divided into two branches</a:t>
            </a:r>
          </a:p>
          <a:p>
            <a:pPr marL="741553" lvl="1" indent="-284353">
              <a:spcAft>
                <a:spcPct val="0"/>
              </a:spcAft>
              <a:buClr>
                <a:srgbClr val="007FA3"/>
              </a:buClr>
              <a:buSzPts val="2400"/>
            </a:pPr>
            <a:r>
              <a:rPr lang="en-US" altLang="en-US" sz="2400" dirty="0">
                <a:solidFill>
                  <a:srgbClr val="00B0F0"/>
                </a:solidFill>
                <a:latin typeface="Arial (Body)"/>
              </a:rPr>
              <a:t>Parasympathetic</a:t>
            </a:r>
            <a:r>
              <a:rPr lang="en-US" altLang="en-US" sz="2400" dirty="0">
                <a:solidFill>
                  <a:srgbClr val="000000"/>
                </a:solidFill>
                <a:latin typeface="Arial (Body)"/>
              </a:rPr>
              <a:t> </a:t>
            </a:r>
            <a:r>
              <a:rPr lang="en-US" altLang="en-US" sz="2400" dirty="0">
                <a:solidFill>
                  <a:srgbClr val="00B0F0"/>
                </a:solidFill>
                <a:latin typeface="Arial (Body)"/>
              </a:rPr>
              <a:t>system</a:t>
            </a:r>
            <a:r>
              <a:rPr lang="en-US" altLang="en-US" sz="2400" dirty="0">
                <a:solidFill>
                  <a:srgbClr val="000000"/>
                </a:solidFill>
                <a:latin typeface="Arial (Body)"/>
              </a:rPr>
              <a:t> deals with normal body functioning.</a:t>
            </a:r>
          </a:p>
          <a:p>
            <a:pPr marL="741553" lvl="1" indent="-284353">
              <a:spcAft>
                <a:spcPct val="0"/>
              </a:spcAft>
              <a:buClr>
                <a:srgbClr val="007FA3"/>
              </a:buClr>
              <a:buSzPts val="2400"/>
            </a:pPr>
            <a:r>
              <a:rPr lang="en-US" altLang="en-US" sz="2400" dirty="0">
                <a:solidFill>
                  <a:srgbClr val="00B0F0"/>
                </a:solidFill>
                <a:latin typeface="Arial (Body)"/>
              </a:rPr>
              <a:t>Sympathetic</a:t>
            </a:r>
            <a:r>
              <a:rPr lang="en-US" altLang="en-US" sz="2400" dirty="0">
                <a:solidFill>
                  <a:srgbClr val="000000"/>
                </a:solidFill>
                <a:latin typeface="Arial (Body)"/>
              </a:rPr>
              <a:t> </a:t>
            </a:r>
            <a:r>
              <a:rPr lang="en-US" altLang="en-US" sz="2400" dirty="0">
                <a:solidFill>
                  <a:srgbClr val="00B0F0"/>
                </a:solidFill>
                <a:latin typeface="Arial (Body)"/>
              </a:rPr>
              <a:t>nervous system </a:t>
            </a:r>
            <a:r>
              <a:rPr lang="en-US" altLang="en-US" sz="2400" dirty="0">
                <a:solidFill>
                  <a:srgbClr val="000000"/>
                </a:solidFill>
                <a:latin typeface="Arial (Body)"/>
              </a:rPr>
              <a:t>controls the “fight or flight” response system.</a:t>
            </a:r>
          </a:p>
        </p:txBody>
      </p:sp>
      <p:sp>
        <p:nvSpPr>
          <p:cNvPr id="4" name="Slide Number Placeholder 3">
            <a:extLst>
              <a:ext uri="{FF2B5EF4-FFF2-40B4-BE49-F238E27FC236}">
                <a16:creationId xmlns:a16="http://schemas.microsoft.com/office/drawing/2014/main" id="{C807F1D2-3961-42DC-A39B-BC6E6FF57B21}"/>
              </a:ext>
            </a:extLst>
          </p:cNvPr>
          <p:cNvSpPr>
            <a:spLocks noGrp="1"/>
          </p:cNvSpPr>
          <p:nvPr>
            <p:ph type="sldNum" sz="quarter" idx="12"/>
          </p:nvPr>
        </p:nvSpPr>
        <p:spPr/>
        <p:txBody>
          <a:bodyPr/>
          <a:lstStyle/>
          <a:p>
            <a:fld id="{200B2350-5261-4F5C-9DF5-EF0D264FC8D2}"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1707900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9–1</a:t>
            </a:r>
          </a:p>
        </p:txBody>
      </p:sp>
      <p:pic>
        <p:nvPicPr>
          <p:cNvPr id="4" name="Picture 6" descr="The central nervous system, or c n s, includes the brain and spinal cord. It controls all basic bodily functions and responds to external changes. The peripheral nervous system, or p n s, includes all nerves outside the c n s. It provides a complete network of motor and sensory fibers connecting the central nervous system to the rest of the body. It includes the somatic or voluntary, skeletal muscles, and the autonomic, smooth and cardiac muscles and glands. The autonomic nervous system includes the parasympathetic and sympathetic nervous system. It parallels the spinal cord but is separately involved in control of exocrine glands, blood vessels, viscera, and external genitali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125" y="0"/>
            <a:ext cx="8857397" cy="671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79333CB-AAA4-4ED0-86DE-49ED98A58D14}"/>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52</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4882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0"/>
            <a:ext cx="5381625"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28600" y="152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u="sng" kern="1200">
                <a:solidFill>
                  <a:prstClr val="black"/>
                </a:solidFill>
              </a:rPr>
              <a:t>SYMPATHETIC  NERVES</a:t>
            </a:r>
          </a:p>
        </p:txBody>
      </p:sp>
      <p:sp>
        <p:nvSpPr>
          <p:cNvPr id="4" name="TextBox 3"/>
          <p:cNvSpPr txBox="1">
            <a:spLocks noChangeArrowheads="1"/>
          </p:cNvSpPr>
          <p:nvPr/>
        </p:nvSpPr>
        <p:spPr bwMode="auto">
          <a:xfrm>
            <a:off x="7162800" y="1524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b="1" u="sng" kern="1200" dirty="0">
                <a:solidFill>
                  <a:prstClr val="black"/>
                </a:solidFill>
              </a:rPr>
              <a:t>PARASYMPATHETIC  NERVES</a:t>
            </a:r>
          </a:p>
        </p:txBody>
      </p:sp>
      <p:sp>
        <p:nvSpPr>
          <p:cNvPr id="5" name="TextBox 6"/>
          <p:cNvSpPr txBox="1">
            <a:spLocks noChangeArrowheads="1"/>
          </p:cNvSpPr>
          <p:nvPr/>
        </p:nvSpPr>
        <p:spPr bwMode="auto">
          <a:xfrm>
            <a:off x="2133600" y="22860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T1</a:t>
            </a:r>
          </a:p>
        </p:txBody>
      </p:sp>
      <p:sp>
        <p:nvSpPr>
          <p:cNvPr id="6" name="TextBox 7"/>
          <p:cNvSpPr txBox="1">
            <a:spLocks noChangeArrowheads="1"/>
          </p:cNvSpPr>
          <p:nvPr/>
        </p:nvSpPr>
        <p:spPr bwMode="auto">
          <a:xfrm>
            <a:off x="2133600" y="25146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T2</a:t>
            </a:r>
          </a:p>
        </p:txBody>
      </p:sp>
      <p:sp>
        <p:nvSpPr>
          <p:cNvPr id="7" name="TextBox 8"/>
          <p:cNvSpPr txBox="1">
            <a:spLocks noChangeArrowheads="1"/>
          </p:cNvSpPr>
          <p:nvPr/>
        </p:nvSpPr>
        <p:spPr bwMode="auto">
          <a:xfrm>
            <a:off x="2133600" y="26670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T3</a:t>
            </a:r>
          </a:p>
        </p:txBody>
      </p:sp>
      <p:sp>
        <p:nvSpPr>
          <p:cNvPr id="8" name="TextBox 9"/>
          <p:cNvSpPr txBox="1">
            <a:spLocks noChangeArrowheads="1"/>
          </p:cNvSpPr>
          <p:nvPr/>
        </p:nvSpPr>
        <p:spPr bwMode="auto">
          <a:xfrm>
            <a:off x="2209800" y="28194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T4</a:t>
            </a:r>
          </a:p>
        </p:txBody>
      </p:sp>
      <p:sp>
        <p:nvSpPr>
          <p:cNvPr id="9" name="TextBox 10"/>
          <p:cNvSpPr txBox="1">
            <a:spLocks noChangeArrowheads="1"/>
          </p:cNvSpPr>
          <p:nvPr/>
        </p:nvSpPr>
        <p:spPr bwMode="auto">
          <a:xfrm>
            <a:off x="2209800" y="30480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T5</a:t>
            </a:r>
          </a:p>
        </p:txBody>
      </p:sp>
      <p:sp>
        <p:nvSpPr>
          <p:cNvPr id="10" name="TextBox 11"/>
          <p:cNvSpPr txBox="1">
            <a:spLocks noChangeArrowheads="1"/>
          </p:cNvSpPr>
          <p:nvPr/>
        </p:nvSpPr>
        <p:spPr bwMode="auto">
          <a:xfrm>
            <a:off x="2133600" y="3276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  T6</a:t>
            </a:r>
          </a:p>
        </p:txBody>
      </p:sp>
      <p:sp>
        <p:nvSpPr>
          <p:cNvPr id="11" name="TextBox 12"/>
          <p:cNvSpPr txBox="1">
            <a:spLocks noChangeArrowheads="1"/>
          </p:cNvSpPr>
          <p:nvPr/>
        </p:nvSpPr>
        <p:spPr bwMode="auto">
          <a:xfrm>
            <a:off x="2209800" y="35052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T7</a:t>
            </a:r>
          </a:p>
        </p:txBody>
      </p:sp>
      <p:sp>
        <p:nvSpPr>
          <p:cNvPr id="12" name="TextBox 13"/>
          <p:cNvSpPr txBox="1">
            <a:spLocks noChangeArrowheads="1"/>
          </p:cNvSpPr>
          <p:nvPr/>
        </p:nvSpPr>
        <p:spPr bwMode="auto">
          <a:xfrm>
            <a:off x="2209800" y="37338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T8</a:t>
            </a:r>
          </a:p>
        </p:txBody>
      </p:sp>
      <p:sp>
        <p:nvSpPr>
          <p:cNvPr id="13" name="TextBox 14"/>
          <p:cNvSpPr txBox="1">
            <a:spLocks noChangeArrowheads="1"/>
          </p:cNvSpPr>
          <p:nvPr/>
        </p:nvSpPr>
        <p:spPr bwMode="auto">
          <a:xfrm>
            <a:off x="2209800" y="39624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T9</a:t>
            </a:r>
          </a:p>
        </p:txBody>
      </p:sp>
      <p:sp>
        <p:nvSpPr>
          <p:cNvPr id="14" name="TextBox 15"/>
          <p:cNvSpPr txBox="1">
            <a:spLocks noChangeArrowheads="1"/>
          </p:cNvSpPr>
          <p:nvPr/>
        </p:nvSpPr>
        <p:spPr bwMode="auto">
          <a:xfrm>
            <a:off x="2209800" y="41910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T10</a:t>
            </a:r>
          </a:p>
        </p:txBody>
      </p:sp>
      <p:sp>
        <p:nvSpPr>
          <p:cNvPr id="15" name="TextBox 16"/>
          <p:cNvSpPr txBox="1">
            <a:spLocks noChangeArrowheads="1"/>
          </p:cNvSpPr>
          <p:nvPr/>
        </p:nvSpPr>
        <p:spPr bwMode="auto">
          <a:xfrm>
            <a:off x="2133600" y="44196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T11</a:t>
            </a:r>
          </a:p>
        </p:txBody>
      </p:sp>
      <p:sp>
        <p:nvSpPr>
          <p:cNvPr id="16" name="TextBox 17"/>
          <p:cNvSpPr txBox="1">
            <a:spLocks noChangeArrowheads="1"/>
          </p:cNvSpPr>
          <p:nvPr/>
        </p:nvSpPr>
        <p:spPr bwMode="auto">
          <a:xfrm>
            <a:off x="2133600" y="47244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T12</a:t>
            </a:r>
          </a:p>
        </p:txBody>
      </p:sp>
      <p:sp>
        <p:nvSpPr>
          <p:cNvPr id="17" name="TextBox 18"/>
          <p:cNvSpPr txBox="1">
            <a:spLocks noChangeArrowheads="1"/>
          </p:cNvSpPr>
          <p:nvPr/>
        </p:nvSpPr>
        <p:spPr bwMode="auto">
          <a:xfrm>
            <a:off x="2133600" y="50292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L1</a:t>
            </a:r>
          </a:p>
        </p:txBody>
      </p:sp>
      <p:sp>
        <p:nvSpPr>
          <p:cNvPr id="18" name="TextBox 19"/>
          <p:cNvSpPr txBox="1">
            <a:spLocks noChangeArrowheads="1"/>
          </p:cNvSpPr>
          <p:nvPr/>
        </p:nvSpPr>
        <p:spPr bwMode="auto">
          <a:xfrm>
            <a:off x="2133600" y="5334000"/>
            <a:ext cx="381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 L2</a:t>
            </a:r>
          </a:p>
        </p:txBody>
      </p:sp>
      <p:sp>
        <p:nvSpPr>
          <p:cNvPr id="19" name="TextBox 20"/>
          <p:cNvSpPr txBox="1">
            <a:spLocks noChangeArrowheads="1"/>
          </p:cNvSpPr>
          <p:nvPr/>
        </p:nvSpPr>
        <p:spPr bwMode="auto">
          <a:xfrm>
            <a:off x="2667000" y="17526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Preganglionic neurons</a:t>
            </a:r>
          </a:p>
        </p:txBody>
      </p:sp>
      <p:sp>
        <p:nvSpPr>
          <p:cNvPr id="20" name="TextBox 21"/>
          <p:cNvSpPr txBox="1">
            <a:spLocks noChangeArrowheads="1"/>
          </p:cNvSpPr>
          <p:nvPr/>
        </p:nvSpPr>
        <p:spPr bwMode="auto">
          <a:xfrm>
            <a:off x="2971800" y="19812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Postganglionic neurons</a:t>
            </a:r>
          </a:p>
        </p:txBody>
      </p:sp>
      <p:cxnSp>
        <p:nvCxnSpPr>
          <p:cNvPr id="21" name="Straight Arrow Connector 20"/>
          <p:cNvCxnSpPr/>
          <p:nvPr/>
        </p:nvCxnSpPr>
        <p:spPr>
          <a:xfrm rot="5400000" flipH="1" flipV="1">
            <a:off x="2590800" y="2133600"/>
            <a:ext cx="457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2552700" y="2247900"/>
            <a:ext cx="762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3276600" y="22860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390900" y="23241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30"/>
          <p:cNvSpPr txBox="1">
            <a:spLocks noChangeArrowheads="1"/>
          </p:cNvSpPr>
          <p:nvPr/>
        </p:nvSpPr>
        <p:spPr bwMode="auto">
          <a:xfrm>
            <a:off x="2590800" y="5715000"/>
            <a:ext cx="106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Chain of Sympathetic ganglia</a:t>
            </a:r>
          </a:p>
        </p:txBody>
      </p:sp>
      <p:cxnSp>
        <p:nvCxnSpPr>
          <p:cNvPr id="26" name="Straight Arrow Connector 25"/>
          <p:cNvCxnSpPr/>
          <p:nvPr/>
        </p:nvCxnSpPr>
        <p:spPr>
          <a:xfrm rot="10800000" flipV="1">
            <a:off x="2895600" y="5562600"/>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35"/>
          <p:cNvSpPr txBox="1">
            <a:spLocks noChangeArrowheads="1"/>
          </p:cNvSpPr>
          <p:nvPr/>
        </p:nvSpPr>
        <p:spPr bwMode="auto">
          <a:xfrm>
            <a:off x="5791200" y="2286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Eye</a:t>
            </a:r>
          </a:p>
        </p:txBody>
      </p:sp>
      <p:sp>
        <p:nvSpPr>
          <p:cNvPr id="28" name="TextBox 36"/>
          <p:cNvSpPr txBox="1">
            <a:spLocks noChangeArrowheads="1"/>
          </p:cNvSpPr>
          <p:nvPr/>
        </p:nvSpPr>
        <p:spPr bwMode="auto">
          <a:xfrm>
            <a:off x="5486400" y="13716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Salivary glands</a:t>
            </a:r>
          </a:p>
        </p:txBody>
      </p:sp>
      <p:cxnSp>
        <p:nvCxnSpPr>
          <p:cNvPr id="29" name="Straight Arrow Connector 28"/>
          <p:cNvCxnSpPr/>
          <p:nvPr/>
        </p:nvCxnSpPr>
        <p:spPr>
          <a:xfrm rot="16200000" flipH="1">
            <a:off x="5372100" y="1181100"/>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524501" y="12573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41"/>
          <p:cNvSpPr txBox="1">
            <a:spLocks noChangeArrowheads="1"/>
          </p:cNvSpPr>
          <p:nvPr/>
        </p:nvSpPr>
        <p:spPr bwMode="auto">
          <a:xfrm>
            <a:off x="3276600" y="28956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Bronchioles</a:t>
            </a:r>
          </a:p>
        </p:txBody>
      </p:sp>
      <p:cxnSp>
        <p:nvCxnSpPr>
          <p:cNvPr id="32" name="Straight Arrow Connector 31"/>
          <p:cNvCxnSpPr/>
          <p:nvPr/>
        </p:nvCxnSpPr>
        <p:spPr>
          <a:xfrm rot="10800000" flipV="1">
            <a:off x="4114800" y="28194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44"/>
          <p:cNvSpPr txBox="1">
            <a:spLocks noChangeArrowheads="1"/>
          </p:cNvSpPr>
          <p:nvPr/>
        </p:nvSpPr>
        <p:spPr bwMode="auto">
          <a:xfrm>
            <a:off x="4953000" y="2819400"/>
            <a:ext cx="60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Heart</a:t>
            </a:r>
          </a:p>
        </p:txBody>
      </p:sp>
      <p:sp>
        <p:nvSpPr>
          <p:cNvPr id="34" name="TextBox 45"/>
          <p:cNvSpPr txBox="1">
            <a:spLocks noChangeArrowheads="1"/>
          </p:cNvSpPr>
          <p:nvPr/>
        </p:nvSpPr>
        <p:spPr bwMode="auto">
          <a:xfrm>
            <a:off x="4572000" y="3581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Liver</a:t>
            </a:r>
          </a:p>
        </p:txBody>
      </p:sp>
      <p:sp>
        <p:nvSpPr>
          <p:cNvPr id="35" name="TextBox 46"/>
          <p:cNvSpPr txBox="1">
            <a:spLocks noChangeArrowheads="1"/>
          </p:cNvSpPr>
          <p:nvPr/>
        </p:nvSpPr>
        <p:spPr bwMode="auto">
          <a:xfrm>
            <a:off x="3657600" y="39624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Kidney</a:t>
            </a:r>
          </a:p>
        </p:txBody>
      </p:sp>
      <p:cxnSp>
        <p:nvCxnSpPr>
          <p:cNvPr id="36" name="Straight Arrow Connector 35"/>
          <p:cNvCxnSpPr>
            <a:endCxn id="35" idx="0"/>
          </p:cNvCxnSpPr>
          <p:nvPr/>
        </p:nvCxnSpPr>
        <p:spPr>
          <a:xfrm rot="10800000" flipV="1">
            <a:off x="4000500" y="3886200"/>
            <a:ext cx="2667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5791200" y="3276600"/>
            <a:ext cx="457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51"/>
          <p:cNvSpPr txBox="1">
            <a:spLocks noChangeArrowheads="1"/>
          </p:cNvSpPr>
          <p:nvPr/>
        </p:nvSpPr>
        <p:spPr bwMode="auto">
          <a:xfrm>
            <a:off x="6248400" y="31242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Stomach</a:t>
            </a:r>
          </a:p>
        </p:txBody>
      </p:sp>
      <p:cxnSp>
        <p:nvCxnSpPr>
          <p:cNvPr id="39" name="Straight Arrow Connector 38"/>
          <p:cNvCxnSpPr/>
          <p:nvPr/>
        </p:nvCxnSpPr>
        <p:spPr>
          <a:xfrm flipV="1">
            <a:off x="5562600" y="3581400"/>
            <a:ext cx="9144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54"/>
          <p:cNvSpPr txBox="1">
            <a:spLocks noChangeArrowheads="1"/>
          </p:cNvSpPr>
          <p:nvPr/>
        </p:nvSpPr>
        <p:spPr bwMode="auto">
          <a:xfrm>
            <a:off x="6477000" y="3429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Pancreas</a:t>
            </a:r>
          </a:p>
        </p:txBody>
      </p:sp>
      <p:cxnSp>
        <p:nvCxnSpPr>
          <p:cNvPr id="41" name="Straight Arrow Connector 40"/>
          <p:cNvCxnSpPr/>
          <p:nvPr/>
        </p:nvCxnSpPr>
        <p:spPr>
          <a:xfrm flipV="1">
            <a:off x="5486400" y="4343400"/>
            <a:ext cx="609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57"/>
          <p:cNvSpPr txBox="1">
            <a:spLocks noChangeArrowheads="1"/>
          </p:cNvSpPr>
          <p:nvPr/>
        </p:nvSpPr>
        <p:spPr bwMode="auto">
          <a:xfrm>
            <a:off x="6096000" y="41910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Small Intestine</a:t>
            </a:r>
          </a:p>
        </p:txBody>
      </p:sp>
      <p:sp>
        <p:nvSpPr>
          <p:cNvPr id="43" name="TextBox 58"/>
          <p:cNvSpPr txBox="1">
            <a:spLocks noChangeArrowheads="1"/>
          </p:cNvSpPr>
          <p:nvPr/>
        </p:nvSpPr>
        <p:spPr bwMode="auto">
          <a:xfrm>
            <a:off x="3733800" y="44196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Large Intestine</a:t>
            </a:r>
          </a:p>
        </p:txBody>
      </p:sp>
      <p:cxnSp>
        <p:nvCxnSpPr>
          <p:cNvPr id="44" name="Straight Arrow Connector 43"/>
          <p:cNvCxnSpPr/>
          <p:nvPr/>
        </p:nvCxnSpPr>
        <p:spPr>
          <a:xfrm rot="10800000" flipV="1">
            <a:off x="4267200" y="44958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562600" y="52578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65"/>
          <p:cNvSpPr txBox="1">
            <a:spLocks noChangeArrowheads="1"/>
          </p:cNvSpPr>
          <p:nvPr/>
        </p:nvSpPr>
        <p:spPr bwMode="auto">
          <a:xfrm>
            <a:off x="6096000" y="51054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Colon</a:t>
            </a:r>
          </a:p>
        </p:txBody>
      </p:sp>
      <p:cxnSp>
        <p:nvCxnSpPr>
          <p:cNvPr id="47" name="Straight Arrow Connector 46"/>
          <p:cNvCxnSpPr/>
          <p:nvPr/>
        </p:nvCxnSpPr>
        <p:spPr>
          <a:xfrm>
            <a:off x="5334000" y="5410200"/>
            <a:ext cx="838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68"/>
          <p:cNvSpPr txBox="1">
            <a:spLocks noChangeArrowheads="1"/>
          </p:cNvSpPr>
          <p:nvPr/>
        </p:nvSpPr>
        <p:spPr bwMode="auto">
          <a:xfrm>
            <a:off x="6172200" y="5410200"/>
            <a:ext cx="76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Rectum</a:t>
            </a:r>
          </a:p>
        </p:txBody>
      </p:sp>
      <p:cxnSp>
        <p:nvCxnSpPr>
          <p:cNvPr id="49" name="Straight Arrow Connector 48"/>
          <p:cNvCxnSpPr/>
          <p:nvPr/>
        </p:nvCxnSpPr>
        <p:spPr>
          <a:xfrm>
            <a:off x="5715000" y="5715000"/>
            <a:ext cx="5334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71"/>
          <p:cNvSpPr txBox="1">
            <a:spLocks noChangeArrowheads="1"/>
          </p:cNvSpPr>
          <p:nvPr/>
        </p:nvSpPr>
        <p:spPr bwMode="auto">
          <a:xfrm>
            <a:off x="6172200" y="56388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Bladder</a:t>
            </a:r>
          </a:p>
        </p:txBody>
      </p:sp>
      <p:sp>
        <p:nvSpPr>
          <p:cNvPr id="51" name="TextBox 72"/>
          <p:cNvSpPr txBox="1">
            <a:spLocks noChangeArrowheads="1"/>
          </p:cNvSpPr>
          <p:nvPr/>
        </p:nvSpPr>
        <p:spPr bwMode="auto">
          <a:xfrm>
            <a:off x="4343400" y="6324600"/>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Reproductive  organs</a:t>
            </a:r>
          </a:p>
        </p:txBody>
      </p:sp>
      <p:sp>
        <p:nvSpPr>
          <p:cNvPr id="52" name="TextBox 73"/>
          <p:cNvSpPr txBox="1">
            <a:spLocks noChangeArrowheads="1"/>
          </p:cNvSpPr>
          <p:nvPr/>
        </p:nvSpPr>
        <p:spPr bwMode="auto">
          <a:xfrm>
            <a:off x="7315200" y="6858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Midbrain</a:t>
            </a:r>
          </a:p>
        </p:txBody>
      </p:sp>
      <p:sp>
        <p:nvSpPr>
          <p:cNvPr id="53" name="TextBox 74"/>
          <p:cNvSpPr txBox="1">
            <a:spLocks noChangeArrowheads="1"/>
          </p:cNvSpPr>
          <p:nvPr/>
        </p:nvSpPr>
        <p:spPr bwMode="auto">
          <a:xfrm>
            <a:off x="7239000" y="9144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Pons</a:t>
            </a:r>
          </a:p>
        </p:txBody>
      </p:sp>
      <p:sp>
        <p:nvSpPr>
          <p:cNvPr id="54" name="TextBox 75"/>
          <p:cNvSpPr txBox="1">
            <a:spLocks noChangeArrowheads="1"/>
          </p:cNvSpPr>
          <p:nvPr/>
        </p:nvSpPr>
        <p:spPr bwMode="auto">
          <a:xfrm>
            <a:off x="7162800" y="1219200"/>
            <a:ext cx="838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Medulla</a:t>
            </a:r>
          </a:p>
        </p:txBody>
      </p:sp>
      <p:sp>
        <p:nvSpPr>
          <p:cNvPr id="55" name="TextBox 76"/>
          <p:cNvSpPr txBox="1">
            <a:spLocks noChangeArrowheads="1"/>
          </p:cNvSpPr>
          <p:nvPr/>
        </p:nvSpPr>
        <p:spPr bwMode="auto">
          <a:xfrm>
            <a:off x="6781800" y="24384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Pregandlionic neuron</a:t>
            </a:r>
          </a:p>
        </p:txBody>
      </p:sp>
      <p:sp>
        <p:nvSpPr>
          <p:cNvPr id="56" name="TextBox 77"/>
          <p:cNvSpPr txBox="1">
            <a:spLocks noChangeArrowheads="1"/>
          </p:cNvSpPr>
          <p:nvPr/>
        </p:nvSpPr>
        <p:spPr bwMode="auto">
          <a:xfrm>
            <a:off x="7086600" y="2971800"/>
            <a:ext cx="1676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Postganglionic neuron</a:t>
            </a:r>
          </a:p>
        </p:txBody>
      </p:sp>
      <p:cxnSp>
        <p:nvCxnSpPr>
          <p:cNvPr id="57" name="Straight Arrow Connector 56"/>
          <p:cNvCxnSpPr>
            <a:endCxn id="55" idx="1"/>
          </p:cNvCxnSpPr>
          <p:nvPr/>
        </p:nvCxnSpPr>
        <p:spPr>
          <a:xfrm flipV="1">
            <a:off x="6096000" y="2576513"/>
            <a:ext cx="685800" cy="242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562600" y="3124200"/>
            <a:ext cx="2286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6" idx="1"/>
          </p:cNvCxnSpPr>
          <p:nvPr/>
        </p:nvCxnSpPr>
        <p:spPr>
          <a:xfrm flipV="1">
            <a:off x="5791200" y="3109913"/>
            <a:ext cx="1295400" cy="904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90"/>
          <p:cNvSpPr txBox="1">
            <a:spLocks noChangeArrowheads="1"/>
          </p:cNvSpPr>
          <p:nvPr/>
        </p:nvSpPr>
        <p:spPr bwMode="auto">
          <a:xfrm>
            <a:off x="5867400" y="1981200"/>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kern="1200">
                <a:solidFill>
                  <a:prstClr val="black"/>
                </a:solidFill>
              </a:rPr>
              <a:t>Vagus nerve</a:t>
            </a:r>
          </a:p>
        </p:txBody>
      </p:sp>
      <p:cxnSp>
        <p:nvCxnSpPr>
          <p:cNvPr id="61" name="Straight Arrow Connector 60"/>
          <p:cNvCxnSpPr>
            <a:endCxn id="60" idx="2"/>
          </p:cNvCxnSpPr>
          <p:nvPr/>
        </p:nvCxnSpPr>
        <p:spPr>
          <a:xfrm rot="10800000">
            <a:off x="6477000" y="2257425"/>
            <a:ext cx="228600" cy="1047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93"/>
          <p:cNvSpPr txBox="1">
            <a:spLocks noChangeArrowheads="1"/>
          </p:cNvSpPr>
          <p:nvPr/>
        </p:nvSpPr>
        <p:spPr bwMode="auto">
          <a:xfrm>
            <a:off x="7010400" y="60198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S2</a:t>
            </a:r>
          </a:p>
        </p:txBody>
      </p:sp>
      <p:sp>
        <p:nvSpPr>
          <p:cNvPr id="63" name="TextBox 94"/>
          <p:cNvSpPr txBox="1">
            <a:spLocks noChangeArrowheads="1"/>
          </p:cNvSpPr>
          <p:nvPr/>
        </p:nvSpPr>
        <p:spPr bwMode="auto">
          <a:xfrm>
            <a:off x="7010400" y="6172200"/>
            <a:ext cx="45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S3</a:t>
            </a:r>
          </a:p>
        </p:txBody>
      </p:sp>
      <p:sp>
        <p:nvSpPr>
          <p:cNvPr id="64" name="TextBox 95"/>
          <p:cNvSpPr txBox="1">
            <a:spLocks noChangeArrowheads="1"/>
          </p:cNvSpPr>
          <p:nvPr/>
        </p:nvSpPr>
        <p:spPr bwMode="auto">
          <a:xfrm>
            <a:off x="7010400" y="63246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000" kern="1200">
                <a:solidFill>
                  <a:prstClr val="black"/>
                </a:solidFill>
              </a:rPr>
              <a:t>S4</a:t>
            </a:r>
          </a:p>
        </p:txBody>
      </p:sp>
      <p:sp>
        <p:nvSpPr>
          <p:cNvPr id="65" name="Slide Number Placeholder 64">
            <a:extLst>
              <a:ext uri="{FF2B5EF4-FFF2-40B4-BE49-F238E27FC236}">
                <a16:creationId xmlns:a16="http://schemas.microsoft.com/office/drawing/2014/main" id="{D6E2CAC6-D14B-4414-824F-063D7847931D}"/>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161070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467725" cy="6553200"/>
          </a:xfrm>
          <a:prstGeom prst="rect">
            <a:avLst/>
          </a:prstGeom>
        </p:spPr>
      </p:pic>
      <p:sp>
        <p:nvSpPr>
          <p:cNvPr id="2" name="Slide Number Placeholder 1">
            <a:extLst>
              <a:ext uri="{FF2B5EF4-FFF2-40B4-BE49-F238E27FC236}">
                <a16:creationId xmlns:a16="http://schemas.microsoft.com/office/drawing/2014/main" id="{4404DB19-A3D6-45C3-B99E-D71FCCD0005A}"/>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124953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103CF2-EE10-474B-9CF9-594253AA35C7}"/>
              </a:ext>
            </a:extLst>
          </p:cNvPr>
          <p:cNvSpPr>
            <a:spLocks noGrp="1"/>
          </p:cNvSpPr>
          <p:nvPr>
            <p:ph idx="1"/>
          </p:nvPr>
        </p:nvSpPr>
        <p:spPr/>
        <p:txBody>
          <a:bodyPr/>
          <a:lstStyle/>
          <a:p>
            <a:endParaRPr lang="en-US"/>
          </a:p>
        </p:txBody>
      </p:sp>
      <p:sp>
        <p:nvSpPr>
          <p:cNvPr id="2" name="Slide Number Placeholder 1">
            <a:extLst>
              <a:ext uri="{FF2B5EF4-FFF2-40B4-BE49-F238E27FC236}">
                <a16:creationId xmlns:a16="http://schemas.microsoft.com/office/drawing/2014/main" id="{91201FD8-2480-4E44-A0C5-8180A2B4E358}"/>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55</a:t>
            </a:fld>
            <a:endParaRPr lang="en-US">
              <a:solidFill>
                <a:prstClr val="black">
                  <a:tint val="75000"/>
                </a:prstClr>
              </a:solidFill>
            </a:endParaRPr>
          </a:p>
        </p:txBody>
      </p:sp>
      <p:pic>
        <p:nvPicPr>
          <p:cNvPr id="2050" name="Picture 2" descr="PPT - Cranial Nerves PowerPoint Presentation, free download - ID:2034088">
            <a:extLst>
              <a:ext uri="{FF2B5EF4-FFF2-40B4-BE49-F238E27FC236}">
                <a16:creationId xmlns:a16="http://schemas.microsoft.com/office/drawing/2014/main" id="{7DF4A9C6-D956-4C3D-905F-33D417131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922"/>
          <a:stretch/>
        </p:blipFill>
        <p:spPr bwMode="auto">
          <a:xfrm>
            <a:off x="294968" y="462116"/>
            <a:ext cx="8622890" cy="42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835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23E817-B666-4D4C-BE2A-B23BCE702D6C}"/>
              </a:ext>
            </a:extLst>
          </p:cNvPr>
          <p:cNvSpPr>
            <a:spLocks noGrp="1"/>
          </p:cNvSpPr>
          <p:nvPr>
            <p:ph type="sldNum" sz="quarter" idx="12"/>
          </p:nvPr>
        </p:nvSpPr>
        <p:spPr/>
        <p:txBody>
          <a:bodyPr/>
          <a:lstStyle/>
          <a:p>
            <a:fld id="{1FD48AF9-4E98-484E-A0B1-12D822361BA8}" type="slidenum">
              <a:rPr lang="en-US" smtClean="0">
                <a:solidFill>
                  <a:prstClr val="black">
                    <a:tint val="75000"/>
                  </a:prstClr>
                </a:solidFill>
              </a:rPr>
              <a:pPr/>
              <a:t>56</a:t>
            </a:fld>
            <a:endParaRPr lang="en-US">
              <a:solidFill>
                <a:prstClr val="black">
                  <a:tint val="75000"/>
                </a:prstClr>
              </a:solidFill>
            </a:endParaRPr>
          </a:p>
        </p:txBody>
      </p:sp>
      <p:pic>
        <p:nvPicPr>
          <p:cNvPr id="3074" name="Picture 2" descr="Function of cranial nerves">
            <a:extLst>
              <a:ext uri="{FF2B5EF4-FFF2-40B4-BE49-F238E27FC236}">
                <a16:creationId xmlns:a16="http://schemas.microsoft.com/office/drawing/2014/main" id="{D18D34F0-84DB-42C8-8D38-A839BB518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910" y="0"/>
            <a:ext cx="71677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7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e names and locations of the 12 cranial nerves.&#10;&#10;The nerves are as follows. &#10;1. Olfactory, cerebrum.&#10;2. Optic, diencephalon.&#10;3. Oculomotor, midbrain.&#10;4. Trochlear, midbrain.&#10;5. Trigeminal, pons.&#10;6. Abducens, pons.&#10;7. Facial, pons.&#10;8. Vestibulocochlear, pons.&#10;9. Glossopharyngeal, medulla.&#10;10. Vagus, medulla. &#10;11. Accessory, medulla.&#10;12. Hypoglossal, medulla.&#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53E9E4A-EAA9-4ABA-8FEB-4FE450B7A05F}"/>
              </a:ext>
            </a:extLst>
          </p:cNvPr>
          <p:cNvSpPr>
            <a:spLocks noGrp="1"/>
          </p:cNvSpPr>
          <p:nvPr>
            <p:ph type="sldNum" idx="12"/>
          </p:nvPr>
        </p:nvSpPr>
        <p:spPr/>
        <p:txBody>
          <a:bodyPr/>
          <a:lstStyle/>
          <a:p>
            <a:pPr algn="r">
              <a:buSzPct val="25000"/>
            </a:pPr>
            <a:fld id="{00000000-1234-1234-1234-123412341234}" type="slidenum">
              <a:rPr lang="en-US" sz="900" smtClean="0">
                <a:solidFill>
                  <a:srgbClr val="000000"/>
                </a:solidFill>
              </a:rPr>
              <a:pPr algn="r">
                <a:buSzPct val="25000"/>
              </a:pPr>
              <a:t>57</a:t>
            </a:fld>
            <a:endParaRPr lang="en-US" sz="900" dirty="0">
              <a:solidFill>
                <a:srgbClr val="000000"/>
              </a:solidFill>
            </a:endParaRPr>
          </a:p>
        </p:txBody>
      </p:sp>
    </p:spTree>
    <p:extLst>
      <p:ext uri="{BB962C8B-B14F-4D97-AF65-F5344CB8AC3E}">
        <p14:creationId xmlns:p14="http://schemas.microsoft.com/office/powerpoint/2010/main" val="6828535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737129"/>
          </a:xfrm>
          <a:solidFill>
            <a:schemeClr val="accent2">
              <a:lumMod val="20000"/>
              <a:lumOff val="80000"/>
            </a:schemeClr>
          </a:solidFill>
        </p:spPr>
        <p:txBody>
          <a:bodyPr tIns="91425">
            <a:noAutofit/>
          </a:bodyPr>
          <a:lstStyle/>
          <a:p>
            <a:pPr lvl="0"/>
            <a:r>
              <a:rPr lang="en-US" altLang="en-US" sz="3200" dirty="0">
                <a:solidFill>
                  <a:srgbClr val="007FA3"/>
                </a:solidFill>
                <a:latin typeface="Arial (Heading)"/>
              </a:rPr>
              <a:t>Internal Anatomy of the Spinal Cord</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592987"/>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The spinal cord is divided in half by an anterior median fissure (deep groove) and a posterior median sulcus (shallow groove).</a:t>
            </a:r>
          </a:p>
          <a:p>
            <a:pPr marL="255651" lvl="0" indent="-255651">
              <a:spcAft>
                <a:spcPct val="0"/>
              </a:spcAft>
              <a:buClr>
                <a:srgbClr val="007FA3"/>
              </a:buClr>
              <a:buSzPts val="2400"/>
            </a:pPr>
            <a:r>
              <a:rPr lang="en-US" altLang="en-US" sz="2400" dirty="0">
                <a:solidFill>
                  <a:srgbClr val="000000"/>
                </a:solidFill>
                <a:latin typeface="Arial (Body)"/>
              </a:rPr>
              <a:t>The interior of the spinal cord is then divided into a series of sections of white matter columns and gray matter horns.</a:t>
            </a:r>
          </a:p>
        </p:txBody>
      </p:sp>
      <p:sp>
        <p:nvSpPr>
          <p:cNvPr id="4" name="Slide Number Placeholder 3">
            <a:extLst>
              <a:ext uri="{FF2B5EF4-FFF2-40B4-BE49-F238E27FC236}">
                <a16:creationId xmlns:a16="http://schemas.microsoft.com/office/drawing/2014/main" id="{4FEF9104-AC59-43E5-80E6-CE10B47E1DE8}"/>
              </a:ext>
            </a:extLst>
          </p:cNvPr>
          <p:cNvSpPr>
            <a:spLocks noGrp="1"/>
          </p:cNvSpPr>
          <p:nvPr>
            <p:ph type="sldNum" sz="quarter" idx="12"/>
          </p:nvPr>
        </p:nvSpPr>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475527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32354"/>
          </a:xfrm>
          <a:solidFill>
            <a:schemeClr val="accent2">
              <a:lumMod val="20000"/>
              <a:lumOff val="80000"/>
            </a:schemeClr>
          </a:solidFill>
        </p:spPr>
        <p:txBody>
          <a:bodyPr/>
          <a:lstStyle/>
          <a:p>
            <a:r>
              <a:rPr lang="en-US" altLang="en-US" sz="3200" dirty="0">
                <a:solidFill>
                  <a:srgbClr val="007FA3"/>
                </a:solidFill>
                <a:latin typeface="Arial (Heading)"/>
              </a:rPr>
              <a:t>Internal Anatomy of the Spinal Cord</a:t>
            </a:r>
            <a:endParaRPr lang="en-IN" dirty="0"/>
          </a:p>
        </p:txBody>
      </p:sp>
      <p:sp>
        <p:nvSpPr>
          <p:cNvPr id="3" name="Content Placeholder 2"/>
          <p:cNvSpPr>
            <a:spLocks noGrp="1"/>
          </p:cNvSpPr>
          <p:nvPr>
            <p:ph idx="1"/>
          </p:nvPr>
        </p:nvSpPr>
        <p:spPr/>
        <p:txBody>
          <a:bodyPr/>
          <a:lstStyle/>
          <a:p>
            <a:pPr indent="-255600">
              <a:buClr>
                <a:schemeClr val="tx2"/>
              </a:buClr>
            </a:pPr>
            <a:r>
              <a:rPr lang="en-US" altLang="en-US" sz="2400" dirty="0">
                <a:latin typeface="+mn-lt"/>
              </a:rPr>
              <a:t>Three types of horns</a:t>
            </a:r>
          </a:p>
          <a:p>
            <a:pPr lvl="1" indent="-284400">
              <a:buClr>
                <a:schemeClr val="tx2"/>
              </a:buClr>
            </a:pPr>
            <a:r>
              <a:rPr lang="en-US" altLang="en-US" sz="2400" dirty="0">
                <a:latin typeface="+mn-lt"/>
              </a:rPr>
              <a:t>Dorsal horn involved in sensory functions</a:t>
            </a:r>
          </a:p>
          <a:p>
            <a:pPr lvl="1" indent="-284400">
              <a:buClr>
                <a:schemeClr val="tx2"/>
              </a:buClr>
            </a:pPr>
            <a:r>
              <a:rPr lang="en-US" altLang="en-US" sz="2400" dirty="0">
                <a:latin typeface="+mn-lt"/>
              </a:rPr>
              <a:t>Ventral horn involved in motor function</a:t>
            </a:r>
          </a:p>
          <a:p>
            <a:pPr lvl="1" indent="-284400">
              <a:buClr>
                <a:schemeClr val="tx2"/>
              </a:buClr>
            </a:pPr>
            <a:r>
              <a:rPr lang="en-US" altLang="en-US" sz="2400" dirty="0">
                <a:latin typeface="+mn-lt"/>
              </a:rPr>
              <a:t>Lateral horn dealing with autonomic functions</a:t>
            </a:r>
          </a:p>
          <a:p>
            <a:pPr indent="-255600">
              <a:buClr>
                <a:schemeClr val="tx2"/>
              </a:buClr>
            </a:pPr>
            <a:r>
              <a:rPr lang="en-US" altLang="en-US" sz="2400" dirty="0">
                <a:latin typeface="+mn-lt"/>
              </a:rPr>
              <a:t>The horns are the regions where the neuron’s cell bodies reside.</a:t>
            </a:r>
          </a:p>
        </p:txBody>
      </p:sp>
      <p:sp>
        <p:nvSpPr>
          <p:cNvPr id="4" name="Slide Number Placeholder 3">
            <a:extLst>
              <a:ext uri="{FF2B5EF4-FFF2-40B4-BE49-F238E27FC236}">
                <a16:creationId xmlns:a16="http://schemas.microsoft.com/office/drawing/2014/main" id="{24C8EAAA-2785-426E-9371-5AAACE9123B8}"/>
              </a:ext>
            </a:extLst>
          </p:cNvPr>
          <p:cNvSpPr>
            <a:spLocks noGrp="1"/>
          </p:cNvSpPr>
          <p:nvPr>
            <p:ph type="sldNum" sz="quarter" idx="12"/>
          </p:nvPr>
        </p:nvSpPr>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3779011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39972"/>
          </a:xfrm>
          <a:solidFill>
            <a:schemeClr val="accent1">
              <a:lumMod val="20000"/>
              <a:lumOff val="80000"/>
            </a:schemeClr>
          </a:solidFill>
        </p:spPr>
        <p:txBody>
          <a:bodyPr tIns="91425">
            <a:noAutofit/>
          </a:bodyPr>
          <a:lstStyle/>
          <a:p>
            <a:pPr lvl="0"/>
            <a:r>
              <a:rPr lang="en-US" altLang="en-US" sz="3600" dirty="0">
                <a:solidFill>
                  <a:srgbClr val="007FA3"/>
                </a:solidFill>
                <a:latin typeface="Arial (Heading)"/>
              </a:rPr>
              <a:t> CNS: The Brain</a:t>
            </a:r>
          </a:p>
        </p:txBody>
      </p:sp>
      <p:sp>
        <p:nvSpPr>
          <p:cNvPr id="3" name="Content Placeholder 2"/>
          <p:cNvSpPr>
            <a:spLocks noGrp="1"/>
          </p:cNvSpPr>
          <p:nvPr>
            <p:ph idx="1"/>
          </p:nvPr>
        </p:nvSpPr>
        <p:spPr>
          <a:xfrm>
            <a:off x="457200" y="1600200"/>
            <a:ext cx="8229600" cy="3639428"/>
          </a:xfrm>
        </p:spPr>
        <p:txBody>
          <a:bodyPr wrap="square" lIns="91425" tIns="91425" rIns="91425" bIns="91425">
            <a:noAutofit/>
          </a:bodyPr>
          <a:lstStyle/>
          <a:p>
            <a:pPr marL="255651" lvl="0" indent="-255651">
              <a:spcAft>
                <a:spcPct val="0"/>
              </a:spcAft>
              <a:buClr>
                <a:srgbClr val="007FA3"/>
              </a:buClr>
              <a:buSzPts val="2400"/>
            </a:pPr>
            <a:r>
              <a:rPr lang="en-US" altLang="en-US" sz="3600" b="1" dirty="0">
                <a:solidFill>
                  <a:srgbClr val="FF0000"/>
                </a:solidFill>
                <a:latin typeface="Arial (Body)"/>
              </a:rPr>
              <a:t>Consist of: </a:t>
            </a:r>
          </a:p>
          <a:p>
            <a:pPr marL="914400" lvl="1" indent="-457200">
              <a:spcAft>
                <a:spcPct val="0"/>
              </a:spcAft>
              <a:buClr>
                <a:srgbClr val="007FA3"/>
              </a:buClr>
              <a:buSzPts val="2400"/>
              <a:buFont typeface="+mj-lt"/>
              <a:buAutoNum type="arabicPeriod"/>
            </a:pPr>
            <a:r>
              <a:rPr lang="en-US" altLang="en-US" sz="3200" b="1" dirty="0">
                <a:solidFill>
                  <a:srgbClr val="000000"/>
                </a:solidFill>
                <a:latin typeface="Arial (Body)"/>
              </a:rPr>
              <a:t>Cerebrum</a:t>
            </a:r>
          </a:p>
          <a:p>
            <a:pPr marL="914400" lvl="1" indent="-457200">
              <a:spcAft>
                <a:spcPct val="0"/>
              </a:spcAft>
              <a:buClr>
                <a:srgbClr val="007FA3"/>
              </a:buClr>
              <a:buSzPts val="2400"/>
              <a:buFont typeface="+mj-lt"/>
              <a:buAutoNum type="arabicPeriod"/>
            </a:pPr>
            <a:r>
              <a:rPr lang="en-US" altLang="en-US" sz="3200" b="1" dirty="0">
                <a:solidFill>
                  <a:srgbClr val="000000"/>
                </a:solidFill>
                <a:latin typeface="Arial (Body)"/>
              </a:rPr>
              <a:t>Cerebellum</a:t>
            </a:r>
          </a:p>
          <a:p>
            <a:pPr marL="914400" lvl="1" indent="-457200">
              <a:spcAft>
                <a:spcPct val="0"/>
              </a:spcAft>
              <a:buClr>
                <a:srgbClr val="007FA3"/>
              </a:buClr>
              <a:buSzPts val="2400"/>
              <a:buFont typeface="+mj-lt"/>
              <a:buAutoNum type="arabicPeriod"/>
            </a:pPr>
            <a:r>
              <a:rPr lang="en-US" altLang="en-US" sz="3200" b="1" dirty="0">
                <a:solidFill>
                  <a:srgbClr val="000000"/>
                </a:solidFill>
                <a:latin typeface="Arial (Body)"/>
              </a:rPr>
              <a:t>Brain stem</a:t>
            </a:r>
          </a:p>
        </p:txBody>
      </p:sp>
      <p:sp>
        <p:nvSpPr>
          <p:cNvPr id="4" name="Slide Number Placeholder 3">
            <a:extLst>
              <a:ext uri="{FF2B5EF4-FFF2-40B4-BE49-F238E27FC236}">
                <a16:creationId xmlns:a16="http://schemas.microsoft.com/office/drawing/2014/main" id="{462255C4-834C-4D86-BA1C-66AC2DF82934}"/>
              </a:ext>
            </a:extLst>
          </p:cNvPr>
          <p:cNvSpPr>
            <a:spLocks noGrp="1"/>
          </p:cNvSpPr>
          <p:nvPr>
            <p:ph type="sldNum" sz="quarter" idx="12"/>
          </p:nvPr>
        </p:nvSpPr>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2479333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altLang="en-US" dirty="0">
                <a:latin typeface="Arial (Heading)"/>
              </a:rPr>
              <a:t>Figure 9–9</a:t>
            </a:r>
          </a:p>
        </p:txBody>
      </p:sp>
      <p:pic>
        <p:nvPicPr>
          <p:cNvPr id="4" name="Picture 7" descr="Parts and locations for a cross sectional view of the spinal cord and a diagram of ascending spinal tracts.&#10;&#10;Starting from the posterior and going clockwise, the parts inside of the cord are as follows&#10;• Posterior column&#10;• Area from dorsal root&#10;• Somatic sensory&#10;• Visceral sensory&#10;• Visceral motor&#10;• Somatic motor&#10;• Area to ventral root&#10;• Anterior median fissure&#10;• Anterior column&#10;• Anterior gray horn&#10;• Lateral column&#10;• Gray matter&#10;• White matter&#10;• Posterior gray horn.&#10;&#10;A section of the spinal cord includes the following parts. &#10;• Ventral or anterior median fissure&#10;• Lateral horn&#10;• Ventral roots&#10;• Dorsal roots&#10;• Posterior median sulcus&#10;• Pia mater&#10;• Subarachnoid space&#10;• Arachnoid mater&#10;• Dura mater&#10;•Dorsal root ganglion&#10;• Spinal nerve.&#10;&#10;The ascending spinal tracts are as follows.&#10;• The dorsal column tract includes touch receptors and joint stretch receptors, traveling through the lumbar spinal cord, cervical spinal cord, medulla oblongata, pons, cerebellum, midbrain, and cerebrum. &#10;•The spinocerebellar tract includes muscle receptors and travels through the lumbar spinal cord, cervical spinal cord, medulla oblongata, pons, and cerebellum.&#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422" y="98474"/>
            <a:ext cx="8567224" cy="65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6209642-85A1-42D7-9332-33D56ED3E5EF}"/>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dk1"/>
                </a:solidFill>
                <a:latin typeface="Arial"/>
                <a:ea typeface="Arial"/>
                <a:cs typeface="Arial"/>
                <a:sym typeface="Arial"/>
              </a:rPr>
              <a:t>60</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36160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857250"/>
            <a:ext cx="8715375" cy="5038725"/>
          </a:xfrm>
          <a:prstGeom prst="rect">
            <a:avLst/>
          </a:prstGeom>
        </p:spPr>
      </p:pic>
    </p:spTree>
    <p:extLst>
      <p:ext uri="{BB962C8B-B14F-4D97-AF65-F5344CB8AC3E}">
        <p14:creationId xmlns:p14="http://schemas.microsoft.com/office/powerpoint/2010/main" val="152549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8F2C2-4792-4A4A-A203-68B490C710F4}"/>
              </a:ext>
            </a:extLst>
          </p:cNvPr>
          <p:cNvSpPr>
            <a:spLocks noGrp="1"/>
          </p:cNvSpPr>
          <p:nvPr>
            <p:ph type="sldNum" sz="quarter" idx="12"/>
          </p:nvPr>
        </p:nvSpPr>
        <p:spPr/>
        <p:txBody>
          <a:bodyPr/>
          <a:lstStyle/>
          <a:p>
            <a:fld id="{200B2350-5261-4F5C-9DF5-EF0D264FC8D2}" type="slidenum">
              <a:rPr lang="en-US" smtClean="0"/>
              <a:pPr/>
              <a:t>7</a:t>
            </a:fld>
            <a:endParaRPr lang="en-US" dirty="0"/>
          </a:p>
        </p:txBody>
      </p:sp>
      <p:pic>
        <p:nvPicPr>
          <p:cNvPr id="2050" name="Picture 2" descr="How does the brain work? – The Cougar Press">
            <a:extLst>
              <a:ext uri="{FF2B5EF4-FFF2-40B4-BE49-F238E27FC236}">
                <a16:creationId xmlns:a16="http://schemas.microsoft.com/office/drawing/2014/main" id="{D30B91F6-F99B-4C6E-AEA8-F78BA7B73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81" y="295952"/>
            <a:ext cx="5791200" cy="6115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897"/>
            <a:ext cx="8229600" cy="784754"/>
          </a:xfrm>
        </p:spPr>
        <p:style>
          <a:lnRef idx="1">
            <a:schemeClr val="accent1"/>
          </a:lnRef>
          <a:fillRef idx="2">
            <a:schemeClr val="accent1"/>
          </a:fillRef>
          <a:effectRef idx="1">
            <a:schemeClr val="accent1"/>
          </a:effectRef>
          <a:fontRef idx="minor">
            <a:schemeClr val="dk1"/>
          </a:fontRef>
        </p:style>
        <p:txBody>
          <a:bodyPr tIns="91425">
            <a:noAutofit/>
          </a:bodyPr>
          <a:lstStyle/>
          <a:p>
            <a:pPr lvl="0"/>
            <a:r>
              <a:rPr lang="en-US" altLang="en-US" sz="3600" dirty="0">
                <a:solidFill>
                  <a:srgbClr val="007FA3"/>
                </a:solidFill>
                <a:latin typeface="Arial (Heading)"/>
              </a:rPr>
              <a:t>Cerebrum</a:t>
            </a:r>
            <a:endParaRPr lang="en-US" altLang="en-US" sz="2000" b="0" dirty="0">
              <a:solidFill>
                <a:srgbClr val="007FA3"/>
              </a:solidFill>
              <a:latin typeface="Arial (Heading)"/>
            </a:endParaRPr>
          </a:p>
        </p:txBody>
      </p:sp>
      <p:sp>
        <p:nvSpPr>
          <p:cNvPr id="3" name="Content Placeholder 2"/>
          <p:cNvSpPr>
            <a:spLocks noGrp="1"/>
          </p:cNvSpPr>
          <p:nvPr>
            <p:ph idx="1"/>
          </p:nvPr>
        </p:nvSpPr>
        <p:spPr>
          <a:xfrm>
            <a:off x="457200" y="1600200"/>
            <a:ext cx="8229600" cy="2046684"/>
          </a:xfrm>
        </p:spPr>
        <p:txBody>
          <a:bodyPr wrap="square" lIns="91425" tIns="91425" rIns="91425" bIns="91425">
            <a:noAutofit/>
          </a:bodyPr>
          <a:lstStyle/>
          <a:p>
            <a:pPr marL="255651" lvl="0" indent="-255651">
              <a:spcAft>
                <a:spcPct val="0"/>
              </a:spcAft>
              <a:buClr>
                <a:srgbClr val="007FA3"/>
              </a:buClr>
              <a:buSzPts val="2400"/>
            </a:pPr>
            <a:r>
              <a:rPr lang="en-US" altLang="en-US" sz="2400" dirty="0">
                <a:solidFill>
                  <a:srgbClr val="000000"/>
                </a:solidFill>
                <a:latin typeface="Arial (Body)"/>
              </a:rPr>
              <a:t>Largest part of the brain</a:t>
            </a:r>
          </a:p>
          <a:p>
            <a:pPr marL="255651" lvl="0" indent="-255651">
              <a:spcAft>
                <a:spcPct val="0"/>
              </a:spcAft>
              <a:buClr>
                <a:srgbClr val="007FA3"/>
              </a:buClr>
              <a:buSzPts val="2400"/>
            </a:pPr>
            <a:r>
              <a:rPr lang="en-US" altLang="en-US" sz="2400" dirty="0">
                <a:solidFill>
                  <a:srgbClr val="000000"/>
                </a:solidFill>
                <a:latin typeface="Arial (Body)"/>
              </a:rPr>
              <a:t>Divided into right and left hemispheres by the </a:t>
            </a:r>
            <a:r>
              <a:rPr lang="en-US" altLang="en-US" sz="2400" dirty="0">
                <a:solidFill>
                  <a:srgbClr val="FF0000"/>
                </a:solidFill>
                <a:latin typeface="Arial (Body)"/>
              </a:rPr>
              <a:t>longitudinal fissure</a:t>
            </a:r>
          </a:p>
          <a:p>
            <a:pPr marL="255651" lvl="0" indent="-255651">
              <a:spcAft>
                <a:spcPct val="0"/>
              </a:spcAft>
              <a:buClr>
                <a:srgbClr val="007FA3"/>
              </a:buClr>
              <a:buSzPts val="2400"/>
            </a:pPr>
            <a:r>
              <a:rPr lang="en-US" altLang="en-US" sz="2400" dirty="0">
                <a:solidFill>
                  <a:srgbClr val="000000"/>
                </a:solidFill>
                <a:latin typeface="Arial (Body)"/>
              </a:rPr>
              <a:t>Divided from cerebellum by the </a:t>
            </a:r>
            <a:r>
              <a:rPr lang="en-US" altLang="en-US" sz="2400" dirty="0">
                <a:solidFill>
                  <a:srgbClr val="FF0000"/>
                </a:solidFill>
                <a:latin typeface="Arial (Body)"/>
              </a:rPr>
              <a:t>transverse fissure</a:t>
            </a:r>
          </a:p>
        </p:txBody>
      </p:sp>
      <p:sp>
        <p:nvSpPr>
          <p:cNvPr id="4" name="Slide Number Placeholder 3">
            <a:extLst>
              <a:ext uri="{FF2B5EF4-FFF2-40B4-BE49-F238E27FC236}">
                <a16:creationId xmlns:a16="http://schemas.microsoft.com/office/drawing/2014/main" id="{AB9404FA-BB27-4766-A5B4-6EDBC49CEF73}"/>
              </a:ext>
            </a:extLst>
          </p:cNvPr>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243144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91320"/>
            <a:ext cx="7908878" cy="5634844"/>
          </a:xfrm>
        </p:spPr>
      </p:pic>
      <p:sp>
        <p:nvSpPr>
          <p:cNvPr id="3" name="Slide Number Placeholder 2">
            <a:extLst>
              <a:ext uri="{FF2B5EF4-FFF2-40B4-BE49-F238E27FC236}">
                <a16:creationId xmlns:a16="http://schemas.microsoft.com/office/drawing/2014/main" id="{D6CAC9DA-E221-43E8-AF04-13AF6AB5E6FE}"/>
              </a:ext>
            </a:extLst>
          </p:cNvPr>
          <p:cNvSpPr>
            <a:spLocks noGrp="1"/>
          </p:cNvSpPr>
          <p:nvPr>
            <p:ph type="sldNum" sz="quarter" idx="12"/>
          </p:nvPr>
        </p:nvSpPr>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41759658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10642</TotalTime>
  <Words>1404</Words>
  <Application>Microsoft Office PowerPoint</Application>
  <PresentationFormat>On-screen Show (4:3)</PresentationFormat>
  <Paragraphs>287</Paragraphs>
  <Slides>61</Slides>
  <Notes>10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61</vt:i4>
      </vt:variant>
    </vt:vector>
  </HeadingPairs>
  <TitlesOfParts>
    <vt:vector size="75" baseType="lpstr">
      <vt:lpstr>Arial</vt:lpstr>
      <vt:lpstr>Arial (Body)</vt:lpstr>
      <vt:lpstr>Arial (Heading)</vt:lpstr>
      <vt:lpstr>Calibri</vt:lpstr>
      <vt:lpstr>Noto Sans Symbols</vt:lpstr>
      <vt:lpstr>Times New Roman</vt:lpstr>
      <vt:lpstr>Verdana</vt:lpstr>
      <vt:lpstr>508 Lecture</vt:lpstr>
      <vt:lpstr>1_508 Lecture</vt:lpstr>
      <vt:lpstr>Office Theme</vt:lpstr>
      <vt:lpstr>2_508 Lecture</vt:lpstr>
      <vt:lpstr>3_508 Lecture</vt:lpstr>
      <vt:lpstr>4_508 Lecture</vt:lpstr>
      <vt:lpstr>10_508 Lecture</vt:lpstr>
      <vt:lpstr>PowerPoint Presentation</vt:lpstr>
      <vt:lpstr>Learning Outcomes</vt:lpstr>
      <vt:lpstr>Introduction</vt:lpstr>
      <vt:lpstr>PowerPoint Presentation</vt:lpstr>
      <vt:lpstr>PowerPoint Presentation</vt:lpstr>
      <vt:lpstr> CNS: The Brain</vt:lpstr>
      <vt:lpstr>PowerPoint Presentation</vt:lpstr>
      <vt:lpstr>Cerebrum</vt:lpstr>
      <vt:lpstr>PowerPoint Presentation</vt:lpstr>
      <vt:lpstr>Cerebrum</vt:lpstr>
      <vt:lpstr>PowerPoint Presentation</vt:lpstr>
      <vt:lpstr>Lobes of the Brain</vt:lpstr>
      <vt:lpstr>PowerPoint Presentation</vt:lpstr>
      <vt:lpstr>Lobes of the Brain</vt:lpstr>
      <vt:lpstr>Lobes of the Brain</vt:lpstr>
      <vt:lpstr>PowerPoint Presentation</vt:lpstr>
      <vt:lpstr>Cerebrum </vt:lpstr>
      <vt:lpstr>Specific Regions of Cerebrum</vt:lpstr>
      <vt:lpstr>PowerPoint Presentation</vt:lpstr>
      <vt:lpstr>The Cerebrum</vt:lpstr>
      <vt:lpstr>Figure 10–5</vt:lpstr>
      <vt:lpstr>Specific Regions of Cerebrum</vt:lpstr>
      <vt:lpstr>PowerPoint Presentation</vt:lpstr>
      <vt:lpstr>2. The Cerebellum</vt:lpstr>
      <vt:lpstr>Figure 10–1</vt:lpstr>
      <vt:lpstr>3. The Brain Stem</vt:lpstr>
      <vt:lpstr>The Brain Stem</vt:lpstr>
      <vt:lpstr>Figure 10–2</vt:lpstr>
      <vt:lpstr>The Brain Stem</vt:lpstr>
      <vt:lpstr>Internal Anatomy of the Brain</vt:lpstr>
      <vt:lpstr>Internal Anatomy of the Brain</vt:lpstr>
      <vt:lpstr>PowerPoint Presentation</vt:lpstr>
      <vt:lpstr>Internal Anatomy of the Brain</vt:lpstr>
      <vt:lpstr>Internal Anatomy of the Brain (3 of 4)</vt:lpstr>
      <vt:lpstr>The Diencephalon (1 of 2)</vt:lpstr>
      <vt:lpstr>Figure 10–5</vt:lpstr>
      <vt:lpstr>Meninges</vt:lpstr>
      <vt:lpstr>Meninges</vt:lpstr>
      <vt:lpstr>Meninges</vt:lpstr>
      <vt:lpstr>Figure 10–3</vt:lpstr>
      <vt:lpstr>PowerPoint Presentation</vt:lpstr>
      <vt:lpstr>Neurons</vt:lpstr>
      <vt:lpstr>Neurons </vt:lpstr>
      <vt:lpstr>Neurons</vt:lpstr>
      <vt:lpstr>Figure 9–3</vt:lpstr>
      <vt:lpstr>Classification of Neurons</vt:lpstr>
      <vt:lpstr>PowerPoint Presentation</vt:lpstr>
      <vt:lpstr>PowerPoint Presentation</vt:lpstr>
      <vt:lpstr>PowerPoint Presentation</vt:lpstr>
      <vt:lpstr>Parts and Basic Operations</vt:lpstr>
      <vt:lpstr>Parts and Basic Operations (4 of 4)</vt:lpstr>
      <vt:lpstr>Figure 9–1</vt:lpstr>
      <vt:lpstr>PowerPoint Presentation</vt:lpstr>
      <vt:lpstr>PowerPoint Presentation</vt:lpstr>
      <vt:lpstr>PowerPoint Presentation</vt:lpstr>
      <vt:lpstr>PowerPoint Presentation</vt:lpstr>
      <vt:lpstr>PowerPoint Presentation</vt:lpstr>
      <vt:lpstr>Internal Anatomy of the Spinal Cord</vt:lpstr>
      <vt:lpstr>Internal Anatomy of the Spinal Cord</vt:lpstr>
      <vt:lpstr>Figure 9–9</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for Health Professions: An Interactive Journey, Fourth Edition, Chapter 10, The Nervous System: Part Two The Traffic Control Center</dc:title>
  <dc:subject>Health</dc:subject>
  <dc:creator>Colbert/Ankney/Lee</dc:creator>
  <cp:keywords>Anatomy &amp; Physiology for Health Professions</cp:keywords>
  <cp:lastModifiedBy>Nikhat Siddiqi</cp:lastModifiedBy>
  <cp:revision>1668</cp:revision>
  <dcterms:modified xsi:type="dcterms:W3CDTF">2024-09-22T10:56:12Z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