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704" r:id="rId4"/>
    <p:sldMasterId id="2147483716" r:id="rId5"/>
    <p:sldMasterId id="2147483726" r:id="rId6"/>
    <p:sldMasterId id="2147483736" r:id="rId7"/>
    <p:sldMasterId id="2147483746" r:id="rId8"/>
    <p:sldMasterId id="2147483756" r:id="rId9"/>
    <p:sldMasterId id="2147483786" r:id="rId10"/>
    <p:sldMasterId id="2147483796" r:id="rId11"/>
  </p:sldMasterIdLst>
  <p:notesMasterIdLst>
    <p:notesMasterId r:id="rId66"/>
  </p:notesMasterIdLst>
  <p:sldIdLst>
    <p:sldId id="257" r:id="rId12"/>
    <p:sldId id="349" r:id="rId13"/>
    <p:sldId id="295" r:id="rId14"/>
    <p:sldId id="296" r:id="rId15"/>
    <p:sldId id="297" r:id="rId16"/>
    <p:sldId id="369" r:id="rId17"/>
    <p:sldId id="346" r:id="rId18"/>
    <p:sldId id="347" r:id="rId19"/>
    <p:sldId id="536" r:id="rId20"/>
    <p:sldId id="364" r:id="rId21"/>
    <p:sldId id="541" r:id="rId22"/>
    <p:sldId id="537" r:id="rId23"/>
    <p:sldId id="322" r:id="rId24"/>
    <p:sldId id="350" r:id="rId25"/>
    <p:sldId id="331" r:id="rId26"/>
    <p:sldId id="298" r:id="rId27"/>
    <p:sldId id="332" r:id="rId28"/>
    <p:sldId id="333" r:id="rId29"/>
    <p:sldId id="302" r:id="rId30"/>
    <p:sldId id="303" r:id="rId31"/>
    <p:sldId id="304" r:id="rId32"/>
    <p:sldId id="305" r:id="rId33"/>
    <p:sldId id="306" r:id="rId34"/>
    <p:sldId id="539" r:id="rId35"/>
    <p:sldId id="540" r:id="rId36"/>
    <p:sldId id="310" r:id="rId37"/>
    <p:sldId id="320" r:id="rId38"/>
    <p:sldId id="334" r:id="rId39"/>
    <p:sldId id="335" r:id="rId40"/>
    <p:sldId id="336" r:id="rId41"/>
    <p:sldId id="340" r:id="rId42"/>
    <p:sldId id="342" r:id="rId43"/>
    <p:sldId id="370" r:id="rId44"/>
    <p:sldId id="343" r:id="rId45"/>
    <p:sldId id="344" r:id="rId46"/>
    <p:sldId id="544" r:id="rId47"/>
    <p:sldId id="424" r:id="rId48"/>
    <p:sldId id="425" r:id="rId49"/>
    <p:sldId id="426" r:id="rId50"/>
    <p:sldId id="427" r:id="rId51"/>
    <p:sldId id="429" r:id="rId52"/>
    <p:sldId id="428" r:id="rId53"/>
    <p:sldId id="434" r:id="rId54"/>
    <p:sldId id="435" r:id="rId55"/>
    <p:sldId id="436" r:id="rId56"/>
    <p:sldId id="437" r:id="rId57"/>
    <p:sldId id="438" r:id="rId58"/>
    <p:sldId id="439" r:id="rId59"/>
    <p:sldId id="440" r:id="rId60"/>
    <p:sldId id="520" r:id="rId61"/>
    <p:sldId id="533" r:id="rId62"/>
    <p:sldId id="534" r:id="rId63"/>
    <p:sldId id="524" r:id="rId64"/>
    <p:sldId id="36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2" d="100"/>
          <a:sy n="62" d="100"/>
        </p:scale>
        <p:origin x="14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737A3-7FE3-4466-A18C-2D965B085AC1}" type="datetimeFigureOut">
              <a:rPr lang="en-US" smtClean="0"/>
              <a:t>9/1/2024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29475-5F10-4A0C-85B8-14EB84F5B599}" type="slidenum">
              <a:rPr lang="en-US" smtClean="0"/>
              <a:t>‹#›</a:t>
            </a:fld>
            <a:endParaRPr lang="en-US"/>
          </a:p>
        </p:txBody>
      </p:sp>
    </p:spTree>
    <p:extLst>
      <p:ext uri="{BB962C8B-B14F-4D97-AF65-F5344CB8AC3E}">
        <p14:creationId xmlns:p14="http://schemas.microsoft.com/office/powerpoint/2010/main" val="4110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8185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The synovial joint and membrane.</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48</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7282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Labeled diagram and flowchart of the three muscle tissue types. (Source: De Agostini Picture Library/Science Source; Eric Grave/Science Source; Biophoto Associates/Science Source)</a:t>
            </a:r>
            <a:endParaRPr lang="en-US" altLang="en-US" dirty="0">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50</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97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The two main types of nerve cells. (Source: Christopher Meade/Shutterstock)</a:t>
            </a:r>
            <a:endParaRPr lang="en-US" altLang="en-US" dirty="0">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53</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3315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The three layers of the skin. </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32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The three layers of the skin. </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51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Sweat and sebaceous glands.</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22</a:t>
            </a:fld>
            <a:endParaRPr lang="en-US" sz="1200" dirty="0"/>
          </a:p>
        </p:txBody>
      </p:sp>
    </p:spTree>
    <p:extLst>
      <p:ext uri="{BB962C8B-B14F-4D97-AF65-F5344CB8AC3E}">
        <p14:creationId xmlns:p14="http://schemas.microsoft.com/office/powerpoint/2010/main" val="36415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Assessing the degree of the burn. </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27</a:t>
            </a:fld>
            <a:endParaRPr lang="en-US" sz="1200" dirty="0"/>
          </a:p>
        </p:txBody>
      </p:sp>
    </p:spTree>
    <p:extLst>
      <p:ext uri="{BB962C8B-B14F-4D97-AF65-F5344CB8AC3E}">
        <p14:creationId xmlns:p14="http://schemas.microsoft.com/office/powerpoint/2010/main" val="233161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Structures of the fingernail. </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30</a:t>
            </a:fld>
            <a:endParaRPr lang="en-US" sz="1200" dirty="0"/>
          </a:p>
        </p:txBody>
      </p:sp>
    </p:spTree>
    <p:extLst>
      <p:ext uri="{BB962C8B-B14F-4D97-AF65-F5344CB8AC3E}">
        <p14:creationId xmlns:p14="http://schemas.microsoft.com/office/powerpoint/2010/main" val="367838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Diagram of a hair follicle.</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32</a:t>
            </a:fld>
            <a:endParaRPr lang="en-US" sz="1200" dirty="0"/>
          </a:p>
        </p:txBody>
      </p:sp>
    </p:spTree>
    <p:extLst>
      <p:ext uri="{BB962C8B-B14F-4D97-AF65-F5344CB8AC3E}">
        <p14:creationId xmlns:p14="http://schemas.microsoft.com/office/powerpoint/2010/main" val="417287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Types and locations of epithelial tissues.</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41</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3593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ltLang="en-US" dirty="0">
                <a:solidFill>
                  <a:srgbClr val="000000"/>
                </a:solidFill>
              </a:rPr>
              <a:t>Types and locations of connective tissues.</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46</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0467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5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25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33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2"/>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5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70"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sp>
        <p:nvSpPr>
          <p:cNvPr id="9" name="Shape 39"/>
          <p:cNvSpPr txBox="1">
            <a:spLocks noGrp="1"/>
          </p:cNvSpPr>
          <p:nvPr>
            <p:ph type="body" idx="13"/>
          </p:nvPr>
        </p:nvSpPr>
        <p:spPr>
          <a:xfrm>
            <a:off x="474779" y="1500549"/>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5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29198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84402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253386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295843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30623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0807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57849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78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512493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17440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172228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3198036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9D31FF3B-3B05-4EC3-8BED-69FA7C51184D}" type="datetime1">
              <a:rPr lang="ar-SA">
                <a:solidFill>
                  <a:prstClr val="black">
                    <a:tint val="75000"/>
                  </a:prstClr>
                </a:solidFill>
              </a:rPr>
              <a:pPr>
                <a:defRPr/>
              </a:pPr>
              <a:t>27/02/1446</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4E243E-6D79-40D9-9510-B4F5782A378B}" type="slidenum">
              <a:rPr lang="ar-SA"/>
              <a:pPr/>
              <a:t>‹#›</a:t>
            </a:fld>
            <a:endParaRPr lang="ar-SA"/>
          </a:p>
        </p:txBody>
      </p:sp>
    </p:spTree>
    <p:extLst>
      <p:ext uri="{BB962C8B-B14F-4D97-AF65-F5344CB8AC3E}">
        <p14:creationId xmlns:p14="http://schemas.microsoft.com/office/powerpoint/2010/main" val="18557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fld id="{B846EBE7-448A-4D4A-B13C-6A7111800C80}" type="datetime1">
              <a:rPr lang="ar-SA">
                <a:solidFill>
                  <a:prstClr val="black">
                    <a:tint val="75000"/>
                  </a:prstClr>
                </a:solidFill>
              </a:rPr>
              <a:pPr>
                <a:defRPr/>
              </a:pPr>
              <a:t>27/02/1446</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B93932-53F5-47D5-B3F0-26A636F5C703}" type="slidenum">
              <a:rPr lang="ar-SA"/>
              <a:pPr/>
              <a:t>‹#›</a:t>
            </a:fld>
            <a:endParaRPr lang="ar-SA"/>
          </a:p>
        </p:txBody>
      </p:sp>
    </p:spTree>
    <p:extLst>
      <p:ext uri="{BB962C8B-B14F-4D97-AF65-F5344CB8AC3E}">
        <p14:creationId xmlns:p14="http://schemas.microsoft.com/office/powerpoint/2010/main" val="863847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221BDD-3814-4637-98F3-32850E2452A7}" type="datetime1">
              <a:rPr lang="ar-SA">
                <a:solidFill>
                  <a:prstClr val="black">
                    <a:tint val="75000"/>
                  </a:prstClr>
                </a:solidFill>
              </a:rPr>
              <a:pPr>
                <a:defRPr/>
              </a:pPr>
              <a:t>27/02/1446</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6273EA-6122-4159-BBDE-434067CEA0C0}" type="slidenum">
              <a:rPr lang="ar-SA"/>
              <a:pPr/>
              <a:t>‹#›</a:t>
            </a:fld>
            <a:endParaRPr lang="ar-SA"/>
          </a:p>
        </p:txBody>
      </p:sp>
    </p:spTree>
    <p:extLst>
      <p:ext uri="{BB962C8B-B14F-4D97-AF65-F5344CB8AC3E}">
        <p14:creationId xmlns:p14="http://schemas.microsoft.com/office/powerpoint/2010/main" val="2178725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fld id="{4B20681D-AD71-477D-ABD8-20E927E48CED}" type="datetime1">
              <a:rPr lang="ar-SA">
                <a:solidFill>
                  <a:prstClr val="black">
                    <a:tint val="75000"/>
                  </a:prstClr>
                </a:solidFill>
              </a:rPr>
              <a:pPr>
                <a:defRPr/>
              </a:pPr>
              <a:t>27/02/1446</a:t>
            </a:fld>
            <a:endParaRPr lang="ar-S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71FB019-4F14-45D1-8239-73560AC92FD3}" type="slidenum">
              <a:rPr lang="ar-SA"/>
              <a:pPr/>
              <a:t>‹#›</a:t>
            </a:fld>
            <a:endParaRPr lang="ar-SA"/>
          </a:p>
        </p:txBody>
      </p:sp>
    </p:spTree>
    <p:extLst>
      <p:ext uri="{BB962C8B-B14F-4D97-AF65-F5344CB8AC3E}">
        <p14:creationId xmlns:p14="http://schemas.microsoft.com/office/powerpoint/2010/main" val="186479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3"/>
          <p:cNvSpPr>
            <a:spLocks noGrp="1"/>
          </p:cNvSpPr>
          <p:nvPr>
            <p:ph type="dt" sz="half" idx="10"/>
          </p:nvPr>
        </p:nvSpPr>
        <p:spPr/>
        <p:txBody>
          <a:bodyPr/>
          <a:lstStyle>
            <a:lvl1pPr>
              <a:defRPr/>
            </a:lvl1pPr>
          </a:lstStyle>
          <a:p>
            <a:pPr>
              <a:defRPr/>
            </a:pPr>
            <a:fld id="{4B38383C-EDC4-4BAF-A8FD-B285E19FE0CA}" type="datetime1">
              <a:rPr lang="ar-SA">
                <a:solidFill>
                  <a:prstClr val="black">
                    <a:tint val="75000"/>
                  </a:prstClr>
                </a:solidFill>
              </a:rPr>
              <a:pPr>
                <a:defRPr/>
              </a:pPr>
              <a:t>27/02/1446</a:t>
            </a:fld>
            <a:endParaRPr lang="ar-S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8C4C7DA-D2A3-44B9-9E69-8309A4937815}" type="slidenum">
              <a:rPr lang="ar-SA"/>
              <a:pPr/>
              <a:t>‹#›</a:t>
            </a:fld>
            <a:endParaRPr lang="ar-SA"/>
          </a:p>
        </p:txBody>
      </p:sp>
    </p:spTree>
    <p:extLst>
      <p:ext uri="{BB962C8B-B14F-4D97-AF65-F5344CB8AC3E}">
        <p14:creationId xmlns:p14="http://schemas.microsoft.com/office/powerpoint/2010/main" val="3834400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E671089A-5B54-4FC9-B891-00CFE2975DCC}" type="datetime1">
              <a:rPr lang="ar-SA">
                <a:solidFill>
                  <a:prstClr val="black">
                    <a:tint val="75000"/>
                  </a:prstClr>
                </a:solidFill>
              </a:rPr>
              <a:pPr>
                <a:defRPr/>
              </a:pPr>
              <a:t>27/02/1446</a:t>
            </a:fld>
            <a:endParaRPr lang="ar-S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68614DC-CDF7-4CCE-A1F5-C3530FF72FD9}" type="slidenum">
              <a:rPr lang="ar-SA"/>
              <a:pPr/>
              <a:t>‹#›</a:t>
            </a:fld>
            <a:endParaRPr lang="ar-SA"/>
          </a:p>
        </p:txBody>
      </p:sp>
    </p:spTree>
    <p:extLst>
      <p:ext uri="{BB962C8B-B14F-4D97-AF65-F5344CB8AC3E}">
        <p14:creationId xmlns:p14="http://schemas.microsoft.com/office/powerpoint/2010/main" val="216482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50B420-C950-41E3-895E-A29922CC81EE}" type="datetime1">
              <a:rPr lang="ar-SA">
                <a:solidFill>
                  <a:prstClr val="black">
                    <a:tint val="75000"/>
                  </a:prstClr>
                </a:solidFill>
              </a:rPr>
              <a:pPr>
                <a:defRPr/>
              </a:pPr>
              <a:t>27/02/1446</a:t>
            </a:fld>
            <a:endParaRPr lang="ar-S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32D6C85-17BA-4689-B2B5-15DE02D830D0}" type="slidenum">
              <a:rPr lang="ar-SA"/>
              <a:pPr/>
              <a:t>‹#›</a:t>
            </a:fld>
            <a:endParaRPr lang="ar-SA"/>
          </a:p>
        </p:txBody>
      </p:sp>
    </p:spTree>
    <p:extLst>
      <p:ext uri="{BB962C8B-B14F-4D97-AF65-F5344CB8AC3E}">
        <p14:creationId xmlns:p14="http://schemas.microsoft.com/office/powerpoint/2010/main" val="3243932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S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7A376B-A5B1-4259-9674-48DE41D30510}" type="datetime1">
              <a:rPr lang="ar-SA">
                <a:solidFill>
                  <a:prstClr val="black">
                    <a:tint val="75000"/>
                  </a:prstClr>
                </a:solidFill>
              </a:rPr>
              <a:pPr>
                <a:defRPr/>
              </a:pPr>
              <a:t>27/02/1446</a:t>
            </a:fld>
            <a:endParaRPr lang="ar-S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2E01666-3D4E-4624-A85C-E42D3D117114}" type="slidenum">
              <a:rPr lang="ar-SA"/>
              <a:pPr/>
              <a:t>‹#›</a:t>
            </a:fld>
            <a:endParaRPr lang="ar-SA"/>
          </a:p>
        </p:txBody>
      </p:sp>
    </p:spTree>
    <p:extLst>
      <p:ext uri="{BB962C8B-B14F-4D97-AF65-F5344CB8AC3E}">
        <p14:creationId xmlns:p14="http://schemas.microsoft.com/office/powerpoint/2010/main" val="2511963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465C9B-5B6B-4EE1-A4DF-AD5D86EFB6EF}" type="datetime1">
              <a:rPr lang="ar-SA">
                <a:solidFill>
                  <a:prstClr val="black">
                    <a:tint val="75000"/>
                  </a:prstClr>
                </a:solidFill>
              </a:rPr>
              <a:pPr>
                <a:defRPr/>
              </a:pPr>
              <a:t>27/02/1446</a:t>
            </a:fld>
            <a:endParaRPr lang="ar-S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AD02662-3B67-4524-8C38-8599D8E47CBE}" type="slidenum">
              <a:rPr lang="ar-SA"/>
              <a:pPr/>
              <a:t>‹#›</a:t>
            </a:fld>
            <a:endParaRPr lang="ar-SA"/>
          </a:p>
        </p:txBody>
      </p:sp>
    </p:spTree>
    <p:extLst>
      <p:ext uri="{BB962C8B-B14F-4D97-AF65-F5344CB8AC3E}">
        <p14:creationId xmlns:p14="http://schemas.microsoft.com/office/powerpoint/2010/main" val="755610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fld id="{87E1F613-601A-46BD-B65A-F23E72CD66E0}" type="datetime1">
              <a:rPr lang="ar-SA">
                <a:solidFill>
                  <a:prstClr val="black">
                    <a:tint val="75000"/>
                  </a:prstClr>
                </a:solidFill>
              </a:rPr>
              <a:pPr>
                <a:defRPr/>
              </a:pPr>
              <a:t>27/02/1446</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5B7C5F7-8369-4856-A4AE-75A8410821F4}" type="slidenum">
              <a:rPr lang="ar-SA"/>
              <a:pPr/>
              <a:t>‹#›</a:t>
            </a:fld>
            <a:endParaRPr lang="ar-SA"/>
          </a:p>
        </p:txBody>
      </p:sp>
    </p:spTree>
    <p:extLst>
      <p:ext uri="{BB962C8B-B14F-4D97-AF65-F5344CB8AC3E}">
        <p14:creationId xmlns:p14="http://schemas.microsoft.com/office/powerpoint/2010/main" val="49915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2488664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fld id="{1A2A4409-2815-4DF0-83F8-9BCB23CFF336}" type="datetime1">
              <a:rPr lang="ar-SA">
                <a:solidFill>
                  <a:prstClr val="black">
                    <a:tint val="75000"/>
                  </a:prstClr>
                </a:solidFill>
              </a:rPr>
              <a:pPr>
                <a:defRPr/>
              </a:pPr>
              <a:t>27/02/1446</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8024AB-C3D4-4061-83E1-10D8145B4656}" type="slidenum">
              <a:rPr lang="ar-SA"/>
              <a:pPr/>
              <a:t>‹#›</a:t>
            </a:fld>
            <a:endParaRPr lang="ar-SA"/>
          </a:p>
        </p:txBody>
      </p:sp>
    </p:spTree>
    <p:extLst>
      <p:ext uri="{BB962C8B-B14F-4D97-AF65-F5344CB8AC3E}">
        <p14:creationId xmlns:p14="http://schemas.microsoft.com/office/powerpoint/2010/main" val="3956294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3984803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1678727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784139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637393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17670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246261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922495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75101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191654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4106322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2532795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197727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88694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576820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2904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72712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17206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208497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2491350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4294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040943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473438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694569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185671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3756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899507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2316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3164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2457540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1276601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417174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37546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99566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739142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32659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300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94337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763906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39691378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1584739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1849828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18684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0099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689008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66711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41973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576322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70243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133324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kern="0" dirty="0">
              <a:solidFill>
                <a:srgbClr val="FFFFFF"/>
              </a:solidFil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201364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pPr algn="r">
                <a:buSzPct val="25000"/>
              </a:pPr>
              <a:t>‹#›</a:t>
            </a:fld>
            <a:endParaRPr lang="en-US" sz="675" dirty="0"/>
          </a:p>
        </p:txBody>
      </p:sp>
    </p:spTree>
    <p:extLst>
      <p:ext uri="{BB962C8B-B14F-4D97-AF65-F5344CB8AC3E}">
        <p14:creationId xmlns:p14="http://schemas.microsoft.com/office/powerpoint/2010/main" val="2297893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628288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99731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348243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165435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67151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9/1/2024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836594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8980418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617686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None/>
            </a:pPr>
            <a:endParaRPr sz="135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spTree>
    <p:extLst>
      <p:ext uri="{BB962C8B-B14F-4D97-AF65-F5344CB8AC3E}">
        <p14:creationId xmlns:p14="http://schemas.microsoft.com/office/powerpoint/2010/main" val="12085928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dk1"/>
                </a:solidFill>
                <a:ea typeface="Arial"/>
                <a:cs typeface="Arial"/>
                <a:sym typeface="Arial"/>
              </a:rPr>
              <a:pPr algn="r">
                <a:buSzPct val="25000"/>
              </a:pPr>
              <a:t>‹#›</a:t>
            </a:fld>
            <a:endParaRPr lang="en-US" sz="675" dirty="0">
              <a:solidFill>
                <a:schemeClr val="dk1"/>
              </a:solidFill>
              <a:ea typeface="Arial"/>
              <a:cs typeface="Arial"/>
              <a:sym typeface="Arial"/>
            </a:endParaRPr>
          </a:p>
        </p:txBody>
      </p:sp>
    </p:spTree>
    <p:extLst>
      <p:ext uri="{BB962C8B-B14F-4D97-AF65-F5344CB8AC3E}">
        <p14:creationId xmlns:p14="http://schemas.microsoft.com/office/powerpoint/2010/main" val="1325773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752157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212366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8548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9/1/2024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7205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9/1/2024</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0666693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2262498"/>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9/1/2024</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4033840"/>
            <a:ext cx="8229600" cy="1717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837238"/>
            <a:ext cx="8229600" cy="417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15"/>
          </p:nvPr>
        </p:nvSpPr>
        <p:spPr>
          <a:xfrm>
            <a:off x="82551" y="2381250"/>
            <a:ext cx="206375" cy="723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6"/>
          </p:nvPr>
        </p:nvSpPr>
        <p:spPr>
          <a:xfrm>
            <a:off x="82551" y="3368677"/>
            <a:ext cx="98425" cy="66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17"/>
          </p:nvPr>
        </p:nvSpPr>
        <p:spPr>
          <a:xfrm>
            <a:off x="82551" y="4398963"/>
            <a:ext cx="98425" cy="519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Content Placeholder 14"/>
          <p:cNvSpPr>
            <a:spLocks noGrp="1"/>
          </p:cNvSpPr>
          <p:nvPr>
            <p:ph sz="quarter" idx="18"/>
          </p:nvPr>
        </p:nvSpPr>
        <p:spPr>
          <a:xfrm>
            <a:off x="82551" y="5173663"/>
            <a:ext cx="206375" cy="436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216876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94249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392961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png"/><Relationship Id="rId5" Type="http://schemas.openxmlformats.org/officeDocument/2006/relationships/slideLayout" Target="../slideLayouts/slideLayout80.xml"/><Relationship Id="rId10" Type="http://schemas.openxmlformats.org/officeDocument/2006/relationships/theme" Target="../theme/theme10.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1.png"/><Relationship Id="rId5" Type="http://schemas.openxmlformats.org/officeDocument/2006/relationships/slideLayout" Target="../slideLayouts/slideLayout89.xml"/><Relationship Id="rId10" Type="http://schemas.openxmlformats.org/officeDocument/2006/relationships/theme" Target="../theme/theme11.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png"/><Relationship Id="rId5" Type="http://schemas.openxmlformats.org/officeDocument/2006/relationships/slideLayout" Target="../slideLayouts/slideLayout62.xml"/><Relationship Id="rId10" Type="http://schemas.openxmlformats.org/officeDocument/2006/relationships/theme" Target="../theme/theme8.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png"/><Relationship Id="rId5" Type="http://schemas.openxmlformats.org/officeDocument/2006/relationships/slideLayout" Target="../slideLayouts/slideLayout71.xml"/><Relationship Id="rId10" Type="http://schemas.openxmlformats.org/officeDocument/2006/relationships/theme" Target="../theme/theme9.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3" y="6429709"/>
            <a:ext cx="917999" cy="279914"/>
          </a:xfrm>
          <a:prstGeom prst="rect">
            <a:avLst/>
          </a:prstGeom>
          <a:noFill/>
          <a:ln>
            <a:noFill/>
          </a:ln>
        </p:spPr>
      </p:pic>
    </p:spTree>
    <p:extLst>
      <p:ext uri="{BB962C8B-B14F-4D97-AF65-F5344CB8AC3E}">
        <p14:creationId xmlns:p14="http://schemas.microsoft.com/office/powerpoint/2010/main" val="3577413297"/>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202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576449058"/>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dirty="0">
              <a:solidFill>
                <a:schemeClr val="lt1"/>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dirty="0">
                <a:solidFill>
                  <a:schemeClr val="tx1"/>
                </a:solidFill>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3119921905"/>
      </p:ext>
    </p:extLst>
  </p:cSld>
  <p:clrMap bg1="lt1" tx1="dk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6039557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1625733685"/>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rtl="1">
              <a:defRPr/>
            </a:pPr>
            <a:fld id="{7F4C306F-3A0F-4243-849E-C80DA3B9B77B}" type="datetime1">
              <a:rPr lang="ar-SA">
                <a:solidFill>
                  <a:prstClr val="black">
                    <a:tint val="75000"/>
                  </a:prstClr>
                </a:solidFill>
              </a:rPr>
              <a:pPr rtl="1">
                <a:defRPr/>
              </a:pPr>
              <a:t>27/02/1446</a:t>
            </a:fld>
            <a:endParaRPr lang="ar-SA">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rtl="1">
              <a:defRPr/>
            </a:pPr>
            <a:endParaRPr lang="ar-SA">
              <a:solidFill>
                <a:prstClr val="black">
                  <a:tint val="75000"/>
                </a:prstClr>
              </a:solidFill>
            </a:endParaRPr>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900">
                <a:solidFill>
                  <a:srgbClr val="898989"/>
                </a:solidFill>
                <a:latin typeface="Calibri" panose="020F0502020204030204" pitchFamily="34" charset="0"/>
              </a:defRPr>
            </a:lvl1pPr>
          </a:lstStyle>
          <a:p>
            <a:pPr rtl="1" fontAlgn="base">
              <a:spcBef>
                <a:spcPct val="0"/>
              </a:spcBef>
              <a:spcAft>
                <a:spcPct val="0"/>
              </a:spcAft>
            </a:pPr>
            <a:fld id="{76B69986-4443-4D92-A0DD-9980A7FB3BED}" type="slidenum">
              <a:rPr lang="ar-SA" smtClean="0"/>
              <a:pPr rtl="1" fontAlgn="base">
                <a:spcBef>
                  <a:spcPct val="0"/>
                </a:spcBef>
                <a:spcAft>
                  <a:spcPct val="0"/>
                </a:spcAft>
              </a:pPr>
              <a:t>‹#›</a:t>
            </a:fld>
            <a:endParaRPr lang="ar-SA"/>
          </a:p>
        </p:txBody>
      </p:sp>
    </p:spTree>
    <p:extLst>
      <p:ext uri="{BB962C8B-B14F-4D97-AF65-F5344CB8AC3E}">
        <p14:creationId xmlns:p14="http://schemas.microsoft.com/office/powerpoint/2010/main" val="9048344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1026712619"/>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835456151"/>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3173350940"/>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3161844783"/>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kern="0"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kern="0">
                <a:solidFill>
                  <a:srgbClr val="FFFFFF"/>
                </a:solidFill>
                <a:ea typeface="Arial"/>
                <a:cs typeface="Arial"/>
                <a:sym typeface="Arial"/>
              </a:rPr>
              <a:pPr algn="r">
                <a:buSzPct val="25000"/>
              </a:pPr>
              <a:t>‹#›</a:t>
            </a:fld>
            <a:endParaRPr lang="en-US" sz="675" kern="0" dirty="0">
              <a:solidFill>
                <a:srgbClr val="FFFFFF"/>
              </a:solidFil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kern="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3111267532"/>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0" y="3860505"/>
            <a:ext cx="1923585" cy="471290"/>
          </a:xfrm>
        </p:spPr>
        <p:style>
          <a:lnRef idx="1">
            <a:schemeClr val="accent2"/>
          </a:lnRef>
          <a:fillRef idx="3">
            <a:schemeClr val="accent2"/>
          </a:fillRef>
          <a:effectRef idx="2">
            <a:schemeClr val="accent2"/>
          </a:effectRef>
          <a:fontRef idx="minor">
            <a:schemeClr val="lt1"/>
          </a:fontRef>
        </p:style>
        <p:txBody>
          <a:bodyPr/>
          <a:lstStyle/>
          <a:p>
            <a:pPr lvl="0" algn="ctr"/>
            <a:r>
              <a:rPr lang="en-US" b="1" dirty="0">
                <a:latin typeface="+mn-lt"/>
              </a:rPr>
              <a:t>Chapter 8</a:t>
            </a:r>
          </a:p>
        </p:txBody>
      </p:sp>
      <p:sp>
        <p:nvSpPr>
          <p:cNvPr id="5" name="Text Placeholder 4"/>
          <p:cNvSpPr>
            <a:spLocks noGrp="1"/>
          </p:cNvSpPr>
          <p:nvPr>
            <p:ph type="body" idx="3"/>
          </p:nvPr>
        </p:nvSpPr>
        <p:spPr>
          <a:xfrm>
            <a:off x="-16727" y="4788691"/>
            <a:ext cx="1940312" cy="380692"/>
          </a:xfrm>
        </p:spPr>
        <p:style>
          <a:lnRef idx="1">
            <a:schemeClr val="accent2"/>
          </a:lnRef>
          <a:fillRef idx="2">
            <a:schemeClr val="accent2"/>
          </a:fillRef>
          <a:effectRef idx="1">
            <a:schemeClr val="accent2"/>
          </a:effectRef>
          <a:fontRef idx="minor">
            <a:schemeClr val="dk1"/>
          </a:fontRef>
        </p:style>
        <p:txBody>
          <a:bodyPr/>
          <a:lstStyle/>
          <a:p>
            <a:pPr lvl="0" algn="ctr">
              <a:buSzPct val="25000"/>
            </a:pPr>
            <a:r>
              <a:rPr lang="en-US" dirty="0">
                <a:latin typeface="+mn-lt"/>
              </a:rPr>
              <a:t>Lecture 2</a:t>
            </a:r>
          </a:p>
        </p:txBody>
      </p:sp>
      <p:sp>
        <p:nvSpPr>
          <p:cNvPr id="8" name="Title 7"/>
          <p:cNvSpPr>
            <a:spLocks noGrp="1"/>
          </p:cNvSpPr>
          <p:nvPr>
            <p:ph type="title"/>
          </p:nvPr>
        </p:nvSpPr>
        <p:spPr>
          <a:xfrm>
            <a:off x="0" y="2069309"/>
            <a:ext cx="9144000" cy="666450"/>
          </a:xfrm>
        </p:spPr>
        <p:style>
          <a:lnRef idx="1">
            <a:schemeClr val="accent2"/>
          </a:lnRef>
          <a:fillRef idx="2">
            <a:schemeClr val="accent2"/>
          </a:fillRef>
          <a:effectRef idx="1">
            <a:schemeClr val="accent2"/>
          </a:effectRef>
          <a:fontRef idx="minor">
            <a:schemeClr val="dk1"/>
          </a:fontRef>
        </p:style>
        <p:txBody>
          <a:bodyPr/>
          <a:lstStyle/>
          <a:p>
            <a:pPr algn="ctr"/>
            <a:r>
              <a:rPr lang="en-US" dirty="0">
                <a:latin typeface="+mn-lt"/>
              </a:rPr>
              <a:t>The Integumentary System (skin)</a:t>
            </a:r>
            <a:br>
              <a:rPr lang="en-US" dirty="0">
                <a:latin typeface="+mn-lt"/>
              </a:rPr>
            </a:br>
            <a:endParaRPr lang="en-US" dirty="0"/>
          </a:p>
        </p:txBody>
      </p:sp>
      <p:pic>
        <p:nvPicPr>
          <p:cNvPr id="2" name="Picture 4" descr="What Are Skin Cells? - Functions, Types &amp; Facts - Video &amp; Lesson Transcript  | Study.com">
            <a:extLst>
              <a:ext uri="{FF2B5EF4-FFF2-40B4-BE49-F238E27FC236}">
                <a16:creationId xmlns:a16="http://schemas.microsoft.com/office/drawing/2014/main" id="{71B617CD-DE5F-AB26-E782-29CF374BC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063" y="4248909"/>
            <a:ext cx="4318937" cy="260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9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Nevi and Melanoma in Children | Obgyn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563" y="1076972"/>
            <a:ext cx="6312023" cy="492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4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FDE0-C4D6-5EFC-257A-C2045C4D45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BD1A13D-96F2-8E10-D66C-5DA81C51D31D}"/>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23C6824B-26E5-A700-2D47-6EF3D0516C5B}"/>
              </a:ext>
            </a:extLst>
          </p:cNvPr>
          <p:cNvSpPr txBox="1"/>
          <p:nvPr/>
        </p:nvSpPr>
        <p:spPr>
          <a:xfrm>
            <a:off x="457200" y="1741346"/>
            <a:ext cx="7855527" cy="2677656"/>
          </a:xfrm>
          <a:prstGeom prst="rect">
            <a:avLst/>
          </a:prstGeom>
          <a:noFill/>
        </p:spPr>
        <p:txBody>
          <a:bodyPr wrap="square">
            <a:spAutoFit/>
          </a:bodyPr>
          <a:lstStyle/>
          <a:p>
            <a:pPr algn="l"/>
            <a:r>
              <a:rPr lang="en-US" sz="2800" b="1" i="0" dirty="0">
                <a:solidFill>
                  <a:srgbClr val="364152"/>
                </a:solidFill>
                <a:effectLst/>
                <a:latin typeface="Inter"/>
              </a:rPr>
              <a:t>Which of the following structures is NOT found in the dermis layer?</a:t>
            </a:r>
          </a:p>
          <a:p>
            <a:pPr algn="l"/>
            <a:r>
              <a:rPr lang="en-US" sz="2800" b="0" i="0" dirty="0">
                <a:solidFill>
                  <a:srgbClr val="364152"/>
                </a:solidFill>
                <a:effectLst/>
                <a:latin typeface="Inter"/>
              </a:rPr>
              <a:t>a. Sweat glands</a:t>
            </a:r>
            <a:br>
              <a:rPr lang="en-US" sz="2800" b="0" i="0" dirty="0">
                <a:solidFill>
                  <a:srgbClr val="364152"/>
                </a:solidFill>
                <a:effectLst/>
                <a:latin typeface="Inter"/>
              </a:rPr>
            </a:br>
            <a:r>
              <a:rPr lang="en-US" sz="2800" b="0" i="0" dirty="0">
                <a:solidFill>
                  <a:srgbClr val="364152"/>
                </a:solidFill>
                <a:effectLst/>
                <a:latin typeface="Inter"/>
              </a:rPr>
              <a:t>b. Hair follicles</a:t>
            </a:r>
            <a:br>
              <a:rPr lang="en-US" sz="2800" b="0" i="0" dirty="0">
                <a:solidFill>
                  <a:srgbClr val="364152"/>
                </a:solidFill>
                <a:effectLst/>
                <a:latin typeface="Inter"/>
              </a:rPr>
            </a:br>
            <a:r>
              <a:rPr lang="en-US" sz="2800" b="0" i="0" dirty="0">
                <a:solidFill>
                  <a:srgbClr val="364152"/>
                </a:solidFill>
                <a:effectLst/>
                <a:latin typeface="Inter"/>
              </a:rPr>
              <a:t>c. Blood vessels</a:t>
            </a:r>
            <a:br>
              <a:rPr lang="en-US" sz="2800" b="0" i="0" dirty="0">
                <a:solidFill>
                  <a:srgbClr val="364152"/>
                </a:solidFill>
                <a:effectLst/>
                <a:latin typeface="Inter"/>
              </a:rPr>
            </a:br>
            <a:r>
              <a:rPr lang="en-US" sz="2800" b="0" i="0" dirty="0">
                <a:solidFill>
                  <a:srgbClr val="364152"/>
                </a:solidFill>
                <a:effectLst/>
                <a:latin typeface="Inter"/>
              </a:rPr>
              <a:t>d. Stratum corneum </a:t>
            </a:r>
          </a:p>
        </p:txBody>
      </p:sp>
    </p:spTree>
    <p:extLst>
      <p:ext uri="{BB962C8B-B14F-4D97-AF65-F5344CB8AC3E}">
        <p14:creationId xmlns:p14="http://schemas.microsoft.com/office/powerpoint/2010/main" val="107533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85C-C75E-E0D2-382A-E32087B69306}"/>
              </a:ext>
            </a:extLst>
          </p:cNvPr>
          <p:cNvSpPr>
            <a:spLocks noGrp="1"/>
          </p:cNvSpPr>
          <p:nvPr>
            <p:ph type="title"/>
          </p:nvPr>
        </p:nvSpPr>
        <p:spPr>
          <a:xfrm>
            <a:off x="457200" y="215373"/>
            <a:ext cx="8229600" cy="690149"/>
          </a:xfrm>
        </p:spPr>
        <p:style>
          <a:lnRef idx="1">
            <a:schemeClr val="accent5"/>
          </a:lnRef>
          <a:fillRef idx="2">
            <a:schemeClr val="accent5"/>
          </a:fillRef>
          <a:effectRef idx="1">
            <a:schemeClr val="accent5"/>
          </a:effectRef>
          <a:fontRef idx="minor">
            <a:schemeClr val="dk1"/>
          </a:fontRef>
        </p:style>
        <p:txBody>
          <a:bodyPr/>
          <a:lstStyle/>
          <a:p>
            <a:r>
              <a:rPr lang="en-US" dirty="0"/>
              <a:t>Cells of the Epidermis</a:t>
            </a:r>
          </a:p>
        </p:txBody>
      </p:sp>
      <p:sp>
        <p:nvSpPr>
          <p:cNvPr id="3" name="Content Placeholder 2">
            <a:extLst>
              <a:ext uri="{FF2B5EF4-FFF2-40B4-BE49-F238E27FC236}">
                <a16:creationId xmlns:a16="http://schemas.microsoft.com/office/drawing/2014/main" id="{524A8A5A-29B1-2D90-9144-92CA70A23CAA}"/>
              </a:ext>
            </a:extLst>
          </p:cNvPr>
          <p:cNvSpPr>
            <a:spLocks noGrp="1"/>
          </p:cNvSpPr>
          <p:nvPr>
            <p:ph idx="1"/>
          </p:nvPr>
        </p:nvSpPr>
        <p:spPr/>
        <p:txBody>
          <a:bodyPr/>
          <a:lstStyle/>
          <a:p>
            <a:pPr marL="444500" indent="-342900">
              <a:buFont typeface="+mj-lt"/>
              <a:buAutoNum type="arabicPeriod"/>
            </a:pPr>
            <a:r>
              <a:rPr lang="en-US" b="1" dirty="0"/>
              <a:t>Keratinocytes</a:t>
            </a:r>
            <a:r>
              <a:rPr lang="en-US" dirty="0"/>
              <a:t>: produce keratin, and are responsible for the formation of the epidermal water barrier by making and secreting lipids. Keratinocytes also regulate calcium absorption. </a:t>
            </a:r>
          </a:p>
          <a:p>
            <a:pPr marL="444500" indent="-342900">
              <a:buFont typeface="+mj-lt"/>
              <a:buAutoNum type="arabicPeriod"/>
            </a:pPr>
            <a:r>
              <a:rPr lang="en-US" b="1" dirty="0"/>
              <a:t>Melanocytes</a:t>
            </a:r>
            <a:r>
              <a:rPr lang="en-US" dirty="0"/>
              <a:t> are primarily produce melanin, which is responsible for the pigment of the skin. </a:t>
            </a:r>
          </a:p>
          <a:p>
            <a:pPr marL="444500" indent="-342900">
              <a:buFont typeface="+mj-lt"/>
              <a:buAutoNum type="arabicPeriod"/>
            </a:pPr>
            <a:r>
              <a:rPr lang="en-US" b="1" dirty="0"/>
              <a:t>Langerhans cells: </a:t>
            </a:r>
            <a:r>
              <a:rPr lang="en-US" dirty="0"/>
              <a:t>dendritic cells, are the skins first line defenders and play a significant role in antigen presentation.</a:t>
            </a:r>
          </a:p>
          <a:p>
            <a:pPr marL="444500" indent="-342900">
              <a:buFont typeface="+mj-lt"/>
              <a:buAutoNum type="arabicPeriod"/>
            </a:pPr>
            <a:endParaRPr lang="en-US" dirty="0"/>
          </a:p>
          <a:p>
            <a:pPr marL="444500" indent="-342900">
              <a:buFont typeface="+mj-lt"/>
              <a:buAutoNum type="arabicPeriod"/>
            </a:pPr>
            <a:r>
              <a:rPr lang="en-US" b="1" dirty="0"/>
              <a:t>Merkel cells: </a:t>
            </a:r>
            <a:r>
              <a:rPr lang="en-US" dirty="0"/>
              <a:t>These cells serve a sensory function.</a:t>
            </a:r>
          </a:p>
        </p:txBody>
      </p:sp>
    </p:spTree>
    <p:extLst>
      <p:ext uri="{BB962C8B-B14F-4D97-AF65-F5344CB8AC3E}">
        <p14:creationId xmlns:p14="http://schemas.microsoft.com/office/powerpoint/2010/main" val="401100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184" y="262353"/>
            <a:ext cx="8225311" cy="809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spcBef>
                <a:spcPct val="0"/>
              </a:spcBef>
              <a:defRPr/>
            </a:pPr>
            <a:r>
              <a:rPr lang="en-US" sz="3600" dirty="0">
                <a:solidFill>
                  <a:prstClr val="black"/>
                </a:solidFill>
                <a:ea typeface="+mj-ea"/>
                <a:cs typeface="Times New Roman" pitchFamily="18" charset="0"/>
              </a:rPr>
              <a:t>Cells of the Epidermis</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86" y="1768079"/>
            <a:ext cx="4607719" cy="35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Brace 3"/>
          <p:cNvSpPr/>
          <p:nvPr/>
        </p:nvSpPr>
        <p:spPr>
          <a:xfrm>
            <a:off x="6768705" y="1875235"/>
            <a:ext cx="107156" cy="857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en-US" sz="1350">
              <a:solidFill>
                <a:prstClr val="black"/>
              </a:solidFill>
            </a:endParaRPr>
          </a:p>
        </p:txBody>
      </p:sp>
      <p:sp>
        <p:nvSpPr>
          <p:cNvPr id="9221" name="TextBox 5"/>
          <p:cNvSpPr txBox="1">
            <a:spLocks noChangeArrowheads="1"/>
          </p:cNvSpPr>
          <p:nvPr/>
        </p:nvSpPr>
        <p:spPr bwMode="auto">
          <a:xfrm>
            <a:off x="6875861" y="2089547"/>
            <a:ext cx="964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a:solidFill>
                  <a:prstClr val="black"/>
                </a:solidFill>
              </a:rPr>
              <a:t>Sratum</a:t>
            </a:r>
          </a:p>
          <a:p>
            <a:pPr eaLnBrk="1" fontAlgn="base" hangingPunct="1">
              <a:spcBef>
                <a:spcPct val="0"/>
              </a:spcBef>
              <a:spcAft>
                <a:spcPct val="0"/>
              </a:spcAft>
              <a:buFontTx/>
              <a:buNone/>
            </a:pPr>
            <a:r>
              <a:rPr lang="en-US" altLang="en-US" sz="900">
                <a:solidFill>
                  <a:prstClr val="black"/>
                </a:solidFill>
              </a:rPr>
              <a:t>Corneum</a:t>
            </a:r>
          </a:p>
        </p:txBody>
      </p:sp>
      <p:cxnSp>
        <p:nvCxnSpPr>
          <p:cNvPr id="6" name="Straight Arrow Connector 5"/>
          <p:cNvCxnSpPr/>
          <p:nvPr/>
        </p:nvCxnSpPr>
        <p:spPr>
          <a:xfrm rot="16200000" flipH="1">
            <a:off x="2803924" y="5089924"/>
            <a:ext cx="535781" cy="107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3" name="TextBox 8"/>
          <p:cNvSpPr txBox="1">
            <a:spLocks noChangeArrowheads="1"/>
          </p:cNvSpPr>
          <p:nvPr/>
        </p:nvSpPr>
        <p:spPr bwMode="auto">
          <a:xfrm>
            <a:off x="2857500" y="5411391"/>
            <a:ext cx="1071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a:solidFill>
                  <a:prstClr val="black"/>
                </a:solidFill>
              </a:rPr>
              <a:t>Stratum </a:t>
            </a:r>
          </a:p>
          <a:p>
            <a:pPr eaLnBrk="1" fontAlgn="base" hangingPunct="1">
              <a:spcBef>
                <a:spcPct val="0"/>
              </a:spcBef>
              <a:spcAft>
                <a:spcPct val="0"/>
              </a:spcAft>
              <a:buFontTx/>
              <a:buNone/>
            </a:pPr>
            <a:r>
              <a:rPr lang="en-US" altLang="en-US" sz="900">
                <a:solidFill>
                  <a:prstClr val="black"/>
                </a:solidFill>
              </a:rPr>
              <a:t>Germinativum</a:t>
            </a:r>
          </a:p>
        </p:txBody>
      </p:sp>
      <p:cxnSp>
        <p:nvCxnSpPr>
          <p:cNvPr id="8" name="Straight Arrow Connector 7"/>
          <p:cNvCxnSpPr/>
          <p:nvPr/>
        </p:nvCxnSpPr>
        <p:spPr>
          <a:xfrm rot="10800000" flipV="1">
            <a:off x="2160986" y="4929188"/>
            <a:ext cx="535781"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866307" y="4848822"/>
            <a:ext cx="696515" cy="32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6" name="TextBox 13"/>
          <p:cNvSpPr txBox="1">
            <a:spLocks noChangeArrowheads="1"/>
          </p:cNvSpPr>
          <p:nvPr/>
        </p:nvSpPr>
        <p:spPr bwMode="auto">
          <a:xfrm>
            <a:off x="1785939" y="5304235"/>
            <a:ext cx="803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a:solidFill>
                  <a:prstClr val="black"/>
                </a:solidFill>
              </a:rPr>
              <a:t>Mitosis</a:t>
            </a:r>
          </a:p>
          <a:p>
            <a:pPr eaLnBrk="1" fontAlgn="base" hangingPunct="1">
              <a:spcBef>
                <a:spcPct val="0"/>
              </a:spcBef>
              <a:spcAft>
                <a:spcPct val="0"/>
              </a:spcAft>
              <a:buFontTx/>
              <a:buNone/>
            </a:pPr>
            <a:r>
              <a:rPr lang="en-US" altLang="en-US" sz="900">
                <a:solidFill>
                  <a:prstClr val="black"/>
                </a:solidFill>
              </a:rPr>
              <a:t>Cell Division</a:t>
            </a:r>
          </a:p>
        </p:txBody>
      </p:sp>
      <p:cxnSp>
        <p:nvCxnSpPr>
          <p:cNvPr id="11" name="Straight Arrow Connector 10"/>
          <p:cNvCxnSpPr/>
          <p:nvPr/>
        </p:nvCxnSpPr>
        <p:spPr>
          <a:xfrm rot="16200000" flipH="1">
            <a:off x="3446861" y="4446986"/>
            <a:ext cx="1125140" cy="696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8" name="TextBox 16"/>
          <p:cNvSpPr txBox="1">
            <a:spLocks noChangeArrowheads="1"/>
          </p:cNvSpPr>
          <p:nvPr/>
        </p:nvSpPr>
        <p:spPr bwMode="auto">
          <a:xfrm>
            <a:off x="4143375" y="5304236"/>
            <a:ext cx="857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a:solidFill>
                  <a:prstClr val="black"/>
                </a:solidFill>
              </a:rPr>
              <a:t>Capillary</a:t>
            </a:r>
          </a:p>
        </p:txBody>
      </p:sp>
      <p:cxnSp>
        <p:nvCxnSpPr>
          <p:cNvPr id="13" name="Straight Arrow Connector 12"/>
          <p:cNvCxnSpPr/>
          <p:nvPr/>
        </p:nvCxnSpPr>
        <p:spPr>
          <a:xfrm rot="16200000" flipV="1">
            <a:off x="1973462" y="2330649"/>
            <a:ext cx="1339453" cy="128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0" name="TextBox 19"/>
          <p:cNvSpPr txBox="1">
            <a:spLocks noChangeArrowheads="1"/>
          </p:cNvSpPr>
          <p:nvPr/>
        </p:nvSpPr>
        <p:spPr bwMode="auto">
          <a:xfrm>
            <a:off x="1410891" y="1982392"/>
            <a:ext cx="10715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b="1" dirty="0" err="1">
                <a:solidFill>
                  <a:srgbClr val="0070C0"/>
                </a:solidFill>
              </a:rPr>
              <a:t>Merckel</a:t>
            </a:r>
            <a:r>
              <a:rPr lang="en-US" altLang="en-US" sz="900" b="1" dirty="0">
                <a:solidFill>
                  <a:srgbClr val="0070C0"/>
                </a:solidFill>
              </a:rPr>
              <a:t> cell receptors for touch</a:t>
            </a:r>
          </a:p>
        </p:txBody>
      </p:sp>
      <p:cxnSp>
        <p:nvCxnSpPr>
          <p:cNvPr id="15" name="Straight Arrow Connector 14"/>
          <p:cNvCxnSpPr/>
          <p:nvPr/>
        </p:nvCxnSpPr>
        <p:spPr>
          <a:xfrm rot="16200000" flipV="1">
            <a:off x="2375297" y="1875235"/>
            <a:ext cx="1928813" cy="1607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2" name="TextBox 22"/>
          <p:cNvSpPr txBox="1">
            <a:spLocks noChangeArrowheads="1"/>
          </p:cNvSpPr>
          <p:nvPr/>
        </p:nvSpPr>
        <p:spPr bwMode="auto">
          <a:xfrm>
            <a:off x="1678781" y="1553766"/>
            <a:ext cx="1982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b="1" dirty="0" err="1">
                <a:solidFill>
                  <a:srgbClr val="0070C0"/>
                </a:solidFill>
              </a:rPr>
              <a:t>Langerhan’s</a:t>
            </a:r>
            <a:r>
              <a:rPr lang="en-US" altLang="en-US" sz="900" b="1" dirty="0">
                <a:solidFill>
                  <a:srgbClr val="0070C0"/>
                </a:solidFill>
              </a:rPr>
              <a:t> cell </a:t>
            </a:r>
            <a:r>
              <a:rPr lang="en-US" altLang="en-US" sz="900" b="1" dirty="0">
                <a:solidFill>
                  <a:prstClr val="black"/>
                </a:solidFill>
              </a:rPr>
              <a:t>(for protection from germs)</a:t>
            </a:r>
          </a:p>
        </p:txBody>
      </p:sp>
      <p:cxnSp>
        <p:nvCxnSpPr>
          <p:cNvPr id="17" name="Straight Arrow Connector 16"/>
          <p:cNvCxnSpPr/>
          <p:nvPr/>
        </p:nvCxnSpPr>
        <p:spPr>
          <a:xfrm rot="16200000" flipV="1">
            <a:off x="4063008" y="2062758"/>
            <a:ext cx="1500188" cy="803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4" name="TextBox 25"/>
          <p:cNvSpPr txBox="1">
            <a:spLocks noChangeArrowheads="1"/>
          </p:cNvSpPr>
          <p:nvPr/>
        </p:nvSpPr>
        <p:spPr bwMode="auto">
          <a:xfrm>
            <a:off x="4089799" y="1553767"/>
            <a:ext cx="24110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b="1" dirty="0">
                <a:solidFill>
                  <a:srgbClr val="0070C0"/>
                </a:solidFill>
              </a:rPr>
              <a:t>Melanocytes (produce melanin for skin color)</a:t>
            </a:r>
          </a:p>
        </p:txBody>
      </p:sp>
      <p:cxnSp>
        <p:nvCxnSpPr>
          <p:cNvPr id="19" name="Straight Arrow Connector 18"/>
          <p:cNvCxnSpPr/>
          <p:nvPr/>
        </p:nvCxnSpPr>
        <p:spPr>
          <a:xfrm rot="16200000" flipH="1">
            <a:off x="5214938" y="4768454"/>
            <a:ext cx="642938" cy="535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6" name="TextBox 28"/>
          <p:cNvSpPr txBox="1">
            <a:spLocks noChangeArrowheads="1"/>
          </p:cNvSpPr>
          <p:nvPr/>
        </p:nvSpPr>
        <p:spPr bwMode="auto">
          <a:xfrm>
            <a:off x="5429251" y="5304236"/>
            <a:ext cx="11787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a:solidFill>
                  <a:prstClr val="black"/>
                </a:solidFill>
              </a:rPr>
              <a:t>Sensory neurons</a:t>
            </a:r>
          </a:p>
        </p:txBody>
      </p:sp>
      <p:sp>
        <p:nvSpPr>
          <p:cNvPr id="21" name="Right Brace 20"/>
          <p:cNvSpPr/>
          <p:nvPr/>
        </p:nvSpPr>
        <p:spPr>
          <a:xfrm>
            <a:off x="6768703" y="3696892"/>
            <a:ext cx="214313" cy="133945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en-US" sz="1350">
              <a:solidFill>
                <a:prstClr val="black"/>
              </a:solidFill>
            </a:endParaRPr>
          </a:p>
        </p:txBody>
      </p:sp>
      <p:sp>
        <p:nvSpPr>
          <p:cNvPr id="9238" name="TextBox 30"/>
          <p:cNvSpPr txBox="1">
            <a:spLocks noChangeArrowheads="1"/>
          </p:cNvSpPr>
          <p:nvPr/>
        </p:nvSpPr>
        <p:spPr bwMode="auto">
          <a:xfrm>
            <a:off x="6983016" y="4232672"/>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buFontTx/>
              <a:buNone/>
            </a:pPr>
            <a:r>
              <a:rPr lang="en-US" altLang="en-US" sz="900">
                <a:solidFill>
                  <a:prstClr val="black"/>
                </a:solidFill>
              </a:rPr>
              <a:t>Upper portion of DERMIS</a:t>
            </a:r>
          </a:p>
        </p:txBody>
      </p:sp>
      <p:sp>
        <p:nvSpPr>
          <p:cNvPr id="23" name="Slide Number Placeholder 2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33ABDA-5688-4868-A771-36D5375777E6}" type="slidenum">
              <a:rPr lang="ar-SA">
                <a:solidFill>
                  <a:srgbClr val="898989"/>
                </a:solidFill>
                <a:latin typeface="Calibri" panose="020F0502020204030204" pitchFamily="34" charset="0"/>
              </a:rPr>
              <a:pPr eaLnBrk="1" hangingPunct="1"/>
              <a:t>13</a:t>
            </a:fld>
            <a:endParaRPr lang="ar-SA">
              <a:solidFill>
                <a:srgbClr val="898989"/>
              </a:solidFill>
              <a:latin typeface="Calibri" panose="020F0502020204030204" pitchFamily="34" charset="0"/>
            </a:endParaRPr>
          </a:p>
        </p:txBody>
      </p:sp>
    </p:spTree>
    <p:extLst>
      <p:ext uri="{BB962C8B-B14F-4D97-AF65-F5344CB8AC3E}">
        <p14:creationId xmlns:p14="http://schemas.microsoft.com/office/powerpoint/2010/main" val="403338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600471"/>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Skin Color</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731298" y="2030767"/>
            <a:ext cx="6172200" cy="2233281"/>
          </a:xfrm>
        </p:spPr>
        <p:txBody>
          <a:bodyPr wrap="square" lIns="68569" tIns="68569" rIns="68569" bIns="68569" anchor="t" anchorCtr="0">
            <a:noAutofit/>
          </a:bodyPr>
          <a:lstStyle/>
          <a:p>
            <a:pPr marL="191738" indent="-191738">
              <a:spcAft>
                <a:spcPct val="0"/>
              </a:spcAft>
              <a:buClr>
                <a:srgbClr val="007FA3"/>
              </a:buClr>
              <a:buSzPts val="2400"/>
            </a:pPr>
            <a:r>
              <a:rPr lang="en-US" altLang="en-US" sz="1800" dirty="0">
                <a:solidFill>
                  <a:srgbClr val="000000"/>
                </a:solidFill>
                <a:latin typeface="Arial (Body)"/>
              </a:rPr>
              <a:t>Skin color variation is the result of melanin is distributed, not the number of melanocytes.</a:t>
            </a:r>
          </a:p>
          <a:p>
            <a:pPr marL="191738" indent="-191738">
              <a:spcAft>
                <a:spcPct val="0"/>
              </a:spcAft>
              <a:buClr>
                <a:srgbClr val="007FA3"/>
              </a:buClr>
              <a:buSzPts val="2400"/>
            </a:pPr>
            <a:r>
              <a:rPr lang="en-US" altLang="en-US" sz="1800" dirty="0">
                <a:solidFill>
                  <a:srgbClr val="000000"/>
                </a:solidFill>
                <a:latin typeface="Arial (Body)"/>
              </a:rPr>
              <a:t>People with genetic condition of albinism have little skin pigment.</a:t>
            </a:r>
          </a:p>
        </p:txBody>
      </p:sp>
      <p:pic>
        <p:nvPicPr>
          <p:cNvPr id="1026" name="Picture 2" descr="Albinism and Vitiligo - YouTube">
            <a:extLst>
              <a:ext uri="{FF2B5EF4-FFF2-40B4-BE49-F238E27FC236}">
                <a16:creationId xmlns:a16="http://schemas.microsoft.com/office/drawing/2014/main" id="{0BB1305D-60E9-CEB3-6B57-D1D1B244D5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18" t="20606" r="17045" b="14882"/>
          <a:stretch/>
        </p:blipFill>
        <p:spPr bwMode="auto">
          <a:xfrm>
            <a:off x="4786746" y="3616628"/>
            <a:ext cx="3837708" cy="210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9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6826"/>
            <a:ext cx="8229600" cy="574913"/>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2. Dermis</a:t>
            </a:r>
            <a:endParaRPr lang="en-US" sz="1500" b="0" dirty="0">
              <a:solidFill>
                <a:srgbClr val="007FA3"/>
              </a:solidFill>
              <a:latin typeface="Arial (Heading)"/>
            </a:endParaRPr>
          </a:p>
        </p:txBody>
      </p:sp>
      <p:sp>
        <p:nvSpPr>
          <p:cNvPr id="3" name="Content Placeholder 2"/>
          <p:cNvSpPr>
            <a:spLocks noGrp="1"/>
          </p:cNvSpPr>
          <p:nvPr>
            <p:ph idx="1"/>
          </p:nvPr>
        </p:nvSpPr>
        <p:spPr>
          <a:xfrm>
            <a:off x="1485900" y="2057400"/>
            <a:ext cx="6172200" cy="2758425"/>
          </a:xfrm>
        </p:spPr>
        <p:txBody>
          <a:bodyPr wrap="square" lIns="68569" tIns="68569" rIns="68569" bIns="68569" anchor="t" anchorCtr="0">
            <a:noAutofit/>
          </a:bodyPr>
          <a:lstStyle/>
          <a:p>
            <a:pPr marL="191738" indent="-191738">
              <a:spcAft>
                <a:spcPct val="0"/>
              </a:spcAft>
              <a:buClr>
                <a:srgbClr val="007FA3"/>
              </a:buClr>
              <a:buSzPts val="2400"/>
            </a:pPr>
            <a:r>
              <a:rPr lang="en-US" altLang="en-US" sz="2100" b="1" dirty="0">
                <a:solidFill>
                  <a:srgbClr val="FF0000"/>
                </a:solidFill>
                <a:latin typeface="Arial (Body)"/>
              </a:rPr>
              <a:t>Contains</a:t>
            </a:r>
          </a:p>
          <a:p>
            <a:pPr marL="556165" lvl="1" indent="-213265">
              <a:spcAft>
                <a:spcPct val="0"/>
              </a:spcAft>
              <a:buClr>
                <a:srgbClr val="007FA3"/>
              </a:buClr>
              <a:buSzPts val="2400"/>
            </a:pPr>
            <a:r>
              <a:rPr lang="en-US" altLang="en-US" sz="2100" dirty="0">
                <a:solidFill>
                  <a:srgbClr val="000000"/>
                </a:solidFill>
                <a:latin typeface="Arial (Body)"/>
              </a:rPr>
              <a:t>Capillaries</a:t>
            </a:r>
          </a:p>
          <a:p>
            <a:pPr marL="556165" lvl="1" indent="-213265">
              <a:spcAft>
                <a:spcPct val="0"/>
              </a:spcAft>
              <a:buClr>
                <a:srgbClr val="007FA3"/>
              </a:buClr>
              <a:buSzPts val="2400"/>
            </a:pPr>
            <a:r>
              <a:rPr lang="en-US" altLang="en-US" sz="2100" dirty="0">
                <a:solidFill>
                  <a:srgbClr val="000000"/>
                </a:solidFill>
                <a:latin typeface="Arial (Body)"/>
              </a:rPr>
              <a:t>Muscles</a:t>
            </a:r>
          </a:p>
          <a:p>
            <a:pPr marL="556165" lvl="1" indent="-213265">
              <a:spcAft>
                <a:spcPct val="0"/>
              </a:spcAft>
              <a:buClr>
                <a:srgbClr val="007FA3"/>
              </a:buClr>
              <a:buSzPts val="2400"/>
            </a:pPr>
            <a:r>
              <a:rPr lang="en-US" altLang="en-US" sz="2100" dirty="0">
                <a:solidFill>
                  <a:srgbClr val="000000"/>
                </a:solidFill>
                <a:latin typeface="Arial (Body)"/>
              </a:rPr>
              <a:t>Nerve endings</a:t>
            </a:r>
          </a:p>
          <a:p>
            <a:pPr marL="556165" lvl="1" indent="-213265">
              <a:spcAft>
                <a:spcPct val="0"/>
              </a:spcAft>
              <a:buClr>
                <a:srgbClr val="007FA3"/>
              </a:buClr>
              <a:buSzPts val="2400"/>
            </a:pPr>
            <a:r>
              <a:rPr lang="en-US" altLang="en-US" sz="2100" dirty="0">
                <a:solidFill>
                  <a:srgbClr val="000000"/>
                </a:solidFill>
                <a:latin typeface="Arial (Body)"/>
              </a:rPr>
              <a:t>Lymph vessels</a:t>
            </a:r>
          </a:p>
          <a:p>
            <a:pPr marL="556165" lvl="1" indent="-213265">
              <a:spcAft>
                <a:spcPct val="0"/>
              </a:spcAft>
              <a:buClr>
                <a:srgbClr val="007FA3"/>
              </a:buClr>
              <a:buSzPts val="2400"/>
            </a:pPr>
            <a:r>
              <a:rPr lang="en-US" altLang="en-US" sz="2100" dirty="0">
                <a:solidFill>
                  <a:srgbClr val="000000"/>
                </a:solidFill>
                <a:latin typeface="Arial (Body)"/>
              </a:rPr>
              <a:t>Hair follicles</a:t>
            </a:r>
          </a:p>
          <a:p>
            <a:pPr marL="556165" lvl="1" indent="-213265">
              <a:spcAft>
                <a:spcPct val="0"/>
              </a:spcAft>
              <a:buClr>
                <a:srgbClr val="007FA3"/>
              </a:buClr>
              <a:buSzPts val="2400"/>
            </a:pPr>
            <a:r>
              <a:rPr lang="en-US" altLang="en-US" sz="2100" dirty="0">
                <a:solidFill>
                  <a:srgbClr val="000000"/>
                </a:solidFill>
                <a:latin typeface="Arial (Body)"/>
              </a:rPr>
              <a:t>Sudoriferous (sweat) and sebaceous (oil) glands</a:t>
            </a:r>
          </a:p>
        </p:txBody>
      </p:sp>
    </p:spTree>
    <p:extLst>
      <p:ext uri="{BB962C8B-B14F-4D97-AF65-F5344CB8AC3E}">
        <p14:creationId xmlns:p14="http://schemas.microsoft.com/office/powerpoint/2010/main" val="86434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he epidermis is comprised of the following.&#10;• Stratum corneum&#10;• Stratum lucidum&#10;• Stratum granulosum&#10;• Stratum spinosum&#10;• Stratum basale&#10;&#10;The dermis, or corium under the epidermis, contains the following.&#10;• Hair follicle &#10;• Sebaceous gland&#10;• Sweat gland&#10;• Artery and vein&#10;• Sensory receptor&#10;• Motor nerve&#10;• Arrector pili muscle&#10;• Free nerve endings&#10;• Capillaries&#10;&#10;The hair follicle is comprised of the following. &#10;• Matrix, which extends to the root and then shaft.&#10;• Dermal layer&#10;• Inner root sheath&#10;• Outer root sheath&#10;• Papilla&#10;&#10;The hypodermis, or subcutaneous fascia, is comprised of the following.&#10;• Nerve, which extends to the dermis.&#10;• Adipose tissu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23925"/>
            <a:ext cx="89344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88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81421"/>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2. Dermis</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1485900" y="2057400"/>
            <a:ext cx="6172200" cy="2146719"/>
          </a:xfrm>
        </p:spPr>
        <p:txBody>
          <a:bodyPr wrap="square" lIns="68569" tIns="68569" rIns="68569" bIns="68569" anchor="t" anchorCtr="0">
            <a:noAutofit/>
          </a:bodyPr>
          <a:lstStyle/>
          <a:p>
            <a:pPr marL="600075" lvl="1" indent="-257175">
              <a:spcAft>
                <a:spcPct val="0"/>
              </a:spcAft>
              <a:buClr>
                <a:srgbClr val="007FA3"/>
              </a:buClr>
              <a:buSzPts val="2400"/>
            </a:pPr>
            <a:r>
              <a:rPr lang="en-US" altLang="en-US" sz="2400" dirty="0">
                <a:solidFill>
                  <a:srgbClr val="000000"/>
                </a:solidFill>
                <a:latin typeface="Arial (Body)"/>
              </a:rPr>
              <a:t>Fingerprints and other unique patterns arise from dermis.</a:t>
            </a:r>
          </a:p>
          <a:p>
            <a:pPr marL="191738" indent="-191738">
              <a:spcAft>
                <a:spcPct val="0"/>
              </a:spcAft>
              <a:buClr>
                <a:srgbClr val="007FA3"/>
              </a:buClr>
              <a:buSzPts val="2400"/>
            </a:pPr>
            <a:r>
              <a:rPr lang="en-US" altLang="en-US" sz="2400" dirty="0">
                <a:solidFill>
                  <a:srgbClr val="000000"/>
                </a:solidFill>
                <a:latin typeface="Arial (Body)"/>
              </a:rPr>
              <a:t>Nerve fibers provide sensation to environment.</a:t>
            </a:r>
          </a:p>
          <a:p>
            <a:pPr marL="191738" indent="-191738">
              <a:spcAft>
                <a:spcPct val="0"/>
              </a:spcAft>
              <a:buClr>
                <a:srgbClr val="007FA3"/>
              </a:buClr>
              <a:buSzPts val="2400"/>
            </a:pPr>
            <a:r>
              <a:rPr lang="en-US" altLang="en-US" sz="2400" dirty="0">
                <a:solidFill>
                  <a:srgbClr val="000000"/>
                </a:solidFill>
                <a:latin typeface="Arial (Body)"/>
              </a:rPr>
              <a:t>Vasodilation of capillaries in this layer causes blushing.</a:t>
            </a:r>
          </a:p>
        </p:txBody>
      </p:sp>
    </p:spTree>
    <p:extLst>
      <p:ext uri="{BB962C8B-B14F-4D97-AF65-F5344CB8AC3E}">
        <p14:creationId xmlns:p14="http://schemas.microsoft.com/office/powerpoint/2010/main" val="3780021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52846"/>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2. Dermis</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1485900" y="2057401"/>
            <a:ext cx="6172200" cy="1915886"/>
          </a:xfrm>
        </p:spPr>
        <p:txBody>
          <a:bodyPr wrap="square" lIns="68569" tIns="68569" rIns="68569" bIns="68569" anchor="t" anchorCtr="0">
            <a:noAutofit/>
          </a:bodyPr>
          <a:lstStyle/>
          <a:p>
            <a:pPr marL="191738" indent="-191738">
              <a:spcAft>
                <a:spcPct val="0"/>
              </a:spcAft>
              <a:buClr>
                <a:srgbClr val="007FA3"/>
              </a:buClr>
              <a:buSzPts val="2400"/>
            </a:pPr>
            <a:r>
              <a:rPr lang="en-US" altLang="en-US" sz="2100" b="1" dirty="0">
                <a:solidFill>
                  <a:srgbClr val="000000"/>
                </a:solidFill>
                <a:latin typeface="Arial (Body)"/>
              </a:rPr>
              <a:t>Collagen and elastic fibers </a:t>
            </a:r>
            <a:r>
              <a:rPr lang="en-US" altLang="en-US" sz="2100" dirty="0">
                <a:solidFill>
                  <a:srgbClr val="000000"/>
                </a:solidFill>
                <a:latin typeface="Arial (Body)"/>
              </a:rPr>
              <a:t>allow for the elasticity of skin, preventing the tearing of skin with movement.</a:t>
            </a:r>
          </a:p>
          <a:p>
            <a:pPr marL="556165" lvl="1" indent="-213265">
              <a:spcAft>
                <a:spcPct val="0"/>
              </a:spcAft>
              <a:buClr>
                <a:srgbClr val="007FA3"/>
              </a:buClr>
              <a:buSzPts val="2400"/>
            </a:pPr>
            <a:r>
              <a:rPr lang="en-US" altLang="en-US" sz="2100" dirty="0">
                <a:solidFill>
                  <a:srgbClr val="000000"/>
                </a:solidFill>
                <a:latin typeface="Arial (Body)"/>
              </a:rPr>
              <a:t>Allows skin to return to normal shape during periods of rest (turgor)</a:t>
            </a:r>
          </a:p>
          <a:p>
            <a:pPr marL="556165" lvl="1" indent="-213265">
              <a:spcAft>
                <a:spcPct val="0"/>
              </a:spcAft>
              <a:buClr>
                <a:srgbClr val="007FA3"/>
              </a:buClr>
              <a:buSzPts val="2400"/>
            </a:pPr>
            <a:r>
              <a:rPr lang="en-US" altLang="en-US" sz="2100" b="1" dirty="0">
                <a:solidFill>
                  <a:srgbClr val="000000"/>
                </a:solidFill>
                <a:latin typeface="Arial (Body)"/>
              </a:rPr>
              <a:t>Older people </a:t>
            </a:r>
            <a:r>
              <a:rPr lang="en-US" altLang="en-US" sz="2100" dirty="0">
                <a:solidFill>
                  <a:srgbClr val="000000"/>
                </a:solidFill>
                <a:latin typeface="Arial (Body)"/>
              </a:rPr>
              <a:t>lose some of this elasticity, leading to wrinkles.</a:t>
            </a:r>
          </a:p>
        </p:txBody>
      </p:sp>
    </p:spTree>
    <p:extLst>
      <p:ext uri="{BB962C8B-B14F-4D97-AF65-F5344CB8AC3E}">
        <p14:creationId xmlns:p14="http://schemas.microsoft.com/office/powerpoint/2010/main" val="44346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467121"/>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3000" dirty="0">
                <a:solidFill>
                  <a:srgbClr val="007FA3"/>
                </a:solidFill>
                <a:latin typeface="Arial (Heading)"/>
              </a:rPr>
              <a:t>2. Dermis </a:t>
            </a:r>
          </a:p>
        </p:txBody>
      </p:sp>
      <p:sp>
        <p:nvSpPr>
          <p:cNvPr id="3" name="Content Placeholder 2"/>
          <p:cNvSpPr>
            <a:spLocks noGrp="1"/>
          </p:cNvSpPr>
          <p:nvPr>
            <p:ph idx="1"/>
          </p:nvPr>
        </p:nvSpPr>
        <p:spPr>
          <a:xfrm>
            <a:off x="1485900" y="1895476"/>
            <a:ext cx="6172200" cy="2905124"/>
          </a:xfrm>
        </p:spPr>
        <p:txBody>
          <a:bodyPr wrap="square" lIns="68569" tIns="68569" rIns="68569" bIns="68569" anchor="t" anchorCtr="0">
            <a:noAutofit/>
          </a:bodyPr>
          <a:lstStyle/>
          <a:p>
            <a:pPr marL="191738" indent="-191738">
              <a:spcAft>
                <a:spcPct val="0"/>
              </a:spcAft>
              <a:buClr>
                <a:srgbClr val="007FA3"/>
              </a:buClr>
              <a:buSzPts val="2400"/>
            </a:pPr>
            <a:r>
              <a:rPr lang="en-US" altLang="en-US" sz="2700" b="1" dirty="0">
                <a:solidFill>
                  <a:srgbClr val="007FA3"/>
                </a:solidFill>
                <a:latin typeface="Arial (Heading)"/>
              </a:rPr>
              <a:t>Sweat Glands </a:t>
            </a:r>
          </a:p>
          <a:p>
            <a:pPr marL="191738" indent="-191738">
              <a:spcAft>
                <a:spcPct val="0"/>
              </a:spcAft>
              <a:buClr>
                <a:srgbClr val="007FA3"/>
              </a:buClr>
              <a:buSzPts val="2400"/>
            </a:pPr>
            <a:r>
              <a:rPr lang="en-US" altLang="en-US" sz="3000" b="1" dirty="0">
                <a:solidFill>
                  <a:srgbClr val="FF0000"/>
                </a:solidFill>
                <a:latin typeface="Arial (Body)"/>
              </a:rPr>
              <a:t>Two main types of sweat</a:t>
            </a:r>
            <a:r>
              <a:rPr lang="en-US" altLang="en-US" sz="3000" b="1" dirty="0">
                <a:solidFill>
                  <a:srgbClr val="000000"/>
                </a:solidFill>
                <a:latin typeface="Arial (Body)"/>
              </a:rPr>
              <a:t>:</a:t>
            </a:r>
          </a:p>
          <a:p>
            <a:pPr marL="0" indent="0">
              <a:spcAft>
                <a:spcPct val="0"/>
              </a:spcAft>
              <a:buClr>
                <a:srgbClr val="007FA3"/>
              </a:buClr>
              <a:buSzPts val="2400"/>
              <a:buNone/>
            </a:pPr>
            <a:endParaRPr lang="en-US" altLang="en-US" sz="2100" dirty="0">
              <a:solidFill>
                <a:srgbClr val="000000"/>
              </a:solidFill>
              <a:latin typeface="Arial (Body)"/>
            </a:endParaRPr>
          </a:p>
          <a:p>
            <a:pPr marL="556165" lvl="1" indent="-213265">
              <a:spcAft>
                <a:spcPct val="0"/>
              </a:spcAft>
              <a:buClr>
                <a:srgbClr val="007FA3"/>
              </a:buClr>
              <a:buSzPts val="2400"/>
            </a:pPr>
            <a:r>
              <a:rPr lang="en-US" altLang="en-US" sz="2100" b="1" dirty="0">
                <a:solidFill>
                  <a:srgbClr val="FF0000"/>
                </a:solidFill>
                <a:latin typeface="Arial (Body)"/>
              </a:rPr>
              <a:t>Apocrine</a:t>
            </a:r>
            <a:r>
              <a:rPr lang="en-US" altLang="en-US" sz="2100" b="1" dirty="0">
                <a:solidFill>
                  <a:srgbClr val="000000"/>
                </a:solidFill>
                <a:latin typeface="Arial (Body)"/>
              </a:rPr>
              <a:t>: </a:t>
            </a:r>
            <a:r>
              <a:rPr lang="en-US" altLang="en-US" sz="2100" dirty="0">
                <a:solidFill>
                  <a:srgbClr val="000000"/>
                </a:solidFill>
                <a:latin typeface="Arial (Body)"/>
              </a:rPr>
              <a:t>secrete at hair follicles in groin, anal region, armpits; become active at puberty. </a:t>
            </a:r>
          </a:p>
          <a:p>
            <a:pPr marL="556165" lvl="1" indent="-213265">
              <a:spcAft>
                <a:spcPct val="0"/>
              </a:spcAft>
              <a:buClr>
                <a:srgbClr val="007FA3"/>
              </a:buClr>
              <a:buSzPts val="2400"/>
            </a:pPr>
            <a:endParaRPr lang="en-US" altLang="en-US" sz="2100" dirty="0">
              <a:solidFill>
                <a:srgbClr val="000000"/>
              </a:solidFill>
              <a:latin typeface="Arial (Body)"/>
            </a:endParaRPr>
          </a:p>
          <a:p>
            <a:pPr marL="556165" lvl="1" indent="-213265">
              <a:spcAft>
                <a:spcPct val="0"/>
              </a:spcAft>
              <a:buClr>
                <a:srgbClr val="007FA3"/>
              </a:buClr>
              <a:buSzPts val="2400"/>
            </a:pPr>
            <a:r>
              <a:rPr lang="en-US" altLang="en-US" sz="2100" b="1" dirty="0" err="1">
                <a:solidFill>
                  <a:srgbClr val="FF0000"/>
                </a:solidFill>
                <a:latin typeface="Arial (Body)"/>
              </a:rPr>
              <a:t>Eccrine</a:t>
            </a:r>
            <a:r>
              <a:rPr lang="en-US" altLang="en-US" sz="2100" dirty="0">
                <a:solidFill>
                  <a:srgbClr val="000000"/>
                </a:solidFill>
                <a:latin typeface="Arial (Body)"/>
              </a:rPr>
              <a:t>: found in greater numbers on palms, feet, forehead, upper lip.</a:t>
            </a:r>
          </a:p>
        </p:txBody>
      </p:sp>
    </p:spTree>
    <p:extLst>
      <p:ext uri="{BB962C8B-B14F-4D97-AF65-F5344CB8AC3E}">
        <p14:creationId xmlns:p14="http://schemas.microsoft.com/office/powerpoint/2010/main" val="203716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629046"/>
          </a:xfrm>
          <a:solidFill>
            <a:schemeClr val="tx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Learning Outcomes</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457200" y="1973064"/>
            <a:ext cx="8229600" cy="4525963"/>
          </a:xfrm>
        </p:spPr>
        <p:txBody>
          <a:bodyPr wrap="square" lIns="68569" tIns="68569" rIns="68569" bIns="68569" anchor="t" anchorCtr="0">
            <a:noAutofit/>
          </a:bodyPr>
          <a:lstStyle/>
          <a:p>
            <a:pPr marL="257175" indent="-257175">
              <a:buSzPts val="2400"/>
            </a:pPr>
            <a:r>
              <a:rPr lang="en-US" altLang="en-US" sz="1800" b="1" dirty="0">
                <a:solidFill>
                  <a:srgbClr val="000000"/>
                </a:solidFill>
                <a:latin typeface="Arial (Body)"/>
              </a:rPr>
              <a:t>Discuss the functions of the integumentary system.</a:t>
            </a:r>
          </a:p>
          <a:p>
            <a:pPr marL="257175" indent="-257175">
              <a:buSzPts val="2400"/>
            </a:pPr>
            <a:r>
              <a:rPr lang="en-US" altLang="en-US" sz="1800" b="1" dirty="0">
                <a:solidFill>
                  <a:srgbClr val="000000"/>
                </a:solidFill>
                <a:latin typeface="Arial (Body)"/>
              </a:rPr>
              <a:t>List and describe the layers of the skin.</a:t>
            </a:r>
          </a:p>
          <a:p>
            <a:pPr marL="257175" indent="-257175">
              <a:buClr>
                <a:srgbClr val="3C1581"/>
              </a:buClr>
              <a:buSzPts val="2400"/>
            </a:pPr>
            <a:r>
              <a:rPr lang="en-US" altLang="en-US" sz="1800" b="1" dirty="0">
                <a:solidFill>
                  <a:srgbClr val="000000"/>
                </a:solidFill>
                <a:latin typeface="Arial (Body)"/>
              </a:rPr>
              <a:t>Describe the purposes, structure, and growth of nails and hair.</a:t>
            </a:r>
          </a:p>
          <a:p>
            <a:pPr marL="257175" indent="-257175">
              <a:buClr>
                <a:srgbClr val="3C1581"/>
              </a:buClr>
              <a:buSzPts val="2400"/>
            </a:pPr>
            <a:r>
              <a:rPr lang="en-US" altLang="en-US" sz="1800" b="1" dirty="0">
                <a:solidFill>
                  <a:srgbClr val="000000"/>
                </a:solidFill>
                <a:latin typeface="Arial (Body)"/>
              </a:rPr>
              <a:t>Describe common disorders of the integumentary system</a:t>
            </a:r>
          </a:p>
          <a:p>
            <a:pPr marL="257175" indent="-257175">
              <a:buClr>
                <a:srgbClr val="3C1581"/>
              </a:buClr>
              <a:buSzPts val="2400"/>
            </a:pPr>
            <a:r>
              <a:rPr lang="en-US" altLang="en-US" sz="1800" b="1" dirty="0">
                <a:latin typeface="Arial Rounded MT Bold" panose="020F0704030504030204" pitchFamily="34" charset="0"/>
                <a:cs typeface="Arial" panose="020B0604020202020204" pitchFamily="34" charset="0"/>
              </a:rPr>
              <a:t>Types of tissues </a:t>
            </a:r>
          </a:p>
          <a:p>
            <a:pPr marL="257175" indent="-257175">
              <a:buClr>
                <a:srgbClr val="3C1581"/>
              </a:buClr>
              <a:buSzPts val="2400"/>
            </a:pPr>
            <a:endParaRPr lang="en-US" altLang="en-US" sz="1800" dirty="0">
              <a:solidFill>
                <a:srgbClr val="000000"/>
              </a:solidFill>
              <a:latin typeface="Arial (Body)"/>
            </a:endParaRPr>
          </a:p>
          <a:p>
            <a:pPr marL="0" indent="0">
              <a:buSzPts val="2400"/>
              <a:buNone/>
            </a:pPr>
            <a:endParaRPr lang="en-US" altLang="en-US" sz="1800" dirty="0">
              <a:solidFill>
                <a:srgbClr val="000000"/>
              </a:solidFill>
              <a:latin typeface="Arial (Body)"/>
            </a:endParaRPr>
          </a:p>
        </p:txBody>
      </p:sp>
    </p:spTree>
    <p:extLst>
      <p:ext uri="{BB962C8B-B14F-4D97-AF65-F5344CB8AC3E}">
        <p14:creationId xmlns:p14="http://schemas.microsoft.com/office/powerpoint/2010/main" val="335302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495696"/>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3000" dirty="0">
                <a:solidFill>
                  <a:srgbClr val="007FA3"/>
                </a:solidFill>
                <a:latin typeface="Arial (Heading)"/>
              </a:rPr>
              <a:t>2. Dermis </a:t>
            </a:r>
          </a:p>
        </p:txBody>
      </p:sp>
      <p:sp>
        <p:nvSpPr>
          <p:cNvPr id="3" name="Content Placeholder 2"/>
          <p:cNvSpPr>
            <a:spLocks noGrp="1"/>
          </p:cNvSpPr>
          <p:nvPr>
            <p:ph idx="1"/>
          </p:nvPr>
        </p:nvSpPr>
        <p:spPr>
          <a:xfrm>
            <a:off x="733425" y="2057401"/>
            <a:ext cx="6924675" cy="1390742"/>
          </a:xfrm>
        </p:spPr>
        <p:txBody>
          <a:bodyPr wrap="square" lIns="68569" tIns="68569" rIns="68569" bIns="68569" anchor="t" anchorCtr="0">
            <a:noAutofit/>
          </a:bodyPr>
          <a:lstStyle/>
          <a:p>
            <a:pPr marL="0" indent="0">
              <a:spcAft>
                <a:spcPct val="0"/>
              </a:spcAft>
              <a:buClr>
                <a:srgbClr val="007FA3"/>
              </a:buClr>
              <a:buSzPts val="2400"/>
              <a:buNone/>
            </a:pPr>
            <a:r>
              <a:rPr lang="en-US" altLang="en-US" sz="2400" b="1" u="sng" dirty="0">
                <a:solidFill>
                  <a:srgbClr val="007FA3"/>
                </a:solidFill>
                <a:latin typeface="Arial (Heading)"/>
              </a:rPr>
              <a:t>Sweat Glands </a:t>
            </a:r>
          </a:p>
          <a:p>
            <a:pPr marL="191738" indent="-191738">
              <a:spcAft>
                <a:spcPct val="0"/>
              </a:spcAft>
              <a:buClr>
                <a:srgbClr val="007FA3"/>
              </a:buClr>
              <a:buSzPts val="2400"/>
            </a:pPr>
            <a:r>
              <a:rPr lang="en-US" altLang="en-US" sz="2400" dirty="0">
                <a:solidFill>
                  <a:srgbClr val="000000"/>
                </a:solidFill>
                <a:latin typeface="Arial (Body)"/>
              </a:rPr>
              <a:t>The body has 3 million sweat glands.</a:t>
            </a:r>
          </a:p>
          <a:p>
            <a:pPr marL="191738" indent="-191738">
              <a:spcAft>
                <a:spcPct val="0"/>
              </a:spcAft>
              <a:buClr>
                <a:srgbClr val="007FA3"/>
              </a:buClr>
              <a:buSzPts val="2400"/>
            </a:pPr>
            <a:r>
              <a:rPr lang="en-US" altLang="en-US" sz="2400" dirty="0">
                <a:solidFill>
                  <a:srgbClr val="000000"/>
                </a:solidFill>
                <a:latin typeface="Arial (Body)"/>
              </a:rPr>
              <a:t>Sweat has </a:t>
            </a:r>
            <a:r>
              <a:rPr lang="en-US" altLang="en-US" sz="2400" dirty="0">
                <a:solidFill>
                  <a:srgbClr val="0070C0"/>
                </a:solidFill>
                <a:latin typeface="Arial (Body)"/>
              </a:rPr>
              <a:t>no odor</a:t>
            </a:r>
            <a:r>
              <a:rPr lang="en-US" altLang="en-US" sz="2400" dirty="0">
                <a:solidFill>
                  <a:srgbClr val="000000"/>
                </a:solidFill>
                <a:latin typeface="Arial (Body)"/>
              </a:rPr>
              <a:t>, but bacteria degrades the substances in the sweat over time into chemicals that give off strong smells commonly known as body odor.</a:t>
            </a:r>
          </a:p>
        </p:txBody>
      </p:sp>
    </p:spTree>
    <p:extLst>
      <p:ext uri="{BB962C8B-B14F-4D97-AF65-F5344CB8AC3E}">
        <p14:creationId xmlns:p14="http://schemas.microsoft.com/office/powerpoint/2010/main" val="124621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629046"/>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Dermis </a:t>
            </a:r>
          </a:p>
        </p:txBody>
      </p:sp>
      <p:sp>
        <p:nvSpPr>
          <p:cNvPr id="3" name="Content Placeholder 2"/>
          <p:cNvSpPr>
            <a:spLocks noGrp="1"/>
          </p:cNvSpPr>
          <p:nvPr>
            <p:ph idx="1"/>
          </p:nvPr>
        </p:nvSpPr>
        <p:spPr>
          <a:xfrm>
            <a:off x="1485900" y="2057401"/>
            <a:ext cx="6172200" cy="2671862"/>
          </a:xfrm>
        </p:spPr>
        <p:txBody>
          <a:bodyPr wrap="square" lIns="68569" tIns="68569" rIns="68569" bIns="68569" anchor="t" anchorCtr="0">
            <a:noAutofit/>
          </a:bodyPr>
          <a:lstStyle/>
          <a:p>
            <a:pPr marL="191738" indent="-191738">
              <a:spcAft>
                <a:spcPct val="0"/>
              </a:spcAft>
              <a:buClr>
                <a:srgbClr val="007FA3"/>
              </a:buClr>
              <a:buSzPts val="2400"/>
            </a:pPr>
            <a:r>
              <a:rPr lang="en-US" altLang="en-US" sz="2100" b="1" u="sng" dirty="0">
                <a:solidFill>
                  <a:srgbClr val="007FA3"/>
                </a:solidFill>
                <a:latin typeface="Arial (Heading)"/>
              </a:rPr>
              <a:t>Sebaceous Glands</a:t>
            </a:r>
            <a:endParaRPr lang="en-US" altLang="en-US" sz="2100" b="1" u="sng" dirty="0">
              <a:solidFill>
                <a:srgbClr val="000000"/>
              </a:solidFill>
              <a:latin typeface="Arial (Body)"/>
            </a:endParaRPr>
          </a:p>
          <a:p>
            <a:pPr marL="191738" indent="-191738">
              <a:spcAft>
                <a:spcPct val="0"/>
              </a:spcAft>
              <a:buClr>
                <a:srgbClr val="007FA3"/>
              </a:buClr>
              <a:buSzPts val="2400"/>
            </a:pPr>
            <a:r>
              <a:rPr lang="en-US" altLang="en-US" sz="1800" dirty="0">
                <a:solidFill>
                  <a:srgbClr val="000000"/>
                </a:solidFill>
                <a:latin typeface="Arial (Body)"/>
              </a:rPr>
              <a:t>Play an important role by secreting oil (sebum)</a:t>
            </a:r>
          </a:p>
          <a:p>
            <a:pPr marL="556165" lvl="1" indent="-213265">
              <a:spcAft>
                <a:spcPct val="0"/>
              </a:spcAft>
              <a:buClr>
                <a:srgbClr val="007FA3"/>
              </a:buClr>
              <a:buSzPts val="2400"/>
            </a:pPr>
            <a:r>
              <a:rPr lang="en-US" altLang="en-US" sz="1800" dirty="0">
                <a:solidFill>
                  <a:srgbClr val="0070C0"/>
                </a:solidFill>
                <a:latin typeface="Arial (Body)"/>
              </a:rPr>
              <a:t>Sebum keeps skin from drying out.</a:t>
            </a:r>
          </a:p>
          <a:p>
            <a:pPr marL="556165" lvl="1" indent="-213265">
              <a:spcAft>
                <a:spcPct val="0"/>
              </a:spcAft>
              <a:buClr>
                <a:srgbClr val="007FA3"/>
              </a:buClr>
              <a:buSzPts val="2400"/>
            </a:pPr>
            <a:r>
              <a:rPr lang="en-US" altLang="en-US" sz="1800" dirty="0">
                <a:solidFill>
                  <a:srgbClr val="0070C0"/>
                </a:solidFill>
                <a:latin typeface="Arial (Body)"/>
              </a:rPr>
              <a:t>Acidic nature helps destroy some pathogens on skin’s surface.</a:t>
            </a:r>
          </a:p>
        </p:txBody>
      </p:sp>
    </p:spTree>
    <p:extLst>
      <p:ext uri="{BB962C8B-B14F-4D97-AF65-F5344CB8AC3E}">
        <p14:creationId xmlns:p14="http://schemas.microsoft.com/office/powerpoint/2010/main" val="634331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68569" rIns="0" bIns="0" anchor="b" anchorCtr="0">
            <a:noAutofit/>
          </a:bodyPr>
          <a:lstStyle/>
          <a:p>
            <a:pPr lvl="0"/>
            <a:r>
              <a:rPr lang="en-US" altLang="en-US" dirty="0">
                <a:latin typeface="Arial (Heading)"/>
              </a:rPr>
              <a:t>Figure 8–3</a:t>
            </a:r>
          </a:p>
        </p:txBody>
      </p:sp>
      <p:pic>
        <p:nvPicPr>
          <p:cNvPr id="4" name="Picture 6" descr="Eccrine sweat glands and apocrine sweat gland are in the dermis. The apocrine sweat gland and eccrine sweat gland extends to the sweat duct which exits at the sweat pore at the epidermis.&#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6" y="1104901"/>
            <a:ext cx="8210549" cy="467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18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638571"/>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3. Subcutaneous</a:t>
            </a:r>
          </a:p>
        </p:txBody>
      </p:sp>
      <p:sp>
        <p:nvSpPr>
          <p:cNvPr id="3" name="Content Placeholder 2"/>
          <p:cNvSpPr>
            <a:spLocks noGrp="1"/>
          </p:cNvSpPr>
          <p:nvPr>
            <p:ph idx="1"/>
          </p:nvPr>
        </p:nvSpPr>
        <p:spPr>
          <a:xfrm>
            <a:off x="796636" y="2057400"/>
            <a:ext cx="6861464" cy="2233281"/>
          </a:xfrm>
        </p:spPr>
        <p:txBody>
          <a:bodyPr wrap="square" lIns="68569" tIns="68569" rIns="68569" bIns="68569" anchor="t" anchorCtr="0">
            <a:noAutofit/>
          </a:bodyPr>
          <a:lstStyle/>
          <a:p>
            <a:pPr marL="191738" indent="-191738">
              <a:spcAft>
                <a:spcPct val="0"/>
              </a:spcAft>
              <a:buClr>
                <a:srgbClr val="007FA3"/>
              </a:buClr>
              <a:buSzPts val="2400"/>
            </a:pPr>
            <a:r>
              <a:rPr lang="en-US" altLang="en-US" sz="2100" dirty="0">
                <a:solidFill>
                  <a:srgbClr val="000000"/>
                </a:solidFill>
                <a:latin typeface="Arial (Body)"/>
              </a:rPr>
              <a:t>Innermost layer of the skin; also called hypodermis</a:t>
            </a:r>
          </a:p>
          <a:p>
            <a:pPr marL="191738" indent="-191738">
              <a:spcAft>
                <a:spcPct val="0"/>
              </a:spcAft>
              <a:buClr>
                <a:srgbClr val="007FA3"/>
              </a:buClr>
              <a:buSzPts val="2400"/>
            </a:pPr>
            <a:r>
              <a:rPr lang="en-US" altLang="en-US" sz="2100" dirty="0">
                <a:solidFill>
                  <a:srgbClr val="000000"/>
                </a:solidFill>
                <a:latin typeface="Arial (Body)"/>
              </a:rPr>
              <a:t>Composed of elastic and fibrous connective tissue and fatty tissue</a:t>
            </a:r>
          </a:p>
          <a:p>
            <a:pPr marL="191738" indent="-191738">
              <a:spcAft>
                <a:spcPct val="0"/>
              </a:spcAft>
              <a:buClr>
                <a:srgbClr val="007FA3"/>
              </a:buClr>
              <a:buSzPts val="2400"/>
            </a:pPr>
            <a:r>
              <a:rPr lang="en-US" altLang="en-US" sz="2100" dirty="0">
                <a:solidFill>
                  <a:srgbClr val="000000"/>
                </a:solidFill>
                <a:latin typeface="Arial (Body)"/>
              </a:rPr>
              <a:t>Lipocytes (fat cells) produce the fat to provide padding and act as temperature regulation.</a:t>
            </a:r>
          </a:p>
          <a:p>
            <a:pPr marL="191738" indent="-191738">
              <a:spcAft>
                <a:spcPct val="0"/>
              </a:spcAft>
              <a:buClr>
                <a:srgbClr val="007FA3"/>
              </a:buClr>
              <a:buSzPts val="2400"/>
            </a:pPr>
            <a:r>
              <a:rPr lang="en-US" altLang="en-US" sz="2100" dirty="0">
                <a:solidFill>
                  <a:srgbClr val="000000"/>
                </a:solidFill>
                <a:latin typeface="Arial (Body)"/>
              </a:rPr>
              <a:t>attaches to the body muscles.</a:t>
            </a:r>
          </a:p>
        </p:txBody>
      </p:sp>
    </p:spTree>
    <p:extLst>
      <p:ext uri="{BB962C8B-B14F-4D97-AF65-F5344CB8AC3E}">
        <p14:creationId xmlns:p14="http://schemas.microsoft.com/office/powerpoint/2010/main" val="1137220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840D-F3F9-ECB0-F73A-FC5DB25494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263838-35CC-4D12-94CB-789A184F83F4}"/>
              </a:ext>
            </a:extLst>
          </p:cNvPr>
          <p:cNvSpPr>
            <a:spLocks noGrp="1"/>
          </p:cNvSpPr>
          <p:nvPr>
            <p:ph idx="1"/>
          </p:nvPr>
        </p:nvSpPr>
        <p:spPr/>
        <p:txBody>
          <a:bodyPr/>
          <a:lstStyle/>
          <a:p>
            <a:pPr marL="101600" indent="0" algn="l">
              <a:buNone/>
            </a:pPr>
            <a:r>
              <a:rPr lang="en-US" sz="2400" b="1" i="0" dirty="0">
                <a:solidFill>
                  <a:srgbClr val="364152"/>
                </a:solidFill>
                <a:effectLst/>
                <a:latin typeface="Inter"/>
              </a:rPr>
              <a:t> Which layer of the skin contains blood vessels, nerves, and hair follicles?</a:t>
            </a:r>
          </a:p>
          <a:p>
            <a:pPr marL="101600" indent="0" algn="l">
              <a:buNone/>
            </a:pPr>
            <a:r>
              <a:rPr lang="en-US" sz="2400" b="0" i="0" dirty="0">
                <a:solidFill>
                  <a:srgbClr val="364152"/>
                </a:solidFill>
                <a:effectLst/>
                <a:latin typeface="Inter"/>
              </a:rPr>
              <a:t>a. Epidermis</a:t>
            </a:r>
            <a:br>
              <a:rPr lang="en-US" sz="2400" b="0" i="0" dirty="0">
                <a:solidFill>
                  <a:srgbClr val="364152"/>
                </a:solidFill>
                <a:effectLst/>
                <a:latin typeface="Inter"/>
              </a:rPr>
            </a:br>
            <a:r>
              <a:rPr lang="en-US" sz="2400" b="0" i="0" dirty="0">
                <a:solidFill>
                  <a:srgbClr val="364152"/>
                </a:solidFill>
                <a:effectLst/>
                <a:latin typeface="Inter"/>
              </a:rPr>
              <a:t>b. Dermis</a:t>
            </a:r>
            <a:br>
              <a:rPr lang="en-US" sz="2400" b="0" i="0" dirty="0">
                <a:solidFill>
                  <a:srgbClr val="364152"/>
                </a:solidFill>
                <a:effectLst/>
                <a:latin typeface="Inter"/>
              </a:rPr>
            </a:br>
            <a:r>
              <a:rPr lang="en-US" sz="2400" b="0" i="0" dirty="0">
                <a:solidFill>
                  <a:srgbClr val="364152"/>
                </a:solidFill>
                <a:effectLst/>
                <a:latin typeface="Inter"/>
              </a:rPr>
              <a:t>c. Hypodermis</a:t>
            </a:r>
            <a:br>
              <a:rPr lang="en-US" sz="2400" b="0" i="0" dirty="0">
                <a:solidFill>
                  <a:srgbClr val="364152"/>
                </a:solidFill>
                <a:effectLst/>
                <a:latin typeface="Inter"/>
              </a:rPr>
            </a:br>
            <a:r>
              <a:rPr lang="en-US" sz="2400" b="0" i="0" dirty="0">
                <a:solidFill>
                  <a:srgbClr val="364152"/>
                </a:solidFill>
                <a:effectLst/>
                <a:latin typeface="Inter"/>
              </a:rPr>
              <a:t>d. muscularis </a:t>
            </a:r>
          </a:p>
          <a:p>
            <a:endParaRPr lang="en-US" sz="2400" dirty="0"/>
          </a:p>
        </p:txBody>
      </p:sp>
    </p:spTree>
    <p:extLst>
      <p:ext uri="{BB962C8B-B14F-4D97-AF65-F5344CB8AC3E}">
        <p14:creationId xmlns:p14="http://schemas.microsoft.com/office/powerpoint/2010/main" val="248217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67C0-46A3-5890-65E2-9041716AF5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EF04E1-0E3C-1957-03CA-AFA8B100F304}"/>
              </a:ext>
            </a:extLst>
          </p:cNvPr>
          <p:cNvSpPr>
            <a:spLocks noGrp="1"/>
          </p:cNvSpPr>
          <p:nvPr>
            <p:ph idx="1"/>
          </p:nvPr>
        </p:nvSpPr>
        <p:spPr/>
        <p:txBody>
          <a:bodyPr/>
          <a:lstStyle/>
          <a:p>
            <a:pPr marL="101600" indent="0" algn="l">
              <a:buNone/>
            </a:pPr>
            <a:r>
              <a:rPr lang="en-US" sz="1800" b="1" i="0" dirty="0">
                <a:solidFill>
                  <a:srgbClr val="364152"/>
                </a:solidFill>
                <a:effectLst/>
                <a:latin typeface="Inter"/>
              </a:rPr>
              <a:t>Which of the following is true about the epidermis?</a:t>
            </a:r>
          </a:p>
          <a:p>
            <a:pPr marL="101600" indent="0" algn="l">
              <a:buNone/>
            </a:pPr>
            <a:r>
              <a:rPr lang="en-US" sz="1800" b="0" i="0" dirty="0">
                <a:solidFill>
                  <a:srgbClr val="364152"/>
                </a:solidFill>
                <a:effectLst/>
                <a:latin typeface="Inter"/>
              </a:rPr>
              <a:t>a. It is the innermost layer of the skin.</a:t>
            </a:r>
            <a:br>
              <a:rPr lang="en-US" sz="1800" b="0" i="0" dirty="0">
                <a:solidFill>
                  <a:srgbClr val="364152"/>
                </a:solidFill>
                <a:effectLst/>
                <a:latin typeface="Inter"/>
              </a:rPr>
            </a:br>
            <a:r>
              <a:rPr lang="en-US" sz="1800" b="0" i="0" dirty="0">
                <a:solidFill>
                  <a:srgbClr val="364152"/>
                </a:solidFill>
                <a:effectLst/>
                <a:latin typeface="Inter"/>
              </a:rPr>
              <a:t>b. It contains blood vessels and nerves.</a:t>
            </a:r>
            <a:br>
              <a:rPr lang="en-US" sz="1800" b="0" i="0" dirty="0">
                <a:solidFill>
                  <a:srgbClr val="364152"/>
                </a:solidFill>
                <a:effectLst/>
                <a:latin typeface="Inter"/>
              </a:rPr>
            </a:br>
            <a:r>
              <a:rPr lang="en-US" sz="1800" b="0" i="0" dirty="0">
                <a:solidFill>
                  <a:srgbClr val="364152"/>
                </a:solidFill>
                <a:effectLst/>
                <a:latin typeface="Inter"/>
              </a:rPr>
              <a:t>c. It is responsible for producing sebum.</a:t>
            </a:r>
            <a:br>
              <a:rPr lang="en-US" sz="1800" b="0" i="0" dirty="0">
                <a:solidFill>
                  <a:srgbClr val="364152"/>
                </a:solidFill>
                <a:effectLst/>
                <a:latin typeface="Inter"/>
              </a:rPr>
            </a:br>
            <a:r>
              <a:rPr lang="en-US" sz="1800" b="0" i="0" dirty="0">
                <a:solidFill>
                  <a:srgbClr val="364152"/>
                </a:solidFill>
                <a:effectLst/>
                <a:latin typeface="Inter"/>
              </a:rPr>
              <a:t>d. It is composed of multiple layers of cells.</a:t>
            </a:r>
          </a:p>
          <a:p>
            <a:endParaRPr lang="en-US" dirty="0"/>
          </a:p>
        </p:txBody>
      </p:sp>
    </p:spTree>
    <p:extLst>
      <p:ext uri="{BB962C8B-B14F-4D97-AF65-F5344CB8AC3E}">
        <p14:creationId xmlns:p14="http://schemas.microsoft.com/office/powerpoint/2010/main" val="204165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468"/>
            <a:ext cx="8229600" cy="624270"/>
          </a:xfrm>
          <a:solidFill>
            <a:schemeClr val="accent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Burns to the Skin</a:t>
            </a:r>
          </a:p>
        </p:txBody>
      </p:sp>
      <p:sp>
        <p:nvSpPr>
          <p:cNvPr id="3" name="Content Placeholder 2"/>
          <p:cNvSpPr>
            <a:spLocks noGrp="1"/>
          </p:cNvSpPr>
          <p:nvPr>
            <p:ph idx="1"/>
          </p:nvPr>
        </p:nvSpPr>
        <p:spPr>
          <a:xfrm>
            <a:off x="1485900" y="2057400"/>
            <a:ext cx="6172200" cy="1783158"/>
          </a:xfrm>
        </p:spPr>
        <p:txBody>
          <a:bodyPr wrap="square" lIns="68569" tIns="68569" rIns="68569" bIns="68569" anchor="t" anchorCtr="0">
            <a:noAutofit/>
          </a:bodyPr>
          <a:lstStyle/>
          <a:p>
            <a:pPr marL="191738" indent="-191738">
              <a:spcAft>
                <a:spcPct val="0"/>
              </a:spcAft>
              <a:buClr>
                <a:srgbClr val="007FA3"/>
              </a:buClr>
              <a:buSzPts val="2400"/>
            </a:pPr>
            <a:r>
              <a:rPr lang="en-US" altLang="en-US" sz="1800" dirty="0">
                <a:solidFill>
                  <a:srgbClr val="000000"/>
                </a:solidFill>
                <a:latin typeface="Arial (Body)"/>
              </a:rPr>
              <a:t>Burns can be caused by heat, chemicals, electricity, or radiation.</a:t>
            </a:r>
          </a:p>
        </p:txBody>
      </p:sp>
    </p:spTree>
    <p:extLst>
      <p:ext uri="{BB962C8B-B14F-4D97-AF65-F5344CB8AC3E}">
        <p14:creationId xmlns:p14="http://schemas.microsoft.com/office/powerpoint/2010/main" val="849444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68569" rIns="0" bIns="0" anchor="b" anchorCtr="0">
            <a:noAutofit/>
          </a:bodyPr>
          <a:lstStyle/>
          <a:p>
            <a:pPr lvl="0"/>
            <a:r>
              <a:rPr lang="en-US" altLang="en-US" dirty="0">
                <a:latin typeface="Arial (Heading)"/>
              </a:rPr>
              <a:t>Figure 8–6 </a:t>
            </a:r>
            <a:r>
              <a:rPr lang="en-US" altLang="en-US" sz="1500" b="0" dirty="0">
                <a:latin typeface="Arial (Heading)"/>
              </a:rPr>
              <a:t>(2 of 3)</a:t>
            </a:r>
          </a:p>
        </p:txBody>
      </p:sp>
      <p:pic>
        <p:nvPicPr>
          <p:cNvPr id="4" name="Picture 4" descr="The rule of nines, burn degree explanations, and examples. &#10;&#10;Burn degrees are as follows.&#10;• First degree burns include the skin reddened at the epidermis.&#10;• Second degree burns include skin blisters with burns at the epidermis and dermis.&#10;• Third degree burns include skin charring with burns at the epidermis, dermis, and fat lay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304926"/>
            <a:ext cx="8324850" cy="38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8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62371"/>
          </a:xfr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Nails </a:t>
            </a:r>
            <a:r>
              <a:rPr lang="en-US" altLang="en-US" sz="1500" b="0" dirty="0">
                <a:solidFill>
                  <a:srgbClr val="007FA3"/>
                </a:solidFill>
                <a:latin typeface="Arial (Heading)"/>
              </a:rPr>
              <a:t>(1 of 2)</a:t>
            </a:r>
          </a:p>
        </p:txBody>
      </p:sp>
      <p:sp>
        <p:nvSpPr>
          <p:cNvPr id="3" name="Content Placeholder 2"/>
          <p:cNvSpPr>
            <a:spLocks noGrp="1"/>
          </p:cNvSpPr>
          <p:nvPr>
            <p:ph idx="1"/>
          </p:nvPr>
        </p:nvSpPr>
        <p:spPr>
          <a:xfrm>
            <a:off x="1485900" y="2057401"/>
            <a:ext cx="6172200" cy="2337155"/>
          </a:xfrm>
        </p:spPr>
        <p:txBody>
          <a:bodyPr wrap="square" lIns="68569" tIns="68569" rIns="68569" bIns="68569" anchor="t" anchorCtr="0">
            <a:noAutofit/>
          </a:bodyPr>
          <a:lstStyle/>
          <a:p>
            <a:pPr marL="191738" indent="-191738">
              <a:spcAft>
                <a:spcPct val="0"/>
              </a:spcAft>
              <a:buClr>
                <a:srgbClr val="007FA3"/>
              </a:buClr>
              <a:buSzPts val="2400"/>
            </a:pPr>
            <a:r>
              <a:rPr lang="en-US" altLang="en-US" sz="1800" dirty="0">
                <a:solidFill>
                  <a:srgbClr val="000000"/>
                </a:solidFill>
                <a:latin typeface="Arial (Body)"/>
              </a:rPr>
              <a:t>Specialized epithelial cells originating from the nail root the nails.</a:t>
            </a:r>
          </a:p>
          <a:p>
            <a:pPr marL="556165" lvl="1" indent="-213265">
              <a:spcAft>
                <a:spcPct val="0"/>
              </a:spcAft>
              <a:buClr>
                <a:srgbClr val="007FA3"/>
              </a:buClr>
              <a:buSzPts val="2400"/>
            </a:pPr>
            <a:r>
              <a:rPr lang="en-US" altLang="en-US" sz="1800" dirty="0">
                <a:solidFill>
                  <a:srgbClr val="000000"/>
                </a:solidFill>
                <a:latin typeface="Arial (Body)"/>
              </a:rPr>
              <a:t>Keratinization</a:t>
            </a:r>
          </a:p>
          <a:p>
            <a:pPr marL="191738" indent="-191738">
              <a:spcAft>
                <a:spcPct val="0"/>
              </a:spcAft>
              <a:buClr>
                <a:srgbClr val="007FA3"/>
              </a:buClr>
              <a:buSzPts val="2400"/>
            </a:pPr>
            <a:r>
              <a:rPr lang="en-US" altLang="en-US" sz="1800" dirty="0">
                <a:solidFill>
                  <a:srgbClr val="000000"/>
                </a:solidFill>
                <a:latin typeface="Arial (Body)"/>
              </a:rPr>
              <a:t>The cuticle is a fold of tissue that covers the nail root.</a:t>
            </a:r>
          </a:p>
        </p:txBody>
      </p:sp>
    </p:spTree>
    <p:extLst>
      <p:ext uri="{BB962C8B-B14F-4D97-AF65-F5344CB8AC3E}">
        <p14:creationId xmlns:p14="http://schemas.microsoft.com/office/powerpoint/2010/main" val="3365304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495696"/>
          </a:xfrm>
          <a:solidFill>
            <a:schemeClr val="accent4">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Nails </a:t>
            </a:r>
            <a:r>
              <a:rPr lang="en-US" altLang="en-US" sz="1500" b="0" dirty="0">
                <a:solidFill>
                  <a:srgbClr val="007FA3"/>
                </a:solidFill>
                <a:latin typeface="Arial (Heading)"/>
              </a:rPr>
              <a:t>(2 of 2)</a:t>
            </a:r>
          </a:p>
        </p:txBody>
      </p:sp>
      <p:sp>
        <p:nvSpPr>
          <p:cNvPr id="3" name="Content Placeholder 2"/>
          <p:cNvSpPr>
            <a:spLocks noGrp="1"/>
          </p:cNvSpPr>
          <p:nvPr>
            <p:ph idx="1"/>
          </p:nvPr>
        </p:nvSpPr>
        <p:spPr>
          <a:xfrm>
            <a:off x="763480" y="2057400"/>
            <a:ext cx="6894620" cy="1679283"/>
          </a:xfrm>
        </p:spPr>
        <p:txBody>
          <a:bodyPr wrap="square" lIns="68569" tIns="68569" rIns="68569" bIns="68569" anchor="t" anchorCtr="0">
            <a:noAutofit/>
          </a:bodyPr>
          <a:lstStyle/>
          <a:p>
            <a:pPr marL="191738" indent="-191738">
              <a:spcAft>
                <a:spcPct val="0"/>
              </a:spcAft>
              <a:buClr>
                <a:srgbClr val="007FA3"/>
              </a:buClr>
              <a:buSzPts val="2400"/>
            </a:pPr>
            <a:r>
              <a:rPr lang="en-US" altLang="en-US" sz="1800" b="1" dirty="0">
                <a:solidFill>
                  <a:srgbClr val="000000"/>
                </a:solidFill>
                <a:latin typeface="Arial (Body)"/>
              </a:rPr>
              <a:t>Nail body: visible portion</a:t>
            </a:r>
          </a:p>
          <a:p>
            <a:pPr marL="191738" indent="-191738">
              <a:spcAft>
                <a:spcPct val="0"/>
              </a:spcAft>
              <a:buClr>
                <a:srgbClr val="007FA3"/>
              </a:buClr>
              <a:buSzPts val="2400"/>
            </a:pPr>
            <a:r>
              <a:rPr lang="en-US" altLang="en-US" sz="1800" b="1" dirty="0" err="1">
                <a:solidFill>
                  <a:srgbClr val="000000"/>
                </a:solidFill>
                <a:latin typeface="Arial (Body)"/>
              </a:rPr>
              <a:t>Lunula</a:t>
            </a:r>
            <a:r>
              <a:rPr lang="en-US" altLang="en-US" sz="1800" b="1" dirty="0">
                <a:solidFill>
                  <a:srgbClr val="000000"/>
                </a:solidFill>
                <a:latin typeface="Arial (Body)"/>
              </a:rPr>
              <a:t>: white, half moon-shaped area</a:t>
            </a:r>
          </a:p>
          <a:p>
            <a:pPr marL="191738" indent="-191738">
              <a:spcAft>
                <a:spcPct val="0"/>
              </a:spcAft>
              <a:buClr>
                <a:srgbClr val="007FA3"/>
              </a:buClr>
              <a:buSzPts val="2400"/>
            </a:pPr>
            <a:r>
              <a:rPr lang="en-US" altLang="en-US" sz="1800" b="1" dirty="0">
                <a:solidFill>
                  <a:srgbClr val="000000"/>
                </a:solidFill>
                <a:latin typeface="Arial (Body)"/>
              </a:rPr>
              <a:t>Nails normally grow 1 m</a:t>
            </a:r>
            <a:r>
              <a:rPr lang="en-US" altLang="en-US" sz="100" b="1" dirty="0">
                <a:solidFill>
                  <a:srgbClr val="FFFFFF"/>
                </a:solidFill>
                <a:latin typeface="Arial (Body)"/>
              </a:rPr>
              <a:t>illi</a:t>
            </a:r>
            <a:r>
              <a:rPr lang="en-US" altLang="en-US" sz="1800" b="1" dirty="0">
                <a:solidFill>
                  <a:srgbClr val="000000"/>
                </a:solidFill>
                <a:latin typeface="Arial (Body)"/>
              </a:rPr>
              <a:t>m</a:t>
            </a:r>
            <a:r>
              <a:rPr lang="en-US" altLang="en-US" sz="100" b="1" dirty="0">
                <a:solidFill>
                  <a:srgbClr val="FFFFFF"/>
                </a:solidFill>
                <a:latin typeface="Arial (Body)"/>
              </a:rPr>
              <a:t>eter</a:t>
            </a:r>
            <a:r>
              <a:rPr lang="en-US" altLang="en-US" sz="1800" b="1" dirty="0">
                <a:solidFill>
                  <a:srgbClr val="000000"/>
                </a:solidFill>
                <a:latin typeface="Arial (Body)"/>
              </a:rPr>
              <a:t> every week.</a:t>
            </a:r>
          </a:p>
        </p:txBody>
      </p:sp>
    </p:spTree>
    <p:extLst>
      <p:ext uri="{BB962C8B-B14F-4D97-AF65-F5344CB8AC3E}">
        <p14:creationId xmlns:p14="http://schemas.microsoft.com/office/powerpoint/2010/main" val="7729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8780"/>
            <a:ext cx="8686800" cy="571896"/>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System Overview</a:t>
            </a:r>
          </a:p>
        </p:txBody>
      </p:sp>
      <p:sp>
        <p:nvSpPr>
          <p:cNvPr id="3" name="Content Placeholder 2"/>
          <p:cNvSpPr>
            <a:spLocks noGrp="1"/>
          </p:cNvSpPr>
          <p:nvPr>
            <p:ph idx="1"/>
          </p:nvPr>
        </p:nvSpPr>
        <p:spPr>
          <a:xfrm>
            <a:off x="885825" y="2057401"/>
            <a:ext cx="7315200" cy="1581149"/>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dirty="0">
                <a:solidFill>
                  <a:srgbClr val="000000"/>
                </a:solidFill>
                <a:latin typeface="Arial (Body)"/>
              </a:rPr>
              <a:t>The integumentary system is comprised of the skin and its accessory components including </a:t>
            </a:r>
            <a:r>
              <a:rPr lang="en-US" altLang="en-US" sz="2400" dirty="0">
                <a:solidFill>
                  <a:srgbClr val="FF0000"/>
                </a:solidFill>
                <a:latin typeface="Arial (Body)"/>
              </a:rPr>
              <a:t>hair, nails, and associated glands.</a:t>
            </a:r>
          </a:p>
        </p:txBody>
      </p:sp>
    </p:spTree>
    <p:extLst>
      <p:ext uri="{BB962C8B-B14F-4D97-AF65-F5344CB8AC3E}">
        <p14:creationId xmlns:p14="http://schemas.microsoft.com/office/powerpoint/2010/main" val="3919778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68569" rIns="0" bIns="0" anchor="b" anchorCtr="0">
            <a:noAutofit/>
          </a:bodyPr>
          <a:lstStyle/>
          <a:p>
            <a:pPr lvl="0"/>
            <a:r>
              <a:rPr lang="en-US" altLang="en-US" dirty="0">
                <a:latin typeface="Arial (Heading)"/>
              </a:rPr>
              <a:t>Figure 8–7</a:t>
            </a:r>
          </a:p>
        </p:txBody>
      </p:sp>
      <p:pic>
        <p:nvPicPr>
          <p:cNvPr id="4" name="Picture 3" descr="The parts and locations of the fingernail. The cuticle covers the nail root. The half moon at the base of the exposed nail is the lunula. The nail body is the visible area over the nail bed. The free edge of nail extends past the edg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942975"/>
            <a:ext cx="6429375" cy="4943475"/>
          </a:xfrm>
          <a:prstGeom prst="rect">
            <a:avLst/>
          </a:prstGeom>
        </p:spPr>
      </p:pic>
    </p:spTree>
    <p:extLst>
      <p:ext uri="{BB962C8B-B14F-4D97-AF65-F5344CB8AC3E}">
        <p14:creationId xmlns:p14="http://schemas.microsoft.com/office/powerpoint/2010/main" val="65622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43321"/>
          </a:xfrm>
          <a:solidFill>
            <a:schemeClr val="accent4">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Hair Anatomy </a:t>
            </a:r>
            <a:r>
              <a:rPr lang="en-US" altLang="en-US" sz="1500" b="0" dirty="0">
                <a:solidFill>
                  <a:srgbClr val="007FA3"/>
                </a:solidFill>
                <a:latin typeface="Arial (Heading)"/>
              </a:rPr>
              <a:t>(1 of 3)</a:t>
            </a:r>
          </a:p>
        </p:txBody>
      </p:sp>
      <p:sp>
        <p:nvSpPr>
          <p:cNvPr id="3" name="Content Placeholder 2"/>
          <p:cNvSpPr>
            <a:spLocks noGrp="1"/>
          </p:cNvSpPr>
          <p:nvPr>
            <p:ph idx="1"/>
          </p:nvPr>
        </p:nvSpPr>
        <p:spPr>
          <a:xfrm>
            <a:off x="1485900" y="2057400"/>
            <a:ext cx="6657975" cy="2377551"/>
          </a:xfrm>
        </p:spPr>
        <p:txBody>
          <a:bodyPr wrap="square" lIns="68569" tIns="68569" rIns="68569" bIns="68569" anchor="t" anchorCtr="0">
            <a:noAutofit/>
          </a:bodyPr>
          <a:lstStyle/>
          <a:p>
            <a:pPr marL="191738" indent="-191738">
              <a:spcAft>
                <a:spcPct val="0"/>
              </a:spcAft>
              <a:buClr>
                <a:srgbClr val="007FA3"/>
              </a:buClr>
              <a:buSzPts val="2400"/>
            </a:pPr>
            <a:r>
              <a:rPr lang="en-US" altLang="en-US" sz="1800" dirty="0">
                <a:solidFill>
                  <a:srgbClr val="000000"/>
                </a:solidFill>
                <a:latin typeface="Arial (Body)"/>
              </a:rPr>
              <a:t>Visible hair is composed </a:t>
            </a:r>
            <a:r>
              <a:rPr lang="en-US" altLang="en-US" sz="1800" dirty="0">
                <a:solidFill>
                  <a:srgbClr val="0070C0"/>
                </a:solidFill>
                <a:latin typeface="Arial (Body)"/>
              </a:rPr>
              <a:t>keratin</a:t>
            </a:r>
            <a:r>
              <a:rPr lang="en-US" altLang="en-US" sz="1800" dirty="0">
                <a:solidFill>
                  <a:srgbClr val="000000"/>
                </a:solidFill>
                <a:latin typeface="Arial (Body)"/>
              </a:rPr>
              <a:t>, a fibrous protein.</a:t>
            </a:r>
          </a:p>
          <a:p>
            <a:pPr marL="191738" indent="-191738">
              <a:spcAft>
                <a:spcPct val="0"/>
              </a:spcAft>
              <a:buClr>
                <a:srgbClr val="007FA3"/>
              </a:buClr>
              <a:buSzPts val="2400"/>
            </a:pPr>
            <a:r>
              <a:rPr lang="en-US" altLang="en-US" sz="1800" b="1" dirty="0">
                <a:solidFill>
                  <a:srgbClr val="000000"/>
                </a:solidFill>
                <a:latin typeface="Arial (Body)"/>
              </a:rPr>
              <a:t>Shaft</a:t>
            </a:r>
            <a:r>
              <a:rPr lang="en-US" altLang="en-US" sz="1800" dirty="0">
                <a:solidFill>
                  <a:srgbClr val="000000"/>
                </a:solidFill>
                <a:latin typeface="Arial (Body)"/>
              </a:rPr>
              <a:t>: visible hair</a:t>
            </a:r>
          </a:p>
          <a:p>
            <a:pPr marL="191738" indent="-191738">
              <a:spcAft>
                <a:spcPct val="0"/>
              </a:spcAft>
              <a:buClr>
                <a:srgbClr val="007FA3"/>
              </a:buClr>
              <a:buSzPts val="2400"/>
            </a:pPr>
            <a:r>
              <a:rPr lang="en-US" altLang="en-US" sz="1800" dirty="0">
                <a:solidFill>
                  <a:srgbClr val="000000"/>
                </a:solidFill>
                <a:latin typeface="Arial (Body)"/>
              </a:rPr>
              <a:t>Cuticle: protective cells covering shaft</a:t>
            </a:r>
          </a:p>
        </p:txBody>
      </p:sp>
      <p:sp>
        <p:nvSpPr>
          <p:cNvPr id="5" name="Content Placeholder 2"/>
          <p:cNvSpPr txBox="1">
            <a:spLocks/>
          </p:cNvSpPr>
          <p:nvPr/>
        </p:nvSpPr>
        <p:spPr>
          <a:xfrm>
            <a:off x="1562100" y="3333751"/>
            <a:ext cx="6915150" cy="1667741"/>
          </a:xfrm>
          <a:prstGeom prst="rect">
            <a:avLst/>
          </a:prstGeom>
          <a:noFill/>
          <a:ln>
            <a:noFill/>
          </a:ln>
        </p:spPr>
        <p:txBody>
          <a:bodyPr wrap="square" lIns="68569" tIns="68569" rIns="68569" bIns="68569" anchor="t" anchorCtr="0">
            <a:no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chemeClr val="accent1"/>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pPr marL="191738" indent="-191738">
              <a:spcAft>
                <a:spcPct val="0"/>
              </a:spcAft>
              <a:buClr>
                <a:srgbClr val="007FA3"/>
              </a:buClr>
              <a:buSzPts val="2400"/>
            </a:pPr>
            <a:r>
              <a:rPr lang="en-US" altLang="en-US" sz="1800" b="1" kern="0" dirty="0">
                <a:solidFill>
                  <a:srgbClr val="000000"/>
                </a:solidFill>
                <a:latin typeface="Arial (Body)"/>
              </a:rPr>
              <a:t>Follicle: </a:t>
            </a:r>
            <a:r>
              <a:rPr lang="en-US" altLang="en-US" sz="1800" kern="0" dirty="0">
                <a:solidFill>
                  <a:srgbClr val="000000"/>
                </a:solidFill>
                <a:latin typeface="Arial (Body)"/>
              </a:rPr>
              <a:t>formed by epithelial cells with a rich source of blood provided by the dermal blood vessels</a:t>
            </a:r>
          </a:p>
          <a:p>
            <a:pPr marL="191738" indent="-191738">
              <a:spcAft>
                <a:spcPct val="0"/>
              </a:spcAft>
              <a:buClr>
                <a:srgbClr val="007FA3"/>
              </a:buClr>
              <a:buSzPts val="2400"/>
            </a:pPr>
            <a:r>
              <a:rPr lang="en-US" altLang="en-US" sz="1800" kern="0" dirty="0">
                <a:solidFill>
                  <a:srgbClr val="000000"/>
                </a:solidFill>
                <a:latin typeface="Arial (Body)"/>
              </a:rPr>
              <a:t>Cells divide and grow in the base of the follicle, older cells are pushed away and die, so the shaft of the hair is comprised of dead cells.</a:t>
            </a:r>
          </a:p>
        </p:txBody>
      </p:sp>
    </p:spTree>
    <p:extLst>
      <p:ext uri="{BB962C8B-B14F-4D97-AF65-F5344CB8AC3E}">
        <p14:creationId xmlns:p14="http://schemas.microsoft.com/office/powerpoint/2010/main" val="375051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68569" rIns="0" bIns="0" anchor="b" anchorCtr="0">
            <a:noAutofit/>
          </a:bodyPr>
          <a:lstStyle/>
          <a:p>
            <a:pPr lvl="0"/>
            <a:r>
              <a:rPr lang="en-US" altLang="en-US" dirty="0">
                <a:latin typeface="Arial (Heading)"/>
              </a:rPr>
              <a:t>Figure 8–9</a:t>
            </a:r>
          </a:p>
        </p:txBody>
      </p:sp>
      <p:pic>
        <p:nvPicPr>
          <p:cNvPr id="4" name="Picture 3" descr="The hair follicle includes the hair root, which extend to the shaft of hair outside of the skin. Arteries and veins enter the root at the bulb papilla.&#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857250"/>
            <a:ext cx="8410575" cy="5095315"/>
          </a:xfrm>
          <a:prstGeom prst="rect">
            <a:avLst/>
          </a:prstGeom>
        </p:spPr>
      </p:pic>
    </p:spTree>
    <p:extLst>
      <p:ext uri="{BB962C8B-B14F-4D97-AF65-F5344CB8AC3E}">
        <p14:creationId xmlns:p14="http://schemas.microsoft.com/office/powerpoint/2010/main" val="157119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E2DA-76E3-484A-A3E3-929EF9F168C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9C6EB8C-6FDC-485B-9C31-5DCD28B8F8B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277A11B-6DBC-4C63-83B0-A44EA6B92EE8}"/>
              </a:ext>
            </a:extLst>
          </p:cNvPr>
          <p:cNvPicPr>
            <a:picLocks noChangeAspect="1"/>
          </p:cNvPicPr>
          <p:nvPr/>
        </p:nvPicPr>
        <p:blipFill rotWithShape="1">
          <a:blip r:embed="rId2"/>
          <a:srcRect l="27879" t="15488" r="5758" b="15690"/>
          <a:stretch/>
        </p:blipFill>
        <p:spPr>
          <a:xfrm>
            <a:off x="734291" y="1594572"/>
            <a:ext cx="6525491" cy="4056351"/>
          </a:xfrm>
          <a:prstGeom prst="rect">
            <a:avLst/>
          </a:prstGeom>
        </p:spPr>
      </p:pic>
    </p:spTree>
    <p:extLst>
      <p:ext uri="{BB962C8B-B14F-4D97-AF65-F5344CB8AC3E}">
        <p14:creationId xmlns:p14="http://schemas.microsoft.com/office/powerpoint/2010/main" val="43838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52846"/>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Hair Anatomy</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1020932" y="2057401"/>
            <a:ext cx="6637168" cy="2002448"/>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b="1" dirty="0">
                <a:solidFill>
                  <a:srgbClr val="000000"/>
                </a:solidFill>
                <a:latin typeface="Arial (Body)"/>
              </a:rPr>
              <a:t>A sebaceous gland </a:t>
            </a:r>
            <a:r>
              <a:rPr lang="en-US" altLang="en-US" sz="2400" dirty="0">
                <a:solidFill>
                  <a:srgbClr val="000000"/>
                </a:solidFill>
                <a:latin typeface="Arial (Body)"/>
              </a:rPr>
              <a:t>at each hair follicle secretes sebum to prevent drying and act as anti-bacterial.</a:t>
            </a:r>
          </a:p>
          <a:p>
            <a:pPr marL="556165" lvl="1" indent="-213265">
              <a:spcAft>
                <a:spcPct val="0"/>
              </a:spcAft>
              <a:buClr>
                <a:srgbClr val="007FA3"/>
              </a:buClr>
              <a:buSzPts val="2400"/>
            </a:pPr>
            <a:r>
              <a:rPr lang="en-US" altLang="en-US" sz="2400" dirty="0">
                <a:solidFill>
                  <a:srgbClr val="000000"/>
                </a:solidFill>
                <a:latin typeface="Arial (Body)"/>
              </a:rPr>
              <a:t>Sebum production decreases with age, explaining why older people have drier skin and more brittle hair.</a:t>
            </a:r>
          </a:p>
        </p:txBody>
      </p:sp>
    </p:spTree>
    <p:extLst>
      <p:ext uri="{BB962C8B-B14F-4D97-AF65-F5344CB8AC3E}">
        <p14:creationId xmlns:p14="http://schemas.microsoft.com/office/powerpoint/2010/main" val="183071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71896"/>
          </a:xfrm>
          <a:solidFill>
            <a:schemeClr val="accent1">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Hair Color and Texture</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457199" y="2057401"/>
            <a:ext cx="7504545" cy="1696595"/>
          </a:xfrm>
        </p:spPr>
        <p:txBody>
          <a:bodyPr wrap="square" lIns="68569" tIns="68569" rIns="68569" bIns="68569" anchor="t" anchorCtr="0">
            <a:noAutofit/>
          </a:bodyPr>
          <a:lstStyle/>
          <a:p>
            <a:pPr marL="191738" indent="-191738">
              <a:spcAft>
                <a:spcPct val="0"/>
              </a:spcAft>
              <a:buClr>
                <a:srgbClr val="007FA3"/>
              </a:buClr>
              <a:buSzPts val="2400"/>
            </a:pPr>
            <a:r>
              <a:rPr lang="en-US" altLang="en-US" sz="2800" b="1" dirty="0">
                <a:solidFill>
                  <a:srgbClr val="000000"/>
                </a:solidFill>
                <a:latin typeface="Arial (Body)"/>
              </a:rPr>
              <a:t>Hair color </a:t>
            </a:r>
            <a:r>
              <a:rPr lang="en-US" altLang="en-US" sz="2800" dirty="0">
                <a:solidFill>
                  <a:srgbClr val="000000"/>
                </a:solidFill>
                <a:latin typeface="Arial (Body)"/>
              </a:rPr>
              <a:t>dependent on amount and type of melanin produced</a:t>
            </a:r>
          </a:p>
          <a:p>
            <a:pPr marL="556165" lvl="1" indent="-213265">
              <a:spcAft>
                <a:spcPct val="0"/>
              </a:spcAft>
              <a:buClr>
                <a:srgbClr val="007FA3"/>
              </a:buClr>
              <a:buSzPts val="2400"/>
            </a:pPr>
            <a:r>
              <a:rPr lang="en-US" altLang="en-US" sz="2800" dirty="0">
                <a:solidFill>
                  <a:srgbClr val="000000"/>
                </a:solidFill>
                <a:latin typeface="Arial (Body)"/>
              </a:rPr>
              <a:t>Darker hair has more melanin.</a:t>
            </a:r>
          </a:p>
          <a:p>
            <a:pPr marL="556165" lvl="1" indent="-213265">
              <a:spcAft>
                <a:spcPct val="0"/>
              </a:spcAft>
              <a:buClr>
                <a:srgbClr val="007FA3"/>
              </a:buClr>
              <a:buSzPts val="2400"/>
            </a:pPr>
            <a:r>
              <a:rPr lang="en-US" altLang="en-US" sz="2800" dirty="0">
                <a:solidFill>
                  <a:srgbClr val="000000"/>
                </a:solidFill>
                <a:latin typeface="Arial (Body)"/>
              </a:rPr>
              <a:t>White hair, absence of melanin</a:t>
            </a:r>
          </a:p>
          <a:p>
            <a:pPr marL="556165" lvl="1" indent="-213265">
              <a:spcAft>
                <a:spcPct val="0"/>
              </a:spcAft>
              <a:buClr>
                <a:srgbClr val="007FA3"/>
              </a:buClr>
              <a:buSzPts val="2400"/>
            </a:pPr>
            <a:r>
              <a:rPr lang="en-US" altLang="en-US" sz="2800" dirty="0">
                <a:solidFill>
                  <a:srgbClr val="000000"/>
                </a:solidFill>
                <a:latin typeface="Arial (Body)"/>
              </a:rPr>
              <a:t>Red hair has melanin that contains iron.</a:t>
            </a:r>
          </a:p>
        </p:txBody>
      </p:sp>
    </p:spTree>
    <p:extLst>
      <p:ext uri="{BB962C8B-B14F-4D97-AF65-F5344CB8AC3E}">
        <p14:creationId xmlns:p14="http://schemas.microsoft.com/office/powerpoint/2010/main" val="63181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33BF-549E-6F00-9FCE-88636D53D2E2}"/>
              </a:ext>
            </a:extLst>
          </p:cNvPr>
          <p:cNvSpPr>
            <a:spLocks noGrp="1"/>
          </p:cNvSpPr>
          <p:nvPr>
            <p:ph type="title"/>
          </p:nvPr>
        </p:nvSpPr>
        <p:spPr>
          <a:xfrm>
            <a:off x="568037" y="2693028"/>
            <a:ext cx="8229600" cy="735972"/>
          </a:xfrm>
        </p:spPr>
        <p:style>
          <a:lnRef idx="1">
            <a:schemeClr val="accent2"/>
          </a:lnRef>
          <a:fillRef idx="2">
            <a:schemeClr val="accent2"/>
          </a:fillRef>
          <a:effectRef idx="1">
            <a:schemeClr val="accent2"/>
          </a:effectRef>
          <a:fontRef idx="minor">
            <a:schemeClr val="dk1"/>
          </a:fontRef>
        </p:style>
        <p:txBody>
          <a:bodyPr/>
          <a:lstStyle/>
          <a:p>
            <a:r>
              <a:rPr lang="en-US" dirty="0"/>
              <a:t>Overview of Tissues</a:t>
            </a:r>
          </a:p>
        </p:txBody>
      </p:sp>
    </p:spTree>
    <p:extLst>
      <p:ext uri="{BB962C8B-B14F-4D97-AF65-F5344CB8AC3E}">
        <p14:creationId xmlns:p14="http://schemas.microsoft.com/office/powerpoint/2010/main" val="1958165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2" y="993987"/>
            <a:ext cx="7242464" cy="616842"/>
          </a:xfrm>
          <a:solidFill>
            <a:schemeClr val="accent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Overview of Tissues</a:t>
            </a:r>
          </a:p>
        </p:txBody>
      </p:sp>
      <p:sp>
        <p:nvSpPr>
          <p:cNvPr id="3" name="Content Placeholder 2"/>
          <p:cNvSpPr>
            <a:spLocks noGrp="1"/>
          </p:cNvSpPr>
          <p:nvPr>
            <p:ph idx="1"/>
          </p:nvPr>
        </p:nvSpPr>
        <p:spPr>
          <a:xfrm>
            <a:off x="563419" y="2057400"/>
            <a:ext cx="7342908" cy="2345923"/>
          </a:xfrm>
        </p:spPr>
        <p:txBody>
          <a:bodyPr wrap="square" lIns="68569" tIns="68569" rIns="68569" bIns="68569" anchor="t" anchorCtr="0">
            <a:noAutofit/>
          </a:bodyPr>
          <a:lstStyle/>
          <a:p>
            <a:pPr marL="191738" indent="-191738">
              <a:spcAft>
                <a:spcPct val="0"/>
              </a:spcAft>
              <a:buClr>
                <a:srgbClr val="007FA3"/>
              </a:buClr>
              <a:buSzPts val="2400"/>
            </a:pPr>
            <a:r>
              <a:rPr lang="en-US" altLang="en-US" sz="2000" dirty="0">
                <a:solidFill>
                  <a:srgbClr val="000000"/>
                </a:solidFill>
                <a:latin typeface="Arial (Body)"/>
              </a:rPr>
              <a:t>Tissue is formed when there is a collection of similar cells that act together to perform a function.</a:t>
            </a:r>
          </a:p>
          <a:p>
            <a:pPr marL="191738" indent="-191738">
              <a:spcAft>
                <a:spcPct val="0"/>
              </a:spcAft>
              <a:buClr>
                <a:srgbClr val="007FA3"/>
              </a:buClr>
              <a:buSzPts val="2400"/>
            </a:pPr>
            <a:r>
              <a:rPr lang="en-US" altLang="en-US" sz="2000" dirty="0">
                <a:solidFill>
                  <a:srgbClr val="000000"/>
                </a:solidFill>
                <a:latin typeface="Arial (Body)"/>
              </a:rPr>
              <a:t>Imagine the cells as bricks, placed in a specific pattern to create functional walls of a building.</a:t>
            </a:r>
          </a:p>
        </p:txBody>
      </p:sp>
    </p:spTree>
    <p:extLst>
      <p:ext uri="{BB962C8B-B14F-4D97-AF65-F5344CB8AC3E}">
        <p14:creationId xmlns:p14="http://schemas.microsoft.com/office/powerpoint/2010/main" val="1620607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Tissue Types</a:t>
            </a:r>
          </a:p>
        </p:txBody>
      </p:sp>
      <p:sp>
        <p:nvSpPr>
          <p:cNvPr id="3" name="Content Placeholder 2"/>
          <p:cNvSpPr>
            <a:spLocks noGrp="1"/>
          </p:cNvSpPr>
          <p:nvPr>
            <p:ph idx="1"/>
          </p:nvPr>
        </p:nvSpPr>
        <p:spPr>
          <a:xfrm>
            <a:off x="1485900" y="2057401"/>
            <a:ext cx="6172200" cy="2031302"/>
          </a:xfrm>
        </p:spPr>
        <p:txBody>
          <a:bodyPr wrap="square" lIns="68569" tIns="68569" rIns="68569" bIns="68569" anchor="t" anchorCtr="0">
            <a:noAutofit/>
          </a:bodyPr>
          <a:lstStyle/>
          <a:p>
            <a:pPr marL="191738" indent="-191738">
              <a:spcAft>
                <a:spcPct val="0"/>
              </a:spcAft>
              <a:buClr>
                <a:srgbClr val="007FA3"/>
              </a:buClr>
              <a:buSzPts val="2400"/>
            </a:pPr>
            <a:r>
              <a:rPr lang="en-US" altLang="en-US" sz="1800" dirty="0">
                <a:solidFill>
                  <a:srgbClr val="000000"/>
                </a:solidFill>
                <a:latin typeface="Arial (Body)"/>
              </a:rPr>
              <a:t>There are many types of tissue. The four main types of tissues are</a:t>
            </a:r>
          </a:p>
          <a:p>
            <a:pPr marL="685800" lvl="1" indent="-342900">
              <a:spcAft>
                <a:spcPct val="0"/>
              </a:spcAft>
              <a:buClr>
                <a:srgbClr val="007FA3"/>
              </a:buClr>
              <a:buSzPts val="2400"/>
              <a:buFont typeface="+mj-lt"/>
              <a:buAutoNum type="arabicPeriod"/>
            </a:pPr>
            <a:r>
              <a:rPr lang="en-US" altLang="en-US" sz="1800" b="1" dirty="0">
                <a:solidFill>
                  <a:srgbClr val="000000"/>
                </a:solidFill>
                <a:latin typeface="Arial (Body)"/>
              </a:rPr>
              <a:t>Epithelial</a:t>
            </a:r>
          </a:p>
          <a:p>
            <a:pPr marL="685800" lvl="1" indent="-342900">
              <a:spcAft>
                <a:spcPct val="0"/>
              </a:spcAft>
              <a:buClr>
                <a:srgbClr val="007FA3"/>
              </a:buClr>
              <a:buSzPts val="2400"/>
              <a:buFont typeface="+mj-lt"/>
              <a:buAutoNum type="arabicPeriod"/>
            </a:pPr>
            <a:r>
              <a:rPr lang="en-US" altLang="en-US" sz="1800" b="1" dirty="0">
                <a:solidFill>
                  <a:srgbClr val="000000"/>
                </a:solidFill>
                <a:latin typeface="Arial (Body)"/>
              </a:rPr>
              <a:t>Connective</a:t>
            </a:r>
          </a:p>
          <a:p>
            <a:pPr marL="685800" lvl="1" indent="-342900">
              <a:spcAft>
                <a:spcPct val="0"/>
              </a:spcAft>
              <a:buClr>
                <a:srgbClr val="007FA3"/>
              </a:buClr>
              <a:buSzPts val="2400"/>
              <a:buFont typeface="+mj-lt"/>
              <a:buAutoNum type="arabicPeriod"/>
            </a:pPr>
            <a:r>
              <a:rPr lang="en-US" altLang="en-US" sz="1800" b="1" dirty="0">
                <a:solidFill>
                  <a:srgbClr val="000000"/>
                </a:solidFill>
                <a:latin typeface="Arial (Body)"/>
              </a:rPr>
              <a:t>Muscle</a:t>
            </a:r>
          </a:p>
          <a:p>
            <a:pPr marL="685800" lvl="1" indent="-342900">
              <a:spcAft>
                <a:spcPct val="0"/>
              </a:spcAft>
              <a:buClr>
                <a:srgbClr val="007FA3"/>
              </a:buClr>
              <a:buSzPts val="2400"/>
              <a:buFont typeface="+mj-lt"/>
              <a:buAutoNum type="arabicPeriod"/>
            </a:pPr>
            <a:r>
              <a:rPr lang="en-US" altLang="en-US" sz="1800" b="1" dirty="0">
                <a:solidFill>
                  <a:srgbClr val="000000"/>
                </a:solidFill>
                <a:latin typeface="Arial (Body)"/>
              </a:rPr>
              <a:t>Nervous</a:t>
            </a:r>
          </a:p>
        </p:txBody>
      </p:sp>
    </p:spTree>
    <p:extLst>
      <p:ext uri="{BB962C8B-B14F-4D97-AF65-F5344CB8AC3E}">
        <p14:creationId xmlns:p14="http://schemas.microsoft.com/office/powerpoint/2010/main" val="131626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8" y="919018"/>
            <a:ext cx="7177809" cy="630323"/>
          </a:xfrm>
          <a:solidFill>
            <a:schemeClr val="accent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1. Epithelial Tissue </a:t>
            </a:r>
            <a:r>
              <a:rPr lang="en-US" altLang="en-US" sz="1500" b="0" dirty="0">
                <a:solidFill>
                  <a:srgbClr val="007FA3"/>
                </a:solidFill>
                <a:latin typeface="Arial (Heading)"/>
              </a:rPr>
              <a:t>(1 of 3)</a:t>
            </a:r>
          </a:p>
        </p:txBody>
      </p:sp>
      <p:sp>
        <p:nvSpPr>
          <p:cNvPr id="3" name="Content Placeholder 2"/>
          <p:cNvSpPr>
            <a:spLocks noGrp="1"/>
          </p:cNvSpPr>
          <p:nvPr>
            <p:ph idx="1"/>
          </p:nvPr>
        </p:nvSpPr>
        <p:spPr>
          <a:xfrm>
            <a:off x="591127" y="2057401"/>
            <a:ext cx="7869382" cy="4001654"/>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dirty="0">
                <a:solidFill>
                  <a:srgbClr val="000000"/>
                </a:solidFill>
                <a:latin typeface="Arial (Body)"/>
              </a:rPr>
              <a:t>Like plastic wrap, epithelial tissue </a:t>
            </a:r>
            <a:r>
              <a:rPr lang="en-US" altLang="en-US" sz="2400" b="1" dirty="0">
                <a:solidFill>
                  <a:srgbClr val="FF0000"/>
                </a:solidFill>
                <a:latin typeface="Arial (Body)"/>
              </a:rPr>
              <a:t>covers</a:t>
            </a:r>
            <a:r>
              <a:rPr lang="en-US" altLang="en-US" sz="2400" dirty="0">
                <a:solidFill>
                  <a:srgbClr val="000000"/>
                </a:solidFill>
                <a:latin typeface="Arial (Body)"/>
              </a:rPr>
              <a:t> and lines much of the body and also covers many of the parts found in the body.</a:t>
            </a:r>
          </a:p>
          <a:p>
            <a:pPr marL="191738" indent="-191738">
              <a:spcAft>
                <a:spcPct val="0"/>
              </a:spcAft>
              <a:buClr>
                <a:srgbClr val="007FA3"/>
              </a:buClr>
              <a:buSzPts val="2400"/>
            </a:pPr>
            <a:r>
              <a:rPr lang="en-US" altLang="en-US" sz="2400" dirty="0">
                <a:solidFill>
                  <a:srgbClr val="000000"/>
                </a:solidFill>
                <a:latin typeface="Arial (Body)"/>
              </a:rPr>
              <a:t>The cells are packed tightly together forming a sheet that usually has </a:t>
            </a:r>
            <a:r>
              <a:rPr lang="en-US" altLang="en-US" sz="2400" dirty="0">
                <a:solidFill>
                  <a:srgbClr val="0070C0"/>
                </a:solidFill>
                <a:latin typeface="Arial (Body)"/>
              </a:rPr>
              <a:t>no blood </a:t>
            </a:r>
            <a:r>
              <a:rPr lang="en-US" altLang="en-US" sz="2400" dirty="0">
                <a:solidFill>
                  <a:srgbClr val="000000"/>
                </a:solidFill>
                <a:latin typeface="Arial (Body)"/>
              </a:rPr>
              <a:t>vessels in it, except for the epithelial tissue of the bowel, that has capillaries.</a:t>
            </a:r>
          </a:p>
        </p:txBody>
      </p:sp>
      <p:pic>
        <p:nvPicPr>
          <p:cNvPr id="5" name="Picture 4">
            <a:extLst>
              <a:ext uri="{FF2B5EF4-FFF2-40B4-BE49-F238E27FC236}">
                <a16:creationId xmlns:a16="http://schemas.microsoft.com/office/drawing/2014/main" id="{F2949ACF-F698-B09F-80E9-264983A5B9BC}"/>
              </a:ext>
            </a:extLst>
          </p:cNvPr>
          <p:cNvPicPr>
            <a:picLocks noChangeAspect="1"/>
          </p:cNvPicPr>
          <p:nvPr/>
        </p:nvPicPr>
        <p:blipFill rotWithShape="1">
          <a:blip r:embed="rId2"/>
          <a:srcRect l="33939" t="37565" r="12727" b="29933"/>
          <a:stretch/>
        </p:blipFill>
        <p:spPr>
          <a:xfrm>
            <a:off x="2854036" y="4830619"/>
            <a:ext cx="5467928" cy="1671782"/>
          </a:xfrm>
          <a:prstGeom prst="rect">
            <a:avLst/>
          </a:prstGeom>
        </p:spPr>
      </p:pic>
    </p:spTree>
    <p:extLst>
      <p:ext uri="{BB962C8B-B14F-4D97-AF65-F5344CB8AC3E}">
        <p14:creationId xmlns:p14="http://schemas.microsoft.com/office/powerpoint/2010/main" val="335703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Integumentary System Functions</a:t>
            </a:r>
          </a:p>
        </p:txBody>
      </p:sp>
      <p:sp>
        <p:nvSpPr>
          <p:cNvPr id="3" name="Content Placeholder 2"/>
          <p:cNvSpPr>
            <a:spLocks noGrp="1"/>
          </p:cNvSpPr>
          <p:nvPr>
            <p:ph idx="1"/>
          </p:nvPr>
        </p:nvSpPr>
        <p:spPr>
          <a:xfrm>
            <a:off x="520361" y="2099292"/>
            <a:ext cx="6172200" cy="2521822"/>
          </a:xfrm>
        </p:spPr>
        <p:txBody>
          <a:bodyPr wrap="square" lIns="68569" tIns="68569" rIns="68569" bIns="68569" anchor="t" anchorCtr="0">
            <a:noAutofit/>
          </a:bodyPr>
          <a:lstStyle/>
          <a:p>
            <a:pPr marL="385763" indent="-385763">
              <a:spcAft>
                <a:spcPct val="0"/>
              </a:spcAft>
              <a:buClr>
                <a:srgbClr val="007FA3"/>
              </a:buClr>
              <a:buSzPts val="2400"/>
              <a:buFont typeface="+mj-lt"/>
              <a:buAutoNum type="arabicPeriod"/>
            </a:pPr>
            <a:r>
              <a:rPr lang="en-US" altLang="en-US" sz="2100" b="1" dirty="0">
                <a:solidFill>
                  <a:srgbClr val="000000"/>
                </a:solidFill>
                <a:latin typeface="Arial (Body)"/>
              </a:rPr>
              <a:t>Protection from pathogens</a:t>
            </a:r>
          </a:p>
          <a:p>
            <a:pPr marL="385763" indent="-385763">
              <a:spcAft>
                <a:spcPct val="0"/>
              </a:spcAft>
              <a:buClr>
                <a:srgbClr val="007FA3"/>
              </a:buClr>
              <a:buSzPts val="2400"/>
              <a:buFont typeface="+mj-lt"/>
              <a:buAutoNum type="arabicPeriod"/>
            </a:pPr>
            <a:r>
              <a:rPr lang="en-US" altLang="en-US" sz="2100" b="1" dirty="0">
                <a:solidFill>
                  <a:srgbClr val="000000"/>
                </a:solidFill>
                <a:latin typeface="Arial (Body)"/>
              </a:rPr>
              <a:t>Balances fluid levels</a:t>
            </a:r>
          </a:p>
          <a:p>
            <a:pPr marL="385763" indent="-385763">
              <a:spcAft>
                <a:spcPct val="0"/>
              </a:spcAft>
              <a:buClr>
                <a:srgbClr val="007FA3"/>
              </a:buClr>
              <a:buSzPts val="2400"/>
              <a:buFont typeface="+mj-lt"/>
              <a:buAutoNum type="arabicPeriod"/>
            </a:pPr>
            <a:r>
              <a:rPr lang="en-US" altLang="en-US" sz="2100" b="1" dirty="0">
                <a:solidFill>
                  <a:srgbClr val="000000"/>
                </a:solidFill>
                <a:latin typeface="Arial (Body)"/>
              </a:rPr>
              <a:t>Stores fatty tissue for energy supply</a:t>
            </a:r>
          </a:p>
          <a:p>
            <a:pPr marL="385763" indent="-385763">
              <a:spcAft>
                <a:spcPct val="0"/>
              </a:spcAft>
              <a:buClr>
                <a:srgbClr val="007FA3"/>
              </a:buClr>
              <a:buSzPts val="2400"/>
              <a:buFont typeface="+mj-lt"/>
              <a:buAutoNum type="arabicPeriod"/>
            </a:pPr>
            <a:r>
              <a:rPr lang="en-US" altLang="en-US" sz="2100" b="1" dirty="0">
                <a:solidFill>
                  <a:srgbClr val="000000"/>
                </a:solidFill>
                <a:latin typeface="Arial (Body)"/>
              </a:rPr>
              <a:t>Produces vitamin D (with help from the sun)</a:t>
            </a:r>
          </a:p>
          <a:p>
            <a:pPr marL="385763" indent="-385763">
              <a:spcAft>
                <a:spcPct val="0"/>
              </a:spcAft>
              <a:buClr>
                <a:srgbClr val="007FA3"/>
              </a:buClr>
              <a:buSzPts val="2400"/>
              <a:buFont typeface="+mj-lt"/>
              <a:buAutoNum type="arabicPeriod"/>
            </a:pPr>
            <a:r>
              <a:rPr lang="en-US" altLang="en-US" sz="2100" b="1" dirty="0">
                <a:solidFill>
                  <a:srgbClr val="000000"/>
                </a:solidFill>
                <a:latin typeface="Arial (Body)"/>
              </a:rPr>
              <a:t>Provides sensory input</a:t>
            </a:r>
          </a:p>
          <a:p>
            <a:pPr marL="385763" indent="-385763">
              <a:spcAft>
                <a:spcPct val="0"/>
              </a:spcAft>
              <a:buClr>
                <a:srgbClr val="007FA3"/>
              </a:buClr>
              <a:buSzPts val="2400"/>
              <a:buFont typeface="+mj-lt"/>
              <a:buAutoNum type="arabicPeriod"/>
            </a:pPr>
            <a:r>
              <a:rPr lang="en-US" altLang="en-US" sz="2100" b="1" dirty="0">
                <a:solidFill>
                  <a:srgbClr val="000000"/>
                </a:solidFill>
                <a:latin typeface="Arial (Body)"/>
              </a:rPr>
              <a:t>Helps to regulate body temperature</a:t>
            </a:r>
          </a:p>
        </p:txBody>
      </p:sp>
      <p:sp>
        <p:nvSpPr>
          <p:cNvPr id="4" name="AutoShape 2" descr="What Are Skin Cells? - Functions, Types &amp; Facts - Video &amp; Lesson Transcript  | Study.com"/>
          <p:cNvSpPr>
            <a:spLocks noChangeAspect="1" noChangeArrowheads="1"/>
          </p:cNvSpPr>
          <p:nvPr/>
        </p:nvSpPr>
        <p:spPr bwMode="auto">
          <a:xfrm>
            <a:off x="47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632150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6" y="1018780"/>
            <a:ext cx="6734464" cy="580832"/>
          </a:xfrm>
          <a:solidFill>
            <a:schemeClr val="accent2">
              <a:lumMod val="20000"/>
              <a:lumOff val="80000"/>
            </a:schemeClr>
          </a:solidFill>
        </p:spPr>
        <p:txBody>
          <a:bodyPr lIns="68569" tIns="68569" rIns="68569" bIns="68569" anchor="b" anchorCtr="0">
            <a:noAutofit/>
          </a:bodyPr>
          <a:lstStyle/>
          <a:p>
            <a:pPr lvl="0"/>
            <a:r>
              <a:rPr lang="en-US" altLang="en-US" sz="3200" dirty="0">
                <a:solidFill>
                  <a:srgbClr val="007FA3"/>
                </a:solidFill>
                <a:latin typeface="Arial (Heading)"/>
              </a:rPr>
              <a:t>1. Epithelial Tissue </a:t>
            </a:r>
            <a:r>
              <a:rPr lang="en-US" altLang="en-US" sz="1800" b="0" dirty="0">
                <a:solidFill>
                  <a:srgbClr val="007FA3"/>
                </a:solidFill>
                <a:latin typeface="Arial (Heading)"/>
              </a:rPr>
              <a:t>(2 of 3)</a:t>
            </a:r>
          </a:p>
        </p:txBody>
      </p:sp>
      <p:sp>
        <p:nvSpPr>
          <p:cNvPr id="3" name="Content Placeholder 2"/>
          <p:cNvSpPr>
            <a:spLocks noGrp="1"/>
          </p:cNvSpPr>
          <p:nvPr>
            <p:ph idx="1"/>
          </p:nvPr>
        </p:nvSpPr>
        <p:spPr>
          <a:xfrm>
            <a:off x="378691" y="2057401"/>
            <a:ext cx="8220364" cy="2031302"/>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dirty="0">
                <a:solidFill>
                  <a:srgbClr val="000000"/>
                </a:solidFill>
                <a:latin typeface="Arial (Body)"/>
              </a:rPr>
              <a:t>Epithelial tissues can be further classified by their shape and arrangement.</a:t>
            </a:r>
          </a:p>
          <a:p>
            <a:pPr marL="556165" lvl="1" indent="-213265">
              <a:spcAft>
                <a:spcPct val="0"/>
              </a:spcAft>
              <a:buClr>
                <a:srgbClr val="007FA3"/>
              </a:buClr>
              <a:buSzPts val="2400"/>
            </a:pPr>
            <a:r>
              <a:rPr lang="en-US" altLang="en-US" sz="2400" dirty="0">
                <a:solidFill>
                  <a:srgbClr val="000000"/>
                </a:solidFill>
                <a:latin typeface="Arial (Body)"/>
              </a:rPr>
              <a:t>Flat– </a:t>
            </a:r>
            <a:r>
              <a:rPr lang="en-US" altLang="en-US" sz="2400" b="1" dirty="0">
                <a:solidFill>
                  <a:srgbClr val="000000"/>
                </a:solidFill>
                <a:latin typeface="Arial (Body)"/>
              </a:rPr>
              <a:t>squamous</a:t>
            </a:r>
            <a:r>
              <a:rPr lang="en-US" altLang="en-US" sz="2400" dirty="0">
                <a:solidFill>
                  <a:srgbClr val="000000"/>
                </a:solidFill>
                <a:latin typeface="Arial (Body)"/>
              </a:rPr>
              <a:t> </a:t>
            </a:r>
            <a:r>
              <a:rPr lang="en-US" altLang="en-US" sz="2400" dirty="0">
                <a:solidFill>
                  <a:srgbClr val="0070C0"/>
                </a:solidFill>
                <a:latin typeface="Arial (Body)"/>
              </a:rPr>
              <a:t>(kidney, capillary and alveoli)</a:t>
            </a:r>
          </a:p>
          <a:p>
            <a:pPr marL="556165" lvl="1" indent="-213265">
              <a:spcAft>
                <a:spcPct val="0"/>
              </a:spcAft>
              <a:buClr>
                <a:srgbClr val="007FA3"/>
              </a:buClr>
              <a:buSzPts val="2400"/>
            </a:pPr>
            <a:r>
              <a:rPr lang="en-US" altLang="en-US" sz="2400" dirty="0">
                <a:solidFill>
                  <a:srgbClr val="000000"/>
                </a:solidFill>
                <a:latin typeface="Arial (Body)"/>
              </a:rPr>
              <a:t>Cube shaped – </a:t>
            </a:r>
            <a:r>
              <a:rPr lang="en-US" altLang="en-US" sz="2400" b="1" dirty="0">
                <a:solidFill>
                  <a:srgbClr val="000000"/>
                </a:solidFill>
                <a:latin typeface="Arial (Body)"/>
              </a:rPr>
              <a:t>cuboidal</a:t>
            </a:r>
            <a:r>
              <a:rPr lang="en-US" altLang="en-US" sz="2400" dirty="0">
                <a:solidFill>
                  <a:srgbClr val="0070C0"/>
                </a:solidFill>
                <a:latin typeface="Arial (Body)"/>
              </a:rPr>
              <a:t>( ovary, thyroid gland, pancreas and salivary gland)</a:t>
            </a:r>
          </a:p>
          <a:p>
            <a:pPr marL="556165" lvl="1" indent="-213265">
              <a:spcAft>
                <a:spcPct val="0"/>
              </a:spcAft>
              <a:buClr>
                <a:srgbClr val="007FA3"/>
              </a:buClr>
              <a:buSzPts val="2400"/>
            </a:pPr>
            <a:r>
              <a:rPr lang="en-US" altLang="en-US" sz="2400" dirty="0">
                <a:solidFill>
                  <a:srgbClr val="000000"/>
                </a:solidFill>
                <a:latin typeface="Arial (Body)"/>
              </a:rPr>
              <a:t>Column-like – </a:t>
            </a:r>
            <a:r>
              <a:rPr lang="en-US" altLang="en-US" sz="2400" b="1" dirty="0">
                <a:solidFill>
                  <a:srgbClr val="000000"/>
                </a:solidFill>
                <a:latin typeface="Arial (Body)"/>
              </a:rPr>
              <a:t>columnar</a:t>
            </a:r>
            <a:r>
              <a:rPr lang="en-US" altLang="en-US" sz="2400" dirty="0">
                <a:solidFill>
                  <a:srgbClr val="000000"/>
                </a:solidFill>
                <a:latin typeface="Arial (Body)"/>
              </a:rPr>
              <a:t> </a:t>
            </a:r>
            <a:r>
              <a:rPr lang="en-US" altLang="en-US" sz="2400" dirty="0">
                <a:solidFill>
                  <a:srgbClr val="0070C0"/>
                </a:solidFill>
                <a:latin typeface="Arial (Body)"/>
              </a:rPr>
              <a:t>(stomach and intestine)</a:t>
            </a:r>
          </a:p>
          <a:p>
            <a:pPr marL="556165" lvl="1" indent="-213265">
              <a:spcAft>
                <a:spcPct val="0"/>
              </a:spcAft>
              <a:buClr>
                <a:srgbClr val="007FA3"/>
              </a:buClr>
              <a:buSzPts val="2400"/>
            </a:pPr>
            <a:r>
              <a:rPr lang="en-US" altLang="en-US" sz="2400" dirty="0">
                <a:solidFill>
                  <a:srgbClr val="000000"/>
                </a:solidFill>
                <a:latin typeface="Arial (Body)"/>
              </a:rPr>
              <a:t>Stretchy and variably shaped – </a:t>
            </a:r>
            <a:r>
              <a:rPr lang="en-US" altLang="en-US" sz="2400" b="1" dirty="0">
                <a:solidFill>
                  <a:srgbClr val="000000"/>
                </a:solidFill>
                <a:latin typeface="Arial (Body)"/>
              </a:rPr>
              <a:t>transitional</a:t>
            </a:r>
            <a:r>
              <a:rPr lang="en-US" altLang="en-US" sz="2400" dirty="0">
                <a:solidFill>
                  <a:srgbClr val="000000"/>
                </a:solidFill>
                <a:latin typeface="Arial (Body)"/>
              </a:rPr>
              <a:t> ( </a:t>
            </a:r>
            <a:r>
              <a:rPr lang="en-US" altLang="en-US" sz="2400" dirty="0">
                <a:solidFill>
                  <a:srgbClr val="0070C0"/>
                </a:solidFill>
                <a:latin typeface="Arial (Body)"/>
              </a:rPr>
              <a:t>bladder</a:t>
            </a:r>
            <a:r>
              <a:rPr lang="en-US" altLang="en-US" sz="2400" dirty="0">
                <a:solidFill>
                  <a:srgbClr val="000000"/>
                </a:solidFill>
                <a:latin typeface="Arial (Body)"/>
              </a:rPr>
              <a:t>)</a:t>
            </a:r>
          </a:p>
        </p:txBody>
      </p:sp>
    </p:spTree>
    <p:extLst>
      <p:ext uri="{BB962C8B-B14F-4D97-AF65-F5344CB8AC3E}">
        <p14:creationId xmlns:p14="http://schemas.microsoft.com/office/powerpoint/2010/main" val="984996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e epithelial membranes in the human body. &#10;&#10;The locations are as follows. &#10;• The simple squamous is in the lungs. &#10;• The simple cuboidal is in the kidneys. &#10;• The simple columnar is in the small intestines. &#10;• The transitional epithelium is in the urethra. &#10;• The pseudostratified columnar is in the uterus. &#10;• The stratified cuboidal is under the arms. &#10;• The stratified squamous is in the esophagus.&#10;"/>
          <p:cNvPicPr>
            <a:picLocks noChangeAspect="1"/>
          </p:cNvPicPr>
          <p:nvPr/>
        </p:nvPicPr>
        <p:blipFill rotWithShape="1">
          <a:blip r:embed="rId3">
            <a:extLst>
              <a:ext uri="{28A0092B-C50C-407E-A947-70E740481C1C}">
                <a14:useLocalDpi xmlns:a14="http://schemas.microsoft.com/office/drawing/2010/main" val="0"/>
              </a:ext>
            </a:extLst>
          </a:blip>
          <a:srcRect l="2723" r="2712" b="3751"/>
          <a:stretch/>
        </p:blipFill>
        <p:spPr bwMode="auto">
          <a:xfrm>
            <a:off x="2752436" y="64655"/>
            <a:ext cx="5948219" cy="66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55B52A1A-04F0-80AD-0480-FEF1BCFFABBE}"/>
              </a:ext>
            </a:extLst>
          </p:cNvPr>
          <p:cNvSpPr>
            <a:spLocks noGrp="1"/>
          </p:cNvSpPr>
          <p:nvPr>
            <p:ph type="title"/>
          </p:nvPr>
        </p:nvSpPr>
        <p:spPr>
          <a:xfrm>
            <a:off x="1" y="0"/>
            <a:ext cx="3001818" cy="591127"/>
          </a:xfrm>
          <a:solidFill>
            <a:schemeClr val="tx2">
              <a:lumMod val="20000"/>
              <a:lumOff val="80000"/>
            </a:schemeClr>
          </a:solidFill>
        </p:spPr>
        <p:txBody>
          <a:bodyPr/>
          <a:lstStyle/>
          <a:p>
            <a:r>
              <a:rPr lang="en-US" dirty="0"/>
              <a:t>Epithelial Tissue </a:t>
            </a:r>
          </a:p>
        </p:txBody>
      </p:sp>
    </p:spTree>
    <p:extLst>
      <p:ext uri="{BB962C8B-B14F-4D97-AF65-F5344CB8AC3E}">
        <p14:creationId xmlns:p14="http://schemas.microsoft.com/office/powerpoint/2010/main" val="1425068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2. Epithelial Tissue </a:t>
            </a:r>
            <a:r>
              <a:rPr lang="en-US" altLang="en-US" sz="1500" b="0" dirty="0">
                <a:solidFill>
                  <a:srgbClr val="007FA3"/>
                </a:solidFill>
                <a:latin typeface="Arial (Heading)"/>
              </a:rPr>
              <a:t>(3 of 3)</a:t>
            </a:r>
          </a:p>
        </p:txBody>
      </p:sp>
      <p:sp>
        <p:nvSpPr>
          <p:cNvPr id="3" name="Content Placeholder 2"/>
          <p:cNvSpPr>
            <a:spLocks noGrp="1"/>
          </p:cNvSpPr>
          <p:nvPr>
            <p:ph idx="1"/>
          </p:nvPr>
        </p:nvSpPr>
        <p:spPr>
          <a:xfrm>
            <a:off x="720436" y="2057400"/>
            <a:ext cx="7966364" cy="2089011"/>
          </a:xfrm>
        </p:spPr>
        <p:txBody>
          <a:bodyPr wrap="square" lIns="68569" tIns="68569" rIns="68569" bIns="68569" anchor="t" anchorCtr="0">
            <a:noAutofit/>
          </a:bodyPr>
          <a:lstStyle/>
          <a:p>
            <a:pPr marL="191738" indent="-191738">
              <a:spcAft>
                <a:spcPct val="0"/>
              </a:spcAft>
              <a:buClr>
                <a:srgbClr val="007FA3"/>
              </a:buClr>
              <a:buSzPts val="2400"/>
            </a:pPr>
            <a:r>
              <a:rPr lang="en-US" altLang="en-US" sz="2800" b="1" dirty="0">
                <a:solidFill>
                  <a:srgbClr val="0070C0"/>
                </a:solidFill>
                <a:latin typeface="Arial (Body)"/>
              </a:rPr>
              <a:t>Simple</a:t>
            </a:r>
            <a:r>
              <a:rPr lang="en-US" altLang="en-US" sz="2800" dirty="0">
                <a:solidFill>
                  <a:srgbClr val="000000"/>
                </a:solidFill>
                <a:latin typeface="Arial (Body)"/>
              </a:rPr>
              <a:t>: cells are arranged in a single layer and are all the same type of cell</a:t>
            </a:r>
          </a:p>
          <a:p>
            <a:pPr marL="191738" indent="-191738">
              <a:spcAft>
                <a:spcPct val="0"/>
              </a:spcAft>
              <a:buClr>
                <a:srgbClr val="007FA3"/>
              </a:buClr>
              <a:buSzPts val="2400"/>
            </a:pPr>
            <a:r>
              <a:rPr lang="en-US" altLang="en-US" sz="2800" b="1" dirty="0">
                <a:solidFill>
                  <a:srgbClr val="0070C0"/>
                </a:solidFill>
                <a:latin typeface="Arial (Body)"/>
              </a:rPr>
              <a:t>Stratified</a:t>
            </a:r>
            <a:r>
              <a:rPr lang="en-US" altLang="en-US" sz="2800" dirty="0">
                <a:solidFill>
                  <a:srgbClr val="000000"/>
                </a:solidFill>
                <a:latin typeface="Arial (Body)"/>
              </a:rPr>
              <a:t>: cells are several layers deep; named by the type of cell on the outer layer</a:t>
            </a:r>
          </a:p>
          <a:p>
            <a:pPr marL="191738" indent="-191738">
              <a:spcAft>
                <a:spcPct val="0"/>
              </a:spcAft>
              <a:buClr>
                <a:srgbClr val="007FA3"/>
              </a:buClr>
              <a:buSzPts val="2400"/>
            </a:pPr>
            <a:r>
              <a:rPr lang="en-US" altLang="en-US" sz="2800" b="1" dirty="0">
                <a:solidFill>
                  <a:srgbClr val="0070C0"/>
                </a:solidFill>
                <a:latin typeface="Arial (Body)"/>
              </a:rPr>
              <a:t>Pseudostratified</a:t>
            </a:r>
            <a:r>
              <a:rPr lang="en-US" altLang="en-US" sz="2800" dirty="0">
                <a:solidFill>
                  <a:srgbClr val="000000"/>
                </a:solidFill>
                <a:latin typeface="Arial (Body)"/>
              </a:rPr>
              <a:t>: a single layer of cells that looks stratified</a:t>
            </a:r>
          </a:p>
        </p:txBody>
      </p:sp>
    </p:spTree>
    <p:extLst>
      <p:ext uri="{BB962C8B-B14F-4D97-AF65-F5344CB8AC3E}">
        <p14:creationId xmlns:p14="http://schemas.microsoft.com/office/powerpoint/2010/main" val="950552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6" y="1018779"/>
            <a:ext cx="7140864" cy="623253"/>
          </a:xfrm>
          <a:solidFill>
            <a:schemeClr val="accent2">
              <a:lumMod val="20000"/>
              <a:lumOff val="80000"/>
            </a:schemeClr>
          </a:solidFill>
        </p:spPr>
        <p:txBody>
          <a:bodyPr lIns="68569" tIns="68569" rIns="68569" bIns="68569" anchor="b" anchorCtr="0">
            <a:noAutofit/>
          </a:bodyPr>
          <a:lstStyle/>
          <a:p>
            <a:pPr lvl="0"/>
            <a:r>
              <a:rPr lang="en-US" altLang="en-US" sz="3600" dirty="0">
                <a:solidFill>
                  <a:srgbClr val="007FA3"/>
                </a:solidFill>
                <a:latin typeface="Arial (Heading)"/>
              </a:rPr>
              <a:t>2. Connective Tissue </a:t>
            </a:r>
            <a:r>
              <a:rPr lang="en-US" altLang="en-US" sz="2000" b="0" dirty="0">
                <a:solidFill>
                  <a:srgbClr val="007FA3"/>
                </a:solidFill>
                <a:latin typeface="Arial (Heading)"/>
              </a:rPr>
              <a:t>(1 of 3)</a:t>
            </a:r>
          </a:p>
        </p:txBody>
      </p:sp>
      <p:sp>
        <p:nvSpPr>
          <p:cNvPr id="3" name="Content Placeholder 2"/>
          <p:cNvSpPr>
            <a:spLocks noGrp="1"/>
          </p:cNvSpPr>
          <p:nvPr>
            <p:ph idx="1"/>
          </p:nvPr>
        </p:nvSpPr>
        <p:spPr>
          <a:xfrm>
            <a:off x="406399" y="2057400"/>
            <a:ext cx="8164945" cy="2204427"/>
          </a:xfrm>
        </p:spPr>
        <p:txBody>
          <a:bodyPr wrap="square" lIns="68569" tIns="68569" rIns="68569" bIns="68569" anchor="t" anchorCtr="0">
            <a:noAutofit/>
          </a:bodyPr>
          <a:lstStyle/>
          <a:p>
            <a:pPr marL="191738" indent="-191738">
              <a:spcAft>
                <a:spcPct val="0"/>
              </a:spcAft>
              <a:buClr>
                <a:srgbClr val="007FA3"/>
              </a:buClr>
              <a:buSzPts val="2400"/>
            </a:pPr>
            <a:r>
              <a:rPr lang="en-US" altLang="en-US" sz="3200" dirty="0">
                <a:solidFill>
                  <a:srgbClr val="000000"/>
                </a:solidFill>
                <a:latin typeface="Arial (Body)"/>
              </a:rPr>
              <a:t>The most common type of the tissue</a:t>
            </a:r>
          </a:p>
          <a:p>
            <a:pPr marL="556165" lvl="1" indent="-213265">
              <a:spcAft>
                <a:spcPct val="0"/>
              </a:spcAft>
              <a:buClr>
                <a:srgbClr val="007FA3"/>
              </a:buClr>
              <a:buSzPts val="2400"/>
            </a:pPr>
            <a:r>
              <a:rPr lang="en-US" altLang="en-US" sz="3200" dirty="0">
                <a:solidFill>
                  <a:srgbClr val="000000"/>
                </a:solidFill>
                <a:latin typeface="Arial (Body)"/>
              </a:rPr>
              <a:t>Scattered throughout the body</a:t>
            </a:r>
          </a:p>
          <a:p>
            <a:pPr marL="556165" lvl="1" indent="-213265">
              <a:spcAft>
                <a:spcPct val="0"/>
              </a:spcAft>
              <a:buClr>
                <a:srgbClr val="007FA3"/>
              </a:buClr>
              <a:buSzPts val="2400"/>
            </a:pPr>
            <a:r>
              <a:rPr lang="en-US" altLang="en-US" sz="3200" dirty="0">
                <a:solidFill>
                  <a:srgbClr val="000000"/>
                </a:solidFill>
                <a:latin typeface="Arial (Body)"/>
              </a:rPr>
              <a:t>Found in organs, </a:t>
            </a:r>
            <a:r>
              <a:rPr lang="en-US" altLang="en-US" sz="3200" dirty="0">
                <a:solidFill>
                  <a:srgbClr val="0070C0"/>
                </a:solidFill>
                <a:latin typeface="Arial (Body)"/>
              </a:rPr>
              <a:t>bones</a:t>
            </a:r>
            <a:r>
              <a:rPr lang="en-US" altLang="en-US" sz="3200" dirty="0">
                <a:solidFill>
                  <a:srgbClr val="000000"/>
                </a:solidFill>
                <a:latin typeface="Arial (Body)"/>
              </a:rPr>
              <a:t>, nerves, </a:t>
            </a:r>
            <a:r>
              <a:rPr lang="en-US" altLang="en-US" sz="3200" b="1" dirty="0">
                <a:solidFill>
                  <a:srgbClr val="000000"/>
                </a:solidFill>
                <a:latin typeface="Arial (Body)"/>
              </a:rPr>
              <a:t>muscles</a:t>
            </a:r>
            <a:r>
              <a:rPr lang="en-US" altLang="en-US" sz="3200" dirty="0">
                <a:solidFill>
                  <a:srgbClr val="000000"/>
                </a:solidFill>
                <a:latin typeface="Arial (Body)"/>
              </a:rPr>
              <a:t>, </a:t>
            </a:r>
            <a:r>
              <a:rPr lang="en-US" altLang="en-US" sz="3200" dirty="0">
                <a:solidFill>
                  <a:srgbClr val="0070C0"/>
                </a:solidFill>
                <a:latin typeface="Arial (Body)"/>
              </a:rPr>
              <a:t>membranes</a:t>
            </a:r>
            <a:r>
              <a:rPr lang="en-US" altLang="en-US" sz="3200" dirty="0">
                <a:solidFill>
                  <a:srgbClr val="000000"/>
                </a:solidFill>
                <a:latin typeface="Arial (Body)"/>
              </a:rPr>
              <a:t>, and </a:t>
            </a:r>
            <a:r>
              <a:rPr lang="en-US" altLang="en-US" sz="3200" b="1" dirty="0">
                <a:solidFill>
                  <a:srgbClr val="000000"/>
                </a:solidFill>
                <a:latin typeface="Arial (Body)"/>
              </a:rPr>
              <a:t>skin</a:t>
            </a:r>
          </a:p>
          <a:p>
            <a:pPr marL="191738" indent="-191738">
              <a:spcAft>
                <a:spcPct val="0"/>
              </a:spcAft>
              <a:buClr>
                <a:srgbClr val="007FA3"/>
              </a:buClr>
              <a:buSzPts val="2400"/>
            </a:pPr>
            <a:r>
              <a:rPr lang="en-US" altLang="en-US" sz="3200" dirty="0">
                <a:solidFill>
                  <a:srgbClr val="000000"/>
                </a:solidFill>
                <a:latin typeface="Arial (Body)"/>
              </a:rPr>
              <a:t>Holds things together and provides structure and support</a:t>
            </a:r>
          </a:p>
          <a:p>
            <a:pPr marL="0" indent="0">
              <a:spcAft>
                <a:spcPct val="0"/>
              </a:spcAft>
              <a:buClr>
                <a:srgbClr val="007FA3"/>
              </a:buClr>
              <a:buSzPts val="2400"/>
              <a:buNone/>
            </a:pPr>
            <a:endParaRPr lang="en-US" altLang="en-US" sz="3200" dirty="0">
              <a:solidFill>
                <a:srgbClr val="000000"/>
              </a:solidFill>
              <a:latin typeface="Arial (Body)"/>
            </a:endParaRPr>
          </a:p>
        </p:txBody>
      </p:sp>
    </p:spTree>
    <p:extLst>
      <p:ext uri="{BB962C8B-B14F-4D97-AF65-F5344CB8AC3E}">
        <p14:creationId xmlns:p14="http://schemas.microsoft.com/office/powerpoint/2010/main" val="3373616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018779"/>
            <a:ext cx="6946900" cy="573763"/>
          </a:xfrm>
          <a:solidFill>
            <a:schemeClr val="accent2">
              <a:lumMod val="20000"/>
              <a:lumOff val="80000"/>
            </a:schemeClr>
          </a:solidFill>
        </p:spPr>
        <p:txBody>
          <a:bodyPr lIns="68569" tIns="68569" rIns="68569" bIns="68569" anchor="b" anchorCtr="0">
            <a:noAutofit/>
          </a:bodyPr>
          <a:lstStyle/>
          <a:p>
            <a:pPr lvl="0"/>
            <a:r>
              <a:rPr lang="en-US" altLang="en-US" sz="3200" dirty="0">
                <a:solidFill>
                  <a:srgbClr val="007FA3"/>
                </a:solidFill>
                <a:latin typeface="Arial (Heading)"/>
              </a:rPr>
              <a:t>Connective Tissue</a:t>
            </a:r>
            <a:endParaRPr lang="en-US" altLang="en-US" sz="1800" b="0" dirty="0">
              <a:solidFill>
                <a:srgbClr val="007FA3"/>
              </a:solidFill>
              <a:latin typeface="Arial (Heading)"/>
            </a:endParaRPr>
          </a:p>
        </p:txBody>
      </p:sp>
      <p:sp>
        <p:nvSpPr>
          <p:cNvPr id="3" name="Content Placeholder 2"/>
          <p:cNvSpPr>
            <a:spLocks noGrp="1"/>
          </p:cNvSpPr>
          <p:nvPr>
            <p:ph idx="1"/>
          </p:nvPr>
        </p:nvSpPr>
        <p:spPr>
          <a:xfrm>
            <a:off x="812800" y="2057399"/>
            <a:ext cx="7527636" cy="3151909"/>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b="1" dirty="0">
                <a:solidFill>
                  <a:srgbClr val="000000"/>
                </a:solidFill>
                <a:latin typeface="Arial (Body)"/>
              </a:rPr>
              <a:t>Connective tissue proper</a:t>
            </a:r>
          </a:p>
          <a:p>
            <a:pPr marL="556165" lvl="1" indent="-213265">
              <a:spcAft>
                <a:spcPct val="0"/>
              </a:spcAft>
              <a:buClr>
                <a:srgbClr val="007FA3"/>
              </a:buClr>
              <a:buSzPts val="2400"/>
            </a:pPr>
            <a:r>
              <a:rPr lang="en-US" altLang="en-US" sz="2400" b="1" dirty="0">
                <a:solidFill>
                  <a:srgbClr val="000000"/>
                </a:solidFill>
                <a:latin typeface="Arial (Body)"/>
              </a:rPr>
              <a:t>Areolar</a:t>
            </a:r>
          </a:p>
          <a:p>
            <a:pPr marL="858584" lvl="2" indent="-172784">
              <a:spcAft>
                <a:spcPct val="0"/>
              </a:spcAft>
              <a:buClr>
                <a:srgbClr val="007FA3"/>
              </a:buClr>
              <a:buSzPts val="2400"/>
            </a:pPr>
            <a:r>
              <a:rPr lang="en-US" altLang="en-US" sz="2400" b="1" dirty="0">
                <a:solidFill>
                  <a:srgbClr val="000000"/>
                </a:solidFill>
                <a:latin typeface="Arial (Body)"/>
              </a:rPr>
              <a:t>Fine, delicate webs</a:t>
            </a:r>
          </a:p>
          <a:p>
            <a:pPr marL="556165" lvl="1" indent="-213265">
              <a:spcAft>
                <a:spcPct val="0"/>
              </a:spcAft>
              <a:buClr>
                <a:srgbClr val="007FA3"/>
              </a:buClr>
              <a:buSzPts val="2400"/>
            </a:pPr>
            <a:r>
              <a:rPr lang="en-US" altLang="en-US" sz="2400" b="1" dirty="0">
                <a:solidFill>
                  <a:srgbClr val="000000"/>
                </a:solidFill>
                <a:latin typeface="Arial (Body)"/>
              </a:rPr>
              <a:t>Adipose</a:t>
            </a:r>
          </a:p>
          <a:p>
            <a:pPr marL="858584" lvl="2" indent="-172784">
              <a:spcAft>
                <a:spcPct val="0"/>
              </a:spcAft>
              <a:buClr>
                <a:srgbClr val="007FA3"/>
              </a:buClr>
              <a:buSzPts val="2400"/>
            </a:pPr>
            <a:r>
              <a:rPr lang="en-US" altLang="en-US" sz="2400" b="1" dirty="0">
                <a:solidFill>
                  <a:srgbClr val="000000"/>
                </a:solidFill>
                <a:latin typeface="Arial (Body)"/>
              </a:rPr>
              <a:t>Fat</a:t>
            </a:r>
          </a:p>
          <a:p>
            <a:pPr marL="556165" lvl="1" indent="-213265">
              <a:spcAft>
                <a:spcPct val="0"/>
              </a:spcAft>
              <a:buClr>
                <a:srgbClr val="007FA3"/>
              </a:buClr>
              <a:buSzPts val="2400"/>
            </a:pPr>
            <a:r>
              <a:rPr lang="en-US" altLang="en-US" sz="2400" b="1" dirty="0">
                <a:solidFill>
                  <a:srgbClr val="000000"/>
                </a:solidFill>
                <a:latin typeface="Arial (Body)"/>
              </a:rPr>
              <a:t>Dense</a:t>
            </a:r>
          </a:p>
          <a:p>
            <a:pPr marL="858584" lvl="2" indent="-172784">
              <a:spcAft>
                <a:spcPct val="0"/>
              </a:spcAft>
              <a:buClr>
                <a:srgbClr val="007FA3"/>
              </a:buClr>
              <a:buSzPts val="2400"/>
            </a:pPr>
            <a:r>
              <a:rPr lang="en-US" altLang="en-US" sz="2400" b="1" dirty="0">
                <a:solidFill>
                  <a:srgbClr val="000000"/>
                </a:solidFill>
                <a:latin typeface="Arial (Body)"/>
              </a:rPr>
              <a:t>Strong cord-like structures, similar to wire cables</a:t>
            </a:r>
          </a:p>
        </p:txBody>
      </p:sp>
    </p:spTree>
    <p:extLst>
      <p:ext uri="{BB962C8B-B14F-4D97-AF65-F5344CB8AC3E}">
        <p14:creationId xmlns:p14="http://schemas.microsoft.com/office/powerpoint/2010/main" val="2161683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Connective Tissue </a:t>
            </a:r>
            <a:r>
              <a:rPr lang="en-US" altLang="en-US" sz="1500" b="0" dirty="0">
                <a:solidFill>
                  <a:srgbClr val="007FA3"/>
                </a:solidFill>
                <a:latin typeface="Arial (Heading)"/>
              </a:rPr>
              <a:t>(3 of 3)</a:t>
            </a:r>
          </a:p>
        </p:txBody>
      </p:sp>
      <p:sp>
        <p:nvSpPr>
          <p:cNvPr id="3" name="Content Placeholder 2"/>
          <p:cNvSpPr>
            <a:spLocks noGrp="1"/>
          </p:cNvSpPr>
          <p:nvPr>
            <p:ph idx="1"/>
          </p:nvPr>
        </p:nvSpPr>
        <p:spPr>
          <a:xfrm>
            <a:off x="766617" y="2057400"/>
            <a:ext cx="7647709" cy="2262135"/>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b="1" dirty="0">
                <a:solidFill>
                  <a:srgbClr val="000000"/>
                </a:solidFill>
                <a:latin typeface="Arial (Body)"/>
              </a:rPr>
              <a:t>Cartilage</a:t>
            </a:r>
          </a:p>
          <a:p>
            <a:pPr marL="556165" lvl="1" indent="-213265">
              <a:spcAft>
                <a:spcPct val="0"/>
              </a:spcAft>
              <a:buClr>
                <a:srgbClr val="007FA3"/>
              </a:buClr>
              <a:buSzPts val="2400"/>
            </a:pPr>
            <a:r>
              <a:rPr lang="en-US" altLang="en-US" sz="2400" b="1" dirty="0">
                <a:solidFill>
                  <a:srgbClr val="000000"/>
                </a:solidFill>
                <a:latin typeface="Arial (Body)"/>
              </a:rPr>
              <a:t>Cells in holes in gel-like matrix</a:t>
            </a:r>
          </a:p>
          <a:p>
            <a:pPr marL="191738" indent="-191738">
              <a:spcAft>
                <a:spcPct val="0"/>
              </a:spcAft>
              <a:buClr>
                <a:srgbClr val="007FA3"/>
              </a:buClr>
              <a:buSzPts val="2400"/>
            </a:pPr>
            <a:r>
              <a:rPr lang="en-US" altLang="en-US" sz="2400" b="1" dirty="0">
                <a:solidFill>
                  <a:srgbClr val="000000"/>
                </a:solidFill>
                <a:latin typeface="Arial (Body)"/>
              </a:rPr>
              <a:t>Bone</a:t>
            </a:r>
          </a:p>
          <a:p>
            <a:pPr marL="556165" lvl="1" indent="-213265">
              <a:spcAft>
                <a:spcPct val="0"/>
              </a:spcAft>
              <a:buClr>
                <a:srgbClr val="007FA3"/>
              </a:buClr>
              <a:buSzPts val="2400"/>
            </a:pPr>
            <a:r>
              <a:rPr lang="en-US" altLang="en-US" sz="2400" b="1" dirty="0">
                <a:solidFill>
                  <a:srgbClr val="000000"/>
                </a:solidFill>
                <a:latin typeface="Arial (Body)"/>
              </a:rPr>
              <a:t>Cells in mineral matrix</a:t>
            </a:r>
          </a:p>
          <a:p>
            <a:pPr marL="191738" indent="-191738">
              <a:spcAft>
                <a:spcPct val="0"/>
              </a:spcAft>
              <a:buClr>
                <a:srgbClr val="007FA3"/>
              </a:buClr>
              <a:buSzPts val="2400"/>
            </a:pPr>
            <a:r>
              <a:rPr lang="en-US" altLang="en-US" sz="2400" b="1" dirty="0">
                <a:solidFill>
                  <a:srgbClr val="000000"/>
                </a:solidFill>
                <a:latin typeface="Arial (Body)"/>
              </a:rPr>
              <a:t>Blood and Lymph Fluid</a:t>
            </a:r>
          </a:p>
          <a:p>
            <a:pPr marL="556165" lvl="1" indent="-213265">
              <a:spcAft>
                <a:spcPct val="0"/>
              </a:spcAft>
              <a:buClr>
                <a:srgbClr val="007FA3"/>
              </a:buClr>
              <a:buSzPts val="2400"/>
            </a:pPr>
            <a:r>
              <a:rPr lang="en-US" altLang="en-US" sz="2400" b="1" dirty="0">
                <a:solidFill>
                  <a:srgbClr val="000000"/>
                </a:solidFill>
                <a:latin typeface="Arial (Body)"/>
              </a:rPr>
              <a:t>Cells in liquid matrix</a:t>
            </a:r>
          </a:p>
        </p:txBody>
      </p:sp>
    </p:spTree>
    <p:extLst>
      <p:ext uri="{BB962C8B-B14F-4D97-AF65-F5344CB8AC3E}">
        <p14:creationId xmlns:p14="http://schemas.microsoft.com/office/powerpoint/2010/main" val="2243354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e structures, shown in the arm, are as follows.&#10;• Dense connective tissue includes the dermis, the layer under the skin, and the tendon, flexible tissue that connects muscle to bone. &#10;• Loose connective tissue includes the subcutaneous layer, which is under the dermis. &#10;• Loose connective tissue is also comprised of areolar tissue, collagen and elastic fibers, fat cells or adipose tissue, blood vessels and other connective tissue cells. &#10;• The cartilage is made of cells and covers the end of the bone. &#10;• The bone is made of cells and blood vessels.&#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36" y="683492"/>
            <a:ext cx="6706756" cy="561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544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55" y="871866"/>
            <a:ext cx="7020791" cy="489581"/>
          </a:xfrm>
          <a:solidFill>
            <a:schemeClr val="tx2">
              <a:lumMod val="20000"/>
              <a:lumOff val="80000"/>
            </a:schemeClr>
          </a:solidFill>
        </p:spPr>
        <p:txBody>
          <a:bodyPr lIns="68569" tIns="68569" rIns="68569" bIns="68569" anchor="b" anchorCtr="0">
            <a:noAutofit/>
          </a:bodyPr>
          <a:lstStyle/>
          <a:p>
            <a:pPr lvl="0"/>
            <a:r>
              <a:rPr lang="en-US" altLang="en-US" sz="3600" dirty="0">
                <a:solidFill>
                  <a:srgbClr val="007FA3"/>
                </a:solidFill>
                <a:latin typeface="Arial (Heading)"/>
              </a:rPr>
              <a:t>Synovial Membrane</a:t>
            </a:r>
          </a:p>
        </p:txBody>
      </p:sp>
      <p:sp>
        <p:nvSpPr>
          <p:cNvPr id="3" name="Content Placeholder 2"/>
          <p:cNvSpPr>
            <a:spLocks noGrp="1"/>
          </p:cNvSpPr>
          <p:nvPr>
            <p:ph idx="1"/>
          </p:nvPr>
        </p:nvSpPr>
        <p:spPr>
          <a:xfrm>
            <a:off x="674255" y="2057400"/>
            <a:ext cx="8164945" cy="1812012"/>
          </a:xfrm>
        </p:spPr>
        <p:txBody>
          <a:bodyPr wrap="square" lIns="68569" tIns="68569" rIns="68569" bIns="68569" anchor="t" anchorCtr="0">
            <a:noAutofit/>
          </a:bodyPr>
          <a:lstStyle/>
          <a:p>
            <a:pPr marL="191738" indent="-191738">
              <a:spcAft>
                <a:spcPct val="0"/>
              </a:spcAft>
              <a:buClr>
                <a:srgbClr val="007FA3"/>
              </a:buClr>
              <a:buSzPts val="2400"/>
            </a:pPr>
            <a:r>
              <a:rPr lang="en-US" altLang="en-US" sz="2800" dirty="0">
                <a:solidFill>
                  <a:srgbClr val="000000"/>
                </a:solidFill>
                <a:latin typeface="Arial (Body)"/>
              </a:rPr>
              <a:t>The connective tissue membrane is the synovial membrane.</a:t>
            </a:r>
          </a:p>
          <a:p>
            <a:pPr marL="191738" indent="-191738">
              <a:spcAft>
                <a:spcPct val="0"/>
              </a:spcAft>
              <a:buClr>
                <a:srgbClr val="007FA3"/>
              </a:buClr>
              <a:buSzPts val="2400"/>
            </a:pPr>
            <a:r>
              <a:rPr lang="en-US" altLang="en-US" sz="2800" dirty="0">
                <a:solidFill>
                  <a:srgbClr val="000000"/>
                </a:solidFill>
                <a:latin typeface="Arial (Body)"/>
              </a:rPr>
              <a:t>Found in the space between joints</a:t>
            </a:r>
          </a:p>
          <a:p>
            <a:pPr marL="191738" indent="-191738">
              <a:spcAft>
                <a:spcPct val="0"/>
              </a:spcAft>
              <a:buClr>
                <a:srgbClr val="007FA3"/>
              </a:buClr>
              <a:buSzPts val="2400"/>
            </a:pPr>
            <a:r>
              <a:rPr lang="en-US" altLang="en-US" sz="2800" dirty="0">
                <a:solidFill>
                  <a:srgbClr val="000000"/>
                </a:solidFill>
                <a:latin typeface="Arial (Body)"/>
              </a:rPr>
              <a:t>Produces a slippery substance called synovial fluid that reduces friction when joints move</a:t>
            </a:r>
          </a:p>
        </p:txBody>
      </p:sp>
    </p:spTree>
    <p:extLst>
      <p:ext uri="{BB962C8B-B14F-4D97-AF65-F5344CB8AC3E}">
        <p14:creationId xmlns:p14="http://schemas.microsoft.com/office/powerpoint/2010/main" val="20538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68569" rIns="0" bIns="0" anchor="b" anchorCtr="0">
            <a:noAutofit/>
          </a:bodyPr>
          <a:lstStyle/>
          <a:p>
            <a:pPr lvl="0"/>
            <a:r>
              <a:rPr lang="en-US" altLang="en-US" dirty="0">
                <a:latin typeface="Arial (Heading)"/>
              </a:rPr>
              <a:t>Figure 5–4</a:t>
            </a:r>
          </a:p>
        </p:txBody>
      </p:sp>
      <p:pic>
        <p:nvPicPr>
          <p:cNvPr id="4" name="Picture 6" descr="The parts of the synovial joint and membrane are shown in the knee.&#10;&#10;The parts are as follows.&#10;• The joint capsule is where the two bones of the knee connect. &#10;• The Synovial fluid is the fluid in the knees. &#10;• The Articular cartilage surrounds the fluid. &#10;• The Synovial membrane encloses the cartilage and fluid. &#10;• The ligament connects the bones at the knees&#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919" y="2352591"/>
            <a:ext cx="51441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1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018780"/>
            <a:ext cx="7020791" cy="609113"/>
          </a:xfrm>
          <a:solidFill>
            <a:schemeClr val="accent2">
              <a:lumMod val="20000"/>
              <a:lumOff val="80000"/>
            </a:schemeClr>
          </a:solidFill>
        </p:spPr>
        <p:txBody>
          <a:bodyPr lIns="68569" tIns="68569" rIns="68569" bIns="68569" anchor="b" anchorCtr="0">
            <a:noAutofit/>
          </a:bodyPr>
          <a:lstStyle/>
          <a:p>
            <a:pPr lvl="0"/>
            <a:r>
              <a:rPr lang="en-US" altLang="en-US" sz="2700" dirty="0">
                <a:solidFill>
                  <a:srgbClr val="007FA3"/>
                </a:solidFill>
                <a:latin typeface="Arial (Heading)"/>
              </a:rPr>
              <a:t>3. Muscle Tissue</a:t>
            </a:r>
          </a:p>
        </p:txBody>
      </p:sp>
      <p:sp>
        <p:nvSpPr>
          <p:cNvPr id="3" name="Content Placeholder 2"/>
          <p:cNvSpPr>
            <a:spLocks noGrp="1"/>
          </p:cNvSpPr>
          <p:nvPr>
            <p:ph idx="1"/>
          </p:nvPr>
        </p:nvSpPr>
        <p:spPr>
          <a:xfrm>
            <a:off x="932873" y="2057400"/>
            <a:ext cx="6725227" cy="2816133"/>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dirty="0">
                <a:solidFill>
                  <a:srgbClr val="000000"/>
                </a:solidFill>
                <a:latin typeface="Arial (Body)"/>
              </a:rPr>
              <a:t>Muscle tissue provides the means for movement, by and in our bodies.</a:t>
            </a:r>
          </a:p>
          <a:p>
            <a:pPr marL="191738" indent="-191738">
              <a:spcAft>
                <a:spcPct val="0"/>
              </a:spcAft>
              <a:buClr>
                <a:srgbClr val="007FA3"/>
              </a:buClr>
              <a:buSzPts val="2400"/>
            </a:pPr>
            <a:r>
              <a:rPr lang="en-US" altLang="en-US" sz="2400" dirty="0">
                <a:solidFill>
                  <a:srgbClr val="000000"/>
                </a:solidFill>
                <a:latin typeface="Arial (Body)"/>
              </a:rPr>
              <a:t>This form of tissue has the ability to shorten itself (contractility).</a:t>
            </a:r>
          </a:p>
          <a:p>
            <a:pPr marL="191738" indent="-191738">
              <a:spcAft>
                <a:spcPct val="0"/>
              </a:spcAft>
              <a:buClr>
                <a:srgbClr val="007FA3"/>
              </a:buClr>
              <a:buSzPts val="2400"/>
            </a:pPr>
            <a:r>
              <a:rPr lang="en-US" altLang="en-US" sz="2400" dirty="0">
                <a:solidFill>
                  <a:srgbClr val="000000"/>
                </a:solidFill>
                <a:latin typeface="Arial (Body)"/>
              </a:rPr>
              <a:t>There are three types of muscle tissue</a:t>
            </a:r>
          </a:p>
          <a:p>
            <a:pPr marL="556165" lvl="1" indent="-213265">
              <a:spcAft>
                <a:spcPct val="0"/>
              </a:spcAft>
              <a:buClr>
                <a:srgbClr val="007FA3"/>
              </a:buClr>
              <a:buSzPts val="2400"/>
            </a:pPr>
            <a:r>
              <a:rPr lang="en-US" altLang="en-US" sz="2400" dirty="0">
                <a:solidFill>
                  <a:srgbClr val="000000"/>
                </a:solidFill>
                <a:latin typeface="Arial (Body)"/>
              </a:rPr>
              <a:t>Skeletal</a:t>
            </a:r>
          </a:p>
          <a:p>
            <a:pPr marL="556165" lvl="1" indent="-213265">
              <a:spcAft>
                <a:spcPct val="0"/>
              </a:spcAft>
              <a:buClr>
                <a:srgbClr val="007FA3"/>
              </a:buClr>
              <a:buSzPts val="2400"/>
            </a:pPr>
            <a:r>
              <a:rPr lang="en-US" altLang="en-US" sz="2400" dirty="0">
                <a:solidFill>
                  <a:srgbClr val="000000"/>
                </a:solidFill>
                <a:latin typeface="Arial (Body)"/>
              </a:rPr>
              <a:t>Cardiac</a:t>
            </a:r>
          </a:p>
          <a:p>
            <a:pPr marL="556165" lvl="1" indent="-213265">
              <a:spcAft>
                <a:spcPct val="0"/>
              </a:spcAft>
              <a:buClr>
                <a:srgbClr val="007FA3"/>
              </a:buClr>
              <a:buSzPts val="2400"/>
            </a:pPr>
            <a:r>
              <a:rPr lang="en-US" altLang="en-US" sz="2400" dirty="0">
                <a:solidFill>
                  <a:srgbClr val="000000"/>
                </a:solidFill>
                <a:latin typeface="Arial (Body)"/>
              </a:rPr>
              <a:t>Smooth</a:t>
            </a:r>
          </a:p>
        </p:txBody>
      </p:sp>
    </p:spTree>
    <p:extLst>
      <p:ext uri="{BB962C8B-B14F-4D97-AF65-F5344CB8AC3E}">
        <p14:creationId xmlns:p14="http://schemas.microsoft.com/office/powerpoint/2010/main" val="307744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562371"/>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The Skin</a:t>
            </a:r>
          </a:p>
        </p:txBody>
      </p:sp>
      <p:sp>
        <p:nvSpPr>
          <p:cNvPr id="3" name="Content Placeholder 2"/>
          <p:cNvSpPr>
            <a:spLocks noGrp="1"/>
          </p:cNvSpPr>
          <p:nvPr>
            <p:ph idx="1"/>
          </p:nvPr>
        </p:nvSpPr>
        <p:spPr>
          <a:xfrm>
            <a:off x="1485900" y="2057400"/>
            <a:ext cx="6172200" cy="2510280"/>
          </a:xfrm>
        </p:spPr>
        <p:txBody>
          <a:bodyPr wrap="square" lIns="68569" tIns="68569" rIns="68569" bIns="68569" anchor="t" anchorCtr="0">
            <a:noAutofit/>
          </a:bodyPr>
          <a:lstStyle/>
          <a:p>
            <a:pPr marL="191738" indent="-191738">
              <a:spcAft>
                <a:spcPct val="0"/>
              </a:spcAft>
              <a:buClr>
                <a:srgbClr val="007FA3"/>
              </a:buClr>
              <a:buSzPts val="2400"/>
            </a:pPr>
            <a:r>
              <a:rPr lang="en-US" altLang="en-US" sz="2100" b="1" dirty="0">
                <a:solidFill>
                  <a:srgbClr val="000000"/>
                </a:solidFill>
                <a:latin typeface="Arial (Body)"/>
              </a:rPr>
              <a:t>The largest organ</a:t>
            </a:r>
          </a:p>
          <a:p>
            <a:pPr marL="556165" lvl="1" indent="-213265">
              <a:spcAft>
                <a:spcPct val="0"/>
              </a:spcAft>
              <a:buClr>
                <a:srgbClr val="007FA3"/>
              </a:buClr>
              <a:buSzPts val="2400"/>
            </a:pPr>
            <a:r>
              <a:rPr lang="en-US" altLang="en-US" sz="2100" dirty="0">
                <a:solidFill>
                  <a:srgbClr val="000000"/>
                </a:solidFill>
                <a:latin typeface="Arial (Body)"/>
              </a:rPr>
              <a:t>Weighs approximately 20 pounds</a:t>
            </a:r>
          </a:p>
          <a:p>
            <a:pPr marL="556165" lvl="1" indent="-213265">
              <a:spcAft>
                <a:spcPct val="0"/>
              </a:spcAft>
              <a:buClr>
                <a:srgbClr val="007FA3"/>
              </a:buClr>
              <a:buSzPts val="2400"/>
            </a:pPr>
            <a:r>
              <a:rPr lang="en-US" altLang="en-US" sz="2100" dirty="0">
                <a:solidFill>
                  <a:srgbClr val="000000"/>
                </a:solidFill>
                <a:latin typeface="Arial (Body)"/>
              </a:rPr>
              <a:t>Covers an area about 21 square feet on an adult</a:t>
            </a:r>
          </a:p>
          <a:p>
            <a:pPr marL="191738" indent="-191738">
              <a:spcAft>
                <a:spcPct val="0"/>
              </a:spcAft>
              <a:buClr>
                <a:srgbClr val="007FA3"/>
              </a:buClr>
              <a:buSzPts val="2400"/>
            </a:pPr>
            <a:r>
              <a:rPr lang="en-US" altLang="en-US" sz="2100" b="1" dirty="0">
                <a:solidFill>
                  <a:srgbClr val="FF0000"/>
                </a:solidFill>
                <a:latin typeface="Arial (Body)"/>
              </a:rPr>
              <a:t>Three layers include:</a:t>
            </a:r>
          </a:p>
          <a:p>
            <a:pPr marL="685800" lvl="1" indent="-342900">
              <a:spcAft>
                <a:spcPct val="0"/>
              </a:spcAft>
              <a:buClr>
                <a:srgbClr val="007FA3"/>
              </a:buClr>
              <a:buSzPts val="2400"/>
              <a:buFont typeface="+mj-lt"/>
              <a:buAutoNum type="arabicPeriod"/>
            </a:pPr>
            <a:r>
              <a:rPr lang="en-US" altLang="en-US" sz="2100" b="1" dirty="0">
                <a:solidFill>
                  <a:srgbClr val="000000"/>
                </a:solidFill>
                <a:latin typeface="Arial (Body)"/>
              </a:rPr>
              <a:t>Epidermis</a:t>
            </a:r>
          </a:p>
          <a:p>
            <a:pPr marL="685800" lvl="1" indent="-342900">
              <a:spcAft>
                <a:spcPct val="0"/>
              </a:spcAft>
              <a:buClr>
                <a:srgbClr val="007FA3"/>
              </a:buClr>
              <a:buSzPts val="2400"/>
              <a:buFont typeface="+mj-lt"/>
              <a:buAutoNum type="arabicPeriod"/>
            </a:pPr>
            <a:r>
              <a:rPr lang="en-US" altLang="en-US" sz="2100" b="1" dirty="0">
                <a:solidFill>
                  <a:srgbClr val="000000"/>
                </a:solidFill>
                <a:latin typeface="Arial (Body)"/>
              </a:rPr>
              <a:t>Dermis</a:t>
            </a:r>
          </a:p>
          <a:p>
            <a:pPr marL="685800" lvl="1" indent="-342900">
              <a:spcAft>
                <a:spcPct val="0"/>
              </a:spcAft>
              <a:buClr>
                <a:srgbClr val="007FA3"/>
              </a:buClr>
              <a:buSzPts val="2400"/>
              <a:buFont typeface="+mj-lt"/>
              <a:buAutoNum type="arabicPeriod"/>
            </a:pPr>
            <a:r>
              <a:rPr lang="en-US" altLang="en-US" sz="2100" b="1" dirty="0">
                <a:solidFill>
                  <a:srgbClr val="000000"/>
                </a:solidFill>
                <a:latin typeface="Arial (Body)"/>
              </a:rPr>
              <a:t>Subcutaneous fascia</a:t>
            </a:r>
          </a:p>
        </p:txBody>
      </p:sp>
    </p:spTree>
    <p:extLst>
      <p:ext uri="{BB962C8B-B14F-4D97-AF65-F5344CB8AC3E}">
        <p14:creationId xmlns:p14="http://schemas.microsoft.com/office/powerpoint/2010/main" val="2321639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Figure 5–5</a:t>
            </a:r>
            <a:endParaRPr lang="en-IN" dirty="0"/>
          </a:p>
        </p:txBody>
      </p:sp>
      <p:pic>
        <p:nvPicPr>
          <p:cNvPr id="6" name="Picture 5" descr="The cardiac muscle, in the heart, includes intercalated discs and nucleus. Skeletal muscle, in the arms, includes the nucleus and striations. Smooth muscle, in the intestines, include the nuclei. Muscle tissue is smooth and striated. Smooth, involuntary, includes Internal organs and vessels. Striated, voluntary, includes Skeletal muscle. Striated, involuntary, includes the hear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456" y="2173698"/>
            <a:ext cx="5611091" cy="2757929"/>
          </a:xfrm>
          <a:prstGeom prst="rect">
            <a:avLst/>
          </a:prstGeom>
        </p:spPr>
      </p:pic>
    </p:spTree>
    <p:extLst>
      <p:ext uri="{BB962C8B-B14F-4D97-AF65-F5344CB8AC3E}">
        <p14:creationId xmlns:p14="http://schemas.microsoft.com/office/powerpoint/2010/main" val="953040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3" y="1018779"/>
            <a:ext cx="6623627" cy="524272"/>
          </a:xfrm>
          <a:solidFill>
            <a:schemeClr val="accent2">
              <a:lumMod val="20000"/>
              <a:lumOff val="80000"/>
            </a:schemeClr>
          </a:solidFill>
        </p:spPr>
        <p:txBody>
          <a:bodyPr/>
          <a:lstStyle/>
          <a:p>
            <a:r>
              <a:rPr lang="en-US" altLang="en-US" dirty="0">
                <a:solidFill>
                  <a:schemeClr val="tx2"/>
                </a:solidFill>
              </a:rPr>
              <a:t>4.Nervous Tissue </a:t>
            </a:r>
            <a:r>
              <a:rPr lang="en-US" altLang="en-US" sz="1350" b="0" dirty="0">
                <a:solidFill>
                  <a:schemeClr val="tx2"/>
                </a:solidFill>
              </a:rPr>
              <a:t>(1 of 3)</a:t>
            </a:r>
            <a:endParaRPr lang="en-IN" dirty="0">
              <a:solidFill>
                <a:schemeClr val="tx2"/>
              </a:solidFill>
            </a:endParaRPr>
          </a:p>
        </p:txBody>
      </p:sp>
      <p:sp>
        <p:nvSpPr>
          <p:cNvPr id="3" name="Content Placeholder 2"/>
          <p:cNvSpPr>
            <a:spLocks noGrp="1"/>
          </p:cNvSpPr>
          <p:nvPr>
            <p:ph idx="1"/>
          </p:nvPr>
        </p:nvSpPr>
        <p:spPr/>
        <p:txBody>
          <a:bodyPr/>
          <a:lstStyle/>
          <a:p>
            <a:pPr indent="-191700">
              <a:buClr>
                <a:schemeClr val="tx2"/>
              </a:buClr>
            </a:pPr>
            <a:r>
              <a:rPr lang="en-US" altLang="en-US" sz="2400" dirty="0">
                <a:latin typeface="+mn-lt"/>
              </a:rPr>
              <a:t>Acts as body’s rapid messenger service; messages can cause actions to occur</a:t>
            </a:r>
          </a:p>
          <a:p>
            <a:pPr indent="-191700">
              <a:buClr>
                <a:schemeClr val="tx2"/>
              </a:buClr>
            </a:pPr>
            <a:r>
              <a:rPr lang="en-US" altLang="en-US" sz="2400" dirty="0">
                <a:latin typeface="+mn-lt"/>
              </a:rPr>
              <a:t>Two types of nerve cells</a:t>
            </a:r>
          </a:p>
          <a:p>
            <a:pPr lvl="1" indent="-213300">
              <a:buClr>
                <a:schemeClr val="tx2"/>
              </a:buClr>
            </a:pPr>
            <a:r>
              <a:rPr lang="en-US" altLang="en-US" sz="2400" dirty="0">
                <a:latin typeface="+mn-lt"/>
              </a:rPr>
              <a:t>Neurons</a:t>
            </a:r>
          </a:p>
          <a:p>
            <a:pPr lvl="1" indent="-213300">
              <a:buClr>
                <a:schemeClr val="tx2"/>
              </a:buClr>
            </a:pPr>
            <a:r>
              <a:rPr lang="en-US" altLang="en-US" sz="2400" dirty="0">
                <a:latin typeface="+mn-lt"/>
              </a:rPr>
              <a:t>Neuroglia (glia)</a:t>
            </a:r>
          </a:p>
        </p:txBody>
      </p:sp>
    </p:spTree>
    <p:extLst>
      <p:ext uri="{BB962C8B-B14F-4D97-AF65-F5344CB8AC3E}">
        <p14:creationId xmlns:p14="http://schemas.microsoft.com/office/powerpoint/2010/main" val="3912045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18780"/>
            <a:ext cx="6172200" cy="630323"/>
          </a:xfrm>
          <a:solidFill>
            <a:schemeClr val="accent2">
              <a:lumMod val="20000"/>
              <a:lumOff val="80000"/>
            </a:schemeClr>
          </a:solidFill>
        </p:spPr>
        <p:txBody>
          <a:bodyPr/>
          <a:lstStyle/>
          <a:p>
            <a:r>
              <a:rPr lang="en-US" altLang="en-US" dirty="0">
                <a:solidFill>
                  <a:schemeClr val="tx2"/>
                </a:solidFill>
              </a:rPr>
              <a:t>Nervous Tissue </a:t>
            </a:r>
            <a:r>
              <a:rPr lang="en-US" altLang="en-US" sz="1350" b="0" dirty="0">
                <a:solidFill>
                  <a:schemeClr val="tx2"/>
                </a:solidFill>
              </a:rPr>
              <a:t>(2 of 3)</a:t>
            </a:r>
            <a:endParaRPr lang="en-IN" dirty="0">
              <a:solidFill>
                <a:schemeClr val="tx2"/>
              </a:solidFill>
            </a:endParaRPr>
          </a:p>
        </p:txBody>
      </p:sp>
      <p:sp>
        <p:nvSpPr>
          <p:cNvPr id="3" name="Content Placeholder 2"/>
          <p:cNvSpPr>
            <a:spLocks noGrp="1"/>
          </p:cNvSpPr>
          <p:nvPr>
            <p:ph idx="1"/>
          </p:nvPr>
        </p:nvSpPr>
        <p:spPr/>
        <p:txBody>
          <a:bodyPr/>
          <a:lstStyle/>
          <a:p>
            <a:pPr indent="-191700">
              <a:buClr>
                <a:schemeClr val="tx2"/>
              </a:buClr>
            </a:pPr>
            <a:r>
              <a:rPr lang="en-US" altLang="en-US" sz="2400" dirty="0">
                <a:latin typeface="+mn-lt"/>
              </a:rPr>
              <a:t>Neurons: conduct information</a:t>
            </a:r>
          </a:p>
          <a:p>
            <a:pPr lvl="1" indent="-213300">
              <a:buClr>
                <a:schemeClr val="tx2"/>
              </a:buClr>
            </a:pPr>
            <a:r>
              <a:rPr lang="en-US" altLang="en-US" sz="2400" dirty="0">
                <a:latin typeface="+mn-lt"/>
              </a:rPr>
              <a:t>Dendrites (branch-like formations on neurons) receive sensory information</a:t>
            </a:r>
          </a:p>
          <a:p>
            <a:pPr lvl="1" indent="-213300">
              <a:buClr>
                <a:schemeClr val="tx2"/>
              </a:buClr>
            </a:pPr>
            <a:r>
              <a:rPr lang="en-US" altLang="en-US" sz="2400" dirty="0">
                <a:latin typeface="+mn-lt"/>
              </a:rPr>
              <a:t>Axons (trunk-shaped structures) transport information away from the cell body</a:t>
            </a:r>
          </a:p>
          <a:p>
            <a:pPr lvl="1" indent="-213300">
              <a:buClr>
                <a:schemeClr val="tx2"/>
              </a:buClr>
            </a:pPr>
            <a:r>
              <a:rPr lang="en-US" altLang="en-US" sz="2400" dirty="0">
                <a:latin typeface="+mn-lt"/>
              </a:rPr>
              <a:t>Glia (or neuroglia)</a:t>
            </a:r>
          </a:p>
          <a:p>
            <a:pPr lvl="2" indent="-172800">
              <a:buClr>
                <a:schemeClr val="tx2"/>
              </a:buClr>
            </a:pPr>
            <a:r>
              <a:rPr lang="en-US" altLang="en-US" sz="2400" dirty="0">
                <a:latin typeface="+mn-lt"/>
              </a:rPr>
              <a:t>Support and connection cells</a:t>
            </a:r>
          </a:p>
        </p:txBody>
      </p:sp>
    </p:spTree>
    <p:extLst>
      <p:ext uri="{BB962C8B-B14F-4D97-AF65-F5344CB8AC3E}">
        <p14:creationId xmlns:p14="http://schemas.microsoft.com/office/powerpoint/2010/main" val="1945186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5–6</a:t>
            </a:r>
            <a:endParaRPr lang="en-IN" dirty="0"/>
          </a:p>
        </p:txBody>
      </p:sp>
      <p:pic>
        <p:nvPicPr>
          <p:cNvPr id="5" name="Picture 4" descr="Neuron and neuroglia are the two main types of nerve cells. The neuron includes the cell body, nucleus, axon, and dendrites. The myelin sheath covers the axon. The neuroglia is the connective tissu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427" y="2207856"/>
            <a:ext cx="3579146" cy="3086100"/>
          </a:xfrm>
          <a:prstGeom prst="rect">
            <a:avLst/>
          </a:prstGeom>
        </p:spPr>
      </p:pic>
    </p:spTree>
    <p:extLst>
      <p:ext uri="{BB962C8B-B14F-4D97-AF65-F5344CB8AC3E}">
        <p14:creationId xmlns:p14="http://schemas.microsoft.com/office/powerpoint/2010/main" val="4030366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857250"/>
            <a:ext cx="8715375" cy="5038725"/>
          </a:xfrm>
          <a:prstGeom prst="rect">
            <a:avLst/>
          </a:prstGeom>
        </p:spPr>
      </p:pic>
    </p:spTree>
    <p:extLst>
      <p:ext uri="{BB962C8B-B14F-4D97-AF65-F5344CB8AC3E}">
        <p14:creationId xmlns:p14="http://schemas.microsoft.com/office/powerpoint/2010/main" val="323036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he epidermis is comprised of the following.&#10;• Stratum corneum&#10;• Stratum lucidum&#10;• Stratum granulosum&#10;• Stratum spinosum&#10;• Stratum basale&#10;&#10;The dermis, or corium under the epidermis, contains the following.&#10;• Hair follicle &#10;• Sebaceous gland&#10;• Sweat gland&#10;• Artery and vein&#10;• Sensory receptor&#10;• Motor nerve&#10;• Arrector pili muscle&#10;• Free nerve endings&#10;• Capillaries&#10;&#10;The hair follicle is comprised of the following. &#10;• Matrix, which extends to the root and then shaft.&#10;• Dermal layer&#10;• Inner root sheath&#10;• Outer root sheath&#10;• Papilla&#10;&#10;The hypodermis, or subcutaneous fascia, is comprised of the following.&#10;• Nerve, which extends to the dermis.&#10;• Adipose tissu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23925"/>
            <a:ext cx="89344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2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629046"/>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1. Epidermis</a:t>
            </a:r>
            <a:endParaRPr lang="en-US" altLang="en-US" sz="1500" b="0" dirty="0">
              <a:solidFill>
                <a:srgbClr val="007FA3"/>
              </a:solidFill>
              <a:latin typeface="Arial (Heading)"/>
            </a:endParaRPr>
          </a:p>
        </p:txBody>
      </p:sp>
      <p:sp>
        <p:nvSpPr>
          <p:cNvPr id="3" name="Content Placeholder 2"/>
          <p:cNvSpPr>
            <a:spLocks noGrp="1"/>
          </p:cNvSpPr>
          <p:nvPr>
            <p:ph idx="1"/>
          </p:nvPr>
        </p:nvSpPr>
        <p:spPr>
          <a:xfrm>
            <a:off x="457201" y="2057400"/>
            <a:ext cx="7984836" cy="2449945"/>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dirty="0">
                <a:solidFill>
                  <a:srgbClr val="000000"/>
                </a:solidFill>
                <a:latin typeface="Arial (Body)"/>
              </a:rPr>
              <a:t>Outside layer of skin</a:t>
            </a:r>
          </a:p>
          <a:p>
            <a:pPr marL="556165" lvl="1" indent="-213265">
              <a:spcAft>
                <a:spcPct val="0"/>
              </a:spcAft>
              <a:buClr>
                <a:srgbClr val="007FA3"/>
              </a:buClr>
              <a:buSzPts val="2400"/>
            </a:pPr>
            <a:r>
              <a:rPr lang="en-US" altLang="en-US" sz="2400" dirty="0">
                <a:solidFill>
                  <a:srgbClr val="000000"/>
                </a:solidFill>
                <a:latin typeface="Arial (Body)"/>
              </a:rPr>
              <a:t>It is made up of five smaller layers of tissue.</a:t>
            </a:r>
          </a:p>
          <a:p>
            <a:pPr marL="191738" indent="-191738">
              <a:spcAft>
                <a:spcPct val="0"/>
              </a:spcAft>
              <a:buClr>
                <a:srgbClr val="007FA3"/>
              </a:buClr>
              <a:buSzPts val="2400"/>
            </a:pPr>
            <a:r>
              <a:rPr lang="en-US" altLang="en-US" sz="2400" dirty="0">
                <a:solidFill>
                  <a:srgbClr val="000000"/>
                </a:solidFill>
                <a:latin typeface="Arial (Body)"/>
              </a:rPr>
              <a:t>Avascular (no blood vessels)</a:t>
            </a:r>
          </a:p>
          <a:p>
            <a:pPr marL="191738" indent="-191738">
              <a:spcAft>
                <a:spcPct val="0"/>
              </a:spcAft>
              <a:buClr>
                <a:srgbClr val="007FA3"/>
              </a:buClr>
              <a:buSzPts val="2400"/>
            </a:pPr>
            <a:r>
              <a:rPr lang="en-US" altLang="en-US" sz="2400" dirty="0">
                <a:solidFill>
                  <a:srgbClr val="000000"/>
                </a:solidFill>
                <a:latin typeface="Arial (Body)"/>
              </a:rPr>
              <a:t>Surface cells constantly shed, replaced with new cells that grow stratum basale every 2–4 weeks</a:t>
            </a:r>
          </a:p>
          <a:p>
            <a:pPr marL="556165" lvl="1" indent="-213265">
              <a:spcAft>
                <a:spcPct val="0"/>
              </a:spcAft>
              <a:buClr>
                <a:srgbClr val="007FA3"/>
              </a:buClr>
              <a:buSzPts val="2400"/>
            </a:pPr>
            <a:r>
              <a:rPr lang="en-US" altLang="en-US" sz="2400" dirty="0">
                <a:solidFill>
                  <a:srgbClr val="FF0000"/>
                </a:solidFill>
                <a:latin typeface="Arial (Body)"/>
              </a:rPr>
              <a:t>Stratum germinativum</a:t>
            </a:r>
            <a:r>
              <a:rPr lang="en-US" altLang="en-US" sz="2400" dirty="0">
                <a:solidFill>
                  <a:srgbClr val="000000"/>
                </a:solidFill>
                <a:latin typeface="Arial (Body)"/>
              </a:rPr>
              <a:t>: region of cell birth </a:t>
            </a:r>
            <a:r>
              <a:rPr lang="en-US" altLang="en-US" sz="2400">
                <a:solidFill>
                  <a:srgbClr val="000000"/>
                </a:solidFill>
                <a:latin typeface="Arial (Body)"/>
              </a:rPr>
              <a:t>(basal layer)</a:t>
            </a:r>
            <a:endParaRPr lang="en-US" altLang="en-US" sz="2400" dirty="0">
              <a:solidFill>
                <a:srgbClr val="000000"/>
              </a:solidFill>
              <a:latin typeface="Arial (Body)"/>
            </a:endParaRPr>
          </a:p>
        </p:txBody>
      </p:sp>
    </p:spTree>
    <p:extLst>
      <p:ext uri="{BB962C8B-B14F-4D97-AF65-F5344CB8AC3E}">
        <p14:creationId xmlns:p14="http://schemas.microsoft.com/office/powerpoint/2010/main" val="427864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80"/>
            <a:ext cx="8229600" cy="457596"/>
          </a:xfrm>
        </p:spPr>
        <p:style>
          <a:lnRef idx="1">
            <a:schemeClr val="accent1"/>
          </a:lnRef>
          <a:fillRef idx="2">
            <a:schemeClr val="accent1"/>
          </a:fillRef>
          <a:effectRef idx="1">
            <a:schemeClr val="accent1"/>
          </a:effectRef>
          <a:fontRef idx="minor">
            <a:schemeClr val="dk1"/>
          </a:fontRef>
        </p:style>
        <p:txBody>
          <a:bodyPr lIns="68569" tIns="68569" rIns="68569" bIns="68569" anchor="b" anchorCtr="0">
            <a:noAutofit/>
          </a:bodyPr>
          <a:lstStyle/>
          <a:p>
            <a:pPr lvl="0"/>
            <a:r>
              <a:rPr lang="en-US" altLang="en-US" sz="2700" dirty="0">
                <a:solidFill>
                  <a:srgbClr val="007FA3"/>
                </a:solidFill>
                <a:latin typeface="Arial (Heading)"/>
              </a:rPr>
              <a:t>Epidermis </a:t>
            </a:r>
            <a:r>
              <a:rPr lang="en-US" altLang="en-US" sz="1500" b="0" dirty="0">
                <a:solidFill>
                  <a:srgbClr val="007FA3"/>
                </a:solidFill>
                <a:latin typeface="Arial (Heading)"/>
              </a:rPr>
              <a:t>(2 of 2)</a:t>
            </a:r>
          </a:p>
        </p:txBody>
      </p:sp>
      <p:sp>
        <p:nvSpPr>
          <p:cNvPr id="3" name="Content Placeholder 2"/>
          <p:cNvSpPr>
            <a:spLocks noGrp="1"/>
          </p:cNvSpPr>
          <p:nvPr>
            <p:ph idx="1"/>
          </p:nvPr>
        </p:nvSpPr>
        <p:spPr>
          <a:xfrm>
            <a:off x="666750" y="2057401"/>
            <a:ext cx="6991350" cy="2676524"/>
          </a:xfrm>
        </p:spPr>
        <p:txBody>
          <a:bodyPr wrap="square" lIns="68569" tIns="68569" rIns="68569" bIns="68569" anchor="t" anchorCtr="0">
            <a:noAutofit/>
          </a:bodyPr>
          <a:lstStyle/>
          <a:p>
            <a:pPr marL="191738" indent="-191738">
              <a:spcAft>
                <a:spcPct val="0"/>
              </a:spcAft>
              <a:buClr>
                <a:srgbClr val="007FA3"/>
              </a:buClr>
              <a:buSzPts val="2400"/>
            </a:pPr>
            <a:r>
              <a:rPr lang="en-US" altLang="en-US" sz="2400" dirty="0">
                <a:solidFill>
                  <a:srgbClr val="000000"/>
                </a:solidFill>
                <a:latin typeface="Arial (Body)"/>
              </a:rPr>
              <a:t>The outermost layer is a layer of dead cells, called the </a:t>
            </a:r>
            <a:r>
              <a:rPr lang="en-US" altLang="en-US" sz="2400" b="1" dirty="0">
                <a:solidFill>
                  <a:srgbClr val="0070C0"/>
                </a:solidFill>
                <a:latin typeface="Arial (Body)"/>
              </a:rPr>
              <a:t>stratum </a:t>
            </a:r>
            <a:r>
              <a:rPr lang="en-US" altLang="en-US" sz="2400" b="1" dirty="0" err="1">
                <a:solidFill>
                  <a:srgbClr val="0070C0"/>
                </a:solidFill>
                <a:latin typeface="Arial (Body)"/>
              </a:rPr>
              <a:t>corneum</a:t>
            </a:r>
            <a:r>
              <a:rPr lang="en-US" altLang="en-US" sz="2400" dirty="0">
                <a:solidFill>
                  <a:srgbClr val="000000"/>
                </a:solidFill>
                <a:latin typeface="Arial (Body)"/>
              </a:rPr>
              <a:t>, which are flat, keratinized epithelial cells.</a:t>
            </a:r>
          </a:p>
          <a:p>
            <a:pPr marL="191738" indent="-191738">
              <a:spcAft>
                <a:spcPct val="0"/>
              </a:spcAft>
              <a:buClr>
                <a:srgbClr val="007FA3"/>
              </a:buClr>
              <a:buSzPts val="2400"/>
            </a:pPr>
            <a:endParaRPr lang="en-US" altLang="en-US" sz="2400" dirty="0">
              <a:solidFill>
                <a:srgbClr val="000000"/>
              </a:solidFill>
              <a:latin typeface="Arial (Body)"/>
            </a:endParaRPr>
          </a:p>
          <a:p>
            <a:pPr marL="191738" indent="-191738">
              <a:spcAft>
                <a:spcPct val="0"/>
              </a:spcAft>
              <a:buClr>
                <a:srgbClr val="007FA3"/>
              </a:buClr>
              <a:buSzPts val="2400"/>
            </a:pPr>
            <a:r>
              <a:rPr lang="en-US" altLang="en-US" sz="2400" dirty="0">
                <a:solidFill>
                  <a:srgbClr val="000000"/>
                </a:solidFill>
                <a:latin typeface="Arial (Body)"/>
              </a:rPr>
              <a:t>slough off </a:t>
            </a:r>
            <a:r>
              <a:rPr lang="en-US" altLang="en-US" sz="2400" dirty="0">
                <a:solidFill>
                  <a:srgbClr val="0070C0"/>
                </a:solidFill>
                <a:latin typeface="Arial (Body)"/>
              </a:rPr>
              <a:t>500 million </a:t>
            </a:r>
            <a:r>
              <a:rPr lang="en-US" altLang="en-US" sz="2400" dirty="0">
                <a:solidFill>
                  <a:srgbClr val="000000"/>
                </a:solidFill>
                <a:latin typeface="Arial (Body)"/>
              </a:rPr>
              <a:t>cells every day, or about 1½ pounds of dead skin a year, allowing for rapid repair in case of injuries.</a:t>
            </a:r>
          </a:p>
        </p:txBody>
      </p:sp>
    </p:spTree>
    <p:extLst>
      <p:ext uri="{BB962C8B-B14F-4D97-AF65-F5344CB8AC3E}">
        <p14:creationId xmlns:p14="http://schemas.microsoft.com/office/powerpoint/2010/main" val="25279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A9D7-8C16-28DE-31E4-443DDD5E8DEA}"/>
              </a:ext>
            </a:extLst>
          </p:cNvPr>
          <p:cNvSpPr>
            <a:spLocks noGrp="1"/>
          </p:cNvSpPr>
          <p:nvPr>
            <p:ph type="title"/>
          </p:nvPr>
        </p:nvSpPr>
        <p:spPr>
          <a:xfrm>
            <a:off x="457200" y="215373"/>
            <a:ext cx="8229600" cy="761171"/>
          </a:xfrm>
        </p:spPr>
        <p:style>
          <a:lnRef idx="1">
            <a:schemeClr val="accent2"/>
          </a:lnRef>
          <a:fillRef idx="2">
            <a:schemeClr val="accent2"/>
          </a:fillRef>
          <a:effectRef idx="1">
            <a:schemeClr val="accent2"/>
          </a:effectRef>
          <a:fontRef idx="minor">
            <a:schemeClr val="dk1"/>
          </a:fontRef>
        </p:style>
        <p:txBody>
          <a:bodyPr/>
          <a:lstStyle/>
          <a:p>
            <a:r>
              <a:rPr lang="en-US" dirty="0"/>
              <a:t>layers of Epidermis</a:t>
            </a:r>
          </a:p>
        </p:txBody>
      </p:sp>
      <p:sp>
        <p:nvSpPr>
          <p:cNvPr id="3" name="Content Placeholder 2">
            <a:extLst>
              <a:ext uri="{FF2B5EF4-FFF2-40B4-BE49-F238E27FC236}">
                <a16:creationId xmlns:a16="http://schemas.microsoft.com/office/drawing/2014/main" id="{23D7B549-EC67-EAC3-9482-B0B562EBED92}"/>
              </a:ext>
            </a:extLst>
          </p:cNvPr>
          <p:cNvSpPr>
            <a:spLocks noGrp="1"/>
          </p:cNvSpPr>
          <p:nvPr>
            <p:ph idx="1"/>
          </p:nvPr>
        </p:nvSpPr>
        <p:spPr>
          <a:xfrm>
            <a:off x="457200" y="1103053"/>
            <a:ext cx="8229600" cy="4525963"/>
          </a:xfrm>
        </p:spPr>
        <p:txBody>
          <a:bodyPr/>
          <a:lstStyle/>
          <a:p>
            <a:pPr marL="444500" indent="-342900">
              <a:buFont typeface="+mj-lt"/>
              <a:buAutoNum type="arabicPeriod"/>
            </a:pPr>
            <a:r>
              <a:rPr lang="en-US" sz="1800" b="1" dirty="0"/>
              <a:t>Stratum Basale: </a:t>
            </a:r>
            <a:r>
              <a:rPr lang="en-US" sz="1800" dirty="0"/>
              <a:t>known as stratum germinativum, is the deepest </a:t>
            </a:r>
            <a:r>
              <a:rPr lang="en-US" sz="1800" dirty="0" err="1"/>
              <a:t>layer,The</a:t>
            </a:r>
            <a:r>
              <a:rPr lang="en-US" sz="1800" dirty="0"/>
              <a:t> cells found are constantly producing keratinocytes. This layer also contains melanocytes.</a:t>
            </a:r>
          </a:p>
          <a:p>
            <a:pPr marL="444500" indent="-342900">
              <a:buFont typeface="+mj-lt"/>
              <a:buAutoNum type="arabicPeriod"/>
            </a:pPr>
            <a:r>
              <a:rPr lang="en-US" sz="1800" b="1" dirty="0"/>
              <a:t>Stratum spinosum: </a:t>
            </a:r>
            <a:r>
              <a:rPr lang="en-US" sz="1800" dirty="0"/>
              <a:t>Dendritic cells can be found in this layer.</a:t>
            </a:r>
          </a:p>
          <a:p>
            <a:pPr marL="444500" indent="-342900">
              <a:buFont typeface="+mj-lt"/>
              <a:buAutoNum type="arabicPeriod"/>
            </a:pPr>
            <a:r>
              <a:rPr lang="en-US" sz="1800" b="1" dirty="0"/>
              <a:t>Stratum granulosum: </a:t>
            </a:r>
            <a:r>
              <a:rPr lang="en-US" sz="1800" dirty="0"/>
              <a:t>The lamellar granules contain the glycolipids that get secreted to the surface of the cells and function as a glue, keeping the cells stuck together.</a:t>
            </a:r>
          </a:p>
          <a:p>
            <a:pPr marL="444500" indent="-342900">
              <a:buFont typeface="+mj-lt"/>
              <a:buAutoNum type="arabicPeriod"/>
            </a:pPr>
            <a:r>
              <a:rPr lang="en-US" sz="1800" b="1" dirty="0"/>
              <a:t>Stratum lucidum:</a:t>
            </a:r>
            <a:r>
              <a:rPr lang="en-US" sz="1800" dirty="0"/>
              <a:t> present in thicker skin found in the palms and soles.</a:t>
            </a:r>
          </a:p>
          <a:p>
            <a:pPr marL="444500" indent="-342900">
              <a:buFont typeface="+mj-lt"/>
              <a:buAutoNum type="arabicPeriod"/>
            </a:pPr>
            <a:r>
              <a:rPr lang="en-US" sz="1800" b="1" dirty="0"/>
              <a:t>Stratum corneum:</a:t>
            </a:r>
            <a:r>
              <a:rPr lang="en-US" sz="1800" dirty="0"/>
              <a:t> is the uppermost layer, made up of keratin and horny scales made up of dead keratinocytes. This is the layer which varies most in thickness</a:t>
            </a:r>
            <a:r>
              <a:rPr lang="en-US" dirty="0"/>
              <a:t>.</a:t>
            </a:r>
          </a:p>
        </p:txBody>
      </p:sp>
    </p:spTree>
    <p:extLst>
      <p:ext uri="{BB962C8B-B14F-4D97-AF65-F5344CB8AC3E}">
        <p14:creationId xmlns:p14="http://schemas.microsoft.com/office/powerpoint/2010/main" val="1147397982"/>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5713</TotalTime>
  <Words>1772</Words>
  <Application>Microsoft Office PowerPoint</Application>
  <PresentationFormat>On-screen Show (4:3)</PresentationFormat>
  <Paragraphs>232</Paragraphs>
  <Slides>54</Slides>
  <Notes>12</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54</vt:i4>
      </vt:variant>
    </vt:vector>
  </HeadingPairs>
  <TitlesOfParts>
    <vt:vector size="74" baseType="lpstr">
      <vt:lpstr>Arial</vt:lpstr>
      <vt:lpstr>Arial (Body)</vt:lpstr>
      <vt:lpstr>Arial (Heading)</vt:lpstr>
      <vt:lpstr>Arial Rounded MT Bold</vt:lpstr>
      <vt:lpstr>Calibri</vt:lpstr>
      <vt:lpstr>Inter</vt:lpstr>
      <vt:lpstr>Noto Sans Symbols</vt:lpstr>
      <vt:lpstr>Times New Roman</vt:lpstr>
      <vt:lpstr>Verdana</vt:lpstr>
      <vt:lpstr>1_508 Lecture</vt:lpstr>
      <vt:lpstr>2_508 Lecture</vt:lpstr>
      <vt:lpstr>3_508 Lecture</vt:lpstr>
      <vt:lpstr>2_Office Theme</vt:lpstr>
      <vt:lpstr>4_508 Lecture</vt:lpstr>
      <vt:lpstr>5_508 Lecture</vt:lpstr>
      <vt:lpstr>6_508 Lecture</vt:lpstr>
      <vt:lpstr>508 Lecture</vt:lpstr>
      <vt:lpstr>7_508 Lecture</vt:lpstr>
      <vt:lpstr>10_508 Lecture</vt:lpstr>
      <vt:lpstr>8_508 Lecture</vt:lpstr>
      <vt:lpstr>The Integumentary System (skin) </vt:lpstr>
      <vt:lpstr>Learning Outcomes</vt:lpstr>
      <vt:lpstr>System Overview</vt:lpstr>
      <vt:lpstr>Integumentary System Functions</vt:lpstr>
      <vt:lpstr>The Skin</vt:lpstr>
      <vt:lpstr>PowerPoint Presentation</vt:lpstr>
      <vt:lpstr>1. Epidermis</vt:lpstr>
      <vt:lpstr>Epidermis (2 of 2)</vt:lpstr>
      <vt:lpstr>layers of Epidermis</vt:lpstr>
      <vt:lpstr>PowerPoint Presentation</vt:lpstr>
      <vt:lpstr>PowerPoint Presentation</vt:lpstr>
      <vt:lpstr>Cells of the Epidermis</vt:lpstr>
      <vt:lpstr>PowerPoint Presentation</vt:lpstr>
      <vt:lpstr>Skin Color</vt:lpstr>
      <vt:lpstr>2. Dermis</vt:lpstr>
      <vt:lpstr>PowerPoint Presentation</vt:lpstr>
      <vt:lpstr>2. Dermis</vt:lpstr>
      <vt:lpstr>2. Dermis</vt:lpstr>
      <vt:lpstr>2. Dermis </vt:lpstr>
      <vt:lpstr>2. Dermis </vt:lpstr>
      <vt:lpstr>Dermis </vt:lpstr>
      <vt:lpstr>Figure 8–3</vt:lpstr>
      <vt:lpstr>3. Subcutaneous</vt:lpstr>
      <vt:lpstr>PowerPoint Presentation</vt:lpstr>
      <vt:lpstr>PowerPoint Presentation</vt:lpstr>
      <vt:lpstr>Burns to the Skin</vt:lpstr>
      <vt:lpstr>Figure 8–6 (2 of 3)</vt:lpstr>
      <vt:lpstr>Nails (1 of 2)</vt:lpstr>
      <vt:lpstr>Nails (2 of 2)</vt:lpstr>
      <vt:lpstr>Figure 8–7</vt:lpstr>
      <vt:lpstr>Hair Anatomy (1 of 3)</vt:lpstr>
      <vt:lpstr>Figure 8–9</vt:lpstr>
      <vt:lpstr>PowerPoint Presentation</vt:lpstr>
      <vt:lpstr>Hair Anatomy</vt:lpstr>
      <vt:lpstr>Hair Color and Texture</vt:lpstr>
      <vt:lpstr>Overview of Tissues</vt:lpstr>
      <vt:lpstr>Overview of Tissues</vt:lpstr>
      <vt:lpstr>Tissue Types</vt:lpstr>
      <vt:lpstr>1. Epithelial Tissue (1 of 3)</vt:lpstr>
      <vt:lpstr>1. Epithelial Tissue (2 of 3)</vt:lpstr>
      <vt:lpstr>Epithelial Tissue </vt:lpstr>
      <vt:lpstr>2. Epithelial Tissue (3 of 3)</vt:lpstr>
      <vt:lpstr>2. Connective Tissue (1 of 3)</vt:lpstr>
      <vt:lpstr>Connective Tissue</vt:lpstr>
      <vt:lpstr>Connective Tissue (3 of 3)</vt:lpstr>
      <vt:lpstr>PowerPoint Presentation</vt:lpstr>
      <vt:lpstr>Synovial Membrane</vt:lpstr>
      <vt:lpstr>Figure 5–4</vt:lpstr>
      <vt:lpstr>3. Muscle Tissue</vt:lpstr>
      <vt:lpstr>Figure 5–5</vt:lpstr>
      <vt:lpstr>4.Nervous Tissue (1 of 3)</vt:lpstr>
      <vt:lpstr>Nervous Tissue (2 of 3)</vt:lpstr>
      <vt:lpstr>Figure 5–6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Integumentary System: The Protective Covering </dc:title>
  <dc:creator>Ahmad Rawhi Ata</dc:creator>
  <cp:lastModifiedBy>Nikhat Siddiqi</cp:lastModifiedBy>
  <cp:revision>66</cp:revision>
  <dcterms:created xsi:type="dcterms:W3CDTF">2019-09-19T11:58:08Z</dcterms:created>
  <dcterms:modified xsi:type="dcterms:W3CDTF">2024-09-01T14:18:20Z</dcterms:modified>
</cp:coreProperties>
</file>