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60" r:id="rId2"/>
    <p:sldId id="324" r:id="rId3"/>
    <p:sldId id="261" r:id="rId4"/>
    <p:sldId id="262" r:id="rId5"/>
    <p:sldId id="263" r:id="rId6"/>
    <p:sldId id="264" r:id="rId7"/>
    <p:sldId id="277" r:id="rId8"/>
    <p:sldId id="278" r:id="rId9"/>
    <p:sldId id="265" r:id="rId10"/>
    <p:sldId id="327" r:id="rId11"/>
    <p:sldId id="326" r:id="rId12"/>
    <p:sldId id="309" r:id="rId13"/>
    <p:sldId id="322" r:id="rId14"/>
    <p:sldId id="304" r:id="rId15"/>
    <p:sldId id="312" r:id="rId16"/>
    <p:sldId id="305" r:id="rId17"/>
    <p:sldId id="294" r:id="rId18"/>
    <p:sldId id="306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-15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عنوان ومحتوى فوق 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27200" y="1219200"/>
            <a:ext cx="9448800" cy="1447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27200" y="2819400"/>
            <a:ext cx="9448800" cy="1600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27200" y="4572000"/>
            <a:ext cx="9448800" cy="1600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C59CF6-7EF9-43DC-959F-3852A3B08811}" type="datetime1">
              <a:rPr lang="en-US" altLang="en-US">
                <a:solidFill>
                  <a:srgbClr val="B2B2B2"/>
                </a:solidFill>
              </a:rPr>
              <a:pPr>
                <a:defRPr/>
              </a:pPr>
              <a:t>8/29/2021</a:t>
            </a:fld>
            <a:endParaRPr lang="en-US" altLang="en-US">
              <a:solidFill>
                <a:srgbClr val="B2B2B2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ar-SA" altLang="en-US">
                <a:solidFill>
                  <a:srgbClr val="B2B2B2"/>
                </a:solidFill>
              </a:rPr>
              <a:t>PRESENTED BY: Dr. Omaima M. abdel-Kafie</a:t>
            </a:r>
            <a:endParaRPr lang="en-US" altLang="en-US">
              <a:solidFill>
                <a:srgbClr val="B2B2B2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CDB2E-EEF0-4016-A182-6B77E264DC52}" type="slidenum">
              <a:rPr lang="ar-EG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09814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med">
    <p:wipe dir="d"/>
  </p:transition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up.ac.za/academic/fabi/virtualtour/diska/mvc-025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ugent.be/~pdebergh/pri/pri4bu31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users.ugent.be/~pdebergh/pri/pri4bu30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9ibyiAMVatFkTkB.gajzbkF;_ylu=X3oDMTA4NDgyNWN0BHNlYwNwcm9m/SIG=1206tsqle/EXP=1168942732/**http:/www.indiamart.com/shimas/gifs/lab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0276" y="1434663"/>
            <a:ext cx="9308593" cy="1966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SA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تنظيم معمل زراعة الأنسجة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Culture Laboratory</a:t>
            </a:r>
          </a:p>
        </p:txBody>
      </p:sp>
      <p:pic>
        <p:nvPicPr>
          <p:cNvPr id="5" name="Picture 4" descr="http://www.pharma.cu.edu.eg/Images/CentersAndUnits/Images/T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59" y="3118125"/>
            <a:ext cx="838725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8626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30039" y="828675"/>
            <a:ext cx="2891155" cy="478790"/>
          </a:xfrm>
          <a:custGeom>
            <a:avLst/>
            <a:gdLst/>
            <a:ahLst/>
            <a:cxnLst/>
            <a:rect l="l" t="t" r="r" b="b"/>
            <a:pathLst>
              <a:path w="2891154" h="478789">
                <a:moveTo>
                  <a:pt x="2891028" y="478535"/>
                </a:moveTo>
                <a:lnTo>
                  <a:pt x="2891028" y="0"/>
                </a:lnTo>
                <a:lnTo>
                  <a:pt x="0" y="0"/>
                </a:lnTo>
                <a:lnTo>
                  <a:pt x="0" y="478535"/>
                </a:lnTo>
                <a:lnTo>
                  <a:pt x="4572" y="478535"/>
                </a:lnTo>
                <a:lnTo>
                  <a:pt x="4572" y="9906"/>
                </a:lnTo>
                <a:lnTo>
                  <a:pt x="9144" y="4571"/>
                </a:lnTo>
                <a:lnTo>
                  <a:pt x="9144" y="9906"/>
                </a:lnTo>
                <a:lnTo>
                  <a:pt x="2881122" y="9906"/>
                </a:lnTo>
                <a:lnTo>
                  <a:pt x="2881122" y="4571"/>
                </a:lnTo>
                <a:lnTo>
                  <a:pt x="2885694" y="9906"/>
                </a:lnTo>
                <a:lnTo>
                  <a:pt x="2885694" y="478535"/>
                </a:lnTo>
                <a:lnTo>
                  <a:pt x="2891028" y="478535"/>
                </a:lnTo>
                <a:close/>
              </a:path>
              <a:path w="2891154" h="478789">
                <a:moveTo>
                  <a:pt x="9144" y="9906"/>
                </a:moveTo>
                <a:lnTo>
                  <a:pt x="9144" y="4571"/>
                </a:lnTo>
                <a:lnTo>
                  <a:pt x="4572" y="9906"/>
                </a:lnTo>
                <a:lnTo>
                  <a:pt x="9144" y="9906"/>
                </a:lnTo>
                <a:close/>
              </a:path>
              <a:path w="2891154" h="478789">
                <a:moveTo>
                  <a:pt x="9144" y="478535"/>
                </a:moveTo>
                <a:lnTo>
                  <a:pt x="9144" y="9906"/>
                </a:lnTo>
                <a:lnTo>
                  <a:pt x="4572" y="9906"/>
                </a:lnTo>
                <a:lnTo>
                  <a:pt x="4572" y="478535"/>
                </a:lnTo>
                <a:lnTo>
                  <a:pt x="9144" y="478535"/>
                </a:lnTo>
                <a:close/>
              </a:path>
              <a:path w="2891154" h="478789">
                <a:moveTo>
                  <a:pt x="2885694" y="9906"/>
                </a:moveTo>
                <a:lnTo>
                  <a:pt x="2881122" y="4571"/>
                </a:lnTo>
                <a:lnTo>
                  <a:pt x="2881122" y="9906"/>
                </a:lnTo>
                <a:lnTo>
                  <a:pt x="2885694" y="9906"/>
                </a:lnTo>
                <a:close/>
              </a:path>
              <a:path w="2891154" h="478789">
                <a:moveTo>
                  <a:pt x="2885694" y="478535"/>
                </a:moveTo>
                <a:lnTo>
                  <a:pt x="2885694" y="9906"/>
                </a:lnTo>
                <a:lnTo>
                  <a:pt x="2881122" y="9906"/>
                </a:lnTo>
                <a:lnTo>
                  <a:pt x="2881122" y="478535"/>
                </a:lnTo>
                <a:lnTo>
                  <a:pt x="2885694" y="47853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4162097" y="871312"/>
            <a:ext cx="2837793" cy="44307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33339A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j-ea"/>
              </a:rPr>
              <a:t>Culture</a:t>
            </a:r>
            <a:r>
              <a:rPr kumimoji="0" lang="en-US" sz="2800" b="1" i="0" u="none" strike="noStrike" kern="0" cap="none" spc="-55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j-ea"/>
              </a:rPr>
              <a:t> </a:t>
            </a:r>
            <a:r>
              <a:rPr kumimoji="0" lang="en-US" sz="2800" b="1" i="0" u="none" strike="noStrike" kern="0" cap="none" spc="-1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j-ea"/>
              </a:rPr>
              <a:t>Medium</a:t>
            </a:r>
            <a:endParaRPr kumimoji="0" lang="en-US" sz="2800" b="1" i="0" u="none" strike="noStrike" kern="0" cap="none" spc="-10" normalizeH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/>
              <a:ea typeface="+mj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7289" y="1765172"/>
            <a:ext cx="2312670" cy="521334"/>
          </a:xfrm>
          <a:custGeom>
            <a:avLst/>
            <a:gdLst/>
            <a:ahLst/>
            <a:cxnLst/>
            <a:rect l="l" t="t" r="r" b="b"/>
            <a:pathLst>
              <a:path w="2312670" h="521335">
                <a:moveTo>
                  <a:pt x="2312670" y="521208"/>
                </a:moveTo>
                <a:lnTo>
                  <a:pt x="2312669" y="0"/>
                </a:lnTo>
                <a:lnTo>
                  <a:pt x="0" y="0"/>
                </a:lnTo>
                <a:lnTo>
                  <a:pt x="0" y="521208"/>
                </a:lnTo>
                <a:lnTo>
                  <a:pt x="4571" y="521208"/>
                </a:lnTo>
                <a:lnTo>
                  <a:pt x="4571" y="9906"/>
                </a:lnTo>
                <a:lnTo>
                  <a:pt x="9143" y="5334"/>
                </a:lnTo>
                <a:lnTo>
                  <a:pt x="9143" y="9906"/>
                </a:lnTo>
                <a:lnTo>
                  <a:pt x="2303526" y="9905"/>
                </a:lnTo>
                <a:lnTo>
                  <a:pt x="2303526" y="5333"/>
                </a:lnTo>
                <a:lnTo>
                  <a:pt x="2308098" y="9905"/>
                </a:lnTo>
                <a:lnTo>
                  <a:pt x="2308098" y="521208"/>
                </a:lnTo>
                <a:lnTo>
                  <a:pt x="2312670" y="521208"/>
                </a:lnTo>
                <a:close/>
              </a:path>
              <a:path w="2312670" h="521335">
                <a:moveTo>
                  <a:pt x="9143" y="9906"/>
                </a:moveTo>
                <a:lnTo>
                  <a:pt x="9143" y="5334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2312670" h="521335">
                <a:moveTo>
                  <a:pt x="9143" y="521208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521208"/>
                </a:lnTo>
                <a:lnTo>
                  <a:pt x="9143" y="521208"/>
                </a:lnTo>
                <a:close/>
              </a:path>
              <a:path w="2312670" h="521335">
                <a:moveTo>
                  <a:pt x="2308098" y="9905"/>
                </a:moveTo>
                <a:lnTo>
                  <a:pt x="2303526" y="5333"/>
                </a:lnTo>
                <a:lnTo>
                  <a:pt x="2303526" y="9905"/>
                </a:lnTo>
                <a:lnTo>
                  <a:pt x="2308098" y="9905"/>
                </a:lnTo>
                <a:close/>
              </a:path>
              <a:path w="2312670" h="521335">
                <a:moveTo>
                  <a:pt x="2308098" y="521208"/>
                </a:moveTo>
                <a:lnTo>
                  <a:pt x="2308098" y="9905"/>
                </a:lnTo>
                <a:lnTo>
                  <a:pt x="2303526" y="9905"/>
                </a:lnTo>
                <a:lnTo>
                  <a:pt x="2303526" y="521208"/>
                </a:lnTo>
                <a:lnTo>
                  <a:pt x="2308098" y="5212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5260" y="1765172"/>
            <a:ext cx="2313940" cy="521334"/>
          </a:xfrm>
          <a:custGeom>
            <a:avLst/>
            <a:gdLst/>
            <a:ahLst/>
            <a:cxnLst/>
            <a:rect l="l" t="t" r="r" b="b"/>
            <a:pathLst>
              <a:path w="2313940" h="521335">
                <a:moveTo>
                  <a:pt x="2313431" y="521207"/>
                </a:moveTo>
                <a:lnTo>
                  <a:pt x="2313431" y="0"/>
                </a:lnTo>
                <a:lnTo>
                  <a:pt x="0" y="0"/>
                </a:lnTo>
                <a:lnTo>
                  <a:pt x="0" y="521208"/>
                </a:lnTo>
                <a:lnTo>
                  <a:pt x="5334" y="521208"/>
                </a:lnTo>
                <a:lnTo>
                  <a:pt x="5334" y="9905"/>
                </a:lnTo>
                <a:lnTo>
                  <a:pt x="9906" y="5333"/>
                </a:lnTo>
                <a:lnTo>
                  <a:pt x="9906" y="9905"/>
                </a:lnTo>
                <a:lnTo>
                  <a:pt x="2303526" y="9905"/>
                </a:lnTo>
                <a:lnTo>
                  <a:pt x="2303526" y="5333"/>
                </a:lnTo>
                <a:lnTo>
                  <a:pt x="2308860" y="9905"/>
                </a:lnTo>
                <a:lnTo>
                  <a:pt x="2308860" y="521207"/>
                </a:lnTo>
                <a:lnTo>
                  <a:pt x="2313431" y="521207"/>
                </a:lnTo>
                <a:close/>
              </a:path>
              <a:path w="2313940" h="521335">
                <a:moveTo>
                  <a:pt x="9906" y="9905"/>
                </a:moveTo>
                <a:lnTo>
                  <a:pt x="9906" y="5333"/>
                </a:lnTo>
                <a:lnTo>
                  <a:pt x="5334" y="9905"/>
                </a:lnTo>
                <a:lnTo>
                  <a:pt x="9906" y="9905"/>
                </a:lnTo>
                <a:close/>
              </a:path>
              <a:path w="2313940" h="521335">
                <a:moveTo>
                  <a:pt x="9906" y="521208"/>
                </a:moveTo>
                <a:lnTo>
                  <a:pt x="9906" y="9905"/>
                </a:lnTo>
                <a:lnTo>
                  <a:pt x="5334" y="9905"/>
                </a:lnTo>
                <a:lnTo>
                  <a:pt x="5334" y="521208"/>
                </a:lnTo>
                <a:lnTo>
                  <a:pt x="9906" y="521208"/>
                </a:lnTo>
                <a:close/>
              </a:path>
              <a:path w="2313940" h="521335">
                <a:moveTo>
                  <a:pt x="2308860" y="9905"/>
                </a:moveTo>
                <a:lnTo>
                  <a:pt x="2303526" y="5333"/>
                </a:lnTo>
                <a:lnTo>
                  <a:pt x="2303526" y="9905"/>
                </a:lnTo>
                <a:lnTo>
                  <a:pt x="2308860" y="9905"/>
                </a:lnTo>
                <a:close/>
              </a:path>
              <a:path w="2313940" h="521335">
                <a:moveTo>
                  <a:pt x="2308860" y="521207"/>
                </a:moveTo>
                <a:lnTo>
                  <a:pt x="2308860" y="9905"/>
                </a:lnTo>
                <a:lnTo>
                  <a:pt x="2303526" y="9905"/>
                </a:lnTo>
                <a:lnTo>
                  <a:pt x="2303526" y="521207"/>
                </a:lnTo>
                <a:lnTo>
                  <a:pt x="2308860" y="5212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039" y="1307210"/>
            <a:ext cx="2891155" cy="26670"/>
          </a:xfrm>
          <a:custGeom>
            <a:avLst/>
            <a:gdLst/>
            <a:ahLst/>
            <a:cxnLst/>
            <a:rect l="l" t="t" r="r" b="b"/>
            <a:pathLst>
              <a:path w="2891154" h="26669">
                <a:moveTo>
                  <a:pt x="9144" y="16764"/>
                </a:moveTo>
                <a:lnTo>
                  <a:pt x="9144" y="0"/>
                </a:lnTo>
                <a:lnTo>
                  <a:pt x="0" y="0"/>
                </a:lnTo>
                <a:lnTo>
                  <a:pt x="0" y="26670"/>
                </a:lnTo>
                <a:lnTo>
                  <a:pt x="4572" y="26670"/>
                </a:lnTo>
                <a:lnTo>
                  <a:pt x="4572" y="16764"/>
                </a:lnTo>
                <a:lnTo>
                  <a:pt x="9144" y="16764"/>
                </a:lnTo>
                <a:close/>
              </a:path>
              <a:path w="2891154" h="26669">
                <a:moveTo>
                  <a:pt x="2885694" y="16764"/>
                </a:moveTo>
                <a:lnTo>
                  <a:pt x="4572" y="16764"/>
                </a:lnTo>
                <a:lnTo>
                  <a:pt x="9144" y="21336"/>
                </a:lnTo>
                <a:lnTo>
                  <a:pt x="9144" y="26670"/>
                </a:lnTo>
                <a:lnTo>
                  <a:pt x="2881122" y="26670"/>
                </a:lnTo>
                <a:lnTo>
                  <a:pt x="2881122" y="21336"/>
                </a:lnTo>
                <a:lnTo>
                  <a:pt x="2885694" y="16764"/>
                </a:lnTo>
                <a:close/>
              </a:path>
              <a:path w="2891154" h="26669">
                <a:moveTo>
                  <a:pt x="9144" y="26670"/>
                </a:moveTo>
                <a:lnTo>
                  <a:pt x="9144" y="21336"/>
                </a:lnTo>
                <a:lnTo>
                  <a:pt x="4572" y="16764"/>
                </a:lnTo>
                <a:lnTo>
                  <a:pt x="4572" y="26670"/>
                </a:lnTo>
                <a:lnTo>
                  <a:pt x="9144" y="26670"/>
                </a:lnTo>
                <a:close/>
              </a:path>
              <a:path w="2891154" h="26669">
                <a:moveTo>
                  <a:pt x="2891028" y="26670"/>
                </a:moveTo>
                <a:lnTo>
                  <a:pt x="2891028" y="0"/>
                </a:lnTo>
                <a:lnTo>
                  <a:pt x="2881122" y="0"/>
                </a:lnTo>
                <a:lnTo>
                  <a:pt x="2881122" y="16764"/>
                </a:lnTo>
                <a:lnTo>
                  <a:pt x="2885694" y="16764"/>
                </a:lnTo>
                <a:lnTo>
                  <a:pt x="2885694" y="26670"/>
                </a:lnTo>
                <a:lnTo>
                  <a:pt x="2891028" y="26670"/>
                </a:lnTo>
                <a:close/>
              </a:path>
              <a:path w="2891154" h="26669">
                <a:moveTo>
                  <a:pt x="2885694" y="26670"/>
                </a:moveTo>
                <a:lnTo>
                  <a:pt x="2885694" y="16764"/>
                </a:lnTo>
                <a:lnTo>
                  <a:pt x="2881122" y="21336"/>
                </a:lnTo>
                <a:lnTo>
                  <a:pt x="2881122" y="26670"/>
                </a:lnTo>
                <a:lnTo>
                  <a:pt x="2885694" y="2667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4767" y="1481328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8846" y="0"/>
                </a:lnTo>
              </a:path>
            </a:pathLst>
          </a:custGeom>
          <a:ln w="160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4386" y="148094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42737" y="148094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03614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3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63814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3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02938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4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2537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3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1861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85388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2133" y="1855894"/>
            <a:ext cx="1929130" cy="167481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411480"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Macroelements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sz="12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7160" indent="-124460">
              <a:buFontTx/>
              <a:buChar char="•"/>
              <a:tabLst>
                <a:tab pos="137795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Potassium (K) 20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-30</a:t>
            </a:r>
            <a:r>
              <a:rPr sz="12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Phosphorous (P) 1-3</a:t>
            </a:r>
            <a:r>
              <a:rPr sz="12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Calcium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(Ca) 1-3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Magnesium (Mg) 1-3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Sulfur (S) 1-3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 mM</a:t>
            </a:r>
          </a:p>
        </p:txBody>
      </p:sp>
      <p:sp>
        <p:nvSpPr>
          <p:cNvPr id="20" name="object 20"/>
          <p:cNvSpPr/>
          <p:nvPr/>
        </p:nvSpPr>
        <p:spPr>
          <a:xfrm>
            <a:off x="3990212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3738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93992" y="3060573"/>
            <a:ext cx="1933575" cy="205104"/>
          </a:xfrm>
          <a:custGeom>
            <a:avLst/>
            <a:gdLst/>
            <a:ahLst/>
            <a:cxnLst/>
            <a:rect l="l" t="t" r="r" b="b"/>
            <a:pathLst>
              <a:path w="1933575" h="205104">
                <a:moveTo>
                  <a:pt x="1933193" y="204977"/>
                </a:moveTo>
                <a:lnTo>
                  <a:pt x="1933193" y="0"/>
                </a:lnTo>
                <a:lnTo>
                  <a:pt x="0" y="0"/>
                </a:lnTo>
                <a:lnTo>
                  <a:pt x="0" y="204977"/>
                </a:lnTo>
                <a:lnTo>
                  <a:pt x="4571" y="204977"/>
                </a:lnTo>
                <a:lnTo>
                  <a:pt x="4571" y="9906"/>
                </a:lnTo>
                <a:lnTo>
                  <a:pt x="9143" y="5334"/>
                </a:lnTo>
                <a:lnTo>
                  <a:pt x="9143" y="9906"/>
                </a:lnTo>
                <a:lnTo>
                  <a:pt x="1924049" y="9906"/>
                </a:lnTo>
                <a:lnTo>
                  <a:pt x="1924049" y="5334"/>
                </a:lnTo>
                <a:lnTo>
                  <a:pt x="1928621" y="9906"/>
                </a:lnTo>
                <a:lnTo>
                  <a:pt x="1928621" y="204977"/>
                </a:lnTo>
                <a:lnTo>
                  <a:pt x="1933193" y="204977"/>
                </a:lnTo>
                <a:close/>
              </a:path>
              <a:path w="1933575" h="205104">
                <a:moveTo>
                  <a:pt x="9143" y="9906"/>
                </a:moveTo>
                <a:lnTo>
                  <a:pt x="9143" y="5334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1933575" h="205104">
                <a:moveTo>
                  <a:pt x="9143" y="204977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204977"/>
                </a:lnTo>
                <a:lnTo>
                  <a:pt x="9143" y="204977"/>
                </a:lnTo>
                <a:close/>
              </a:path>
              <a:path w="1933575" h="205104">
                <a:moveTo>
                  <a:pt x="1928621" y="9906"/>
                </a:moveTo>
                <a:lnTo>
                  <a:pt x="1924049" y="5334"/>
                </a:lnTo>
                <a:lnTo>
                  <a:pt x="1924049" y="9906"/>
                </a:lnTo>
                <a:lnTo>
                  <a:pt x="1928621" y="9906"/>
                </a:lnTo>
                <a:close/>
              </a:path>
              <a:path w="1933575" h="205104">
                <a:moveTo>
                  <a:pt x="1928621" y="204977"/>
                </a:moveTo>
                <a:lnTo>
                  <a:pt x="1928621" y="9906"/>
                </a:lnTo>
                <a:lnTo>
                  <a:pt x="1924049" y="9906"/>
                </a:lnTo>
                <a:lnTo>
                  <a:pt x="1924049" y="204977"/>
                </a:lnTo>
                <a:lnTo>
                  <a:pt x="1928621" y="2049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77303" y="3011214"/>
            <a:ext cx="1756410" cy="19749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omic Sans MS"/>
                <a:cs typeface="Comic Sans MS"/>
              </a:rPr>
              <a:t>Plant </a:t>
            </a:r>
            <a:r>
              <a:rPr sz="1200" b="1" spc="-5" dirty="0">
                <a:latin typeface="Comic Sans MS"/>
                <a:cs typeface="Comic Sans MS"/>
              </a:rPr>
              <a:t>growth</a:t>
            </a:r>
            <a:r>
              <a:rPr sz="1200" b="1" spc="-110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regulators</a:t>
            </a:r>
            <a:endParaRPr sz="1200" b="1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03614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63814" y="2286380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98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02938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82537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77289" y="3265550"/>
            <a:ext cx="2312670" cy="381000"/>
          </a:xfrm>
          <a:custGeom>
            <a:avLst/>
            <a:gdLst/>
            <a:ahLst/>
            <a:cxnLst/>
            <a:rect l="l" t="t" r="r" b="b"/>
            <a:pathLst>
              <a:path w="2312670" h="381000">
                <a:moveTo>
                  <a:pt x="9144" y="371856"/>
                </a:moveTo>
                <a:lnTo>
                  <a:pt x="9143" y="0"/>
                </a:lnTo>
                <a:lnTo>
                  <a:pt x="0" y="0"/>
                </a:lnTo>
                <a:lnTo>
                  <a:pt x="0" y="381000"/>
                </a:lnTo>
                <a:lnTo>
                  <a:pt x="4571" y="381000"/>
                </a:lnTo>
                <a:lnTo>
                  <a:pt x="4572" y="371856"/>
                </a:lnTo>
                <a:lnTo>
                  <a:pt x="9144" y="371856"/>
                </a:lnTo>
                <a:close/>
              </a:path>
              <a:path w="2312670" h="381000">
                <a:moveTo>
                  <a:pt x="2308098" y="371856"/>
                </a:moveTo>
                <a:lnTo>
                  <a:pt x="4572" y="371856"/>
                </a:lnTo>
                <a:lnTo>
                  <a:pt x="9144" y="376428"/>
                </a:lnTo>
                <a:lnTo>
                  <a:pt x="9144" y="381000"/>
                </a:lnTo>
                <a:lnTo>
                  <a:pt x="2303526" y="381000"/>
                </a:lnTo>
                <a:lnTo>
                  <a:pt x="2303526" y="376428"/>
                </a:lnTo>
                <a:lnTo>
                  <a:pt x="2308098" y="371856"/>
                </a:lnTo>
                <a:close/>
              </a:path>
              <a:path w="2312670" h="381000">
                <a:moveTo>
                  <a:pt x="9144" y="381000"/>
                </a:moveTo>
                <a:lnTo>
                  <a:pt x="9144" y="376428"/>
                </a:lnTo>
                <a:lnTo>
                  <a:pt x="4572" y="371856"/>
                </a:lnTo>
                <a:lnTo>
                  <a:pt x="4571" y="381000"/>
                </a:lnTo>
                <a:lnTo>
                  <a:pt x="9144" y="381000"/>
                </a:lnTo>
                <a:close/>
              </a:path>
              <a:path w="2312670" h="381000">
                <a:moveTo>
                  <a:pt x="2312670" y="381000"/>
                </a:moveTo>
                <a:lnTo>
                  <a:pt x="2312670" y="0"/>
                </a:lnTo>
                <a:lnTo>
                  <a:pt x="2303526" y="0"/>
                </a:lnTo>
                <a:lnTo>
                  <a:pt x="2303526" y="371856"/>
                </a:lnTo>
                <a:lnTo>
                  <a:pt x="2308098" y="371856"/>
                </a:lnTo>
                <a:lnTo>
                  <a:pt x="2308098" y="381000"/>
                </a:lnTo>
                <a:lnTo>
                  <a:pt x="2312670" y="381000"/>
                </a:lnTo>
                <a:close/>
              </a:path>
              <a:path w="2312670" h="381000">
                <a:moveTo>
                  <a:pt x="2308098" y="381000"/>
                </a:moveTo>
                <a:lnTo>
                  <a:pt x="2308098" y="371856"/>
                </a:lnTo>
                <a:lnTo>
                  <a:pt x="2303526" y="376428"/>
                </a:lnTo>
                <a:lnTo>
                  <a:pt x="2303526" y="381000"/>
                </a:lnTo>
                <a:lnTo>
                  <a:pt x="2308098" y="381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85260" y="3265550"/>
            <a:ext cx="2313940" cy="381000"/>
          </a:xfrm>
          <a:custGeom>
            <a:avLst/>
            <a:gdLst/>
            <a:ahLst/>
            <a:cxnLst/>
            <a:rect l="l" t="t" r="r" b="b"/>
            <a:pathLst>
              <a:path w="2313940" h="381000">
                <a:moveTo>
                  <a:pt x="9906" y="371856"/>
                </a:moveTo>
                <a:lnTo>
                  <a:pt x="9906" y="0"/>
                </a:lnTo>
                <a:lnTo>
                  <a:pt x="0" y="0"/>
                </a:lnTo>
                <a:lnTo>
                  <a:pt x="0" y="381000"/>
                </a:lnTo>
                <a:lnTo>
                  <a:pt x="5334" y="381000"/>
                </a:lnTo>
                <a:lnTo>
                  <a:pt x="5334" y="371856"/>
                </a:lnTo>
                <a:lnTo>
                  <a:pt x="9906" y="371856"/>
                </a:lnTo>
                <a:close/>
              </a:path>
              <a:path w="2313940" h="381000">
                <a:moveTo>
                  <a:pt x="2308860" y="371856"/>
                </a:moveTo>
                <a:lnTo>
                  <a:pt x="5334" y="371856"/>
                </a:lnTo>
                <a:lnTo>
                  <a:pt x="9906" y="376428"/>
                </a:lnTo>
                <a:lnTo>
                  <a:pt x="9906" y="381000"/>
                </a:lnTo>
                <a:lnTo>
                  <a:pt x="2303526" y="381000"/>
                </a:lnTo>
                <a:lnTo>
                  <a:pt x="2303526" y="376428"/>
                </a:lnTo>
                <a:lnTo>
                  <a:pt x="2308860" y="371856"/>
                </a:lnTo>
                <a:close/>
              </a:path>
              <a:path w="2313940" h="381000">
                <a:moveTo>
                  <a:pt x="9906" y="381000"/>
                </a:moveTo>
                <a:lnTo>
                  <a:pt x="9906" y="376428"/>
                </a:lnTo>
                <a:lnTo>
                  <a:pt x="5334" y="371856"/>
                </a:lnTo>
                <a:lnTo>
                  <a:pt x="5334" y="381000"/>
                </a:lnTo>
                <a:lnTo>
                  <a:pt x="9906" y="381000"/>
                </a:lnTo>
                <a:close/>
              </a:path>
              <a:path w="2313940" h="381000">
                <a:moveTo>
                  <a:pt x="2313431" y="381000"/>
                </a:moveTo>
                <a:lnTo>
                  <a:pt x="2313431" y="0"/>
                </a:lnTo>
                <a:lnTo>
                  <a:pt x="2303526" y="0"/>
                </a:lnTo>
                <a:lnTo>
                  <a:pt x="2303526" y="371856"/>
                </a:lnTo>
                <a:lnTo>
                  <a:pt x="2308860" y="371856"/>
                </a:lnTo>
                <a:lnTo>
                  <a:pt x="2308860" y="381000"/>
                </a:lnTo>
                <a:lnTo>
                  <a:pt x="2313431" y="381000"/>
                </a:lnTo>
                <a:close/>
              </a:path>
              <a:path w="2313940" h="381000">
                <a:moveTo>
                  <a:pt x="2308860" y="381000"/>
                </a:moveTo>
                <a:lnTo>
                  <a:pt x="2308860" y="371856"/>
                </a:lnTo>
                <a:lnTo>
                  <a:pt x="2303526" y="376428"/>
                </a:lnTo>
                <a:lnTo>
                  <a:pt x="2303526" y="381000"/>
                </a:lnTo>
                <a:lnTo>
                  <a:pt x="2308860" y="381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4336" y="1786527"/>
            <a:ext cx="2174573" cy="166968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411480"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Micronutrients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37160" indent="-124460">
              <a:spcBef>
                <a:spcPts val="1440"/>
              </a:spcBef>
              <a:buFontTx/>
              <a:buChar char="•"/>
              <a:tabLst>
                <a:tab pos="137795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Iron (Fe)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1 m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Manganese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(Mn) 5-30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  <a:r>
              <a:rPr sz="12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Zinc</a:t>
            </a:r>
            <a:r>
              <a:rPr sz="12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(Zn)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Boron</a:t>
            </a:r>
            <a:r>
              <a:rPr sz="1200" b="1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(B)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Copper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(Cu) 0.1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Molybdenum (Mo)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1 m</a:t>
            </a:r>
            <a:r>
              <a:rPr sz="1200" b="1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Cobalt (Co) 0.1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</p:txBody>
      </p:sp>
      <p:sp>
        <p:nvSpPr>
          <p:cNvPr id="32" name="object 32"/>
          <p:cNvSpPr/>
          <p:nvPr/>
        </p:nvSpPr>
        <p:spPr>
          <a:xfrm>
            <a:off x="5785866" y="3781424"/>
            <a:ext cx="1666875" cy="463550"/>
          </a:xfrm>
          <a:custGeom>
            <a:avLst/>
            <a:gdLst/>
            <a:ahLst/>
            <a:cxnLst/>
            <a:rect l="l" t="t" r="r" b="b"/>
            <a:pathLst>
              <a:path w="1666875" h="463550">
                <a:moveTo>
                  <a:pt x="1666493" y="463296"/>
                </a:moveTo>
                <a:lnTo>
                  <a:pt x="1666493" y="0"/>
                </a:lnTo>
                <a:lnTo>
                  <a:pt x="0" y="0"/>
                </a:lnTo>
                <a:lnTo>
                  <a:pt x="0" y="463296"/>
                </a:lnTo>
                <a:lnTo>
                  <a:pt x="4571" y="463296"/>
                </a:lnTo>
                <a:lnTo>
                  <a:pt x="4571" y="9906"/>
                </a:lnTo>
                <a:lnTo>
                  <a:pt x="9143" y="4572"/>
                </a:lnTo>
                <a:lnTo>
                  <a:pt x="9143" y="9906"/>
                </a:lnTo>
                <a:lnTo>
                  <a:pt x="1657349" y="9906"/>
                </a:lnTo>
                <a:lnTo>
                  <a:pt x="1657349" y="4572"/>
                </a:lnTo>
                <a:lnTo>
                  <a:pt x="1661921" y="9906"/>
                </a:lnTo>
                <a:lnTo>
                  <a:pt x="1661921" y="463296"/>
                </a:lnTo>
                <a:lnTo>
                  <a:pt x="1666493" y="463296"/>
                </a:lnTo>
                <a:close/>
              </a:path>
              <a:path w="1666875" h="463550">
                <a:moveTo>
                  <a:pt x="9143" y="9906"/>
                </a:moveTo>
                <a:lnTo>
                  <a:pt x="9143" y="4572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1666875" h="463550">
                <a:moveTo>
                  <a:pt x="9143" y="463296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463296"/>
                </a:lnTo>
                <a:lnTo>
                  <a:pt x="9143" y="463296"/>
                </a:lnTo>
                <a:close/>
              </a:path>
              <a:path w="1666875" h="463550">
                <a:moveTo>
                  <a:pt x="1661921" y="9906"/>
                </a:moveTo>
                <a:lnTo>
                  <a:pt x="1657349" y="4572"/>
                </a:lnTo>
                <a:lnTo>
                  <a:pt x="1657349" y="9906"/>
                </a:lnTo>
                <a:lnTo>
                  <a:pt x="1661921" y="9906"/>
                </a:lnTo>
                <a:close/>
              </a:path>
              <a:path w="1666875" h="463550">
                <a:moveTo>
                  <a:pt x="1661921" y="463296"/>
                </a:moveTo>
                <a:lnTo>
                  <a:pt x="1661921" y="9906"/>
                </a:lnTo>
                <a:lnTo>
                  <a:pt x="1657349" y="9906"/>
                </a:lnTo>
                <a:lnTo>
                  <a:pt x="1657349" y="463296"/>
                </a:lnTo>
                <a:lnTo>
                  <a:pt x="1661921" y="4632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29434" y="3708273"/>
            <a:ext cx="2602230" cy="536575"/>
          </a:xfrm>
          <a:custGeom>
            <a:avLst/>
            <a:gdLst/>
            <a:ahLst/>
            <a:cxnLst/>
            <a:rect l="l" t="t" r="r" b="b"/>
            <a:pathLst>
              <a:path w="2602229" h="536575">
                <a:moveTo>
                  <a:pt x="2602229" y="536448"/>
                </a:moveTo>
                <a:lnTo>
                  <a:pt x="2602229" y="0"/>
                </a:lnTo>
                <a:lnTo>
                  <a:pt x="0" y="0"/>
                </a:lnTo>
                <a:lnTo>
                  <a:pt x="0" y="536448"/>
                </a:lnTo>
                <a:lnTo>
                  <a:pt x="5333" y="536448"/>
                </a:lnTo>
                <a:lnTo>
                  <a:pt x="5333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2593085" y="9906"/>
                </a:lnTo>
                <a:lnTo>
                  <a:pt x="2593085" y="5334"/>
                </a:lnTo>
                <a:lnTo>
                  <a:pt x="2597658" y="9906"/>
                </a:lnTo>
                <a:lnTo>
                  <a:pt x="2597658" y="536448"/>
                </a:lnTo>
                <a:lnTo>
                  <a:pt x="2602229" y="536448"/>
                </a:lnTo>
                <a:close/>
              </a:path>
              <a:path w="2602229" h="536575">
                <a:moveTo>
                  <a:pt x="9906" y="9906"/>
                </a:moveTo>
                <a:lnTo>
                  <a:pt x="9906" y="5334"/>
                </a:lnTo>
                <a:lnTo>
                  <a:pt x="5333" y="9906"/>
                </a:lnTo>
                <a:lnTo>
                  <a:pt x="9906" y="9906"/>
                </a:lnTo>
                <a:close/>
              </a:path>
              <a:path w="2602229" h="536575">
                <a:moveTo>
                  <a:pt x="9906" y="536448"/>
                </a:moveTo>
                <a:lnTo>
                  <a:pt x="9906" y="9906"/>
                </a:lnTo>
                <a:lnTo>
                  <a:pt x="5333" y="9906"/>
                </a:lnTo>
                <a:lnTo>
                  <a:pt x="5333" y="536448"/>
                </a:lnTo>
                <a:lnTo>
                  <a:pt x="9906" y="536448"/>
                </a:lnTo>
                <a:close/>
              </a:path>
              <a:path w="2602229" h="536575">
                <a:moveTo>
                  <a:pt x="2597658" y="9906"/>
                </a:moveTo>
                <a:lnTo>
                  <a:pt x="2593085" y="5334"/>
                </a:lnTo>
                <a:lnTo>
                  <a:pt x="2593085" y="9906"/>
                </a:lnTo>
                <a:lnTo>
                  <a:pt x="2597658" y="9906"/>
                </a:lnTo>
                <a:close/>
              </a:path>
              <a:path w="2602229" h="536575">
                <a:moveTo>
                  <a:pt x="2597658" y="536448"/>
                </a:moveTo>
                <a:lnTo>
                  <a:pt x="2597658" y="9906"/>
                </a:lnTo>
                <a:lnTo>
                  <a:pt x="2593085" y="9906"/>
                </a:lnTo>
                <a:lnTo>
                  <a:pt x="2593085" y="536448"/>
                </a:lnTo>
                <a:lnTo>
                  <a:pt x="2597658" y="536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46136" y="3708273"/>
            <a:ext cx="1736725" cy="536575"/>
          </a:xfrm>
          <a:custGeom>
            <a:avLst/>
            <a:gdLst/>
            <a:ahLst/>
            <a:cxnLst/>
            <a:rect l="l" t="t" r="r" b="b"/>
            <a:pathLst>
              <a:path w="1736725" h="536575">
                <a:moveTo>
                  <a:pt x="1736598" y="536448"/>
                </a:moveTo>
                <a:lnTo>
                  <a:pt x="1736598" y="0"/>
                </a:lnTo>
                <a:lnTo>
                  <a:pt x="0" y="0"/>
                </a:lnTo>
                <a:lnTo>
                  <a:pt x="0" y="536448"/>
                </a:lnTo>
                <a:lnTo>
                  <a:pt x="5333" y="536448"/>
                </a:lnTo>
                <a:lnTo>
                  <a:pt x="5333" y="9906"/>
                </a:lnTo>
                <a:lnTo>
                  <a:pt x="9905" y="5334"/>
                </a:lnTo>
                <a:lnTo>
                  <a:pt x="9905" y="9906"/>
                </a:lnTo>
                <a:lnTo>
                  <a:pt x="1727453" y="9906"/>
                </a:lnTo>
                <a:lnTo>
                  <a:pt x="1727453" y="5334"/>
                </a:lnTo>
                <a:lnTo>
                  <a:pt x="1732026" y="9906"/>
                </a:lnTo>
                <a:lnTo>
                  <a:pt x="1732026" y="536448"/>
                </a:lnTo>
                <a:lnTo>
                  <a:pt x="1736598" y="536448"/>
                </a:lnTo>
                <a:close/>
              </a:path>
              <a:path w="1736725" h="536575">
                <a:moveTo>
                  <a:pt x="9905" y="9906"/>
                </a:moveTo>
                <a:lnTo>
                  <a:pt x="9905" y="5334"/>
                </a:lnTo>
                <a:lnTo>
                  <a:pt x="5333" y="9906"/>
                </a:lnTo>
                <a:lnTo>
                  <a:pt x="9905" y="9906"/>
                </a:lnTo>
                <a:close/>
              </a:path>
              <a:path w="1736725" h="536575">
                <a:moveTo>
                  <a:pt x="9905" y="536448"/>
                </a:moveTo>
                <a:lnTo>
                  <a:pt x="9905" y="9906"/>
                </a:lnTo>
                <a:lnTo>
                  <a:pt x="5333" y="9906"/>
                </a:lnTo>
                <a:lnTo>
                  <a:pt x="5333" y="536448"/>
                </a:lnTo>
                <a:lnTo>
                  <a:pt x="9905" y="536448"/>
                </a:lnTo>
                <a:close/>
              </a:path>
              <a:path w="1736725" h="536575">
                <a:moveTo>
                  <a:pt x="1732026" y="9906"/>
                </a:moveTo>
                <a:lnTo>
                  <a:pt x="1727453" y="5334"/>
                </a:lnTo>
                <a:lnTo>
                  <a:pt x="1727453" y="9906"/>
                </a:lnTo>
                <a:lnTo>
                  <a:pt x="1732026" y="9906"/>
                </a:lnTo>
                <a:close/>
              </a:path>
              <a:path w="1736725" h="536575">
                <a:moveTo>
                  <a:pt x="1732026" y="536448"/>
                </a:moveTo>
                <a:lnTo>
                  <a:pt x="1732026" y="9906"/>
                </a:lnTo>
                <a:lnTo>
                  <a:pt x="1727453" y="9906"/>
                </a:lnTo>
                <a:lnTo>
                  <a:pt x="1727453" y="536448"/>
                </a:lnTo>
                <a:lnTo>
                  <a:pt x="1732026" y="536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93992" y="2806262"/>
            <a:ext cx="1933575" cy="548823"/>
          </a:xfrm>
          <a:custGeom>
            <a:avLst/>
            <a:gdLst/>
            <a:ahLst/>
            <a:cxnLst/>
            <a:rect l="l" t="t" r="r" b="b"/>
            <a:pathLst>
              <a:path w="1933575" h="89535">
                <a:moveTo>
                  <a:pt x="9143" y="79248"/>
                </a:moveTo>
                <a:lnTo>
                  <a:pt x="9143" y="0"/>
                </a:lnTo>
                <a:lnTo>
                  <a:pt x="0" y="0"/>
                </a:lnTo>
                <a:lnTo>
                  <a:pt x="0" y="89154"/>
                </a:lnTo>
                <a:lnTo>
                  <a:pt x="4571" y="89154"/>
                </a:lnTo>
                <a:lnTo>
                  <a:pt x="4571" y="79248"/>
                </a:lnTo>
                <a:lnTo>
                  <a:pt x="9143" y="79248"/>
                </a:lnTo>
                <a:close/>
              </a:path>
              <a:path w="1933575" h="89535">
                <a:moveTo>
                  <a:pt x="1928621" y="79248"/>
                </a:moveTo>
                <a:lnTo>
                  <a:pt x="4571" y="79248"/>
                </a:lnTo>
                <a:lnTo>
                  <a:pt x="9143" y="83820"/>
                </a:lnTo>
                <a:lnTo>
                  <a:pt x="9143" y="89154"/>
                </a:lnTo>
                <a:lnTo>
                  <a:pt x="1924049" y="89154"/>
                </a:lnTo>
                <a:lnTo>
                  <a:pt x="1924049" y="83820"/>
                </a:lnTo>
                <a:lnTo>
                  <a:pt x="1928621" y="79248"/>
                </a:lnTo>
                <a:close/>
              </a:path>
              <a:path w="1933575" h="89535">
                <a:moveTo>
                  <a:pt x="9143" y="89154"/>
                </a:moveTo>
                <a:lnTo>
                  <a:pt x="9143" y="83820"/>
                </a:lnTo>
                <a:lnTo>
                  <a:pt x="4571" y="79248"/>
                </a:lnTo>
                <a:lnTo>
                  <a:pt x="4571" y="89154"/>
                </a:lnTo>
                <a:lnTo>
                  <a:pt x="9143" y="89154"/>
                </a:lnTo>
                <a:close/>
              </a:path>
              <a:path w="1933575" h="89535">
                <a:moveTo>
                  <a:pt x="1933193" y="89154"/>
                </a:moveTo>
                <a:lnTo>
                  <a:pt x="1933193" y="0"/>
                </a:lnTo>
                <a:lnTo>
                  <a:pt x="1924049" y="0"/>
                </a:lnTo>
                <a:lnTo>
                  <a:pt x="1924049" y="79248"/>
                </a:lnTo>
                <a:lnTo>
                  <a:pt x="1928621" y="79248"/>
                </a:lnTo>
                <a:lnTo>
                  <a:pt x="1928621" y="89154"/>
                </a:lnTo>
                <a:lnTo>
                  <a:pt x="1933193" y="89154"/>
                </a:lnTo>
                <a:close/>
              </a:path>
              <a:path w="1933575" h="89535">
                <a:moveTo>
                  <a:pt x="1928621" y="89154"/>
                </a:moveTo>
                <a:lnTo>
                  <a:pt x="1928621" y="79248"/>
                </a:lnTo>
                <a:lnTo>
                  <a:pt x="1924049" y="83820"/>
                </a:lnTo>
                <a:lnTo>
                  <a:pt x="1924049" y="89154"/>
                </a:lnTo>
                <a:lnTo>
                  <a:pt x="1928621" y="891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90003" y="3290697"/>
            <a:ext cx="1731010" cy="0"/>
          </a:xfrm>
          <a:custGeom>
            <a:avLst/>
            <a:gdLst/>
            <a:ahLst/>
            <a:cxnLst/>
            <a:rect l="l" t="t" r="r" b="b"/>
            <a:pathLst>
              <a:path w="1731009">
                <a:moveTo>
                  <a:pt x="0" y="0"/>
                </a:moveTo>
                <a:lnTo>
                  <a:pt x="1730502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03614" y="3265550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0"/>
                </a:moveTo>
                <a:lnTo>
                  <a:pt x="0" y="376427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02938" y="3265550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55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82537" y="3265550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446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85866" y="4244721"/>
            <a:ext cx="1666875" cy="699135"/>
          </a:xfrm>
          <a:custGeom>
            <a:avLst/>
            <a:gdLst/>
            <a:ahLst/>
            <a:cxnLst/>
            <a:rect l="l" t="t" r="r" b="b"/>
            <a:pathLst>
              <a:path w="1666875" h="699135">
                <a:moveTo>
                  <a:pt x="9144" y="689610"/>
                </a:moveTo>
                <a:lnTo>
                  <a:pt x="9143" y="0"/>
                </a:lnTo>
                <a:lnTo>
                  <a:pt x="0" y="0"/>
                </a:lnTo>
                <a:lnTo>
                  <a:pt x="0" y="698754"/>
                </a:lnTo>
                <a:lnTo>
                  <a:pt x="4572" y="698754"/>
                </a:lnTo>
                <a:lnTo>
                  <a:pt x="4572" y="689610"/>
                </a:lnTo>
                <a:lnTo>
                  <a:pt x="9144" y="689610"/>
                </a:lnTo>
                <a:close/>
              </a:path>
              <a:path w="1666875" h="699135">
                <a:moveTo>
                  <a:pt x="1661921" y="689610"/>
                </a:moveTo>
                <a:lnTo>
                  <a:pt x="4572" y="689610"/>
                </a:lnTo>
                <a:lnTo>
                  <a:pt x="9144" y="694182"/>
                </a:lnTo>
                <a:lnTo>
                  <a:pt x="9144" y="698754"/>
                </a:lnTo>
                <a:lnTo>
                  <a:pt x="1657349" y="698753"/>
                </a:lnTo>
                <a:lnTo>
                  <a:pt x="1657349" y="694182"/>
                </a:lnTo>
                <a:lnTo>
                  <a:pt x="1661921" y="689610"/>
                </a:lnTo>
                <a:close/>
              </a:path>
              <a:path w="1666875" h="699135">
                <a:moveTo>
                  <a:pt x="9144" y="698754"/>
                </a:moveTo>
                <a:lnTo>
                  <a:pt x="9144" y="694182"/>
                </a:lnTo>
                <a:lnTo>
                  <a:pt x="4572" y="689610"/>
                </a:lnTo>
                <a:lnTo>
                  <a:pt x="4572" y="698754"/>
                </a:lnTo>
                <a:lnTo>
                  <a:pt x="9144" y="698754"/>
                </a:lnTo>
                <a:close/>
              </a:path>
              <a:path w="1666875" h="699135">
                <a:moveTo>
                  <a:pt x="1666493" y="698753"/>
                </a:moveTo>
                <a:lnTo>
                  <a:pt x="1666493" y="0"/>
                </a:lnTo>
                <a:lnTo>
                  <a:pt x="1657349" y="0"/>
                </a:lnTo>
                <a:lnTo>
                  <a:pt x="1657349" y="689610"/>
                </a:lnTo>
                <a:lnTo>
                  <a:pt x="1661921" y="689610"/>
                </a:lnTo>
                <a:lnTo>
                  <a:pt x="1661921" y="698753"/>
                </a:lnTo>
                <a:lnTo>
                  <a:pt x="1666493" y="698753"/>
                </a:lnTo>
                <a:close/>
              </a:path>
              <a:path w="1666875" h="699135">
                <a:moveTo>
                  <a:pt x="1661921" y="698753"/>
                </a:moveTo>
                <a:lnTo>
                  <a:pt x="1661921" y="689610"/>
                </a:lnTo>
                <a:lnTo>
                  <a:pt x="1657349" y="694182"/>
                </a:lnTo>
                <a:lnTo>
                  <a:pt x="1657349" y="698753"/>
                </a:lnTo>
                <a:lnTo>
                  <a:pt x="1661921" y="6987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54414" y="3815252"/>
            <a:ext cx="1671145" cy="9438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478790"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Comic Sans MS"/>
                <a:cs typeface="Comic Sans MS"/>
              </a:rPr>
              <a:t>Sugar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sz="125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Sucrose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Others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20 to 40</a:t>
            </a:r>
            <a:r>
              <a:rPr sz="1200" b="1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g/l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29434" y="4244721"/>
            <a:ext cx="2602230" cy="670560"/>
          </a:xfrm>
          <a:custGeom>
            <a:avLst/>
            <a:gdLst/>
            <a:ahLst/>
            <a:cxnLst/>
            <a:rect l="l" t="t" r="r" b="b"/>
            <a:pathLst>
              <a:path w="2602229" h="670560">
                <a:moveTo>
                  <a:pt x="9906" y="660653"/>
                </a:moveTo>
                <a:lnTo>
                  <a:pt x="9906" y="0"/>
                </a:lnTo>
                <a:lnTo>
                  <a:pt x="0" y="0"/>
                </a:lnTo>
                <a:lnTo>
                  <a:pt x="0" y="670560"/>
                </a:lnTo>
                <a:lnTo>
                  <a:pt x="5333" y="670560"/>
                </a:lnTo>
                <a:lnTo>
                  <a:pt x="5333" y="660653"/>
                </a:lnTo>
                <a:lnTo>
                  <a:pt x="9906" y="660653"/>
                </a:lnTo>
                <a:close/>
              </a:path>
              <a:path w="2602229" h="670560">
                <a:moveTo>
                  <a:pt x="2597658" y="660653"/>
                </a:moveTo>
                <a:lnTo>
                  <a:pt x="5333" y="660653"/>
                </a:lnTo>
                <a:lnTo>
                  <a:pt x="9906" y="665226"/>
                </a:lnTo>
                <a:lnTo>
                  <a:pt x="9905" y="670560"/>
                </a:lnTo>
                <a:lnTo>
                  <a:pt x="2593085" y="670560"/>
                </a:lnTo>
                <a:lnTo>
                  <a:pt x="2593085" y="665226"/>
                </a:lnTo>
                <a:lnTo>
                  <a:pt x="2597658" y="660653"/>
                </a:lnTo>
                <a:close/>
              </a:path>
              <a:path w="2602229" h="670560">
                <a:moveTo>
                  <a:pt x="9905" y="670560"/>
                </a:moveTo>
                <a:lnTo>
                  <a:pt x="9906" y="665226"/>
                </a:lnTo>
                <a:lnTo>
                  <a:pt x="5333" y="660653"/>
                </a:lnTo>
                <a:lnTo>
                  <a:pt x="5333" y="670560"/>
                </a:lnTo>
                <a:lnTo>
                  <a:pt x="9905" y="670560"/>
                </a:lnTo>
                <a:close/>
              </a:path>
              <a:path w="2602229" h="670560">
                <a:moveTo>
                  <a:pt x="2602230" y="670560"/>
                </a:moveTo>
                <a:lnTo>
                  <a:pt x="2602229" y="0"/>
                </a:lnTo>
                <a:lnTo>
                  <a:pt x="2593085" y="0"/>
                </a:lnTo>
                <a:lnTo>
                  <a:pt x="2593085" y="660653"/>
                </a:lnTo>
                <a:lnTo>
                  <a:pt x="2597658" y="660653"/>
                </a:lnTo>
                <a:lnTo>
                  <a:pt x="2597658" y="670560"/>
                </a:lnTo>
                <a:lnTo>
                  <a:pt x="2602230" y="670560"/>
                </a:lnTo>
                <a:close/>
              </a:path>
              <a:path w="2602229" h="670560">
                <a:moveTo>
                  <a:pt x="2597658" y="670560"/>
                </a:moveTo>
                <a:lnTo>
                  <a:pt x="2597658" y="660653"/>
                </a:lnTo>
                <a:lnTo>
                  <a:pt x="2593085" y="665226"/>
                </a:lnTo>
                <a:lnTo>
                  <a:pt x="2593085" y="670560"/>
                </a:lnTo>
                <a:lnTo>
                  <a:pt x="2597658" y="670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12125" y="3738244"/>
            <a:ext cx="2490952" cy="112082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8290"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Vitamins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•Thiamine (vitamin</a:t>
            </a:r>
            <a:r>
              <a:rPr sz="12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B1)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Nicotinic acid</a:t>
            </a:r>
            <a:r>
              <a:rPr sz="1200" b="1" spc="-9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B3</a:t>
            </a:r>
            <a:r>
              <a:rPr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Pyridoxine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 (B6)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Myo</a:t>
            </a:r>
            <a:r>
              <a:rPr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-inositol</a:t>
            </a:r>
            <a:r>
              <a:rPr lang="en-US"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 (</a:t>
            </a:r>
            <a:r>
              <a:rPr lang="en-US"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B8)</a:t>
            </a:r>
            <a:endParaRPr lang="en-US"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46136" y="4244721"/>
            <a:ext cx="1736725" cy="487680"/>
          </a:xfrm>
          <a:custGeom>
            <a:avLst/>
            <a:gdLst/>
            <a:ahLst/>
            <a:cxnLst/>
            <a:rect l="l" t="t" r="r" b="b"/>
            <a:pathLst>
              <a:path w="1736725" h="487679">
                <a:moveTo>
                  <a:pt x="9905" y="478536"/>
                </a:moveTo>
                <a:lnTo>
                  <a:pt x="9905" y="0"/>
                </a:lnTo>
                <a:lnTo>
                  <a:pt x="0" y="0"/>
                </a:lnTo>
                <a:lnTo>
                  <a:pt x="0" y="487679"/>
                </a:lnTo>
                <a:lnTo>
                  <a:pt x="5333" y="487679"/>
                </a:lnTo>
                <a:lnTo>
                  <a:pt x="5333" y="478536"/>
                </a:lnTo>
                <a:lnTo>
                  <a:pt x="9905" y="478536"/>
                </a:lnTo>
                <a:close/>
              </a:path>
              <a:path w="1736725" h="487679">
                <a:moveTo>
                  <a:pt x="1732026" y="478536"/>
                </a:moveTo>
                <a:lnTo>
                  <a:pt x="5333" y="478536"/>
                </a:lnTo>
                <a:lnTo>
                  <a:pt x="9905" y="483108"/>
                </a:lnTo>
                <a:lnTo>
                  <a:pt x="9905" y="487679"/>
                </a:lnTo>
                <a:lnTo>
                  <a:pt x="1727453" y="487679"/>
                </a:lnTo>
                <a:lnTo>
                  <a:pt x="1727453" y="483108"/>
                </a:lnTo>
                <a:lnTo>
                  <a:pt x="1732026" y="478536"/>
                </a:lnTo>
                <a:close/>
              </a:path>
              <a:path w="1736725" h="487679">
                <a:moveTo>
                  <a:pt x="9905" y="487679"/>
                </a:moveTo>
                <a:lnTo>
                  <a:pt x="9905" y="483108"/>
                </a:lnTo>
                <a:lnTo>
                  <a:pt x="5333" y="478536"/>
                </a:lnTo>
                <a:lnTo>
                  <a:pt x="5333" y="487679"/>
                </a:lnTo>
                <a:lnTo>
                  <a:pt x="9905" y="487679"/>
                </a:lnTo>
                <a:close/>
              </a:path>
              <a:path w="1736725" h="487679">
                <a:moveTo>
                  <a:pt x="1736598" y="487679"/>
                </a:moveTo>
                <a:lnTo>
                  <a:pt x="1736598" y="0"/>
                </a:lnTo>
                <a:lnTo>
                  <a:pt x="1727453" y="0"/>
                </a:lnTo>
                <a:lnTo>
                  <a:pt x="1727453" y="478536"/>
                </a:lnTo>
                <a:lnTo>
                  <a:pt x="1732026" y="478536"/>
                </a:lnTo>
                <a:lnTo>
                  <a:pt x="1732026" y="487679"/>
                </a:lnTo>
                <a:lnTo>
                  <a:pt x="1736598" y="487679"/>
                </a:lnTo>
                <a:close/>
              </a:path>
              <a:path w="1736725" h="487679">
                <a:moveTo>
                  <a:pt x="1732026" y="487679"/>
                </a:moveTo>
                <a:lnTo>
                  <a:pt x="1732026" y="478536"/>
                </a:lnTo>
                <a:lnTo>
                  <a:pt x="1727453" y="483108"/>
                </a:lnTo>
                <a:lnTo>
                  <a:pt x="1727453" y="487679"/>
                </a:lnTo>
                <a:lnTo>
                  <a:pt x="1732026" y="4876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9448" y="3738244"/>
            <a:ext cx="1634814" cy="9438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Comic Sans MS"/>
                <a:cs typeface="Comic Sans MS"/>
              </a:rPr>
              <a:t>Support</a:t>
            </a:r>
            <a:r>
              <a:rPr sz="1200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0000"/>
                </a:solidFill>
                <a:latin typeface="Comic Sans MS"/>
                <a:cs typeface="Comic Sans MS"/>
              </a:rPr>
              <a:t>system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1755" indent="-59055">
              <a:buSzPct val="91666"/>
              <a:buFontTx/>
              <a:buChar char="•"/>
              <a:tabLst>
                <a:tab pos="72390" algn="l"/>
              </a:tabLst>
            </a:pP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Agar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•Agarose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•Gelrite</a:t>
            </a:r>
            <a:r>
              <a:rPr sz="12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(Phytagel)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57246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rgbClr val="C00000"/>
                </a:solidFill>
                <a:cs typeface="+mn-cs"/>
              </a:rPr>
              <a:t>وظيفة البيئات </a:t>
            </a:r>
            <a:r>
              <a:rPr lang="ar-SA" b="1" u="sng" dirty="0" err="1" smtClean="0">
                <a:solidFill>
                  <a:srgbClr val="C00000"/>
                </a:solidFill>
                <a:cs typeface="+mn-cs"/>
              </a:rPr>
              <a:t>الغذائيه</a:t>
            </a:r>
            <a:r>
              <a:rPr lang="ar-SA" b="1" u="sng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ar-SA" b="1" u="sng" dirty="0" err="1" smtClean="0">
                <a:solidFill>
                  <a:srgbClr val="C00000"/>
                </a:solidFill>
                <a:cs typeface="+mn-cs"/>
              </a:rPr>
              <a:t>:</a:t>
            </a:r>
            <a:endParaRPr lang="ar-SA" b="1" u="sng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>
                <a:solidFill>
                  <a:srgbClr val="00B050"/>
                </a:solidFill>
              </a:rPr>
              <a:t>توفير ما يأتي لوسط </a:t>
            </a:r>
            <a:r>
              <a:rPr lang="ar-SA" b="1" u="sng" dirty="0" err="1" smtClean="0">
                <a:solidFill>
                  <a:srgbClr val="00B050"/>
                </a:solidFill>
              </a:rPr>
              <a:t>النمو :</a:t>
            </a:r>
            <a:endParaRPr lang="ar-SA" b="1" u="sng" dirty="0" smtClean="0">
              <a:solidFill>
                <a:srgbClr val="00B050"/>
              </a:solidFill>
            </a:endParaRPr>
          </a:p>
          <a:p>
            <a:r>
              <a:rPr lang="ar-SA" dirty="0" smtClean="0"/>
              <a:t>1-  الماء</a:t>
            </a:r>
          </a:p>
          <a:p>
            <a:r>
              <a:rPr lang="ar-SA" dirty="0" smtClean="0"/>
              <a:t>2- العناصر </a:t>
            </a:r>
            <a:r>
              <a:rPr lang="ar-SA" dirty="0" err="1" smtClean="0"/>
              <a:t>المعدنيه</a:t>
            </a:r>
            <a:r>
              <a:rPr lang="ar-SA" dirty="0" smtClean="0"/>
              <a:t> ( مغذيات </a:t>
            </a:r>
            <a:r>
              <a:rPr lang="ar-SA" dirty="0" err="1" smtClean="0"/>
              <a:t>كبرى </a:t>
            </a:r>
            <a:r>
              <a:rPr lang="ar-SA" dirty="0" smtClean="0"/>
              <a:t>/ </a:t>
            </a:r>
            <a:r>
              <a:rPr lang="ar-SA" dirty="0" err="1" smtClean="0"/>
              <a:t>صغرى )</a:t>
            </a:r>
            <a:endParaRPr lang="ar-SA" dirty="0" smtClean="0"/>
          </a:p>
          <a:p>
            <a:r>
              <a:rPr lang="ar-SA" dirty="0" smtClean="0"/>
              <a:t>3- </a:t>
            </a:r>
            <a:r>
              <a:rPr lang="ar-SA" dirty="0" err="1" smtClean="0"/>
              <a:t>الفيتامينات .</a:t>
            </a:r>
            <a:endParaRPr lang="ar-SA" dirty="0" smtClean="0"/>
          </a:p>
          <a:p>
            <a:r>
              <a:rPr lang="ar-SA" dirty="0" smtClean="0"/>
              <a:t>4- منظمات </a:t>
            </a:r>
            <a:r>
              <a:rPr lang="ar-SA" dirty="0" err="1" smtClean="0"/>
              <a:t>النموالنباتيه</a:t>
            </a:r>
            <a:r>
              <a:rPr lang="ar-SA" dirty="0" smtClean="0"/>
              <a:t>  </a:t>
            </a:r>
            <a:r>
              <a:rPr lang="ar-SA" dirty="0" err="1" smtClean="0"/>
              <a:t>.</a:t>
            </a:r>
            <a:endParaRPr lang="ar-SA" dirty="0" smtClean="0"/>
          </a:p>
          <a:p>
            <a:r>
              <a:rPr lang="ar-SA" dirty="0" smtClean="0"/>
              <a:t>5- تبادل الغازات مع المحيط </a:t>
            </a:r>
            <a:r>
              <a:rPr lang="ar-SA" dirty="0" err="1" smtClean="0"/>
              <a:t>الغارجي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r>
              <a:rPr lang="ar-SA" dirty="0" smtClean="0"/>
              <a:t>6- تخليص النبات من   نفاياته </a:t>
            </a:r>
            <a:r>
              <a:rPr lang="ar-SA" dirty="0" err="1" smtClean="0"/>
              <a:t>الايضيه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100" y="362607"/>
            <a:ext cx="8470900" cy="82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17479"/>
              </p:ext>
            </p:extLst>
          </p:nvPr>
        </p:nvGraphicFramePr>
        <p:xfrm>
          <a:off x="416305" y="2916684"/>
          <a:ext cx="8228965" cy="2617849"/>
        </p:xfrm>
        <a:graphic>
          <a:graphicData uri="http://schemas.openxmlformats.org/drawingml/2006/table">
            <a:tbl>
              <a:tblPr firstRow="1" bandRow="1"/>
              <a:tblGrid>
                <a:gridCol w="3889375"/>
                <a:gridCol w="4339590"/>
              </a:tblGrid>
              <a:tr h="3346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Chu N6</a:t>
                      </a:r>
                      <a:r>
                        <a:rPr sz="1600" spc="-2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(N6</a:t>
                      </a:r>
                      <a:r>
                        <a:rPr lang="en-US" sz="1600" spc="-25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Chu</a:t>
                      </a:r>
                      <a:r>
                        <a:rPr sz="1600" spc="-1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(1975)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DKW</a:t>
                      </a:r>
                      <a:r>
                        <a:rPr sz="1600" spc="-3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(DKW</a:t>
                      </a:r>
                      <a:r>
                        <a:rPr lang="en-US" sz="1600" spc="-35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Driver &amp; Kuniyuki</a:t>
                      </a:r>
                      <a:r>
                        <a:rPr sz="1600" spc="-2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(1984)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Gamborg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B-5 medium</a:t>
                      </a:r>
                      <a:r>
                        <a:rPr sz="1600" spc="-4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(B5)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Gamborg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al.,</a:t>
                      </a:r>
                      <a:r>
                        <a:rPr sz="1600" spc="-2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1968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6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Linsmaier &amp;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sz="1600" spc="-6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(LS)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Linsmaier &amp;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sz="1600" spc="-6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1965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 marR="3244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Lloyd &amp; McCown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woody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Plant</a:t>
                      </a:r>
                      <a:r>
                        <a:rPr sz="1600" spc="-1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  (WPM)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Lloyd &amp; McCown</a:t>
                      </a:r>
                      <a:r>
                        <a:rPr sz="1600" spc="-3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1981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Murashige &amp; </a:t>
                      </a:r>
                      <a:r>
                        <a:rPr sz="1600" b="1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</a:t>
                      </a:r>
                      <a:r>
                        <a:rPr sz="1600" b="1" spc="-4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lang="en-US" sz="1600" b="1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(MS)</a:t>
                      </a:r>
                      <a:endParaRPr sz="16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Murashige &amp;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</a:t>
                      </a:r>
                      <a:r>
                        <a:rPr sz="1600" spc="-4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1962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7030" y="2954721"/>
            <a:ext cx="3190170" cy="261469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20718" y="1305565"/>
            <a:ext cx="11457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 smtClean="0"/>
              <a:t>هناك العديد من البيئات </a:t>
            </a:r>
            <a:r>
              <a:rPr lang="ar-SA" sz="2800" b="1" dirty="0"/>
              <a:t>المتاحة تختلف في تركيزات </a:t>
            </a:r>
            <a:r>
              <a:rPr lang="ar-SA" sz="2800" b="1" dirty="0" smtClean="0"/>
              <a:t>الاملاح أو قد تختلف </a:t>
            </a:r>
            <a:r>
              <a:rPr lang="ar-SA" sz="2800" b="1" dirty="0"/>
              <a:t>في وجود أو عدم وجود </a:t>
            </a:r>
            <a:r>
              <a:rPr lang="ar-SA" sz="2800" b="1" dirty="0" smtClean="0"/>
              <a:t>بعض الأملاح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394356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472" y="441434"/>
            <a:ext cx="8928100" cy="82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317406"/>
            <a:ext cx="11866179" cy="253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altLang="zh-CN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الاوساط الغذائية الصلبة  </a:t>
            </a:r>
            <a:r>
              <a:rPr lang="en-US" altLang="zh-CN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Solid Media</a:t>
            </a:r>
            <a:r>
              <a:rPr lang="ar-IQ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IQ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يتم إضافة </a:t>
            </a:r>
            <a:r>
              <a:rPr lang="ar-IQ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الاكر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agar</a:t>
            </a:r>
            <a:r>
              <a:rPr lang="ar-IQ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او الجيلاتين </a:t>
            </a:r>
            <a:r>
              <a:rPr lang="ar-IQ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لجعل الوسط الغذائي صلبا </a:t>
            </a:r>
            <a:r>
              <a:rPr lang="ar-SA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IQ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ar-IQ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ذو قوام هلامي.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altLang="zh-CN" sz="3200" dirty="0"/>
              <a:t>المزايا</a:t>
            </a:r>
            <a:r>
              <a:rPr lang="ar-IQ" altLang="zh-CN" sz="2000" dirty="0"/>
              <a:t> </a:t>
            </a:r>
            <a:r>
              <a:rPr lang="ar-IQ" altLang="zh-CN" sz="3200" dirty="0">
                <a:solidFill>
                  <a:srgbClr val="FF0000"/>
                </a:solidFill>
              </a:rPr>
              <a:t>بسيط وغير معقد </a:t>
            </a:r>
            <a:r>
              <a:rPr lang="ar-IQ" altLang="zh-CN" sz="3200" dirty="0"/>
              <a:t>و بالإمكان استخدام الادوات الزجاجية المختبرية </a:t>
            </a:r>
            <a:r>
              <a:rPr lang="ar-IQ" altLang="zh-CN" sz="3200" dirty="0" smtClean="0"/>
              <a:t>ال</a:t>
            </a:r>
            <a:r>
              <a:rPr lang="ar-SA" altLang="zh-CN" sz="3200" dirty="0"/>
              <a:t>إ</a:t>
            </a:r>
            <a:r>
              <a:rPr lang="ar-IQ" altLang="zh-CN" sz="3200" dirty="0" err="1" smtClean="0"/>
              <a:t>عتيادية</a:t>
            </a:r>
            <a:r>
              <a:rPr lang="ar-IQ" altLang="zh-CN" sz="3200" b="1" dirty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ia.licdn.com/mpr/mpr/shrinknp_400_400/AAEAAQAAAAAAAAOZAAAAJDM0MGFlNmQ1LTJkNTUtNGIxZS1hNzdmLWQ5MWRmMWFiMzc0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3404745"/>
            <a:ext cx="5963990" cy="3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3255" y="3425058"/>
            <a:ext cx="4997669" cy="34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56948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666" y="472965"/>
            <a:ext cx="8928100" cy="82867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25892" y="1199650"/>
            <a:ext cx="10387584" cy="352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sz="32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الاوساط الغذائية السائلة المتحركة 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Agitated Liquid Media   </a:t>
            </a:r>
            <a:endParaRPr lang="ar-SA" sz="3200" b="1" u="sng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زراعة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النباتية في الاوساط الغذائية السائلة المتحركة يقضي على غالبية النقاط السلبية التي ترافق زراعة ال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النباتية في الاوساط الغذائية السائلة غير المتحركة. حيث تصبح ال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النباتية بتماس مع الوسط الغذائي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السائل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" y="3621024"/>
            <a:ext cx="8000895" cy="31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1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273" y="441435"/>
            <a:ext cx="8928100" cy="82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289409" y="1467664"/>
            <a:ext cx="10387584" cy="511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sz="32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SA" sz="32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وساط </a:t>
            </a:r>
            <a:r>
              <a:rPr lang="ar-IQ" sz="32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الغذائية السائلة المتحركة 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Agitated Liquid Media   </a:t>
            </a:r>
            <a:endParaRPr lang="ar-SA" sz="3200" b="1" u="sng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sz="3600" b="1" u="sng" dirty="0" smtClean="0">
                <a:solidFill>
                  <a:srgbClr val="7030A0"/>
                </a:solidFill>
              </a:rPr>
              <a:t>المميزات</a:t>
            </a:r>
            <a:r>
              <a:rPr lang="en-US" sz="3600" b="1" u="sng" dirty="0" smtClean="0">
                <a:solidFill>
                  <a:srgbClr val="7030A0"/>
                </a:solidFill>
              </a:rPr>
              <a:t> : </a:t>
            </a:r>
            <a:r>
              <a:rPr lang="ar-IQ" sz="3600" b="1" dirty="0"/>
              <a:t/>
            </a:r>
            <a:br>
              <a:rPr lang="ar-IQ" sz="3600" b="1" dirty="0"/>
            </a:br>
            <a:r>
              <a:rPr lang="ar-IQ" sz="2800" dirty="0" smtClean="0"/>
              <a:t>(</a:t>
            </a:r>
            <a:r>
              <a:rPr lang="ar-IQ" sz="2800" dirty="0"/>
              <a:t>1) تبادل </a:t>
            </a:r>
            <a:r>
              <a:rPr lang="ar-IQ" sz="2800" dirty="0" smtClean="0"/>
              <a:t>الغازات</a:t>
            </a:r>
            <a:r>
              <a:rPr lang="ar-SA" sz="2800" dirty="0" smtClean="0"/>
              <a:t>.</a:t>
            </a:r>
            <a:r>
              <a:rPr lang="ar-IQ" sz="2800" dirty="0" smtClean="0"/>
              <a:t> </a:t>
            </a:r>
            <a:endParaRPr lang="ar-SA" sz="2800" dirty="0" smtClean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/>
              <a:t> </a:t>
            </a:r>
            <a:r>
              <a:rPr lang="ar-SA" sz="2800" dirty="0" smtClean="0"/>
              <a:t>     </a:t>
            </a:r>
            <a:r>
              <a:rPr lang="ar-IQ" sz="2800" dirty="0" smtClean="0"/>
              <a:t>(</a:t>
            </a:r>
            <a:r>
              <a:rPr lang="ar-IQ" sz="2800" dirty="0"/>
              <a:t>2)القضاء على ظاهرة الاستقطاب للأجزاء النباتية بفعل الجاذبية </a:t>
            </a:r>
            <a:r>
              <a:rPr lang="ar-IQ" sz="2800" dirty="0" smtClean="0"/>
              <a:t>الأرضية</a:t>
            </a:r>
            <a:r>
              <a:rPr lang="ar-SA" sz="2800" dirty="0" smtClean="0"/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/>
              <a:t> </a:t>
            </a:r>
            <a:r>
              <a:rPr lang="ar-SA" sz="2800" dirty="0" smtClean="0"/>
              <a:t>   </a:t>
            </a:r>
            <a:r>
              <a:rPr lang="ar-IQ" sz="2800" dirty="0" smtClean="0"/>
              <a:t> </a:t>
            </a:r>
            <a:r>
              <a:rPr lang="ar-SA" sz="2800" dirty="0" smtClean="0"/>
              <a:t> </a:t>
            </a:r>
            <a:r>
              <a:rPr lang="ar-IQ" sz="2800" dirty="0" smtClean="0"/>
              <a:t>(</a:t>
            </a:r>
            <a:r>
              <a:rPr lang="ar-IQ" sz="2800" dirty="0"/>
              <a:t>3) القضاء على ظاهرة نقص بعض العناصر في الوسط الغذائي او التي قد تظهر على الاجزاء النباتية نتيجة لتجمعها وعدم انتشارها. </a:t>
            </a:r>
            <a:br>
              <a:rPr lang="ar-IQ" sz="2800" dirty="0"/>
            </a:br>
            <a:r>
              <a:rPr lang="ar-SA" sz="2800" dirty="0" smtClean="0"/>
              <a:t>     </a:t>
            </a:r>
            <a:r>
              <a:rPr lang="ar-IQ" sz="2800" dirty="0" smtClean="0"/>
              <a:t>(</a:t>
            </a:r>
            <a:r>
              <a:rPr lang="ar-IQ" sz="2800" dirty="0"/>
              <a:t>4) امكانية استخدامه لزراعة الاجزاء النباتية في التجارب التي تستخدم فيها العناصر المشعة.</a:t>
            </a:r>
            <a:endParaRPr lang="en-US" sz="2800" dirty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727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2021" y="625531"/>
            <a:ext cx="4446958" cy="423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SA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أنواع البيئات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44109" y="1143986"/>
            <a:ext cx="11653450" cy="537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أنواع </a:t>
            </a:r>
            <a:r>
              <a:rPr lang="ar-IQ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الاوساط </a:t>
            </a:r>
            <a:r>
              <a:rPr lang="ar-IQ" sz="3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الغذائية السائلة المتحركة </a:t>
            </a:r>
            <a:r>
              <a:rPr lang="ar-IQ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b="1" u="sng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Both"/>
            </a:pPr>
            <a:r>
              <a:rPr lang="ar-IQ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الغمر </a:t>
            </a:r>
            <a:r>
              <a:rPr lang="ar-IQ" sz="32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المستمر</a:t>
            </a:r>
            <a:r>
              <a:rPr lang="en-US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Continuous immersion </a:t>
            </a:r>
            <a:r>
              <a:rPr lang="ar-IQ" sz="32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ar-SA" sz="3200" b="1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هذا الاسلوب تبقى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النباتية على اتصال دائم بالوسط الغذائي السائل وبحالة تحرك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دوران مستمرة. </a:t>
            </a:r>
            <a:endParaRPr lang="ar-SA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يجب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يتم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</a:t>
            </a:r>
            <a:r>
              <a:rPr lang="ar-IQ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ختيار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حجم الوسط الغذائي بصورة دقيقة بحيث يتيح مجالاً واسعاً وكافياً لوجود فسحة هوائية وتهوية جيدة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r-SA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يستخدم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لهذا الغرض جهاز هزاز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Shaking machine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يعمل على جعل الوسط الغذائي والاجزاء النباتية في حالة حركة دائمة. </a:t>
            </a:r>
            <a:b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814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6" descr="orbital-shaker-250x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8" y="930373"/>
            <a:ext cx="4905703" cy="50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incu-shak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90" y="930166"/>
            <a:ext cx="5880537" cy="51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450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6193" y="764477"/>
            <a:ext cx="4446958" cy="423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SA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أنواع البيئات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253122"/>
            <a:ext cx="117926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zh-CN" sz="3600" b="1" u="sng" kern="0" dirty="0">
                <a:solidFill>
                  <a:srgbClr val="7030A0"/>
                </a:solidFill>
                <a:ea typeface="SimSun" panose="02010600030101010101" pitchFamily="2" charset="-122"/>
                <a:cs typeface="Arial"/>
              </a:rPr>
              <a:t>2</a:t>
            </a:r>
            <a:r>
              <a:rPr lang="ar-IQ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  <a:t>- الغمر </a:t>
            </a:r>
            <a:r>
              <a:rPr lang="ar-IQ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المؤقت</a:t>
            </a:r>
            <a:r>
              <a:rPr lang="ar-SA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 </a:t>
            </a:r>
            <a:r>
              <a:rPr lang="en-US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Temporary </a:t>
            </a:r>
            <a:r>
              <a:rPr lang="en-US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  <a:t>immersion</a:t>
            </a:r>
            <a:r>
              <a:rPr lang="ar-IQ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 </a:t>
            </a:r>
            <a:r>
              <a:rPr lang="ar-IQ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  <a:t/>
            </a:r>
            <a:br>
              <a:rPr lang="ar-IQ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</a:br>
            <a:r>
              <a:rPr lang="ar-SA" altLang="zh-CN" sz="2800" u="sng" kern="0" dirty="0">
                <a:solidFill>
                  <a:srgbClr val="7030A0"/>
                </a:solidFill>
                <a:ea typeface="+mj-ea"/>
                <a:cs typeface="Arial"/>
              </a:rPr>
              <a:t> </a:t>
            </a:r>
            <a:endParaRPr lang="ar-SA" altLang="zh-CN" sz="2800" u="sng" kern="0" dirty="0" smtClean="0">
              <a:solidFill>
                <a:srgbClr val="7030A0"/>
              </a:solidFill>
              <a:ea typeface="+mj-ea"/>
              <a:cs typeface="Arial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altLang="zh-CN" sz="3200" kern="0" dirty="0" smtClean="0">
                <a:ea typeface="+mj-ea"/>
                <a:cs typeface="Arial"/>
              </a:rPr>
              <a:t>في هذه الحالة يقضي النسيج النباتي فترة زمنية معينة في داخل الوسط الغذائي واخرى في الهواء وبصورة متعاقبة.</a:t>
            </a:r>
            <a:endParaRPr lang="ar-SA" altLang="zh-CN" sz="3200" kern="0" dirty="0" smtClean="0">
              <a:ea typeface="+mj-ea"/>
              <a:cs typeface="Arial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altLang="zh-CN" sz="3200" kern="0" dirty="0" smtClean="0">
                <a:ea typeface="+mj-ea"/>
                <a:cs typeface="Arial"/>
              </a:rPr>
              <a:t>ويعتبر </a:t>
            </a:r>
            <a:r>
              <a:rPr lang="ar-IQ" altLang="zh-CN" sz="3200" kern="0" dirty="0">
                <a:ea typeface="+mj-ea"/>
                <a:cs typeface="Arial"/>
              </a:rPr>
              <a:t>هذا الاسلوب التقني وسيلة لتوفير التماس المباشر للجزء النباتي مع الوسط الغذائي </a:t>
            </a:r>
            <a:r>
              <a:rPr lang="ar-SA" altLang="zh-CN" sz="3200" kern="0" dirty="0" smtClean="0">
                <a:ea typeface="+mj-ea"/>
                <a:cs typeface="Arial"/>
              </a:rPr>
              <a:t>إ</a:t>
            </a:r>
            <a:r>
              <a:rPr lang="ar-IQ" altLang="zh-CN" sz="3200" kern="0" dirty="0" smtClean="0">
                <a:ea typeface="+mj-ea"/>
                <a:cs typeface="Arial"/>
              </a:rPr>
              <a:t>ضافة </a:t>
            </a:r>
            <a:r>
              <a:rPr lang="ar-SA" altLang="zh-CN" sz="3200" kern="0" dirty="0" smtClean="0">
                <a:ea typeface="+mj-ea"/>
                <a:cs typeface="Arial"/>
              </a:rPr>
              <a:t>إ</a:t>
            </a:r>
            <a:r>
              <a:rPr lang="ar-IQ" altLang="zh-CN" sz="3200" kern="0" dirty="0" smtClean="0">
                <a:ea typeface="+mj-ea"/>
                <a:cs typeface="Arial"/>
              </a:rPr>
              <a:t>لى </a:t>
            </a:r>
            <a:r>
              <a:rPr lang="ar-IQ" altLang="zh-CN" sz="3200" kern="0" dirty="0">
                <a:ea typeface="+mj-ea"/>
                <a:cs typeface="Arial"/>
              </a:rPr>
              <a:t>توفر الفرصة الكافية لتبادل الغازات.</a:t>
            </a:r>
            <a:r>
              <a:rPr lang="ar-IQ" altLang="zh-CN" sz="4000" kern="0" dirty="0">
                <a:ea typeface="+mj-ea"/>
                <a:cs typeface="Arial"/>
              </a:rPr>
              <a:t> </a:t>
            </a:r>
            <a:r>
              <a:rPr lang="ar-IQ" altLang="zh-CN" sz="2800" dirty="0"/>
              <a:t/>
            </a:r>
            <a:br>
              <a:rPr lang="ar-IQ" altLang="zh-CN" sz="2800" dirty="0"/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767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t0.gstatic.com/images?q=tbn:ANd9GcR47VzWRhdybLsE-r5UHUTMrSGbXjndd1u-xiAEmu21djSh0sY2Q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7917"/>
            <a:ext cx="4177862" cy="58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7146" y="1240286"/>
            <a:ext cx="80404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altLang="zh-CN" sz="4000" b="1" u="sng" dirty="0" smtClean="0">
                <a:solidFill>
                  <a:srgbClr val="00B050"/>
                </a:solidFill>
              </a:rPr>
              <a:t>الطريقة </a:t>
            </a:r>
            <a:r>
              <a:rPr lang="ar-SA" altLang="zh-CN" sz="4000" b="1" u="sng" dirty="0" err="1" smtClean="0">
                <a:solidFill>
                  <a:srgbClr val="00B050"/>
                </a:solidFill>
              </a:rPr>
              <a:t>:</a:t>
            </a:r>
            <a:r>
              <a:rPr lang="ar-IQ" altLang="zh-CN" sz="3600" dirty="0" smtClean="0"/>
              <a:t/>
            </a:r>
            <a:br>
              <a:rPr lang="ar-IQ" altLang="zh-CN" sz="3600" dirty="0" smtClean="0"/>
            </a:br>
            <a:r>
              <a:rPr lang="ar-IQ" altLang="zh-CN" sz="3600" dirty="0" smtClean="0"/>
              <a:t>تثبيت دوارق الزراعة على عجلة دواره تدور </a:t>
            </a:r>
            <a:r>
              <a:rPr lang="ar-IQ" altLang="zh-CN" sz="3600" dirty="0" err="1" smtClean="0"/>
              <a:t>بسرعة </a:t>
            </a:r>
            <a:r>
              <a:rPr lang="ar-IQ" altLang="zh-CN" sz="3600" dirty="0" smtClean="0"/>
              <a:t>( دورة </a:t>
            </a:r>
            <a:r>
              <a:rPr lang="ar-IQ" altLang="zh-CN" sz="3600" dirty="0" err="1" smtClean="0"/>
              <a:t>واحدة </a:t>
            </a:r>
            <a:r>
              <a:rPr lang="ar-IQ" altLang="zh-CN" sz="3600" dirty="0" smtClean="0"/>
              <a:t>/ دقيقة) مما يؤدي </a:t>
            </a:r>
            <a:r>
              <a:rPr lang="ar-SA" altLang="zh-CN" sz="3600" dirty="0" smtClean="0"/>
              <a:t>إ</a:t>
            </a:r>
            <a:r>
              <a:rPr lang="ar-IQ" altLang="zh-CN" sz="3600" dirty="0" smtClean="0"/>
              <a:t>لى انتقال الوسط الغذائي السائل من طرف الدورق </a:t>
            </a:r>
            <a:r>
              <a:rPr lang="ar-SA" altLang="zh-CN" sz="3600" dirty="0" smtClean="0"/>
              <a:t>إ</a:t>
            </a:r>
            <a:r>
              <a:rPr lang="ar-IQ" altLang="zh-CN" sz="3600" dirty="0" smtClean="0"/>
              <a:t>لى الطرف الاخر تاركاً الجزء النباتي تارة بتماس مع الوسط الغذائي </a:t>
            </a:r>
            <a:r>
              <a:rPr lang="ar-IQ" altLang="zh-CN" sz="3600" dirty="0" err="1" smtClean="0"/>
              <a:t>واخرى</a:t>
            </a:r>
            <a:r>
              <a:rPr lang="ar-IQ" altLang="zh-CN" sz="3600" dirty="0" smtClean="0"/>
              <a:t> مع الهواء مما يتيح فرصة لتبادل الغازات</a:t>
            </a:r>
            <a:r>
              <a:rPr lang="ar-IQ" altLang="zh-CN" dirty="0" smtClean="0">
                <a:solidFill>
                  <a:srgbClr val="7030A0"/>
                </a:solidFill>
              </a:rPr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56820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74" y="378373"/>
            <a:ext cx="11132137" cy="1966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SA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تنظيم معمل زراعة الأنسجة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Laboratory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97408" y="2067370"/>
            <a:ext cx="10277856" cy="4076700"/>
          </a:xfrm>
        </p:spPr>
        <p:txBody>
          <a:bodyPr>
            <a:normAutofit fontScale="92500" lnSpcReduction="10000"/>
          </a:bodyPr>
          <a:lstStyle/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إن التصميم والتنظيم الأساسي لمعظم معامل زراعة الأنسجة النباتية يتضمن خمسة أماكن (وحدات) رئيسية يمكن تلخيصها فيما يلي:</a:t>
            </a:r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غسيل الزجاجيات والأدوات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/>
              <a:t>Washing </a:t>
            </a:r>
            <a:r>
              <a:rPr lang="en-US" sz="3200" dirty="0" smtClean="0"/>
              <a:t>room </a:t>
            </a:r>
            <a:endParaRPr lang="ar-SA" altLang="en-US" sz="3200" dirty="0"/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تحضير وتعقيم البيئات </a:t>
            </a:r>
            <a:r>
              <a:rPr lang="en-US" sz="3600" dirty="0" smtClean="0"/>
              <a:t>Preparation room </a:t>
            </a:r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الزراعة تحت ظروف كاملة التعقيم</a:t>
            </a:r>
            <a:r>
              <a:rPr lang="en-US" sz="3600" dirty="0" smtClean="0"/>
              <a:t> Cultivation room </a:t>
            </a:r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تحضين مزارع الأنسجة </a:t>
            </a:r>
            <a:r>
              <a:rPr lang="en-US" sz="3600" dirty="0" smtClean="0"/>
              <a:t>Growth room</a:t>
            </a:r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المشاهدات وتجميع البيانات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Room </a:t>
            </a:r>
            <a:r>
              <a:rPr lang="en-US" altLang="en-US" sz="3200" dirty="0"/>
              <a:t>of observation and data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ar-SA" altLang="en-US" sz="3200" dirty="0"/>
              <a:t>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33857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03635" y="1931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3" descr="http://www.up.ac.za/academic/fabi/virtualtour/diska/mvc-025s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62050"/>
            <a:ext cx="7056438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913" y="5949950"/>
            <a:ext cx="4719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مكان</a:t>
            </a:r>
            <a:r>
              <a:rPr lang="ar-SA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ar-SA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</a:t>
            </a:r>
            <a:r>
              <a:rPr lang="ar-SA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وتعقيم البيئات </a:t>
            </a:r>
            <a:endParaRPr lang="en-US" alt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735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96" y="1577537"/>
            <a:ext cx="2276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ri4bk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11" y="4119181"/>
            <a:ext cx="22860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ri4bk3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8" y="4030608"/>
            <a:ext cx="2400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31521" y="-30252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114214" y="1895447"/>
            <a:ext cx="377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ar-EG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Picture 7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9" y="1561771"/>
            <a:ext cx="23907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8547331" y="2012498"/>
            <a:ext cx="3345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خلط </a:t>
            </a:r>
            <a:r>
              <a:rPr lang="ar-S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مكونات البيئة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668814" y="4313635"/>
            <a:ext cx="5313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ملء </a:t>
            </a:r>
            <a:r>
              <a:rPr lang="ar-S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البرطمانات الزجاجية ببيئة الزراعة وتجهيزها للتعقيم في </a:t>
            </a:r>
            <a:r>
              <a:rPr lang="ar-SA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الأوتوكلاف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30620" y="459164"/>
            <a:ext cx="108676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مكان تحضير البيئات: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media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area</a:t>
            </a:r>
            <a:r>
              <a:rPr lang="ar-EG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949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81" y="498240"/>
            <a:ext cx="8345488" cy="146303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C00000"/>
                </a:solidFill>
              </a:rPr>
              <a:t>Cultivation room </a:t>
            </a:r>
            <a:r>
              <a:rPr lang="ar-SA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مكان </a:t>
            </a:r>
            <a:r>
              <a:rPr lang="ar-SA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الزراعة: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03635" y="-151457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rds.yahoo.com/_ylt=A9ibyiAMVatFkTkB.gajzbkF;_ylu=X3oDMTA4NDgyNWN0BHNlYwNwcm9m/SIG=1206tsqle/EXP=1168942732/**http%3a/www.indiamart.com/shimas/gifs/lab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14" y="1416534"/>
            <a:ext cx="3293046" cy="23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85832" y="3783162"/>
            <a:ext cx="3659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حجرة زراعة الأنسجة النباتية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volk_lab_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17" y="3940892"/>
            <a:ext cx="23764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tissue-culture-facilities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19" y="4113363"/>
            <a:ext cx="31988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437746" y="6293001"/>
            <a:ext cx="8448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الزراعة   			                             كابينة الزراعة </a:t>
            </a:r>
            <a:r>
              <a:rPr lang="ar-E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hood</a:t>
            </a:r>
            <a:r>
              <a:rPr lang="ar-E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EG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020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219" y="385099"/>
            <a:ext cx="6496050" cy="131648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SA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مكان </a:t>
            </a:r>
            <a:r>
              <a:rPr lang="ar-SA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التحضين</a:t>
            </a:r>
            <a:r>
              <a:rPr lang="ar-SA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culture room</a:t>
            </a:r>
            <a:r>
              <a:rPr lang="ar-EG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483271" y="1636427"/>
            <a:ext cx="184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tissue-culture-facilitie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844675"/>
            <a:ext cx="7112711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074886" y="6128258"/>
            <a:ext cx="2148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غرفة التحضين</a:t>
            </a:r>
            <a:endParaRPr lang="ar-SA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736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1872" y="299545"/>
            <a:ext cx="5596128" cy="828675"/>
          </a:xfrm>
        </p:spPr>
        <p:txBody>
          <a:bodyPr/>
          <a:lstStyle/>
          <a:p>
            <a:pPr algn="ctr" eaLnBrk="1" hangingPunct="1"/>
            <a:r>
              <a:rPr lang="en-US" alt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media</a:t>
            </a:r>
            <a:r>
              <a:rPr lang="ar-SA" altLang="en-US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</a:t>
            </a:r>
            <a:r>
              <a:rPr lang="ar-SA" altLang="en-US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3779" y="1396302"/>
            <a:ext cx="11319641" cy="5256212"/>
          </a:xfrm>
        </p:spPr>
        <p:txBody>
          <a:bodyPr>
            <a:normAutofit/>
          </a:bodyPr>
          <a:lstStyle/>
          <a:p>
            <a:pPr indent="0" algn="just" rtl="1" eaLnBrk="1" hangingPunct="1">
              <a:spcAft>
                <a:spcPts val="3000"/>
              </a:spcAft>
            </a:pP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زراعة الأنسجة لا تتم إلا في بيئات غذائية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محتوية علي جميع العناصر المغذية سواء العناصر الكبرى أو العناصر الصغرى ثم يضاف للبيئة مجموعة الفيتامينات و 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السكروز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مادة الآجار و ذلك في حالة البيئات الصلبة.</a:t>
            </a:r>
          </a:p>
          <a:p>
            <a:pPr indent="0" algn="just" rtl="1" eaLnBrk="1" hangingPunct="1">
              <a:spcAft>
                <a:spcPts val="3000"/>
              </a:spcAft>
            </a:pP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تضاف مادة الآجار في حالة البيئات 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السائلة</a:t>
            </a:r>
          </a:p>
          <a:p>
            <a:pPr indent="0" algn="just" rtl="1" eaLnBrk="1" hangingPunct="1">
              <a:spcAft>
                <a:spcPts val="3000"/>
              </a:spcAft>
            </a:pP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تحدد 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درجة الحموضة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حسب نوع البيئة ثم يضاف الهرمون المعين أي </a:t>
            </a:r>
            <a:r>
              <a:rPr lang="ar-SA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الأوكسين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أو </a:t>
            </a:r>
            <a:r>
              <a:rPr lang="ar-SA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السيتوكينين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562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900" y="220717"/>
            <a:ext cx="8166100" cy="828675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ar-SA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البيئات  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33108" y="1166496"/>
            <a:ext cx="10570464" cy="427809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lvl="0" indent="-342900" algn="just" rtl="1" fontAlgn="base">
              <a:spcBef>
                <a:spcPts val="1200"/>
              </a:spcBef>
              <a:spcAft>
                <a:spcPts val="120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ar-SA" altLang="en-US" sz="4000" b="1" u="sng" kern="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البيئة </a:t>
            </a:r>
            <a:r>
              <a:rPr lang="en-US" altLang="en-US" sz="4000" b="1" u="sng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Medium</a:t>
            </a:r>
            <a:r>
              <a:rPr lang="ar-SA" altLang="en-US" sz="4000" u="sng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:</a:t>
            </a:r>
            <a:r>
              <a:rPr lang="ar-SA" altLang="en-US" sz="3200" u="sng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بمفهوم بسيط هي الوسط الغذائي الذي يستخدم في زراعة الأنسجة و التي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ينمى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عليها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الجزاء النباتي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Explant)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endParaRPr lang="ar-SA" alt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342900" lvl="0" indent="-342900" algn="just" rtl="1" fontAlgn="base">
              <a:spcBef>
                <a:spcPts val="1200"/>
              </a:spcBef>
              <a:spcAft>
                <a:spcPts val="120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وقد يكون الهدف هو إنتاج </a:t>
            </a:r>
            <a:r>
              <a:rPr lang="ar-SA" altLang="en-US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الكالس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(نسيج غير متميز)، أو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الحصول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علي النموات الخضرية أو الجذور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(Shoots or roots)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أو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الحصول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علي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نبات كامل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، و كل نوع أو مرحلة من هذه المراحل يتطلب بيئة معينة بتركيب معلوم.</a:t>
            </a:r>
          </a:p>
          <a:p>
            <a:pPr marL="342900" lvl="0" indent="-342900" algn="just" rtl="1" fontAlgn="base">
              <a:spcBef>
                <a:spcPts val="1200"/>
              </a:spcBef>
              <a:spcAft>
                <a:spcPts val="120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ar-IQ" altLang="zh-C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الوسط الغذائي الملائم لنمو جزء نباتي معين ويحفزه على تكوين الكالس ليس من الضروري ان يكون ملائم لنمو وتخصص الكالس. </a:t>
            </a:r>
            <a:endParaRPr lang="en-US" alt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302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3389586" y="809625"/>
            <a:ext cx="8478190" cy="6048375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3900" b="1" u="sng" dirty="0" smtClean="0">
                <a:solidFill>
                  <a:srgbClr val="FF0000"/>
                </a:solidFill>
                <a:ea typeface="+mn-ea"/>
              </a:rPr>
              <a:t>مكونات  بيئة زراعة </a:t>
            </a:r>
            <a:r>
              <a:rPr lang="ar-SA" sz="3900" b="1" u="sng" dirty="0" err="1" smtClean="0">
                <a:solidFill>
                  <a:srgbClr val="FF0000"/>
                </a:solidFill>
                <a:ea typeface="+mn-ea"/>
              </a:rPr>
              <a:t>الانسجه</a:t>
            </a:r>
            <a:r>
              <a:rPr lang="ar-SA" sz="3900" b="1" u="sng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ar-SA" sz="3900" b="1" u="sng" dirty="0" err="1" smtClean="0">
                <a:solidFill>
                  <a:srgbClr val="FF0000"/>
                </a:solidFill>
                <a:ea typeface="+mn-ea"/>
              </a:rPr>
              <a:t>:-</a:t>
            </a:r>
            <a:endParaRPr lang="ar-SA" sz="3900" b="1" u="sng" dirty="0" smtClean="0">
              <a:solidFill>
                <a:srgbClr val="FF0000"/>
              </a:solidFill>
              <a:ea typeface="+mn-ea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b="1" dirty="0" smtClean="0">
                <a:ea typeface="+mn-ea"/>
              </a:rPr>
              <a:t>1</a:t>
            </a:r>
            <a:r>
              <a:rPr lang="ar-SA" sz="2600" b="1" dirty="0" smtClean="0">
                <a:ea typeface="+mn-ea"/>
              </a:rPr>
              <a:t>- العناصر الكبرى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  </a:t>
            </a:r>
            <a:r>
              <a:rPr lang="en-US" sz="2600" b="1" dirty="0" smtClean="0">
                <a:ea typeface="+mn-ea"/>
              </a:rPr>
              <a:t>       Macro elements                      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2- العناصر الصغرى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                       </a:t>
            </a:r>
            <a:r>
              <a:rPr lang="en-US" sz="2600" b="1" dirty="0" smtClean="0">
                <a:ea typeface="+mn-ea"/>
              </a:rPr>
              <a:t>Micro elements</a:t>
            </a:r>
            <a:r>
              <a:rPr lang="ar-SA" sz="2600" b="1" dirty="0" smtClean="0">
                <a:ea typeface="+mn-ea"/>
              </a:rPr>
              <a:t>                                    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3- الفيتامينات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</a:t>
            </a:r>
            <a:r>
              <a:rPr lang="en-US" sz="2600" b="1" dirty="0" smtClean="0">
                <a:ea typeface="+mn-ea"/>
              </a:rPr>
              <a:t>        Vitamins                                         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4- الأحماض الأمينية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</a:t>
            </a:r>
            <a:r>
              <a:rPr lang="en-US" sz="2600" b="1" dirty="0" smtClean="0">
                <a:ea typeface="+mn-ea"/>
              </a:rPr>
              <a:t>        Amino acid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5- مصدر الطاقة أو </a:t>
            </a:r>
            <a:r>
              <a:rPr lang="ar-SA" sz="2600" b="1" dirty="0" err="1" smtClean="0">
                <a:ea typeface="+mn-ea"/>
              </a:rPr>
              <a:t>الكربون  </a:t>
            </a:r>
            <a:r>
              <a:rPr lang="ar-SA" sz="2600" b="1" dirty="0" smtClean="0">
                <a:ea typeface="+mn-ea"/>
              </a:rPr>
              <a:t>( السكر</a:t>
            </a:r>
            <a:r>
              <a:rPr lang="ar-SA" sz="2600" b="1" dirty="0" err="1" smtClean="0">
                <a:ea typeface="+mn-ea"/>
              </a:rPr>
              <a:t>).</a:t>
            </a:r>
            <a:r>
              <a:rPr lang="ar-SA" sz="2600" b="1" dirty="0" smtClean="0">
                <a:ea typeface="+mn-ea"/>
              </a:rPr>
              <a:t>  </a:t>
            </a:r>
            <a:r>
              <a:rPr lang="en-US" sz="2600" b="1" dirty="0" smtClean="0">
                <a:ea typeface="+mn-ea"/>
              </a:rPr>
              <a:t>Carbohydrates      </a:t>
            </a:r>
            <a:r>
              <a:rPr lang="ar-SA" sz="2600" b="1" dirty="0" smtClean="0">
                <a:ea typeface="+mn-ea"/>
              </a:rPr>
              <a:t>                   </a:t>
            </a:r>
            <a:endParaRPr lang="en-US" sz="2600" b="1" dirty="0" smtClean="0">
              <a:ea typeface="+mn-ea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6- الهرمونات النباتية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</a:t>
            </a:r>
            <a:r>
              <a:rPr lang="en-US" sz="2600" b="1" dirty="0" smtClean="0">
                <a:ea typeface="+mn-ea"/>
              </a:rPr>
              <a:t>       Plant hormones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/>
              <a:t>7- </a:t>
            </a:r>
            <a:r>
              <a:rPr lang="ar-SA" sz="2600" b="1" dirty="0" err="1" smtClean="0">
                <a:ea typeface="+mn-ea"/>
              </a:rPr>
              <a:t>الاجار</a:t>
            </a:r>
            <a:r>
              <a:rPr lang="ar-SA" sz="2600" b="1" dirty="0" smtClean="0">
                <a:ea typeface="+mn-ea"/>
              </a:rPr>
              <a:t>- </a:t>
            </a:r>
            <a:r>
              <a:rPr lang="ar-SA" sz="2600" b="1" dirty="0" err="1" smtClean="0">
                <a:ea typeface="+mn-ea"/>
              </a:rPr>
              <a:t>الاجاروز</a:t>
            </a:r>
            <a:r>
              <a:rPr lang="ar-SA" sz="2600" b="1" dirty="0" smtClean="0">
                <a:ea typeface="+mn-ea"/>
              </a:rPr>
              <a:t> - للبيئات الصلبه </a:t>
            </a:r>
            <a:r>
              <a:rPr lang="en-US" sz="2600" b="1" dirty="0" smtClean="0">
                <a:ea typeface="+mn-ea"/>
              </a:rPr>
              <a:t>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SA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84705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604</TotalTime>
  <Words>738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ＭＳ Ｐゴシック</vt:lpstr>
      <vt:lpstr>SimSun</vt:lpstr>
      <vt:lpstr>SimSun</vt:lpstr>
      <vt:lpstr>Arial</vt:lpstr>
      <vt:lpstr>Calibri</vt:lpstr>
      <vt:lpstr>Comic Sans MS</vt:lpstr>
      <vt:lpstr>方正姚体</vt:lpstr>
      <vt:lpstr>Georgia</vt:lpstr>
      <vt:lpstr>Tahoma</vt:lpstr>
      <vt:lpstr>Times New Roman</vt:lpstr>
      <vt:lpstr>Trebuchet MS</vt:lpstr>
      <vt:lpstr>Wingdings</vt:lpstr>
      <vt:lpstr>Wingdings 2</vt:lpstr>
      <vt:lpstr>Wingdings 3</vt:lpstr>
      <vt:lpstr>حضري</vt:lpstr>
      <vt:lpstr>تنظيم معمل زراعة الأنسجة Organization of  Tissue Culture Laboratory</vt:lpstr>
      <vt:lpstr>تنظيم معمل زراعة الأنسجة Organization of Tissue Culture Laboratory</vt:lpstr>
      <vt:lpstr>PowerPoint Presentation</vt:lpstr>
      <vt:lpstr>PowerPoint Presentation</vt:lpstr>
      <vt:lpstr>Cultivation room مكان الزراعة:  </vt:lpstr>
      <vt:lpstr>مكان التحضين:  Incubation or culture room </vt:lpstr>
      <vt:lpstr>The media البيئات   </vt:lpstr>
      <vt:lpstr>Media البيئات  </vt:lpstr>
      <vt:lpstr>PowerPoint Presentation</vt:lpstr>
      <vt:lpstr>PowerPoint Presentation</vt:lpstr>
      <vt:lpstr>وظيفة البيئات الغذائيه :</vt:lpstr>
      <vt:lpstr>Types of Media أنواع البيئات  </vt:lpstr>
      <vt:lpstr>Types of Media أنواع البيئات  </vt:lpstr>
      <vt:lpstr>Types of Media أنواع البيئات  </vt:lpstr>
      <vt:lpstr>Types of Media أنواع البيئات  </vt:lpstr>
      <vt:lpstr>أنواع البيئات</vt:lpstr>
      <vt:lpstr>PowerPoint Presentation</vt:lpstr>
      <vt:lpstr>أنواع البيئات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التكاثر الدقيق وزراعة الأنسجة Micro Propagation and Tissue culture</dc:title>
  <dc:creator>saleh alansi</dc:creator>
  <cp:lastModifiedBy>Fahd Hamad Al-Qurainy</cp:lastModifiedBy>
  <cp:revision>71</cp:revision>
  <dcterms:created xsi:type="dcterms:W3CDTF">2018-01-03T11:33:30Z</dcterms:created>
  <dcterms:modified xsi:type="dcterms:W3CDTF">2021-08-29T06:20:14Z</dcterms:modified>
</cp:coreProperties>
</file>