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 id="2147483708" r:id="rId3"/>
    <p:sldMasterId id="2147483718" r:id="rId4"/>
  </p:sldMasterIdLst>
  <p:notesMasterIdLst>
    <p:notesMasterId r:id="rId26"/>
  </p:notesMasterIdLst>
  <p:sldIdLst>
    <p:sldId id="256" r:id="rId5"/>
    <p:sldId id="277" r:id="rId6"/>
    <p:sldId id="278" r:id="rId7"/>
    <p:sldId id="279" r:id="rId8"/>
    <p:sldId id="281" r:id="rId9"/>
    <p:sldId id="320" r:id="rId10"/>
    <p:sldId id="307" r:id="rId11"/>
    <p:sldId id="313" r:id="rId12"/>
    <p:sldId id="282" r:id="rId13"/>
    <p:sldId id="283" r:id="rId14"/>
    <p:sldId id="284" r:id="rId15"/>
    <p:sldId id="315" r:id="rId16"/>
    <p:sldId id="316" r:id="rId17"/>
    <p:sldId id="317" r:id="rId18"/>
    <p:sldId id="318" r:id="rId19"/>
    <p:sldId id="310" r:id="rId20"/>
    <p:sldId id="309" r:id="rId21"/>
    <p:sldId id="314" r:id="rId22"/>
    <p:sldId id="286" r:id="rId23"/>
    <p:sldId id="311" r:id="rId24"/>
    <p:sldId id="31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2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799FA-D8AD-4C49-B853-FE7A6FFEB658}" type="datetimeFigureOut">
              <a:rPr lang="en-US" smtClean="0"/>
              <a:t>1/13/2024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A5791-8B17-462E-93C5-4AACF6D7338C}" type="slidenum">
              <a:rPr lang="en-US" smtClean="0"/>
              <a:t>‹#›</a:t>
            </a:fld>
            <a:endParaRPr lang="en-US"/>
          </a:p>
        </p:txBody>
      </p:sp>
    </p:spTree>
    <p:extLst>
      <p:ext uri="{BB962C8B-B14F-4D97-AF65-F5344CB8AC3E}">
        <p14:creationId xmlns:p14="http://schemas.microsoft.com/office/powerpoint/2010/main" val="21642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Lacrimal structures of the eye.</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pPr algn="r">
                <a:buSzPct val="25000"/>
              </a:pPr>
              <a:t>16</a:t>
            </a:fld>
            <a:endParaRPr lang="en-US" sz="1200" dirty="0"/>
          </a:p>
        </p:txBody>
      </p:sp>
    </p:spTree>
    <p:extLst>
      <p:ext uri="{BB962C8B-B14F-4D97-AF65-F5344CB8AC3E}">
        <p14:creationId xmlns:p14="http://schemas.microsoft.com/office/powerpoint/2010/main" val="171405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Internal structures of the eye.</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pPr algn="r">
                <a:buSzPct val="25000"/>
              </a:pPr>
              <a:t>17</a:t>
            </a:fld>
            <a:endParaRPr lang="en-US" sz="1200" dirty="0"/>
          </a:p>
        </p:txBody>
      </p:sp>
    </p:spTree>
    <p:extLst>
      <p:ext uri="{BB962C8B-B14F-4D97-AF65-F5344CB8AC3E}">
        <p14:creationId xmlns:p14="http://schemas.microsoft.com/office/powerpoint/2010/main" val="64723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Structures of the ear.</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pPr algn="r">
                <a:buSzPct val="25000"/>
              </a:pPr>
              <a:t>20</a:t>
            </a:fld>
            <a:endParaRPr lang="en-US" sz="1200" dirty="0"/>
          </a:p>
        </p:txBody>
      </p:sp>
    </p:spTree>
    <p:extLst>
      <p:ext uri="{BB962C8B-B14F-4D97-AF65-F5344CB8AC3E}">
        <p14:creationId xmlns:p14="http://schemas.microsoft.com/office/powerpoint/2010/main" val="250335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8A2545-EC1B-4552-81CC-88188328BC7C}"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48AF9-4E98-484E-A0B1-12D822361BA8}" type="slidenum">
              <a:rPr lang="en-US" smtClean="0"/>
              <a:pPr/>
              <a:t>‹#›</a:t>
            </a:fld>
            <a:endParaRPr lang="en-US"/>
          </a:p>
        </p:txBody>
      </p:sp>
    </p:spTree>
    <p:extLst>
      <p:ext uri="{BB962C8B-B14F-4D97-AF65-F5344CB8AC3E}">
        <p14:creationId xmlns:p14="http://schemas.microsoft.com/office/powerpoint/2010/main" val="14932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8A2545-EC1B-4552-81CC-88188328BC7C}"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48AF9-4E98-484E-A0B1-12D822361BA8}" type="slidenum">
              <a:rPr lang="en-US" smtClean="0"/>
              <a:pPr/>
              <a:t>‹#›</a:t>
            </a:fld>
            <a:endParaRPr lang="en-US"/>
          </a:p>
        </p:txBody>
      </p:sp>
    </p:spTree>
    <p:extLst>
      <p:ext uri="{BB962C8B-B14F-4D97-AF65-F5344CB8AC3E}">
        <p14:creationId xmlns:p14="http://schemas.microsoft.com/office/powerpoint/2010/main" val="293723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8A2545-EC1B-4552-81CC-88188328BC7C}"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48AF9-4E98-484E-A0B1-12D822361BA8}" type="slidenum">
              <a:rPr lang="en-US" smtClean="0"/>
              <a:pPr/>
              <a:t>‹#›</a:t>
            </a:fld>
            <a:endParaRPr lang="en-US"/>
          </a:p>
        </p:txBody>
      </p:sp>
    </p:spTree>
    <p:extLst>
      <p:ext uri="{BB962C8B-B14F-4D97-AF65-F5344CB8AC3E}">
        <p14:creationId xmlns:p14="http://schemas.microsoft.com/office/powerpoint/2010/main" val="1335883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algn="ctr"/>
            <a:endParaRPr kern="0" dirty="0">
              <a:solidFill>
                <a:srgbClr val="FFFFFF"/>
              </a:solidFil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Tree>
    <p:extLst>
      <p:ext uri="{BB962C8B-B14F-4D97-AF65-F5344CB8AC3E}">
        <p14:creationId xmlns:p14="http://schemas.microsoft.com/office/powerpoint/2010/main" val="47468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pPr algn="r">
                <a:buSzPct val="25000"/>
              </a:pPr>
              <a:t>‹#›</a:t>
            </a:fld>
            <a:endParaRPr lang="en-US" sz="900" dirty="0"/>
          </a:p>
        </p:txBody>
      </p:sp>
    </p:spTree>
    <p:extLst>
      <p:ext uri="{BB962C8B-B14F-4D97-AF65-F5344CB8AC3E}">
        <p14:creationId xmlns:p14="http://schemas.microsoft.com/office/powerpoint/2010/main" val="3651670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249198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1864977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0" y="4188701"/>
            <a:ext cx="8232775" cy="1194785"/>
          </a:xfrm>
        </p:spPr>
        <p:txBody>
          <a:bodyPr lIns="0" tIns="0" rIns="0" bIns="0"/>
          <a:lstStyle>
            <a:lvl1pPr indent="-255600">
              <a:defRPr sz="2400">
                <a:latin typeface="+mn-lt"/>
              </a:defRPr>
            </a:lvl1pPr>
            <a:lvl2pPr indent="-284400">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73834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1/13/2024</a:t>
            </a:fld>
            <a:endParaRPr lang="en-US" dirty="0">
              <a:solidFill>
                <a:srgbClr val="FFFFFF"/>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04975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533400"/>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1/13/2024</a:t>
            </a:fld>
            <a:endParaRPr lang="en-US" dirty="0">
              <a:solidFill>
                <a:srgbClr val="FFFFFF"/>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2641600"/>
            <a:ext cx="8229600" cy="1765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360511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1/13/2024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31087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8A2545-EC1B-4552-81CC-88188328BC7C}"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48AF9-4E98-484E-A0B1-12D822361BA8}" type="slidenum">
              <a:rPr lang="en-US" smtClean="0"/>
              <a:pPr/>
              <a:t>‹#›</a:t>
            </a:fld>
            <a:endParaRPr lang="en-US"/>
          </a:p>
        </p:txBody>
      </p:sp>
    </p:spTree>
    <p:extLst>
      <p:ext uri="{BB962C8B-B14F-4D97-AF65-F5344CB8AC3E}">
        <p14:creationId xmlns:p14="http://schemas.microsoft.com/office/powerpoint/2010/main" val="2818973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1/13/2024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Tree>
    <p:extLst>
      <p:ext uri="{BB962C8B-B14F-4D97-AF65-F5344CB8AC3E}">
        <p14:creationId xmlns:p14="http://schemas.microsoft.com/office/powerpoint/2010/main" val="1636269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algn="ctr"/>
            <a:endParaRPr kern="0" dirty="0">
              <a:solidFill>
                <a:srgbClr val="FFFFFF"/>
              </a:solidFil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Tree>
    <p:extLst>
      <p:ext uri="{BB962C8B-B14F-4D97-AF65-F5344CB8AC3E}">
        <p14:creationId xmlns:p14="http://schemas.microsoft.com/office/powerpoint/2010/main" val="19841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pPr algn="r">
                <a:buSzPct val="25000"/>
              </a:pPr>
              <a:t>‹#›</a:t>
            </a:fld>
            <a:endParaRPr lang="en-US" sz="900" dirty="0"/>
          </a:p>
        </p:txBody>
      </p:sp>
    </p:spTree>
    <p:extLst>
      <p:ext uri="{BB962C8B-B14F-4D97-AF65-F5344CB8AC3E}">
        <p14:creationId xmlns:p14="http://schemas.microsoft.com/office/powerpoint/2010/main" val="1471630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327271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971038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0" y="4188701"/>
            <a:ext cx="8232775" cy="1194785"/>
          </a:xfrm>
        </p:spPr>
        <p:txBody>
          <a:bodyPr lIns="0" tIns="0" rIns="0" bIns="0"/>
          <a:lstStyle>
            <a:lvl1pPr indent="-255600">
              <a:defRPr sz="2400">
                <a:latin typeface="+mn-lt"/>
              </a:defRPr>
            </a:lvl1pPr>
            <a:lvl2pPr indent="-284400">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608739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1/13/2024</a:t>
            </a:fld>
            <a:endParaRPr lang="en-US" dirty="0">
              <a:solidFill>
                <a:srgbClr val="FFFFFF"/>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85949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533400"/>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1/13/2024</a:t>
            </a:fld>
            <a:endParaRPr lang="en-US" dirty="0">
              <a:solidFill>
                <a:srgbClr val="FFFFFF"/>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2641600"/>
            <a:ext cx="8229600" cy="1765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8599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1/13/2024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0593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1/13/2024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Tree>
    <p:extLst>
      <p:ext uri="{BB962C8B-B14F-4D97-AF65-F5344CB8AC3E}">
        <p14:creationId xmlns:p14="http://schemas.microsoft.com/office/powerpoint/2010/main" val="362787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A2545-EC1B-4552-81CC-88188328BC7C}"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48AF9-4E98-484E-A0B1-12D822361BA8}" type="slidenum">
              <a:rPr lang="en-US" smtClean="0"/>
              <a:pPr/>
              <a:t>‹#›</a:t>
            </a:fld>
            <a:endParaRPr lang="en-US"/>
          </a:p>
        </p:txBody>
      </p:sp>
    </p:spTree>
    <p:extLst>
      <p:ext uri="{BB962C8B-B14F-4D97-AF65-F5344CB8AC3E}">
        <p14:creationId xmlns:p14="http://schemas.microsoft.com/office/powerpoint/2010/main" val="2440226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algn="ctr"/>
            <a:endParaRPr kern="0" dirty="0">
              <a:solidFill>
                <a:srgbClr val="FFFFFF"/>
              </a:solidFil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Tree>
    <p:extLst>
      <p:ext uri="{BB962C8B-B14F-4D97-AF65-F5344CB8AC3E}">
        <p14:creationId xmlns:p14="http://schemas.microsoft.com/office/powerpoint/2010/main" val="2796696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pPr algn="r">
                <a:buSzPct val="25000"/>
              </a:pPr>
              <a:t>‹#›</a:t>
            </a:fld>
            <a:endParaRPr lang="en-US" sz="900" dirty="0"/>
          </a:p>
        </p:txBody>
      </p:sp>
    </p:spTree>
    <p:extLst>
      <p:ext uri="{BB962C8B-B14F-4D97-AF65-F5344CB8AC3E}">
        <p14:creationId xmlns:p14="http://schemas.microsoft.com/office/powerpoint/2010/main" val="1415914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1581596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107990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0" y="4188701"/>
            <a:ext cx="8232775" cy="1194785"/>
          </a:xfrm>
        </p:spPr>
        <p:txBody>
          <a:bodyPr lIns="0" tIns="0" rIns="0" bIns="0"/>
          <a:lstStyle>
            <a:lvl1pPr indent="-255600">
              <a:defRPr sz="2400">
                <a:latin typeface="+mn-lt"/>
              </a:defRPr>
            </a:lvl1pPr>
            <a:lvl2pPr indent="-284400">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133777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1/13/2024</a:t>
            </a:fld>
            <a:endParaRPr lang="en-US" dirty="0">
              <a:solidFill>
                <a:srgbClr val="FFFFFF"/>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61042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533400"/>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1/13/2024</a:t>
            </a:fld>
            <a:endParaRPr lang="en-US" dirty="0">
              <a:solidFill>
                <a:srgbClr val="FFFFFF"/>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2641600"/>
            <a:ext cx="8229600" cy="1765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19238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1/13/2024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585691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1/13/2024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Tree>
    <p:extLst>
      <p:ext uri="{BB962C8B-B14F-4D97-AF65-F5344CB8AC3E}">
        <p14:creationId xmlns:p14="http://schemas.microsoft.com/office/powerpoint/2010/main" val="278331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8A2545-EC1B-4552-81CC-88188328BC7C}"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48AF9-4E98-484E-A0B1-12D822361BA8}" type="slidenum">
              <a:rPr lang="en-US" smtClean="0"/>
              <a:pPr/>
              <a:t>‹#›</a:t>
            </a:fld>
            <a:endParaRPr lang="en-US"/>
          </a:p>
        </p:txBody>
      </p:sp>
    </p:spTree>
    <p:extLst>
      <p:ext uri="{BB962C8B-B14F-4D97-AF65-F5344CB8AC3E}">
        <p14:creationId xmlns:p14="http://schemas.microsoft.com/office/powerpoint/2010/main" val="250578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A2545-EC1B-4552-81CC-88188328BC7C}" type="datetimeFigureOut">
              <a:rPr lang="en-US" smtClean="0"/>
              <a:pPr/>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D48AF9-4E98-484E-A0B1-12D822361BA8}" type="slidenum">
              <a:rPr lang="en-US" smtClean="0"/>
              <a:pPr/>
              <a:t>‹#›</a:t>
            </a:fld>
            <a:endParaRPr lang="en-US"/>
          </a:p>
        </p:txBody>
      </p:sp>
    </p:spTree>
    <p:extLst>
      <p:ext uri="{BB962C8B-B14F-4D97-AF65-F5344CB8AC3E}">
        <p14:creationId xmlns:p14="http://schemas.microsoft.com/office/powerpoint/2010/main" val="400865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8A2545-EC1B-4552-81CC-88188328BC7C}" type="datetimeFigureOut">
              <a:rPr lang="en-US" smtClean="0"/>
              <a:pPr/>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D48AF9-4E98-484E-A0B1-12D822361BA8}" type="slidenum">
              <a:rPr lang="en-US" smtClean="0"/>
              <a:pPr/>
              <a:t>‹#›</a:t>
            </a:fld>
            <a:endParaRPr lang="en-US"/>
          </a:p>
        </p:txBody>
      </p:sp>
    </p:spTree>
    <p:extLst>
      <p:ext uri="{BB962C8B-B14F-4D97-AF65-F5344CB8AC3E}">
        <p14:creationId xmlns:p14="http://schemas.microsoft.com/office/powerpoint/2010/main" val="119017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A2545-EC1B-4552-81CC-88188328BC7C}" type="datetimeFigureOut">
              <a:rPr lang="en-US" smtClean="0"/>
              <a:pPr/>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D48AF9-4E98-484E-A0B1-12D822361BA8}" type="slidenum">
              <a:rPr lang="en-US" smtClean="0"/>
              <a:pPr/>
              <a:t>‹#›</a:t>
            </a:fld>
            <a:endParaRPr lang="en-US"/>
          </a:p>
        </p:txBody>
      </p:sp>
    </p:spTree>
    <p:extLst>
      <p:ext uri="{BB962C8B-B14F-4D97-AF65-F5344CB8AC3E}">
        <p14:creationId xmlns:p14="http://schemas.microsoft.com/office/powerpoint/2010/main" val="361036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8A2545-EC1B-4552-81CC-88188328BC7C}"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48AF9-4E98-484E-A0B1-12D822361BA8}" type="slidenum">
              <a:rPr lang="en-US" smtClean="0"/>
              <a:pPr/>
              <a:t>‹#›</a:t>
            </a:fld>
            <a:endParaRPr lang="en-US"/>
          </a:p>
        </p:txBody>
      </p:sp>
    </p:spTree>
    <p:extLst>
      <p:ext uri="{BB962C8B-B14F-4D97-AF65-F5344CB8AC3E}">
        <p14:creationId xmlns:p14="http://schemas.microsoft.com/office/powerpoint/2010/main" val="261726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8A2545-EC1B-4552-81CC-88188328BC7C}"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48AF9-4E98-484E-A0B1-12D822361BA8}" type="slidenum">
              <a:rPr lang="en-US" smtClean="0"/>
              <a:pPr/>
              <a:t>‹#›</a:t>
            </a:fld>
            <a:endParaRPr lang="en-US"/>
          </a:p>
        </p:txBody>
      </p:sp>
    </p:spTree>
    <p:extLst>
      <p:ext uri="{BB962C8B-B14F-4D97-AF65-F5344CB8AC3E}">
        <p14:creationId xmlns:p14="http://schemas.microsoft.com/office/powerpoint/2010/main" val="298789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A2545-EC1B-4552-81CC-88188328BC7C}" type="datetimeFigureOut">
              <a:rPr lang="en-US" smtClean="0"/>
              <a:pPr/>
              <a:t>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48AF9-4E98-484E-A0B1-12D822361BA8}" type="slidenum">
              <a:rPr lang="en-US" smtClean="0"/>
              <a:pPr/>
              <a:t>‹#›</a:t>
            </a:fld>
            <a:endParaRPr lang="en-US"/>
          </a:p>
        </p:txBody>
      </p:sp>
    </p:spTree>
    <p:extLst>
      <p:ext uri="{BB962C8B-B14F-4D97-AF65-F5344CB8AC3E}">
        <p14:creationId xmlns:p14="http://schemas.microsoft.com/office/powerpoint/2010/main" val="2225212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dirty="0">
              <a:solidFill>
                <a:srgbClr val="000000"/>
              </a:solidFill>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dirty="0">
              <a:solidFill>
                <a:srgbClr val="FFFFFF"/>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a:solidFill>
                  <a:srgbClr val="FFFFFF"/>
                </a:solidFill>
                <a:ea typeface="Arial"/>
                <a:cs typeface="Arial"/>
                <a:sym typeface="Arial"/>
              </a:rPr>
              <a:pPr algn="r">
                <a:buSzPct val="25000"/>
              </a:pPr>
              <a:t>‹#›</a:t>
            </a:fld>
            <a:endParaRPr lang="en-US" sz="900" kern="0" dirty="0">
              <a:solidFill>
                <a:srgbClr val="FFFFFF"/>
              </a:solidFil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53356" y="6481564"/>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kern="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2088671476"/>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dirty="0">
              <a:solidFill>
                <a:srgbClr val="000000"/>
              </a:solidFill>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dirty="0">
              <a:solidFill>
                <a:srgbClr val="FFFFFF"/>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a:solidFill>
                  <a:srgbClr val="FFFFFF"/>
                </a:solidFill>
                <a:ea typeface="Arial"/>
                <a:cs typeface="Arial"/>
                <a:sym typeface="Arial"/>
              </a:rPr>
              <a:pPr algn="r">
                <a:buSzPct val="25000"/>
              </a:pPr>
              <a:t>‹#›</a:t>
            </a:fld>
            <a:endParaRPr lang="en-US" sz="900" kern="0" dirty="0">
              <a:solidFill>
                <a:srgbClr val="FFFFFF"/>
              </a:solidFil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53356" y="6481564"/>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kern="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199711190"/>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dirty="0">
              <a:solidFill>
                <a:srgbClr val="000000"/>
              </a:solidFill>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dirty="0">
              <a:solidFill>
                <a:srgbClr val="FFFFFF"/>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a:solidFill>
                  <a:srgbClr val="FFFFFF"/>
                </a:solidFill>
                <a:ea typeface="Arial"/>
                <a:cs typeface="Arial"/>
                <a:sym typeface="Arial"/>
              </a:rPr>
              <a:pPr algn="r">
                <a:buSzPct val="25000"/>
              </a:pPr>
              <a:t>‹#›</a:t>
            </a:fld>
            <a:endParaRPr lang="en-US" sz="900" kern="0" dirty="0">
              <a:solidFill>
                <a:srgbClr val="FFFFFF"/>
              </a:solidFil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53356" y="6481564"/>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kern="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1232231987"/>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76400"/>
            <a:ext cx="9169400" cy="2893100"/>
          </a:xfrm>
          <a:prstGeom prst="rect">
            <a:avLst/>
          </a:prstGeom>
          <a:solidFill>
            <a:schemeClr val="accent2">
              <a:lumMod val="20000"/>
              <a:lumOff val="80000"/>
            </a:schemeClr>
          </a:solidFill>
        </p:spPr>
        <p:txBody>
          <a:bodyPr wrap="square" rtlCol="0">
            <a:spAutoFit/>
          </a:bodyPr>
          <a:lstStyle/>
          <a:p>
            <a:r>
              <a:rPr lang="en-US" sz="3600" b="1" dirty="0">
                <a:latin typeface="Calibri" pitchFamily="34" charset="0"/>
              </a:rPr>
              <a:t>HUMAN ANATOMY</a:t>
            </a:r>
          </a:p>
          <a:p>
            <a:endParaRPr lang="en-US" sz="3600" b="1" dirty="0">
              <a:latin typeface="Calibri" pitchFamily="34" charset="0"/>
            </a:endParaRPr>
          </a:p>
          <a:p>
            <a:endParaRPr lang="en-US" b="1" dirty="0">
              <a:latin typeface="Calibri" pitchFamily="34" charset="0"/>
            </a:endParaRPr>
          </a:p>
          <a:p>
            <a:r>
              <a:rPr lang="en-US" sz="2800" b="1" dirty="0">
                <a:latin typeface="Calibri" pitchFamily="34" charset="0"/>
              </a:rPr>
              <a:t>LECTURE – 12 </a:t>
            </a:r>
          </a:p>
          <a:p>
            <a:endParaRPr lang="en-US" sz="3200" b="1" dirty="0">
              <a:latin typeface="Calibri" pitchFamily="34" charset="0"/>
            </a:endParaRPr>
          </a:p>
          <a:p>
            <a:r>
              <a:rPr lang="en-US" sz="3200" b="1" dirty="0">
                <a:solidFill>
                  <a:srgbClr val="FF0000"/>
                </a:solidFill>
                <a:latin typeface="Calibri" pitchFamily="34" charset="0"/>
              </a:rPr>
              <a:t>Sense Organs</a:t>
            </a:r>
            <a:endParaRPr lang="en-US" dirty="0"/>
          </a:p>
        </p:txBody>
      </p:sp>
    </p:spTree>
    <p:extLst>
      <p:ext uri="{BB962C8B-B14F-4D97-AF65-F5344CB8AC3E}">
        <p14:creationId xmlns:p14="http://schemas.microsoft.com/office/powerpoint/2010/main" val="299345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27000"/>
            <a:ext cx="5095875"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539750" y="1927225"/>
            <a:ext cx="1944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Olfactory buld and tracts</a:t>
            </a:r>
            <a:endParaRPr lang="ar-SA" altLang="en-US" sz="1200"/>
          </a:p>
        </p:txBody>
      </p:sp>
      <p:sp>
        <p:nvSpPr>
          <p:cNvPr id="9220" name="TextBox 3"/>
          <p:cNvSpPr txBox="1">
            <a:spLocks noChangeArrowheads="1"/>
          </p:cNvSpPr>
          <p:nvPr/>
        </p:nvSpPr>
        <p:spPr bwMode="auto">
          <a:xfrm>
            <a:off x="539750" y="2432050"/>
            <a:ext cx="201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Olfactory Nerves</a:t>
            </a:r>
            <a:endParaRPr lang="ar-SA" altLang="en-US" sz="1200"/>
          </a:p>
        </p:txBody>
      </p:sp>
      <p:sp>
        <p:nvSpPr>
          <p:cNvPr id="9221" name="TextBox 4"/>
          <p:cNvSpPr txBox="1">
            <a:spLocks noChangeArrowheads="1"/>
          </p:cNvSpPr>
          <p:nvPr/>
        </p:nvSpPr>
        <p:spPr bwMode="auto">
          <a:xfrm>
            <a:off x="971550" y="2863850"/>
            <a:ext cx="17287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Olfactory Receptors</a:t>
            </a:r>
            <a:endParaRPr lang="ar-SA" altLang="en-US" sz="1200"/>
          </a:p>
        </p:txBody>
      </p:sp>
      <p:cxnSp>
        <p:nvCxnSpPr>
          <p:cNvPr id="6" name="Straight Arrow Connector 5"/>
          <p:cNvCxnSpPr/>
          <p:nvPr/>
        </p:nvCxnSpPr>
        <p:spPr>
          <a:xfrm rot="10800000">
            <a:off x="2195513" y="2144713"/>
            <a:ext cx="1584325"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1763713" y="2576513"/>
            <a:ext cx="2016125"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2339975" y="2935288"/>
            <a:ext cx="1368425" cy="73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5" name="TextBox 11"/>
          <p:cNvSpPr txBox="1">
            <a:spLocks noChangeArrowheads="1"/>
          </p:cNvSpPr>
          <p:nvPr/>
        </p:nvSpPr>
        <p:spPr bwMode="auto">
          <a:xfrm>
            <a:off x="1187450" y="3368675"/>
            <a:ext cx="115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Nasal Cavity</a:t>
            </a:r>
            <a:endParaRPr lang="ar-SA" altLang="en-US" sz="1200"/>
          </a:p>
        </p:txBody>
      </p:sp>
      <p:cxnSp>
        <p:nvCxnSpPr>
          <p:cNvPr id="10" name="Straight Arrow Connector 9"/>
          <p:cNvCxnSpPr/>
          <p:nvPr/>
        </p:nvCxnSpPr>
        <p:spPr>
          <a:xfrm rot="10800000">
            <a:off x="2124075" y="3440113"/>
            <a:ext cx="8636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7" name="TextBox 14"/>
          <p:cNvSpPr txBox="1">
            <a:spLocks noChangeArrowheads="1"/>
          </p:cNvSpPr>
          <p:nvPr/>
        </p:nvSpPr>
        <p:spPr bwMode="auto">
          <a:xfrm>
            <a:off x="1547813" y="4592638"/>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Tongue</a:t>
            </a:r>
            <a:endParaRPr lang="ar-SA" altLang="en-US" sz="1200"/>
          </a:p>
        </p:txBody>
      </p:sp>
      <p:cxnSp>
        <p:nvCxnSpPr>
          <p:cNvPr id="12" name="Straight Arrow Connector 11"/>
          <p:cNvCxnSpPr/>
          <p:nvPr/>
        </p:nvCxnSpPr>
        <p:spPr>
          <a:xfrm rot="10800000" flipV="1">
            <a:off x="2124075" y="4664075"/>
            <a:ext cx="935038"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9" name="TextBox 17"/>
          <p:cNvSpPr txBox="1">
            <a:spLocks noChangeArrowheads="1"/>
          </p:cNvSpPr>
          <p:nvPr/>
        </p:nvSpPr>
        <p:spPr bwMode="auto">
          <a:xfrm>
            <a:off x="1403350" y="4953000"/>
            <a:ext cx="936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Taste Buds</a:t>
            </a:r>
          </a:p>
          <a:p>
            <a:pPr algn="l" rtl="0" eaLnBrk="1" hangingPunct="1">
              <a:spcBef>
                <a:spcPct val="0"/>
              </a:spcBef>
              <a:buFontTx/>
              <a:buNone/>
            </a:pPr>
            <a:r>
              <a:rPr lang="en-US" altLang="en-US" sz="1200"/>
              <a:t>(Papillae)</a:t>
            </a:r>
            <a:endParaRPr lang="ar-SA" altLang="en-US" sz="1200"/>
          </a:p>
        </p:txBody>
      </p:sp>
      <p:cxnSp>
        <p:nvCxnSpPr>
          <p:cNvPr id="14" name="Straight Arrow Connector 13"/>
          <p:cNvCxnSpPr/>
          <p:nvPr/>
        </p:nvCxnSpPr>
        <p:spPr>
          <a:xfrm rot="10800000" flipV="1">
            <a:off x="2195513" y="4664075"/>
            <a:ext cx="1800225"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2195513" y="4664075"/>
            <a:ext cx="2592387" cy="504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3203575" y="4664075"/>
            <a:ext cx="144463" cy="431800"/>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ar-SA"/>
          </a:p>
        </p:txBody>
      </p:sp>
      <p:sp>
        <p:nvSpPr>
          <p:cNvPr id="17" name="Arc 16"/>
          <p:cNvSpPr/>
          <p:nvPr/>
        </p:nvSpPr>
        <p:spPr>
          <a:xfrm>
            <a:off x="3563938" y="4592638"/>
            <a:ext cx="46037" cy="576262"/>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ar-SA"/>
          </a:p>
        </p:txBody>
      </p:sp>
      <p:sp>
        <p:nvSpPr>
          <p:cNvPr id="18" name="Arc 17"/>
          <p:cNvSpPr/>
          <p:nvPr/>
        </p:nvSpPr>
        <p:spPr>
          <a:xfrm>
            <a:off x="3924300" y="4448175"/>
            <a:ext cx="46038" cy="792163"/>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ar-SA"/>
          </a:p>
        </p:txBody>
      </p:sp>
      <p:sp>
        <p:nvSpPr>
          <p:cNvPr id="19" name="Arc 18"/>
          <p:cNvSpPr/>
          <p:nvPr/>
        </p:nvSpPr>
        <p:spPr>
          <a:xfrm rot="1170709">
            <a:off x="4059238" y="4471988"/>
            <a:ext cx="288925" cy="863600"/>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ar-SA"/>
          </a:p>
        </p:txBody>
      </p:sp>
      <p:sp>
        <p:nvSpPr>
          <p:cNvPr id="20" name="Freeform 19"/>
          <p:cNvSpPr/>
          <p:nvPr/>
        </p:nvSpPr>
        <p:spPr>
          <a:xfrm>
            <a:off x="4452938" y="4583113"/>
            <a:ext cx="638175" cy="508000"/>
          </a:xfrm>
          <a:custGeom>
            <a:avLst/>
            <a:gdLst>
              <a:gd name="connsiteX0" fmla="*/ 275063 w 637477"/>
              <a:gd name="connsiteY0" fmla="*/ 0 h 507380"/>
              <a:gd name="connsiteX1" fmla="*/ 52039 w 637477"/>
              <a:gd name="connsiteY1" fmla="*/ 479502 h 507380"/>
              <a:gd name="connsiteX2" fmla="*/ 587297 w 637477"/>
              <a:gd name="connsiteY2" fmla="*/ 167268 h 507380"/>
              <a:gd name="connsiteX3" fmla="*/ 353122 w 637477"/>
              <a:gd name="connsiteY3" fmla="*/ 312234 h 507380"/>
              <a:gd name="connsiteX4" fmla="*/ 353122 w 637477"/>
              <a:gd name="connsiteY4" fmla="*/ 312234 h 50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477" h="507380">
                <a:moveTo>
                  <a:pt x="275063" y="0"/>
                </a:moveTo>
                <a:cubicBezTo>
                  <a:pt x="137531" y="225812"/>
                  <a:pt x="0" y="451624"/>
                  <a:pt x="52039" y="479502"/>
                </a:cubicBezTo>
                <a:cubicBezTo>
                  <a:pt x="104078" y="507380"/>
                  <a:pt x="537117" y="195146"/>
                  <a:pt x="587297" y="167268"/>
                </a:cubicBezTo>
                <a:cubicBezTo>
                  <a:pt x="637477" y="139390"/>
                  <a:pt x="353122" y="312234"/>
                  <a:pt x="353122" y="312234"/>
                </a:cubicBezTo>
                <a:lnTo>
                  <a:pt x="353122" y="312234"/>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ar-SA"/>
          </a:p>
        </p:txBody>
      </p:sp>
      <p:cxnSp>
        <p:nvCxnSpPr>
          <p:cNvPr id="21" name="Straight Arrow Connector 20"/>
          <p:cNvCxnSpPr/>
          <p:nvPr/>
        </p:nvCxnSpPr>
        <p:spPr>
          <a:xfrm rot="5400000">
            <a:off x="2231231" y="5060157"/>
            <a:ext cx="1296987"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8" name="TextBox 31"/>
          <p:cNvSpPr txBox="1">
            <a:spLocks noChangeArrowheads="1"/>
          </p:cNvSpPr>
          <p:nvPr/>
        </p:nvSpPr>
        <p:spPr bwMode="auto">
          <a:xfrm>
            <a:off x="2051050" y="5961063"/>
            <a:ext cx="72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Sweet</a:t>
            </a:r>
            <a:endParaRPr lang="ar-SA" altLang="en-US" sz="1200"/>
          </a:p>
        </p:txBody>
      </p:sp>
      <p:cxnSp>
        <p:nvCxnSpPr>
          <p:cNvPr id="23" name="Straight Arrow Connector 22"/>
          <p:cNvCxnSpPr/>
          <p:nvPr/>
        </p:nvCxnSpPr>
        <p:spPr>
          <a:xfrm rot="5400000">
            <a:off x="2520156" y="5420520"/>
            <a:ext cx="1368425"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663825" y="5348288"/>
            <a:ext cx="144145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2807494" y="5276056"/>
            <a:ext cx="1512888"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42" name="TextBox 38"/>
          <p:cNvSpPr txBox="1">
            <a:spLocks noChangeArrowheads="1"/>
          </p:cNvSpPr>
          <p:nvPr/>
        </p:nvSpPr>
        <p:spPr bwMode="auto">
          <a:xfrm>
            <a:off x="3059113" y="6176963"/>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SALT</a:t>
            </a:r>
            <a:endParaRPr lang="ar-SA" altLang="en-US" sz="1200"/>
          </a:p>
        </p:txBody>
      </p:sp>
      <p:sp>
        <p:nvSpPr>
          <p:cNvPr id="9243" name="TextBox 39"/>
          <p:cNvSpPr txBox="1">
            <a:spLocks noChangeArrowheads="1"/>
          </p:cNvSpPr>
          <p:nvPr/>
        </p:nvSpPr>
        <p:spPr bwMode="auto">
          <a:xfrm>
            <a:off x="3635375" y="6103938"/>
            <a:ext cx="649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Sour</a:t>
            </a:r>
            <a:endParaRPr lang="ar-SA" altLang="en-US" sz="1200"/>
          </a:p>
        </p:txBody>
      </p:sp>
      <p:cxnSp>
        <p:nvCxnSpPr>
          <p:cNvPr id="28" name="Straight Arrow Connector 27"/>
          <p:cNvCxnSpPr/>
          <p:nvPr/>
        </p:nvCxnSpPr>
        <p:spPr>
          <a:xfrm rot="5400000">
            <a:off x="3059907" y="5312569"/>
            <a:ext cx="1511300"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9243" idx="0"/>
          </p:cNvCxnSpPr>
          <p:nvPr/>
        </p:nvCxnSpPr>
        <p:spPr>
          <a:xfrm rot="5400000">
            <a:off x="3329782" y="5222081"/>
            <a:ext cx="1511300" cy="252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779838" y="5456237"/>
            <a:ext cx="1512888"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47" name="TextBox 46"/>
          <p:cNvSpPr txBox="1">
            <a:spLocks noChangeArrowheads="1"/>
          </p:cNvSpPr>
          <p:nvPr/>
        </p:nvSpPr>
        <p:spPr bwMode="auto">
          <a:xfrm>
            <a:off x="4067175" y="6392863"/>
            <a:ext cx="792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Bitter</a:t>
            </a:r>
            <a:endParaRPr lang="ar-SA" altLang="en-US" sz="1200"/>
          </a:p>
        </p:txBody>
      </p:sp>
      <p:sp>
        <p:nvSpPr>
          <p:cNvPr id="9248" name="TextBox 47"/>
          <p:cNvSpPr txBox="1">
            <a:spLocks noChangeArrowheads="1"/>
          </p:cNvSpPr>
          <p:nvPr/>
        </p:nvSpPr>
        <p:spPr bwMode="auto">
          <a:xfrm>
            <a:off x="5651500" y="5672138"/>
            <a:ext cx="3492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800" b="1"/>
              <a:t>SENSES OF SMELL (OLFACTORY) AND TASTE.</a:t>
            </a:r>
            <a:endParaRPr lang="ar-SA" altLang="en-US" sz="1800" b="1"/>
          </a:p>
        </p:txBody>
      </p:sp>
    </p:spTree>
    <p:extLst>
      <p:ext uri="{BB962C8B-B14F-4D97-AF65-F5344CB8AC3E}">
        <p14:creationId xmlns:p14="http://schemas.microsoft.com/office/powerpoint/2010/main" val="99875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15962"/>
          </a:xfrm>
          <a:prstGeom prst="rect">
            <a:avLst/>
          </a:prstGeom>
          <a:solidFill>
            <a:schemeClr val="accent1">
              <a:lumMod val="40000"/>
              <a:lumOff val="60000"/>
            </a:schemeClr>
          </a:solidFill>
        </p:spPr>
        <p:txBody>
          <a:bodyPr/>
          <a:lstStyle/>
          <a:p>
            <a:pPr algn="ctr" rtl="0" fontAlgn="auto">
              <a:spcAft>
                <a:spcPts val="0"/>
              </a:spcAft>
              <a:defRPr/>
            </a:pPr>
            <a:r>
              <a:rPr lang="en-US" sz="4400" b="1" dirty="0">
                <a:latin typeface="+mj-lt"/>
                <a:ea typeface="+mj-ea"/>
                <a:cs typeface="Times New Roman" pitchFamily="18" charset="0"/>
              </a:rPr>
              <a:t>4. THE EYE</a:t>
            </a:r>
            <a:endParaRPr lang="ar-SA" sz="4400" dirty="0">
              <a:latin typeface="+mj-lt"/>
              <a:ea typeface="+mj-ea"/>
              <a:cs typeface="+mj-cs"/>
            </a:endParaRPr>
          </a:p>
        </p:txBody>
      </p:sp>
      <p:sp>
        <p:nvSpPr>
          <p:cNvPr id="4" name="TextBox 3">
            <a:extLst>
              <a:ext uri="{FF2B5EF4-FFF2-40B4-BE49-F238E27FC236}">
                <a16:creationId xmlns:a16="http://schemas.microsoft.com/office/drawing/2014/main" id="{7914FB3A-04D3-0E84-646E-19CB3EF197A7}"/>
              </a:ext>
            </a:extLst>
          </p:cNvPr>
          <p:cNvSpPr txBox="1"/>
          <p:nvPr/>
        </p:nvSpPr>
        <p:spPr>
          <a:xfrm>
            <a:off x="342900" y="1600200"/>
            <a:ext cx="8458200" cy="4801314"/>
          </a:xfrm>
          <a:prstGeom prst="rect">
            <a:avLst/>
          </a:prstGeom>
          <a:noFill/>
        </p:spPr>
        <p:txBody>
          <a:bodyPr wrap="square">
            <a:spAutoFit/>
          </a:bodyPr>
          <a:lstStyle/>
          <a:p>
            <a:pPr marL="285750" indent="-285750">
              <a:buFont typeface="Arial" panose="020B0604020202020204" pitchFamily="34" charset="0"/>
              <a:buChar char="•"/>
            </a:pPr>
            <a:r>
              <a:rPr lang="en-US" b="1" dirty="0"/>
              <a:t>Eyelids</a:t>
            </a:r>
            <a:r>
              <a:rPr lang="en-US" dirty="0"/>
              <a:t>. Anteriorly, the eyes are protected by the eyelids, which meet at the medial and lateral corners of the eye, the medial and lateral commissure (canthus).</a:t>
            </a:r>
          </a:p>
          <a:p>
            <a:endParaRPr lang="en-US" dirty="0"/>
          </a:p>
          <a:p>
            <a:pPr marL="285750" indent="-285750">
              <a:buFont typeface="Arial" panose="020B0604020202020204" pitchFamily="34" charset="0"/>
              <a:buChar char="•"/>
            </a:pPr>
            <a:r>
              <a:rPr lang="en-US" b="1" dirty="0"/>
              <a:t>Eyelashes</a:t>
            </a:r>
            <a:r>
              <a:rPr lang="en-US" dirty="0"/>
              <a:t>. Projecting from the border of each eyelid are the eyelashes.</a:t>
            </a:r>
          </a:p>
          <a:p>
            <a:endParaRPr lang="en-US" dirty="0"/>
          </a:p>
          <a:p>
            <a:pPr marL="285750" indent="-285750">
              <a:buFont typeface="Arial" panose="020B0604020202020204" pitchFamily="34" charset="0"/>
              <a:buChar char="•"/>
            </a:pPr>
            <a:r>
              <a:rPr lang="en-US" b="1" dirty="0"/>
              <a:t>Conjunctiva. </a:t>
            </a:r>
            <a:r>
              <a:rPr lang="en-US" dirty="0"/>
              <a:t>A delicate membrane, the conjunctiva, lines the eyelids and covers part of the outer surface of the eyeball.</a:t>
            </a:r>
          </a:p>
          <a:p>
            <a:endParaRPr lang="en-US" dirty="0"/>
          </a:p>
          <a:p>
            <a:endParaRPr lang="en-US" dirty="0"/>
          </a:p>
          <a:p>
            <a:pPr marL="285750" indent="-285750">
              <a:buFont typeface="Arial" panose="020B0604020202020204" pitchFamily="34" charset="0"/>
              <a:buChar char="•"/>
            </a:pPr>
            <a:r>
              <a:rPr lang="en-US" b="1" dirty="0"/>
              <a:t>Lacrimal glands. </a:t>
            </a:r>
            <a:r>
              <a:rPr lang="en-US" dirty="0"/>
              <a:t>The lacrimal glands are located above the lateral end of each eye; they continually release a salt solution (tears) onto the anterior surface of the eyeball through several small ducts.</a:t>
            </a:r>
          </a:p>
          <a:p>
            <a:pPr marL="285750" indent="-285750">
              <a:buFont typeface="Arial" panose="020B0604020202020204" pitchFamily="34" charset="0"/>
              <a:buChar char="•"/>
            </a:pPr>
            <a:r>
              <a:rPr lang="en-US" b="1" dirty="0"/>
              <a:t>Lysozyme. </a:t>
            </a:r>
            <a:r>
              <a:rPr lang="en-US" dirty="0"/>
              <a:t>Lacrimal secretion also contains antibodies and lysozyme, an enzyme that destroys bacteria; thus, it cleanses and protects the eye surface as it moistens and lubricates it.</a:t>
            </a:r>
          </a:p>
          <a:p>
            <a:pPr marL="285750" indent="-285750">
              <a:buFont typeface="Arial" panose="020B0604020202020204" pitchFamily="34" charset="0"/>
              <a:buChar char="•"/>
            </a:pPr>
            <a:r>
              <a:rPr lang="en-US" b="1" dirty="0"/>
              <a:t>Extrinsic eye muscle</a:t>
            </a:r>
            <a:r>
              <a:rPr lang="en-US" dirty="0"/>
              <a:t>. Six external, are the lateral rectus, medial rectus, superior rectus, inferior rectus, inferior oblique, and superior oblique.</a:t>
            </a:r>
          </a:p>
        </p:txBody>
      </p:sp>
    </p:spTree>
    <p:extLst>
      <p:ext uri="{BB962C8B-B14F-4D97-AF65-F5344CB8AC3E}">
        <p14:creationId xmlns:p14="http://schemas.microsoft.com/office/powerpoint/2010/main" val="166100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rtlCol="1">
            <a:normAutofit/>
          </a:bodyPr>
          <a:lstStyle/>
          <a:p>
            <a:pPr algn="l">
              <a:buFont typeface="Arial" panose="020B0604020202020204" pitchFamily="34" charset="0"/>
              <a:buChar char="•"/>
            </a:pPr>
            <a:r>
              <a:rPr lang="en-US" sz="3200" b="1" i="0" dirty="0">
                <a:solidFill>
                  <a:srgbClr val="353535"/>
                </a:solidFill>
                <a:effectLst/>
                <a:latin typeface="-apple-system"/>
              </a:rPr>
              <a:t>Sclera.</a:t>
            </a:r>
            <a:r>
              <a:rPr lang="en-US" sz="3200" b="0" i="0" dirty="0">
                <a:solidFill>
                  <a:srgbClr val="353535"/>
                </a:solidFill>
                <a:effectLst/>
                <a:latin typeface="-apple-system"/>
              </a:rPr>
              <a:t> thick, glistening, white connective tissue, is seen anteriorly as the “white of the eye”.</a:t>
            </a:r>
          </a:p>
          <a:p>
            <a:pPr algn="l">
              <a:buFont typeface="Arial" panose="020B0604020202020204" pitchFamily="34" charset="0"/>
              <a:buChar char="•"/>
            </a:pPr>
            <a:r>
              <a:rPr lang="en-US" sz="3200" b="1" i="0" dirty="0">
                <a:solidFill>
                  <a:srgbClr val="353535"/>
                </a:solidFill>
                <a:effectLst/>
                <a:latin typeface="-apple-system"/>
              </a:rPr>
              <a:t>Cornea.</a:t>
            </a:r>
            <a:r>
              <a:rPr lang="en-US" sz="3200" b="0" i="0" dirty="0">
                <a:solidFill>
                  <a:srgbClr val="353535"/>
                </a:solidFill>
                <a:effectLst/>
                <a:latin typeface="-apple-system"/>
              </a:rPr>
              <a:t> The central anterior portion of the fibrous layer is crystal clear; this “window” is the cornea through which light enters the eye.</a:t>
            </a:r>
          </a:p>
          <a:p>
            <a:pPr algn="l">
              <a:buFont typeface="Arial" panose="020B0604020202020204" pitchFamily="34" charset="0"/>
              <a:buChar char="•"/>
            </a:pPr>
            <a:r>
              <a:rPr lang="en-US" sz="3200" b="1" i="0" dirty="0">
                <a:solidFill>
                  <a:srgbClr val="353535"/>
                </a:solidFill>
                <a:effectLst/>
                <a:latin typeface="-apple-system"/>
              </a:rPr>
              <a:t>Ciliary body. </a:t>
            </a:r>
            <a:r>
              <a:rPr lang="en-US" sz="3200" b="0" i="0" dirty="0">
                <a:solidFill>
                  <a:srgbClr val="353535"/>
                </a:solidFill>
                <a:effectLst/>
                <a:latin typeface="-apple-system"/>
              </a:rPr>
              <a:t>form two smooth muscle structures, to which the lens is attached by a suspensory ligament.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 name="Title 1">
            <a:extLst>
              <a:ext uri="{FF2B5EF4-FFF2-40B4-BE49-F238E27FC236}">
                <a16:creationId xmlns:a16="http://schemas.microsoft.com/office/drawing/2014/main" id="{AC27A3C4-C879-9B24-19AA-178F012D6B3E}"/>
              </a:ext>
            </a:extLst>
          </p:cNvPr>
          <p:cNvSpPr txBox="1">
            <a:spLocks/>
          </p:cNvSpPr>
          <p:nvPr/>
        </p:nvSpPr>
        <p:spPr>
          <a:xfrm>
            <a:off x="457200" y="274638"/>
            <a:ext cx="8229600" cy="715962"/>
          </a:xfrm>
          <a:prstGeom prst="rect">
            <a:avLst/>
          </a:prstGeom>
          <a:solidFill>
            <a:schemeClr val="accent1">
              <a:lumMod val="40000"/>
              <a:lumOff val="60000"/>
            </a:schemeClr>
          </a:solidFill>
        </p:spPr>
        <p:txBody>
          <a:bodyPr/>
          <a:lstStyle/>
          <a:p>
            <a:pPr algn="ctr" rtl="0" fontAlgn="auto">
              <a:spcAft>
                <a:spcPts val="0"/>
              </a:spcAft>
              <a:defRPr/>
            </a:pPr>
            <a:r>
              <a:rPr lang="en-US" sz="4400" b="1" dirty="0">
                <a:latin typeface="+mj-lt"/>
                <a:ea typeface="+mj-ea"/>
                <a:cs typeface="Times New Roman" pitchFamily="18" charset="0"/>
              </a:rPr>
              <a:t>4. THE EYE</a:t>
            </a:r>
            <a:endParaRPr lang="ar-SA" sz="4400" dirty="0">
              <a:latin typeface="+mj-lt"/>
              <a:ea typeface="+mj-ea"/>
              <a:cs typeface="+mj-cs"/>
            </a:endParaRPr>
          </a:p>
        </p:txBody>
      </p:sp>
    </p:spTree>
    <p:extLst>
      <p:ext uri="{BB962C8B-B14F-4D97-AF65-F5344CB8AC3E}">
        <p14:creationId xmlns:p14="http://schemas.microsoft.com/office/powerpoint/2010/main" val="3320666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rtlCol="1">
            <a:normAutofit fontScale="92500"/>
          </a:bodyPr>
          <a:lstStyle/>
          <a:p>
            <a:pPr marL="342900" indent="-342900">
              <a:spcBef>
                <a:spcPct val="20000"/>
              </a:spcBef>
              <a:buFont typeface="Arial" pitchFamily="34" charset="0"/>
              <a:buChar char="•"/>
              <a:defRPr/>
            </a:pPr>
            <a:r>
              <a:rPr lang="en-US" sz="3200" b="1" i="0" dirty="0">
                <a:solidFill>
                  <a:srgbClr val="353535"/>
                </a:solidFill>
                <a:effectLst/>
                <a:latin typeface="-apple-system"/>
              </a:rPr>
              <a:t>Pupil:</a:t>
            </a:r>
            <a:r>
              <a:rPr lang="en-US" sz="3200" b="0" i="0" dirty="0">
                <a:solidFill>
                  <a:srgbClr val="353535"/>
                </a:solidFill>
                <a:effectLst/>
                <a:latin typeface="-apple-system"/>
              </a:rPr>
              <a:t> The pigmented iris has a rounded opening, the pupil, through which light passes.</a:t>
            </a:r>
          </a:p>
          <a:p>
            <a:pPr algn="l">
              <a:buFont typeface="Arial" panose="020B0604020202020204" pitchFamily="34" charset="0"/>
              <a:buChar char="•"/>
            </a:pPr>
            <a:r>
              <a:rPr lang="en-US" sz="3200" b="1" i="0" dirty="0">
                <a:solidFill>
                  <a:srgbClr val="353535"/>
                </a:solidFill>
                <a:effectLst/>
                <a:latin typeface="-apple-system"/>
              </a:rPr>
              <a:t> Optic disc:</a:t>
            </a:r>
            <a:r>
              <a:rPr lang="en-US" sz="3200" b="0" i="0" dirty="0">
                <a:solidFill>
                  <a:srgbClr val="353535"/>
                </a:solidFill>
                <a:effectLst/>
                <a:latin typeface="-apple-system"/>
              </a:rPr>
              <a:t> The photoreceptor cells are distributed over the entire retina, except where the optic nerve leaves the eyeball; this site is called the </a:t>
            </a:r>
            <a:r>
              <a:rPr lang="en-US" sz="3200" b="1" i="0" dirty="0">
                <a:solidFill>
                  <a:srgbClr val="353535"/>
                </a:solidFill>
                <a:effectLst/>
                <a:latin typeface="-apple-system"/>
              </a:rPr>
              <a:t>optic disc</a:t>
            </a:r>
            <a:r>
              <a:rPr lang="en-US" sz="3200" b="0" i="0" dirty="0">
                <a:solidFill>
                  <a:srgbClr val="353535"/>
                </a:solidFill>
                <a:effectLst/>
                <a:latin typeface="-apple-system"/>
              </a:rPr>
              <a:t>, or </a:t>
            </a:r>
            <a:r>
              <a:rPr lang="en-US" sz="3200" b="1" i="0" dirty="0">
                <a:solidFill>
                  <a:srgbClr val="353535"/>
                </a:solidFill>
                <a:effectLst/>
                <a:latin typeface="-apple-system"/>
              </a:rPr>
              <a:t>blind spot</a:t>
            </a:r>
            <a:r>
              <a:rPr lang="en-US" sz="3200" b="0" i="0" dirty="0">
                <a:solidFill>
                  <a:srgbClr val="353535"/>
                </a:solidFill>
                <a:effectLst/>
                <a:latin typeface="-apple-system"/>
              </a:rPr>
              <a:t>.</a:t>
            </a:r>
          </a:p>
          <a:p>
            <a:pPr algn="l">
              <a:buFont typeface="Arial" panose="020B0604020202020204" pitchFamily="34" charset="0"/>
              <a:buChar char="•"/>
            </a:pPr>
            <a:endParaRPr lang="en-US" sz="3200" b="0" i="0" dirty="0">
              <a:solidFill>
                <a:srgbClr val="353535"/>
              </a:solidFill>
              <a:effectLst/>
              <a:latin typeface="-apple-system"/>
            </a:endParaRPr>
          </a:p>
          <a:p>
            <a:pPr algn="l">
              <a:buFont typeface="Arial" panose="020B0604020202020204" pitchFamily="34" charset="0"/>
              <a:buChar char="•"/>
            </a:pPr>
            <a:r>
              <a:rPr lang="en-US" sz="3200" b="1" i="0" dirty="0">
                <a:solidFill>
                  <a:srgbClr val="353535"/>
                </a:solidFill>
                <a:effectLst/>
                <a:latin typeface="-apple-system"/>
              </a:rPr>
              <a:t> Fovea centralis:</a:t>
            </a:r>
            <a:r>
              <a:rPr lang="en-US" sz="3200" b="0" i="0" dirty="0">
                <a:solidFill>
                  <a:srgbClr val="353535"/>
                </a:solidFill>
                <a:effectLst/>
                <a:latin typeface="-apple-system"/>
              </a:rPr>
              <a:t> Lateral to each blind spot is the fovea centralis, a tiny pit that contains only cones.</a:t>
            </a:r>
          </a:p>
          <a:p>
            <a:pPr marL="342900" indent="-342900">
              <a:spcBef>
                <a:spcPct val="20000"/>
              </a:spcBef>
              <a:buFont typeface="Arial" pitchFamily="34" charset="0"/>
              <a:buChar char="•"/>
              <a:defRPr/>
            </a:pPr>
            <a:endParaRPr lang="en-US" sz="3200" b="0" i="0" dirty="0">
              <a:solidFill>
                <a:srgbClr val="353535"/>
              </a:solidFill>
              <a:effectLst/>
              <a:latin typeface="-apple-system"/>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 name="Title 1">
            <a:extLst>
              <a:ext uri="{FF2B5EF4-FFF2-40B4-BE49-F238E27FC236}">
                <a16:creationId xmlns:a16="http://schemas.microsoft.com/office/drawing/2014/main" id="{16736639-569C-89DC-A68E-4622FD6F5443}"/>
              </a:ext>
            </a:extLst>
          </p:cNvPr>
          <p:cNvSpPr txBox="1">
            <a:spLocks/>
          </p:cNvSpPr>
          <p:nvPr/>
        </p:nvSpPr>
        <p:spPr>
          <a:xfrm>
            <a:off x="457200" y="274638"/>
            <a:ext cx="8229600" cy="715962"/>
          </a:xfrm>
          <a:prstGeom prst="rect">
            <a:avLst/>
          </a:prstGeom>
          <a:solidFill>
            <a:schemeClr val="accent1">
              <a:lumMod val="40000"/>
              <a:lumOff val="60000"/>
            </a:schemeClr>
          </a:solidFill>
        </p:spPr>
        <p:txBody>
          <a:bodyPr/>
          <a:lstStyle/>
          <a:p>
            <a:pPr algn="ctr" rtl="0" fontAlgn="auto">
              <a:spcAft>
                <a:spcPts val="0"/>
              </a:spcAft>
              <a:defRPr/>
            </a:pPr>
            <a:r>
              <a:rPr lang="en-US" sz="4400" b="1" dirty="0">
                <a:latin typeface="+mj-lt"/>
                <a:ea typeface="+mj-ea"/>
                <a:cs typeface="Times New Roman" pitchFamily="18" charset="0"/>
              </a:rPr>
              <a:t>4. THE EYE</a:t>
            </a:r>
            <a:endParaRPr lang="ar-SA" sz="4400" dirty="0">
              <a:latin typeface="+mj-lt"/>
              <a:ea typeface="+mj-ea"/>
              <a:cs typeface="+mj-cs"/>
            </a:endParaRPr>
          </a:p>
        </p:txBody>
      </p:sp>
    </p:spTree>
    <p:extLst>
      <p:ext uri="{BB962C8B-B14F-4D97-AF65-F5344CB8AC3E}">
        <p14:creationId xmlns:p14="http://schemas.microsoft.com/office/powerpoint/2010/main" val="277544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FEF5ED-6D25-E222-1A78-4E05BCABC2B1}"/>
              </a:ext>
            </a:extLst>
          </p:cNvPr>
          <p:cNvSpPr txBox="1"/>
          <p:nvPr/>
        </p:nvSpPr>
        <p:spPr>
          <a:xfrm>
            <a:off x="457200" y="1600200"/>
            <a:ext cx="8382000" cy="1938992"/>
          </a:xfrm>
          <a:prstGeom prst="rect">
            <a:avLst/>
          </a:prstGeom>
          <a:noFill/>
        </p:spPr>
        <p:txBody>
          <a:bodyPr wrap="square">
            <a:spAutoFit/>
          </a:bodyPr>
          <a:lstStyle/>
          <a:p>
            <a:pPr algn="l">
              <a:buFont typeface="Arial" panose="020B0604020202020204" pitchFamily="34" charset="0"/>
              <a:buChar char="•"/>
            </a:pPr>
            <a:r>
              <a:rPr lang="en-US" sz="2400" b="1" i="0" dirty="0">
                <a:solidFill>
                  <a:srgbClr val="353535"/>
                </a:solidFill>
                <a:effectLst/>
                <a:latin typeface="-apple-system"/>
              </a:rPr>
              <a:t>Chambers.</a:t>
            </a:r>
            <a:r>
              <a:rPr lang="en-US" sz="2400" b="0" i="0" dirty="0">
                <a:solidFill>
                  <a:srgbClr val="353535"/>
                </a:solidFill>
                <a:effectLst/>
                <a:latin typeface="-apple-system"/>
              </a:rPr>
              <a:t> The lens divides the eye into two segments or chambers; the </a:t>
            </a:r>
            <a:r>
              <a:rPr lang="en-US" sz="2400" b="1" i="0" dirty="0">
                <a:solidFill>
                  <a:srgbClr val="353535"/>
                </a:solidFill>
                <a:effectLst/>
                <a:latin typeface="-apple-system"/>
              </a:rPr>
              <a:t>anterior (aqueous) segment</a:t>
            </a:r>
            <a:r>
              <a:rPr lang="en-US" sz="2400" b="0" i="0" dirty="0">
                <a:solidFill>
                  <a:srgbClr val="353535"/>
                </a:solidFill>
                <a:effectLst/>
                <a:latin typeface="-apple-system"/>
              </a:rPr>
              <a:t>, anterior to the lens, contains a clear, watery fluid called </a:t>
            </a:r>
            <a:r>
              <a:rPr lang="en-US" sz="2400" b="1" i="0" dirty="0">
                <a:solidFill>
                  <a:srgbClr val="353535"/>
                </a:solidFill>
                <a:effectLst/>
                <a:latin typeface="-apple-system"/>
              </a:rPr>
              <a:t>aqueous humor</a:t>
            </a:r>
            <a:r>
              <a:rPr lang="en-US" sz="2400" b="0" i="0" dirty="0">
                <a:solidFill>
                  <a:srgbClr val="353535"/>
                </a:solidFill>
                <a:effectLst/>
                <a:latin typeface="-apple-system"/>
              </a:rPr>
              <a:t>; the </a:t>
            </a:r>
            <a:r>
              <a:rPr lang="en-US" sz="2400" b="1" i="0" dirty="0">
                <a:solidFill>
                  <a:srgbClr val="353535"/>
                </a:solidFill>
                <a:effectLst/>
                <a:latin typeface="-apple-system"/>
              </a:rPr>
              <a:t>posterior (vitreous) segment</a:t>
            </a:r>
            <a:r>
              <a:rPr lang="en-US" sz="2400" b="0" i="0" dirty="0">
                <a:solidFill>
                  <a:srgbClr val="353535"/>
                </a:solidFill>
                <a:effectLst/>
                <a:latin typeface="-apple-system"/>
              </a:rPr>
              <a:t> posterior to the lens, is filled with a gel-like substance called either </a:t>
            </a:r>
            <a:r>
              <a:rPr lang="en-US" sz="2400" b="1" i="0" dirty="0">
                <a:solidFill>
                  <a:srgbClr val="353535"/>
                </a:solidFill>
                <a:effectLst/>
                <a:latin typeface="-apple-system"/>
              </a:rPr>
              <a:t>vitreous humor</a:t>
            </a:r>
            <a:r>
              <a:rPr lang="en-US" sz="2400" b="0" i="0" dirty="0">
                <a:solidFill>
                  <a:srgbClr val="353535"/>
                </a:solidFill>
                <a:effectLst/>
                <a:latin typeface="-apple-system"/>
              </a:rPr>
              <a:t>, or the vitreous body.</a:t>
            </a:r>
          </a:p>
        </p:txBody>
      </p:sp>
      <p:sp>
        <p:nvSpPr>
          <p:cNvPr id="4" name="Title 1">
            <a:extLst>
              <a:ext uri="{FF2B5EF4-FFF2-40B4-BE49-F238E27FC236}">
                <a16:creationId xmlns:a16="http://schemas.microsoft.com/office/drawing/2014/main" id="{5B55A583-238C-B664-5CE8-120ACF4C291A}"/>
              </a:ext>
            </a:extLst>
          </p:cNvPr>
          <p:cNvSpPr txBox="1">
            <a:spLocks/>
          </p:cNvSpPr>
          <p:nvPr/>
        </p:nvSpPr>
        <p:spPr>
          <a:xfrm>
            <a:off x="457200" y="274638"/>
            <a:ext cx="8229600" cy="715962"/>
          </a:xfrm>
          <a:prstGeom prst="rect">
            <a:avLst/>
          </a:prstGeom>
          <a:solidFill>
            <a:schemeClr val="accent1">
              <a:lumMod val="40000"/>
              <a:lumOff val="60000"/>
            </a:schemeClr>
          </a:solidFill>
        </p:spPr>
        <p:txBody>
          <a:bodyPr/>
          <a:lstStyle/>
          <a:p>
            <a:pPr algn="ctr" rtl="0" fontAlgn="auto">
              <a:spcAft>
                <a:spcPts val="0"/>
              </a:spcAft>
              <a:defRPr/>
            </a:pPr>
            <a:r>
              <a:rPr lang="en-US" sz="4400" b="1" dirty="0">
                <a:latin typeface="+mj-lt"/>
                <a:ea typeface="+mj-ea"/>
                <a:cs typeface="Times New Roman" pitchFamily="18" charset="0"/>
              </a:rPr>
              <a:t>4. THE EYE</a:t>
            </a:r>
            <a:endParaRPr lang="ar-SA" sz="4400" dirty="0">
              <a:latin typeface="+mj-lt"/>
              <a:ea typeface="+mj-ea"/>
              <a:cs typeface="+mj-cs"/>
            </a:endParaRPr>
          </a:p>
        </p:txBody>
      </p:sp>
    </p:spTree>
    <p:extLst>
      <p:ext uri="{BB962C8B-B14F-4D97-AF65-F5344CB8AC3E}">
        <p14:creationId xmlns:p14="http://schemas.microsoft.com/office/powerpoint/2010/main" val="227494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BF1CD-7A10-BC04-D019-AC799B04178A}"/>
              </a:ext>
            </a:extLst>
          </p:cNvPr>
          <p:cNvSpPr txBox="1"/>
          <p:nvPr/>
        </p:nvSpPr>
        <p:spPr>
          <a:xfrm>
            <a:off x="152400" y="990600"/>
            <a:ext cx="8991600" cy="4401205"/>
          </a:xfrm>
          <a:prstGeom prst="rect">
            <a:avLst/>
          </a:prstGeom>
          <a:noFill/>
        </p:spPr>
        <p:txBody>
          <a:bodyPr wrap="square">
            <a:spAutoFit/>
          </a:bodyPr>
          <a:lstStyle/>
          <a:p>
            <a:pPr algn="l"/>
            <a:r>
              <a:rPr lang="en-US" sz="2800" b="1" i="0" dirty="0">
                <a:solidFill>
                  <a:srgbClr val="353535"/>
                </a:solidFill>
                <a:effectLst/>
                <a:latin typeface="-apple-system"/>
              </a:rPr>
              <a:t>1. Fibrous layer.</a:t>
            </a:r>
            <a:r>
              <a:rPr lang="en-US" sz="2800" b="0" i="0" dirty="0">
                <a:solidFill>
                  <a:srgbClr val="353535"/>
                </a:solidFill>
                <a:effectLst/>
                <a:latin typeface="-apple-system"/>
              </a:rPr>
              <a:t> The outermost layer, called the fibrous layer, consists of the protective sclera and the transparent cornea. </a:t>
            </a:r>
          </a:p>
          <a:p>
            <a:r>
              <a:rPr lang="en-US" sz="2800" b="1" i="0" dirty="0">
                <a:solidFill>
                  <a:srgbClr val="353535"/>
                </a:solidFill>
                <a:effectLst/>
                <a:latin typeface="-apple-system"/>
              </a:rPr>
              <a:t>2. Vascular layer. </a:t>
            </a:r>
            <a:r>
              <a:rPr lang="en-US" sz="2800" b="0" i="0" dirty="0">
                <a:solidFill>
                  <a:srgbClr val="353535"/>
                </a:solidFill>
                <a:effectLst/>
                <a:latin typeface="-apple-system"/>
              </a:rPr>
              <a:t>The middle eyeball of the layer, the vascular layer, has three distinguishable regions: the choroid, the ciliary body, and the iris.</a:t>
            </a:r>
            <a:r>
              <a:rPr lang="en-US" sz="2800" b="1" i="0" dirty="0">
                <a:solidFill>
                  <a:srgbClr val="353535"/>
                </a:solidFill>
                <a:effectLst/>
                <a:latin typeface="-apple-system"/>
              </a:rPr>
              <a:t> </a:t>
            </a:r>
          </a:p>
          <a:p>
            <a:r>
              <a:rPr lang="en-US" sz="2800" b="1" i="0" dirty="0">
                <a:solidFill>
                  <a:srgbClr val="353535"/>
                </a:solidFill>
                <a:effectLst/>
                <a:latin typeface="-apple-system"/>
              </a:rPr>
              <a:t>3. Neural layer.</a:t>
            </a:r>
            <a:r>
              <a:rPr lang="en-US" sz="2800" b="0" i="0" dirty="0">
                <a:solidFill>
                  <a:srgbClr val="353535"/>
                </a:solidFill>
                <a:effectLst/>
                <a:latin typeface="-apple-system"/>
              </a:rPr>
              <a:t> The transparent inner neural layer of the retina contains millions of receptor cells, the </a:t>
            </a:r>
            <a:r>
              <a:rPr lang="en-US" sz="2800" b="1" i="0" dirty="0">
                <a:solidFill>
                  <a:srgbClr val="353535"/>
                </a:solidFill>
                <a:effectLst/>
                <a:latin typeface="-apple-system"/>
              </a:rPr>
              <a:t>rods</a:t>
            </a:r>
            <a:r>
              <a:rPr lang="en-US" sz="2800" b="0" i="0" dirty="0">
                <a:solidFill>
                  <a:srgbClr val="353535"/>
                </a:solidFill>
                <a:effectLst/>
                <a:latin typeface="-apple-system"/>
              </a:rPr>
              <a:t> and </a:t>
            </a:r>
            <a:r>
              <a:rPr lang="en-US" sz="2800" b="1" i="0" dirty="0">
                <a:solidFill>
                  <a:srgbClr val="353535"/>
                </a:solidFill>
                <a:effectLst/>
                <a:latin typeface="-apple-system"/>
              </a:rPr>
              <a:t>cones</a:t>
            </a:r>
            <a:r>
              <a:rPr lang="en-US" sz="2800" b="0" i="0" dirty="0">
                <a:solidFill>
                  <a:srgbClr val="353535"/>
                </a:solidFill>
                <a:effectLst/>
                <a:latin typeface="-apple-system"/>
              </a:rPr>
              <a:t>, which are called </a:t>
            </a:r>
            <a:r>
              <a:rPr lang="en-US" sz="2800" b="1" i="0" dirty="0">
                <a:solidFill>
                  <a:srgbClr val="353535"/>
                </a:solidFill>
                <a:effectLst/>
                <a:latin typeface="-apple-system"/>
              </a:rPr>
              <a:t>photoreceptors</a:t>
            </a:r>
            <a:r>
              <a:rPr lang="en-US" sz="2800" b="0" i="0" dirty="0">
                <a:solidFill>
                  <a:srgbClr val="353535"/>
                </a:solidFill>
                <a:effectLst/>
                <a:latin typeface="-apple-system"/>
              </a:rPr>
              <a:t> because they respond to light.</a:t>
            </a:r>
          </a:p>
          <a:p>
            <a:pPr algn="l">
              <a:buFont typeface="Arial" panose="020B0604020202020204" pitchFamily="34" charset="0"/>
              <a:buChar char="•"/>
            </a:pPr>
            <a:endParaRPr lang="en-US" sz="2800" b="0" i="0" dirty="0">
              <a:solidFill>
                <a:srgbClr val="353535"/>
              </a:solidFill>
              <a:effectLst/>
              <a:latin typeface="-apple-system"/>
            </a:endParaRPr>
          </a:p>
        </p:txBody>
      </p:sp>
      <p:sp>
        <p:nvSpPr>
          <p:cNvPr id="7" name="TextBox 6">
            <a:extLst>
              <a:ext uri="{FF2B5EF4-FFF2-40B4-BE49-F238E27FC236}">
                <a16:creationId xmlns:a16="http://schemas.microsoft.com/office/drawing/2014/main" id="{D1EA223A-D338-97C0-F610-4C7BB3EE1BE5}"/>
              </a:ext>
            </a:extLst>
          </p:cNvPr>
          <p:cNvSpPr txBox="1"/>
          <p:nvPr/>
        </p:nvSpPr>
        <p:spPr>
          <a:xfrm>
            <a:off x="0" y="0"/>
            <a:ext cx="6781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sz="2800" b="1" i="0" dirty="0">
                <a:solidFill>
                  <a:srgbClr val="353535"/>
                </a:solidFill>
                <a:effectLst/>
                <a:latin typeface="-apple-system"/>
              </a:rPr>
              <a:t>Layers Forming the Wall of the Eyeball</a:t>
            </a:r>
          </a:p>
        </p:txBody>
      </p:sp>
    </p:spTree>
    <p:extLst>
      <p:ext uri="{BB962C8B-B14F-4D97-AF65-F5344CB8AC3E}">
        <p14:creationId xmlns:p14="http://schemas.microsoft.com/office/powerpoint/2010/main" val="286511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11–1</a:t>
            </a:r>
          </a:p>
        </p:txBody>
      </p:sp>
      <p:pic>
        <p:nvPicPr>
          <p:cNvPr id="4" name="Picture 6" descr="The lacrimal gland is over the eyelid and has excretory ducts. The lateral commissure is at the inner eye.  Lacrimal canaliculus, at the inner eye, extends to the lacrimal sac. The sac goes into the nasolacrimal duct, which extends to the inferior meatus of nasal cavity. The cavity exits at the nostril.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8305800" cy="67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144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11–2</a:t>
            </a:r>
          </a:p>
        </p:txBody>
      </p:sp>
      <p:pic>
        <p:nvPicPr>
          <p:cNvPr id="4" name="Picture 6" descr="The parts and relative locations of the eye structure.&#10;&#10;The parts and relative locations are as follows.&#10;• Upper lid, outer layer, anterior.&#10;• Anterior chamber, anterior of the lens.&#10;• Aqueous humor or liquid filling, anterior of the lens.&#10;• Cornea, anterior of the lens.&#10;• Pupil, anterior of the lens. &#10;• Lens, central anterior.&#10;• Iris, superior and inferior of the lens.&#10;• Eyelash, outer layer, anterior.&#10;• Lower lid, outer layer, anterior.&#10;• Posterior chamber, anterior, inferior of the lens.&#10;• Suspensory ligament, anterior, inferior of the lens.&#10;• Ciliary body, inferior of the lens. &#10;• Conjunctiva, inferior of the lens.&#10;• Vitreous humor or liquid filling, substance of the posterior area of the lens.&#10;• Choroid layer, posterior layer.&#10;• Retina, posterior layer.&#10;• Sclera, posterior.&#10;• Fovea centralis, posterior, central.&#10;• Optic nerve, posterior, extends from the eye structure.&#10;• Central retinal artery and vein, posterior within the optic nerve. &#10;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5154"/>
            <a:ext cx="8686799" cy="641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874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B15D-66F4-4568-A43B-1D32B6FEC76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EB2AA8F-ED60-4990-B49D-6DBBD193A9C0}"/>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DA2E71A9-C8A0-457D-AF34-9F405320F742}"/>
              </a:ext>
            </a:extLst>
          </p:cNvPr>
          <p:cNvPicPr>
            <a:picLocks noChangeAspect="1"/>
          </p:cNvPicPr>
          <p:nvPr/>
        </p:nvPicPr>
        <p:blipFill rotWithShape="1">
          <a:blip r:embed="rId2"/>
          <a:srcRect l="32500" t="17407" r="15833" b="33704"/>
          <a:stretch/>
        </p:blipFill>
        <p:spPr>
          <a:xfrm>
            <a:off x="0" y="1066800"/>
            <a:ext cx="8763000" cy="4724400"/>
          </a:xfrm>
          <a:prstGeom prst="rect">
            <a:avLst/>
          </a:prstGeom>
        </p:spPr>
      </p:pic>
    </p:spTree>
    <p:extLst>
      <p:ext uri="{BB962C8B-B14F-4D97-AF65-F5344CB8AC3E}">
        <p14:creationId xmlns:p14="http://schemas.microsoft.com/office/powerpoint/2010/main" val="3601437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15962"/>
          </a:xfrm>
          <a:prstGeom prst="rect">
            <a:avLst/>
          </a:prstGeom>
          <a:solidFill>
            <a:schemeClr val="accent1">
              <a:lumMod val="40000"/>
              <a:lumOff val="60000"/>
            </a:schemeClr>
          </a:solidFill>
        </p:spPr>
        <p:txBody>
          <a:bodyPr/>
          <a:lstStyle/>
          <a:p>
            <a:pPr algn="ctr" rtl="0" fontAlgn="auto">
              <a:spcAft>
                <a:spcPts val="0"/>
              </a:spcAft>
              <a:defRPr/>
            </a:pPr>
            <a:r>
              <a:rPr lang="en-US" sz="4400" b="1" dirty="0">
                <a:latin typeface="+mj-lt"/>
                <a:ea typeface="+mj-ea"/>
                <a:cs typeface="Times New Roman" pitchFamily="18" charset="0"/>
              </a:rPr>
              <a:t>5. THE EAR</a:t>
            </a:r>
            <a:endParaRPr lang="ar-SA" sz="4400" dirty="0">
              <a:latin typeface="+mj-lt"/>
              <a:ea typeface="+mj-ea"/>
              <a:cs typeface="+mj-cs"/>
            </a:endParaRPr>
          </a:p>
        </p:txBody>
      </p:sp>
      <p:sp>
        <p:nvSpPr>
          <p:cNvPr id="12291" name="Content Placeholder 2"/>
          <p:cNvSpPr txBox="1">
            <a:spLocks/>
          </p:cNvSpPr>
          <p:nvPr/>
        </p:nvSpPr>
        <p:spPr bwMode="auto">
          <a:xfrm>
            <a:off x="468313" y="1341438"/>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r>
              <a:rPr lang="en-US" altLang="en-US" sz="1800" dirty="0"/>
              <a:t>The ear consists of three areas: </a:t>
            </a:r>
            <a:r>
              <a:rPr lang="en-US" altLang="en-US" sz="1800" b="1" dirty="0">
                <a:solidFill>
                  <a:schemeClr val="accent1"/>
                </a:solidFill>
              </a:rPr>
              <a:t>the outer ear, the middle ear, and the inner ear.</a:t>
            </a:r>
          </a:p>
          <a:p>
            <a:pPr algn="l" rtl="0" eaLnBrk="1" hangingPunct="1"/>
            <a:r>
              <a:rPr lang="en-US" altLang="en-US" sz="1800" dirty="0"/>
              <a:t>The ear contains the receptors for two senses: </a:t>
            </a:r>
            <a:r>
              <a:rPr lang="en-US" altLang="en-US" sz="1800" b="1" dirty="0"/>
              <a:t>hearing and equilibrium.</a:t>
            </a:r>
          </a:p>
          <a:p>
            <a:pPr algn="l" rtl="0" eaLnBrk="1" hangingPunct="1"/>
            <a:r>
              <a:rPr lang="en-US" altLang="en-US" sz="1800" dirty="0"/>
              <a:t>These receptors are all found in the inner ear.</a:t>
            </a:r>
          </a:p>
          <a:p>
            <a:pPr algn="l" rtl="0" eaLnBrk="1" hangingPunct="1"/>
            <a:r>
              <a:rPr lang="en-US" altLang="en-US" sz="1800" b="1" u="sng" dirty="0"/>
              <a:t>OUTER EAR</a:t>
            </a:r>
            <a:r>
              <a:rPr lang="en-US" altLang="en-US" sz="1800" b="1" dirty="0"/>
              <a:t>: </a:t>
            </a:r>
            <a:r>
              <a:rPr lang="en-US" altLang="en-US" sz="1800" dirty="0"/>
              <a:t>consists of the </a:t>
            </a:r>
            <a:r>
              <a:rPr lang="en-US" altLang="en-US" sz="1800" b="1" dirty="0"/>
              <a:t>auricle and the ear </a:t>
            </a:r>
            <a:r>
              <a:rPr lang="en-US" altLang="en-US" sz="1800" dirty="0"/>
              <a:t>canal. The </a:t>
            </a:r>
            <a:r>
              <a:rPr lang="en-US" altLang="en-US" sz="1800" b="1" dirty="0"/>
              <a:t>auricle, or pinna, is made of cartilage covered </a:t>
            </a:r>
            <a:r>
              <a:rPr lang="en-US" altLang="en-US" sz="1800" dirty="0"/>
              <a:t>with skin.</a:t>
            </a:r>
          </a:p>
          <a:p>
            <a:pPr algn="l" rtl="0" eaLnBrk="1" hangingPunct="1"/>
            <a:r>
              <a:rPr lang="en-US" altLang="en-US" sz="1800" b="1" u="sng" dirty="0"/>
              <a:t>MIDDLE EAR </a:t>
            </a:r>
            <a:r>
              <a:rPr lang="en-US" altLang="en-US" sz="1800" b="1" dirty="0"/>
              <a:t>: is an air-filled cavity </a:t>
            </a:r>
            <a:r>
              <a:rPr lang="en-US" altLang="en-US" sz="1800" dirty="0"/>
              <a:t>in the temporal bone. The </a:t>
            </a:r>
            <a:r>
              <a:rPr lang="en-US" altLang="en-US" sz="1800" b="1" dirty="0"/>
              <a:t>eardrum, or tympanic membrane, </a:t>
            </a:r>
            <a:r>
              <a:rPr lang="en-US" altLang="en-US" sz="1800" dirty="0"/>
              <a:t>which is at the end of the ear canal and vibrates when sound waves strike it. </a:t>
            </a:r>
          </a:p>
          <a:p>
            <a:pPr algn="l" rtl="0" eaLnBrk="1" hangingPunct="1"/>
            <a:r>
              <a:rPr lang="en-US" altLang="en-US" sz="1800" dirty="0"/>
              <a:t>These vibrations are transmitted to the three auditory bones: the </a:t>
            </a:r>
            <a:r>
              <a:rPr lang="en-US" altLang="en-US" sz="1800" b="1" dirty="0"/>
              <a:t>malleus, incus, and stapes. </a:t>
            </a:r>
            <a:r>
              <a:rPr lang="en-US" altLang="en-US" sz="1800" dirty="0"/>
              <a:t>The stapes then transmits vibrations to the fluid-filled inner ear at the </a:t>
            </a:r>
            <a:r>
              <a:rPr lang="en-US" altLang="en-US" sz="1800" b="1" dirty="0"/>
              <a:t>oval window.</a:t>
            </a:r>
          </a:p>
          <a:p>
            <a:pPr algn="l" rtl="0" eaLnBrk="1" hangingPunct="1"/>
            <a:r>
              <a:rPr lang="en-US" altLang="en-US" sz="1800" dirty="0"/>
              <a:t>The </a:t>
            </a:r>
            <a:r>
              <a:rPr lang="en-US" altLang="en-US" sz="1800" b="1" dirty="0" err="1"/>
              <a:t>eustachian</a:t>
            </a:r>
            <a:r>
              <a:rPr lang="en-US" altLang="en-US" sz="1800" b="1" dirty="0"/>
              <a:t> tube (auditory tube) </a:t>
            </a:r>
            <a:r>
              <a:rPr lang="en-US" altLang="en-US" sz="1800" dirty="0"/>
              <a:t>extends from the middle ear to the nasopharynx and permits air to enter or leave the middle ear cavity.</a:t>
            </a:r>
          </a:p>
          <a:p>
            <a:pPr algn="l" rtl="0" eaLnBrk="1" hangingPunct="1"/>
            <a:r>
              <a:rPr lang="en-US" altLang="en-US" sz="1800" b="1" u="sng" dirty="0"/>
              <a:t>INNER EAR </a:t>
            </a:r>
            <a:r>
              <a:rPr lang="en-US" altLang="en-US" sz="1800" b="1" dirty="0"/>
              <a:t>: </a:t>
            </a:r>
            <a:r>
              <a:rPr lang="en-US" altLang="en-US" sz="1800" dirty="0"/>
              <a:t>is a cavity called the cochlea, concerned </a:t>
            </a:r>
            <a:r>
              <a:rPr lang="en-US" altLang="en-US" sz="1800" b="1" dirty="0"/>
              <a:t>with hearing</a:t>
            </a:r>
            <a:r>
              <a:rPr lang="en-US" altLang="en-US" sz="1800" dirty="0"/>
              <a:t>, and the semicircular canals concerned with equilibrium or balance.</a:t>
            </a:r>
          </a:p>
          <a:p>
            <a:pPr algn="l" rtl="0" eaLnBrk="1" hangingPunct="1">
              <a:buFont typeface="Arial" charset="0"/>
              <a:buNone/>
            </a:pPr>
            <a:r>
              <a:rPr lang="en-US" altLang="en-US" sz="1800" dirty="0"/>
              <a:t>       The </a:t>
            </a:r>
            <a:r>
              <a:rPr lang="en-US" altLang="en-US" sz="1800" b="1" dirty="0"/>
              <a:t>cochlea </a:t>
            </a:r>
            <a:r>
              <a:rPr lang="en-US" altLang="en-US" sz="1800" dirty="0"/>
              <a:t>is shaped like a snail shell. </a:t>
            </a:r>
          </a:p>
        </p:txBody>
      </p:sp>
    </p:spTree>
    <p:extLst>
      <p:ext uri="{BB962C8B-B14F-4D97-AF65-F5344CB8AC3E}">
        <p14:creationId xmlns:p14="http://schemas.microsoft.com/office/powerpoint/2010/main" val="327305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8229600" cy="792162"/>
          </a:xfrm>
          <a:prstGeom prst="rect">
            <a:avLst/>
          </a:prstGeom>
          <a:solidFill>
            <a:schemeClr val="accent1">
              <a:lumMod val="40000"/>
              <a:lumOff val="60000"/>
            </a:schemeClr>
          </a:solidFill>
        </p:spPr>
        <p:txBody>
          <a:bodyPr/>
          <a:lstStyle/>
          <a:p>
            <a:pPr algn="ctr">
              <a:defRPr/>
            </a:pPr>
            <a:r>
              <a:rPr lang="en-US" sz="4400" b="1" i="0" dirty="0">
                <a:solidFill>
                  <a:srgbClr val="353535"/>
                </a:solidFill>
                <a:effectLst/>
                <a:latin typeface="-apple-system"/>
              </a:rPr>
              <a:t>Functions of Special Senses</a:t>
            </a:r>
          </a:p>
          <a:p>
            <a:pPr algn="ctr" rtl="0" fontAlgn="auto">
              <a:spcAft>
                <a:spcPts val="0"/>
              </a:spcAft>
              <a:defRPr/>
            </a:pPr>
            <a:endParaRPr lang="ar-SA" sz="4400" dirty="0">
              <a:latin typeface="+mj-lt"/>
              <a:ea typeface="+mj-ea"/>
              <a:cs typeface="+mj-cs"/>
            </a:endParaRPr>
          </a:p>
        </p:txBody>
      </p:sp>
      <p:sp>
        <p:nvSpPr>
          <p:cNvPr id="3" name="Content Placeholder 2"/>
          <p:cNvSpPr txBox="1">
            <a:spLocks/>
          </p:cNvSpPr>
          <p:nvPr/>
        </p:nvSpPr>
        <p:spPr>
          <a:xfrm>
            <a:off x="457200" y="1600200"/>
            <a:ext cx="8229600" cy="4525963"/>
          </a:xfrm>
          <a:prstGeom prst="rect">
            <a:avLst/>
          </a:prstGeom>
        </p:spPr>
        <p:txBody>
          <a:bodyPr rtlCol="1">
            <a:normAutofit fontScale="77500" lnSpcReduction="20000"/>
          </a:bodyPr>
          <a:lstStyle/>
          <a:p>
            <a:pPr algn="l">
              <a:buFont typeface="+mj-lt"/>
              <a:buAutoNum type="arabicPeriod"/>
            </a:pPr>
            <a:r>
              <a:rPr lang="en-US" sz="3200" b="1" i="0" dirty="0">
                <a:solidFill>
                  <a:srgbClr val="353535"/>
                </a:solidFill>
                <a:effectLst/>
                <a:latin typeface="-apple-system"/>
              </a:rPr>
              <a:t> Vision.</a:t>
            </a:r>
            <a:r>
              <a:rPr lang="en-US" sz="3200" b="0" i="0" dirty="0">
                <a:solidFill>
                  <a:srgbClr val="353535"/>
                </a:solidFill>
                <a:effectLst/>
                <a:latin typeface="-apple-system"/>
              </a:rPr>
              <a:t> Sight or vision is the capability of the eye(s) to focus and detect images of visible light on photoreceptors in the retina.</a:t>
            </a:r>
          </a:p>
          <a:p>
            <a:pPr algn="l">
              <a:buFont typeface="+mj-lt"/>
              <a:buAutoNum type="arabicPeriod"/>
            </a:pPr>
            <a:r>
              <a:rPr lang="en-US" sz="3200" b="1" i="0" dirty="0">
                <a:solidFill>
                  <a:srgbClr val="353535"/>
                </a:solidFill>
                <a:effectLst/>
                <a:latin typeface="-apple-system"/>
              </a:rPr>
              <a:t> Hearing.</a:t>
            </a:r>
            <a:r>
              <a:rPr lang="en-US" sz="3200" b="0" i="0" dirty="0">
                <a:solidFill>
                  <a:srgbClr val="353535"/>
                </a:solidFill>
                <a:effectLst/>
                <a:latin typeface="-apple-system"/>
              </a:rPr>
              <a:t> Hearing or audition is the sense of sound perception.</a:t>
            </a:r>
          </a:p>
          <a:p>
            <a:pPr algn="l"/>
            <a:endParaRPr lang="en-US" sz="3200" b="0" i="0" dirty="0">
              <a:solidFill>
                <a:srgbClr val="353535"/>
              </a:solidFill>
              <a:effectLst/>
              <a:latin typeface="-apple-system"/>
            </a:endParaRPr>
          </a:p>
          <a:p>
            <a:pPr algn="l"/>
            <a:r>
              <a:rPr lang="en-US" sz="3200" b="1" i="0" dirty="0">
                <a:solidFill>
                  <a:srgbClr val="353535"/>
                </a:solidFill>
                <a:effectLst/>
                <a:latin typeface="-apple-system"/>
              </a:rPr>
              <a:t>3. Taste.</a:t>
            </a:r>
            <a:r>
              <a:rPr lang="en-US" sz="3200" b="0" i="0" dirty="0">
                <a:solidFill>
                  <a:srgbClr val="353535"/>
                </a:solidFill>
                <a:effectLst/>
                <a:latin typeface="-apple-system"/>
              </a:rPr>
              <a:t> Taste refers to the capability to detect the taste of substances such as food, certain minerals, and poisons, etc.</a:t>
            </a:r>
          </a:p>
          <a:p>
            <a:pPr algn="l"/>
            <a:endParaRPr lang="en-US" sz="3200" b="0" i="0" dirty="0">
              <a:solidFill>
                <a:srgbClr val="353535"/>
              </a:solidFill>
              <a:effectLst/>
              <a:latin typeface="-apple-system"/>
            </a:endParaRPr>
          </a:p>
          <a:p>
            <a:pPr algn="l"/>
            <a:r>
              <a:rPr lang="en-US" sz="3200" b="1" i="0" dirty="0">
                <a:solidFill>
                  <a:srgbClr val="353535"/>
                </a:solidFill>
                <a:effectLst/>
                <a:latin typeface="-apple-system"/>
              </a:rPr>
              <a:t>4. Smell.</a:t>
            </a:r>
            <a:r>
              <a:rPr lang="en-US" sz="3200" b="0" i="0" dirty="0">
                <a:solidFill>
                  <a:srgbClr val="353535"/>
                </a:solidFill>
                <a:effectLst/>
                <a:latin typeface="-apple-system"/>
              </a:rPr>
              <a:t> Smell or olfaction is the other “chemical” sense.</a:t>
            </a:r>
          </a:p>
          <a:p>
            <a:pPr algn="l"/>
            <a:endParaRPr lang="en-US" sz="3200" b="0" i="0" dirty="0">
              <a:solidFill>
                <a:srgbClr val="353535"/>
              </a:solidFill>
              <a:effectLst/>
              <a:latin typeface="-apple-system"/>
            </a:endParaRPr>
          </a:p>
          <a:p>
            <a:pPr algn="l"/>
            <a:r>
              <a:rPr lang="en-US" sz="3200" b="1" dirty="0">
                <a:solidFill>
                  <a:srgbClr val="353535"/>
                </a:solidFill>
                <a:latin typeface="-apple-system"/>
              </a:rPr>
              <a:t>5. </a:t>
            </a:r>
            <a:r>
              <a:rPr lang="en-US" sz="3200" b="1" i="0" dirty="0">
                <a:solidFill>
                  <a:srgbClr val="353535"/>
                </a:solidFill>
                <a:effectLst/>
                <a:latin typeface="-apple-system"/>
              </a:rPr>
              <a:t>Touch.</a:t>
            </a:r>
            <a:r>
              <a:rPr lang="en-US" sz="3200" b="0" i="0" dirty="0">
                <a:solidFill>
                  <a:srgbClr val="353535"/>
                </a:solidFill>
                <a:effectLst/>
                <a:latin typeface="-apple-system"/>
              </a:rPr>
              <a:t> Touch or somatosensory, also called </a:t>
            </a:r>
            <a:r>
              <a:rPr lang="en-US" sz="3200" b="0" i="0" dirty="0" err="1">
                <a:solidFill>
                  <a:srgbClr val="353535"/>
                </a:solidFill>
                <a:effectLst/>
                <a:latin typeface="-apple-system"/>
              </a:rPr>
              <a:t>tactition</a:t>
            </a:r>
            <a:r>
              <a:rPr lang="en-US" sz="3200" b="0" i="0" dirty="0">
                <a:solidFill>
                  <a:srgbClr val="353535"/>
                </a:solidFill>
                <a:effectLst/>
                <a:latin typeface="-apple-system"/>
              </a:rPr>
              <a:t> or mechanoreception, is a perception resulting from activation of neural receptors, generally in the skin.</a:t>
            </a:r>
          </a:p>
          <a:p>
            <a:pPr marL="342900" indent="-342900" algn="l" rtl="0" fontAlgn="auto">
              <a:spcBef>
                <a:spcPct val="20000"/>
              </a:spcBef>
              <a:spcAft>
                <a:spcPts val="0"/>
              </a:spcAft>
              <a:buFont typeface="Arial" pitchFamily="34" charset="0"/>
              <a:buChar char="•"/>
              <a:defRPr/>
            </a:pPr>
            <a:endParaRPr lang="en-US" sz="3200" dirty="0">
              <a:latin typeface="+mn-lt"/>
              <a:cs typeface="+mn-cs"/>
            </a:endParaRPr>
          </a:p>
        </p:txBody>
      </p:sp>
    </p:spTree>
    <p:extLst>
      <p:ext uri="{BB962C8B-B14F-4D97-AF65-F5344CB8AC3E}">
        <p14:creationId xmlns:p14="http://schemas.microsoft.com/office/powerpoint/2010/main" val="23127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11–3</a:t>
            </a:r>
          </a:p>
        </p:txBody>
      </p:sp>
      <p:pic>
        <p:nvPicPr>
          <p:cNvPr id="4" name="Picture 5" descr="The external ear, middle ear, and inner ear comprise the structure of the ear.&#10;&#10;The external ear includes the following&#10;• Auricle or pinna.&#10;• Lobe.&#10;• External auditory canal.&#10;&#10;The middle ear includes the following.&#10;• Malleus.&#10;• Incus.&#10;• Stapes.&#10;• Tympanic membrane.&#10;&#10;The inner ear includes the following.&#10;• Semicircular canals.&#10;• Round window.&#10;• Vestibulocochlear nerve.&#10;• Cochlea.&#10;• Auditory tube or eustachian tube to the pharynx.&#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991599" cy="670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858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D87C-F4EF-D54D-2928-8E3AB9FC0F5A}"/>
              </a:ext>
            </a:extLst>
          </p:cNvPr>
          <p:cNvSpPr>
            <a:spLocks noGrp="1"/>
          </p:cNvSpPr>
          <p:nvPr>
            <p:ph type="title"/>
          </p:nvPr>
        </p:nvSpPr>
        <p:spPr>
          <a:xfrm>
            <a:off x="457200" y="572984"/>
            <a:ext cx="8229600" cy="606579"/>
          </a:xfrm>
        </p:spPr>
        <p:style>
          <a:lnRef idx="1">
            <a:schemeClr val="accent5"/>
          </a:lnRef>
          <a:fillRef idx="2">
            <a:schemeClr val="accent5"/>
          </a:fillRef>
          <a:effectRef idx="1">
            <a:schemeClr val="accent5"/>
          </a:effectRef>
          <a:fontRef idx="minor">
            <a:schemeClr val="dk1"/>
          </a:fontRef>
        </p:style>
        <p:txBody>
          <a:bodyPr/>
          <a:lstStyle/>
          <a:p>
            <a:r>
              <a:rPr lang="en-US" b="1" dirty="0">
                <a:solidFill>
                  <a:srgbClr val="353535"/>
                </a:solidFill>
                <a:effectLst/>
                <a:latin typeface="-apple-system"/>
              </a:rPr>
              <a:t>External (Outer) Ear</a:t>
            </a:r>
            <a:endParaRPr lang="en-US" dirty="0"/>
          </a:p>
        </p:txBody>
      </p:sp>
      <p:sp>
        <p:nvSpPr>
          <p:cNvPr id="3" name="Text Placeholder 2">
            <a:extLst>
              <a:ext uri="{FF2B5EF4-FFF2-40B4-BE49-F238E27FC236}">
                <a16:creationId xmlns:a16="http://schemas.microsoft.com/office/drawing/2014/main" id="{2ABB7DFC-8620-F005-D0EA-97C6422B17BD}"/>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C6E637D2-96BF-239C-6D43-CD5EF06FC11C}"/>
              </a:ext>
            </a:extLst>
          </p:cNvPr>
          <p:cNvSpPr txBox="1"/>
          <p:nvPr/>
        </p:nvSpPr>
        <p:spPr>
          <a:xfrm>
            <a:off x="685800" y="1981200"/>
            <a:ext cx="7315200" cy="2585323"/>
          </a:xfrm>
          <a:prstGeom prst="rect">
            <a:avLst/>
          </a:prstGeom>
          <a:noFill/>
        </p:spPr>
        <p:txBody>
          <a:bodyPr wrap="square">
            <a:spAutoFit/>
          </a:bodyPr>
          <a:lstStyle/>
          <a:p>
            <a:pPr algn="l">
              <a:buFont typeface="Arial" panose="020B0604020202020204" pitchFamily="34" charset="0"/>
              <a:buChar char="•"/>
            </a:pPr>
            <a:r>
              <a:rPr lang="en-US" b="1" i="0" dirty="0">
                <a:solidFill>
                  <a:srgbClr val="353535"/>
                </a:solidFill>
                <a:effectLst/>
                <a:latin typeface="-apple-system"/>
              </a:rPr>
              <a:t>Auricle.</a:t>
            </a:r>
            <a:r>
              <a:rPr lang="en-US" b="0" i="0" dirty="0">
                <a:solidFill>
                  <a:srgbClr val="353535"/>
                </a:solidFill>
                <a:effectLst/>
                <a:latin typeface="-apple-system"/>
              </a:rPr>
              <a:t> The auricle, or </a:t>
            </a:r>
            <a:r>
              <a:rPr lang="en-US" b="1" i="0" dirty="0">
                <a:solidFill>
                  <a:srgbClr val="353535"/>
                </a:solidFill>
                <a:effectLst/>
                <a:latin typeface="-apple-system"/>
              </a:rPr>
              <a:t>pinna</a:t>
            </a:r>
            <a:r>
              <a:rPr lang="en-US" b="0" i="0" dirty="0">
                <a:solidFill>
                  <a:srgbClr val="353535"/>
                </a:solidFill>
                <a:effectLst/>
                <a:latin typeface="-apple-system"/>
              </a:rPr>
              <a:t>, is what most people call the “ear”- the shell-shaped structure surrounding the auditory canal opening.</a:t>
            </a:r>
          </a:p>
          <a:p>
            <a:pPr algn="l">
              <a:buFont typeface="Arial" panose="020B0604020202020204" pitchFamily="34" charset="0"/>
              <a:buChar char="•"/>
            </a:pPr>
            <a:r>
              <a:rPr lang="en-US" b="1" i="0" dirty="0">
                <a:solidFill>
                  <a:srgbClr val="353535"/>
                </a:solidFill>
                <a:effectLst/>
                <a:latin typeface="-apple-system"/>
              </a:rPr>
              <a:t>External acoustic meatus.</a:t>
            </a:r>
            <a:r>
              <a:rPr lang="en-US" b="0" i="0" dirty="0">
                <a:solidFill>
                  <a:srgbClr val="353535"/>
                </a:solidFill>
                <a:effectLst/>
                <a:latin typeface="-apple-system"/>
              </a:rPr>
              <a:t> The external acoustic meatus is a short, narrow chamber carved into the temporal bone of the skull; in its skin-lined walls are the </a:t>
            </a:r>
            <a:r>
              <a:rPr lang="en-US" b="1" i="0" dirty="0">
                <a:solidFill>
                  <a:srgbClr val="353535"/>
                </a:solidFill>
                <a:effectLst/>
                <a:latin typeface="-apple-system"/>
              </a:rPr>
              <a:t>ceruminous glands</a:t>
            </a:r>
            <a:r>
              <a:rPr lang="en-US" b="0" i="0" dirty="0">
                <a:solidFill>
                  <a:srgbClr val="353535"/>
                </a:solidFill>
                <a:effectLst/>
                <a:latin typeface="-apple-system"/>
              </a:rPr>
              <a:t>, which secrete waxy, </a:t>
            </a:r>
            <a:r>
              <a:rPr lang="en-US" b="1" i="0" dirty="0">
                <a:solidFill>
                  <a:srgbClr val="353535"/>
                </a:solidFill>
                <a:effectLst/>
                <a:latin typeface="-apple-system"/>
              </a:rPr>
              <a:t>yellow cerumen</a:t>
            </a:r>
            <a:r>
              <a:rPr lang="en-US" b="0" i="0" dirty="0">
                <a:solidFill>
                  <a:srgbClr val="353535"/>
                </a:solidFill>
                <a:effectLst/>
                <a:latin typeface="-apple-system"/>
              </a:rPr>
              <a:t> or </a:t>
            </a:r>
            <a:r>
              <a:rPr lang="en-US" b="1" i="0" dirty="0">
                <a:solidFill>
                  <a:srgbClr val="353535"/>
                </a:solidFill>
                <a:effectLst/>
                <a:latin typeface="-apple-system"/>
              </a:rPr>
              <a:t>earwax</a:t>
            </a:r>
            <a:r>
              <a:rPr lang="en-US" b="0" i="0" dirty="0">
                <a:solidFill>
                  <a:srgbClr val="353535"/>
                </a:solidFill>
                <a:effectLst/>
                <a:latin typeface="-apple-system"/>
              </a:rPr>
              <a:t>, which provides a sticky trap for foreign bodies and repels insects.</a:t>
            </a:r>
          </a:p>
          <a:p>
            <a:pPr algn="l">
              <a:buFont typeface="Arial" panose="020B0604020202020204" pitchFamily="34" charset="0"/>
              <a:buChar char="•"/>
            </a:pPr>
            <a:r>
              <a:rPr lang="en-US" b="1" i="0" dirty="0">
                <a:solidFill>
                  <a:srgbClr val="353535"/>
                </a:solidFill>
                <a:effectLst/>
                <a:latin typeface="-apple-system"/>
              </a:rPr>
              <a:t>Tympanic membrane.</a:t>
            </a:r>
            <a:r>
              <a:rPr lang="en-US" b="0" i="0" dirty="0">
                <a:solidFill>
                  <a:srgbClr val="353535"/>
                </a:solidFill>
                <a:effectLst/>
                <a:latin typeface="-apple-system"/>
              </a:rPr>
              <a:t> Sound waves entering the auditory canal eventually hit the tympanic membrane, or </a:t>
            </a:r>
            <a:r>
              <a:rPr lang="en-US" b="1" i="0" dirty="0">
                <a:solidFill>
                  <a:srgbClr val="353535"/>
                </a:solidFill>
                <a:effectLst/>
                <a:latin typeface="-apple-system"/>
              </a:rPr>
              <a:t>eardrum</a:t>
            </a:r>
            <a:r>
              <a:rPr lang="en-US" b="0" i="0" dirty="0">
                <a:solidFill>
                  <a:srgbClr val="353535"/>
                </a:solidFill>
                <a:effectLst/>
                <a:latin typeface="-apple-system"/>
              </a:rPr>
              <a:t>, and cause it to vibrate; the canal ends at the ear drum, which separates the external from the middle ear</a:t>
            </a:r>
          </a:p>
        </p:txBody>
      </p:sp>
    </p:spTree>
    <p:extLst>
      <p:ext uri="{BB962C8B-B14F-4D97-AF65-F5344CB8AC3E}">
        <p14:creationId xmlns:p14="http://schemas.microsoft.com/office/powerpoint/2010/main" val="2542722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639762"/>
          </a:xfrm>
          <a:prstGeom prst="rect">
            <a:avLst/>
          </a:prstGeom>
          <a:solidFill>
            <a:schemeClr val="accent1">
              <a:lumMod val="40000"/>
              <a:lumOff val="60000"/>
            </a:schemeClr>
          </a:solidFill>
        </p:spPr>
        <p:txBody>
          <a:bodyPr/>
          <a:lstStyle/>
          <a:p>
            <a:pPr algn="ctr" rtl="0" fontAlgn="auto">
              <a:spcAft>
                <a:spcPts val="0"/>
              </a:spcAft>
              <a:defRPr/>
            </a:pPr>
            <a:r>
              <a:rPr lang="en-US" sz="4400" b="1" dirty="0">
                <a:latin typeface="+mj-lt"/>
                <a:ea typeface="+mj-ea"/>
                <a:cs typeface="Times New Roman" pitchFamily="18" charset="0"/>
              </a:rPr>
              <a:t>1.CUTANEOUS SENSES (SKIN)</a:t>
            </a:r>
            <a:endParaRPr lang="ar-SA" sz="4400" dirty="0">
              <a:latin typeface="+mj-lt"/>
              <a:ea typeface="+mj-ea"/>
              <a:cs typeface="+mj-cs"/>
            </a:endParaRPr>
          </a:p>
        </p:txBody>
      </p:sp>
      <p:sp>
        <p:nvSpPr>
          <p:cNvPr id="3" name="Content Placeholder 2"/>
          <p:cNvSpPr txBox="1">
            <a:spLocks/>
          </p:cNvSpPr>
          <p:nvPr/>
        </p:nvSpPr>
        <p:spPr>
          <a:xfrm>
            <a:off x="457200" y="1600200"/>
            <a:ext cx="8229600" cy="4525963"/>
          </a:xfrm>
          <a:prstGeom prst="rect">
            <a:avLst/>
          </a:prstGeom>
        </p:spPr>
        <p:txBody>
          <a:bodyPr rtlCol="1">
            <a:normAutofit/>
          </a:bodyPr>
          <a:lstStyle/>
          <a:p>
            <a:pPr marL="342900" indent="-342900" algn="l" rtl="0" fontAlgn="auto">
              <a:spcBef>
                <a:spcPct val="20000"/>
              </a:spcBef>
              <a:spcAft>
                <a:spcPts val="0"/>
              </a:spcAft>
              <a:buFont typeface="Arial" pitchFamily="34" charset="0"/>
              <a:buChar char="•"/>
              <a:defRPr/>
            </a:pPr>
            <a:r>
              <a:rPr lang="en-US" sz="2400" dirty="0">
                <a:latin typeface="+mn-lt"/>
                <a:cs typeface="+mn-cs"/>
              </a:rPr>
              <a:t>The dermis of the skin and the subcutaneous tissue contain receptors for the sensations of touch, pressure, heat, cold, and pain. </a:t>
            </a:r>
          </a:p>
          <a:p>
            <a:pPr marL="342900" indent="-342900" algn="l" rtl="0" fontAlgn="auto">
              <a:spcBef>
                <a:spcPct val="20000"/>
              </a:spcBef>
              <a:spcAft>
                <a:spcPts val="0"/>
              </a:spcAft>
              <a:buFont typeface="Arial" pitchFamily="34" charset="0"/>
              <a:buChar char="•"/>
              <a:defRPr/>
            </a:pPr>
            <a:r>
              <a:rPr lang="en-US" sz="2400" dirty="0">
                <a:latin typeface="+mn-lt"/>
                <a:cs typeface="+mn-cs"/>
              </a:rPr>
              <a:t>The receptors for pain, heat, and cold are </a:t>
            </a:r>
            <a:r>
              <a:rPr lang="en-US" sz="2400" b="1" dirty="0">
                <a:latin typeface="+mn-lt"/>
                <a:cs typeface="+mn-cs"/>
              </a:rPr>
              <a:t>free nerve endings, </a:t>
            </a:r>
            <a:r>
              <a:rPr lang="en-US" sz="2400" dirty="0">
                <a:latin typeface="+mn-lt"/>
                <a:cs typeface="+mn-cs"/>
              </a:rPr>
              <a:t>which also respond to any intense stimulus. </a:t>
            </a:r>
          </a:p>
          <a:p>
            <a:pPr marL="342900" indent="-342900" algn="l" rtl="0" fontAlgn="auto">
              <a:spcBef>
                <a:spcPct val="20000"/>
              </a:spcBef>
              <a:spcAft>
                <a:spcPts val="0"/>
              </a:spcAft>
              <a:buFont typeface="Arial" pitchFamily="34" charset="0"/>
              <a:buChar char="•"/>
              <a:defRPr/>
            </a:pPr>
            <a:r>
              <a:rPr lang="en-US" sz="2400" dirty="0">
                <a:latin typeface="+mn-lt"/>
                <a:cs typeface="+mn-cs"/>
              </a:rPr>
              <a:t>Intense pressure, may be felt as pain. </a:t>
            </a:r>
          </a:p>
          <a:p>
            <a:pPr marL="342900" indent="-342900" algn="l" rtl="0" fontAlgn="auto">
              <a:spcBef>
                <a:spcPct val="20000"/>
              </a:spcBef>
              <a:spcAft>
                <a:spcPts val="0"/>
              </a:spcAft>
              <a:buFont typeface="Arial" pitchFamily="34" charset="0"/>
              <a:buChar char="•"/>
              <a:defRPr/>
            </a:pPr>
            <a:r>
              <a:rPr lang="en-US" sz="2400" dirty="0">
                <a:latin typeface="+mn-lt"/>
                <a:cs typeface="+mn-cs"/>
              </a:rPr>
              <a:t>The receptors for </a:t>
            </a:r>
            <a:r>
              <a:rPr lang="en-US" sz="2400" b="1" dirty="0">
                <a:latin typeface="+mn-lt"/>
                <a:cs typeface="+mn-cs"/>
              </a:rPr>
              <a:t>touch and pressure </a:t>
            </a:r>
            <a:r>
              <a:rPr lang="en-US" sz="2400" dirty="0">
                <a:latin typeface="+mn-lt"/>
                <a:cs typeface="+mn-cs"/>
              </a:rPr>
              <a:t>are </a:t>
            </a:r>
            <a:r>
              <a:rPr lang="en-US" sz="2400" b="1" dirty="0">
                <a:latin typeface="+mn-lt"/>
                <a:cs typeface="+mn-cs"/>
              </a:rPr>
              <a:t>encapsulated nerve endings</a:t>
            </a:r>
            <a:r>
              <a:rPr lang="en-US" sz="2400" dirty="0">
                <a:latin typeface="+mn-lt"/>
                <a:cs typeface="+mn-cs"/>
              </a:rPr>
              <a:t>.</a:t>
            </a:r>
          </a:p>
          <a:p>
            <a:pPr marL="342900" indent="-342900" algn="l" rtl="0" fontAlgn="auto">
              <a:spcBef>
                <a:spcPct val="20000"/>
              </a:spcBef>
              <a:spcAft>
                <a:spcPts val="0"/>
              </a:spcAft>
              <a:buFont typeface="Arial" pitchFamily="34" charset="0"/>
              <a:buChar char="•"/>
              <a:defRPr/>
            </a:pPr>
            <a:r>
              <a:rPr lang="en-US" sz="2400" dirty="0">
                <a:latin typeface="+mn-lt"/>
                <a:cs typeface="+mn-cs"/>
              </a:rPr>
              <a:t>The </a:t>
            </a:r>
            <a:r>
              <a:rPr lang="en-US" sz="2400" b="1" dirty="0">
                <a:latin typeface="+mn-lt"/>
                <a:cs typeface="+mn-cs"/>
              </a:rPr>
              <a:t>cutaneous senses </a:t>
            </a:r>
            <a:r>
              <a:rPr lang="en-US" sz="2400" dirty="0">
                <a:latin typeface="+mn-lt"/>
                <a:cs typeface="+mn-cs"/>
              </a:rPr>
              <a:t>provide us with information about the external environment and also about the skin itself.</a:t>
            </a:r>
            <a:endParaRPr lang="ar-SA" sz="2400" dirty="0">
              <a:latin typeface="+mn-lt"/>
              <a:cs typeface="+mn-cs"/>
            </a:endParaRPr>
          </a:p>
        </p:txBody>
      </p:sp>
    </p:spTree>
    <p:extLst>
      <p:ext uri="{BB962C8B-B14F-4D97-AF65-F5344CB8AC3E}">
        <p14:creationId xmlns:p14="http://schemas.microsoft.com/office/powerpoint/2010/main" val="128346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0"/>
            <a:ext cx="6483350"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5148263" y="188913"/>
            <a:ext cx="3527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Free Nerve Endings (Pain Receptors)</a:t>
            </a:r>
            <a:endParaRPr lang="ar-SA" altLang="en-US" sz="1200"/>
          </a:p>
        </p:txBody>
      </p:sp>
      <p:cxnSp>
        <p:nvCxnSpPr>
          <p:cNvPr id="4" name="Straight Arrow Connector 3"/>
          <p:cNvCxnSpPr/>
          <p:nvPr/>
        </p:nvCxnSpPr>
        <p:spPr>
          <a:xfrm rot="5400000" flipH="1" flipV="1">
            <a:off x="5543550" y="1089025"/>
            <a:ext cx="10810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6200000" flipV="1">
            <a:off x="6265069" y="656431"/>
            <a:ext cx="935038" cy="720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6" name="TextBox 7"/>
          <p:cNvSpPr txBox="1">
            <a:spLocks noChangeArrowheads="1"/>
          </p:cNvSpPr>
          <p:nvPr/>
        </p:nvSpPr>
        <p:spPr bwMode="auto">
          <a:xfrm>
            <a:off x="468313" y="1196975"/>
            <a:ext cx="3167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Free Nerve Endings (Temperature Receptors)</a:t>
            </a:r>
            <a:endParaRPr lang="ar-SA" altLang="en-US" sz="1200"/>
          </a:p>
        </p:txBody>
      </p:sp>
      <p:cxnSp>
        <p:nvCxnSpPr>
          <p:cNvPr id="7" name="Straight Arrow Connector 6"/>
          <p:cNvCxnSpPr/>
          <p:nvPr/>
        </p:nvCxnSpPr>
        <p:spPr>
          <a:xfrm rot="10800000">
            <a:off x="2411413" y="1484313"/>
            <a:ext cx="1223962" cy="504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8" name="TextBox 10"/>
          <p:cNvSpPr txBox="1">
            <a:spLocks noChangeArrowheads="1"/>
          </p:cNvSpPr>
          <p:nvPr/>
        </p:nvSpPr>
        <p:spPr bwMode="auto">
          <a:xfrm>
            <a:off x="323850" y="2276475"/>
            <a:ext cx="151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b="1" dirty="0">
                <a:solidFill>
                  <a:srgbClr val="0070C0"/>
                </a:solidFill>
              </a:rPr>
              <a:t>Merkel Discs (Touch Receptors</a:t>
            </a:r>
            <a:endParaRPr lang="ar-SA" altLang="en-US" sz="1200" b="1" dirty="0">
              <a:solidFill>
                <a:srgbClr val="0070C0"/>
              </a:solidFill>
            </a:endParaRPr>
          </a:p>
        </p:txBody>
      </p:sp>
      <p:cxnSp>
        <p:nvCxnSpPr>
          <p:cNvPr id="9" name="Straight Arrow Connector 8"/>
          <p:cNvCxnSpPr/>
          <p:nvPr/>
        </p:nvCxnSpPr>
        <p:spPr>
          <a:xfrm rot="10800000" flipV="1">
            <a:off x="1403350" y="2060575"/>
            <a:ext cx="865188"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30" name="TextBox 13"/>
          <p:cNvSpPr txBox="1">
            <a:spLocks noChangeArrowheads="1"/>
          </p:cNvSpPr>
          <p:nvPr/>
        </p:nvSpPr>
        <p:spPr bwMode="auto">
          <a:xfrm>
            <a:off x="4932363" y="5661025"/>
            <a:ext cx="2952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400" b="1" dirty="0">
                <a:solidFill>
                  <a:srgbClr val="FF0000"/>
                </a:solidFill>
              </a:rPr>
              <a:t>Meissner Corpuscle (Touch Receptor)</a:t>
            </a:r>
            <a:endParaRPr lang="ar-SA" altLang="en-US" sz="1400" b="1" dirty="0">
              <a:solidFill>
                <a:srgbClr val="FF0000"/>
              </a:solidFill>
            </a:endParaRPr>
          </a:p>
        </p:txBody>
      </p:sp>
      <p:cxnSp>
        <p:nvCxnSpPr>
          <p:cNvPr id="11" name="Straight Arrow Connector 10"/>
          <p:cNvCxnSpPr/>
          <p:nvPr/>
        </p:nvCxnSpPr>
        <p:spPr>
          <a:xfrm rot="16200000" flipH="1">
            <a:off x="4103688" y="3536950"/>
            <a:ext cx="3384550" cy="720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32" name="TextBox 16"/>
          <p:cNvSpPr txBox="1">
            <a:spLocks noChangeArrowheads="1"/>
          </p:cNvSpPr>
          <p:nvPr/>
        </p:nvSpPr>
        <p:spPr bwMode="auto">
          <a:xfrm>
            <a:off x="6553200" y="5157788"/>
            <a:ext cx="2411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eaLnBrk="1" hangingPunct="1">
              <a:spcBef>
                <a:spcPct val="0"/>
              </a:spcBef>
              <a:buFontTx/>
              <a:buNone/>
            </a:pPr>
            <a:r>
              <a:rPr lang="en-US" altLang="en-US" sz="1200" b="1" dirty="0">
                <a:solidFill>
                  <a:srgbClr val="0070C0"/>
                </a:solidFill>
              </a:rPr>
              <a:t>Pacinian Corpuscle (Pressure Receptor)</a:t>
            </a:r>
            <a:endParaRPr lang="ar-SA" altLang="en-US" sz="1200" b="1" dirty="0">
              <a:solidFill>
                <a:srgbClr val="0070C0"/>
              </a:solidFill>
            </a:endParaRPr>
          </a:p>
        </p:txBody>
      </p:sp>
      <p:cxnSp>
        <p:nvCxnSpPr>
          <p:cNvPr id="13" name="Straight Arrow Connector 12"/>
          <p:cNvCxnSpPr/>
          <p:nvPr/>
        </p:nvCxnSpPr>
        <p:spPr>
          <a:xfrm rot="16200000" flipH="1">
            <a:off x="6516688" y="4221163"/>
            <a:ext cx="1079500" cy="647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34" name="TextBox 19"/>
          <p:cNvSpPr txBox="1">
            <a:spLocks noChangeArrowheads="1"/>
          </p:cNvSpPr>
          <p:nvPr/>
        </p:nvSpPr>
        <p:spPr bwMode="auto">
          <a:xfrm>
            <a:off x="1257300" y="5300663"/>
            <a:ext cx="3602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600" b="1" dirty="0">
                <a:solidFill>
                  <a:srgbClr val="0070C0"/>
                </a:solidFill>
              </a:rPr>
              <a:t>Ruffini  Corpuscles (Pressure  Receptors)</a:t>
            </a:r>
            <a:endParaRPr lang="ar-SA" altLang="en-US" sz="1600" b="1" dirty="0">
              <a:solidFill>
                <a:srgbClr val="0070C0"/>
              </a:solidFill>
            </a:endParaRPr>
          </a:p>
        </p:txBody>
      </p:sp>
      <p:cxnSp>
        <p:nvCxnSpPr>
          <p:cNvPr id="15" name="Straight Arrow Connector 14"/>
          <p:cNvCxnSpPr/>
          <p:nvPr/>
        </p:nvCxnSpPr>
        <p:spPr>
          <a:xfrm rot="16200000" flipH="1">
            <a:off x="2088357" y="4185444"/>
            <a:ext cx="1871662"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a:off x="7667625" y="836613"/>
            <a:ext cx="144463" cy="720725"/>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ar-SA"/>
          </a:p>
        </p:txBody>
      </p:sp>
      <p:sp>
        <p:nvSpPr>
          <p:cNvPr id="5137" name="TextBox 23"/>
          <p:cNvSpPr txBox="1">
            <a:spLocks noChangeArrowheads="1"/>
          </p:cNvSpPr>
          <p:nvPr/>
        </p:nvSpPr>
        <p:spPr bwMode="auto">
          <a:xfrm>
            <a:off x="7885113" y="1125538"/>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Epidermis</a:t>
            </a:r>
            <a:endParaRPr lang="ar-SA" altLang="en-US" sz="1200"/>
          </a:p>
        </p:txBody>
      </p:sp>
      <p:sp>
        <p:nvSpPr>
          <p:cNvPr id="18" name="Right Brace 17"/>
          <p:cNvSpPr/>
          <p:nvPr/>
        </p:nvSpPr>
        <p:spPr>
          <a:xfrm>
            <a:off x="7667625" y="1557338"/>
            <a:ext cx="217488" cy="1655762"/>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ar-SA"/>
          </a:p>
        </p:txBody>
      </p:sp>
      <p:sp>
        <p:nvSpPr>
          <p:cNvPr id="5139" name="TextBox 25"/>
          <p:cNvSpPr txBox="1">
            <a:spLocks noChangeArrowheads="1"/>
          </p:cNvSpPr>
          <p:nvPr/>
        </p:nvSpPr>
        <p:spPr bwMode="auto">
          <a:xfrm>
            <a:off x="7885113" y="2276475"/>
            <a:ext cx="935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Dermis</a:t>
            </a:r>
            <a:endParaRPr lang="ar-SA" altLang="en-US" sz="1200"/>
          </a:p>
        </p:txBody>
      </p:sp>
      <p:sp>
        <p:nvSpPr>
          <p:cNvPr id="20" name="Right Brace 19"/>
          <p:cNvSpPr/>
          <p:nvPr/>
        </p:nvSpPr>
        <p:spPr>
          <a:xfrm>
            <a:off x="7740650" y="3213100"/>
            <a:ext cx="71438" cy="1368425"/>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ar-SA"/>
          </a:p>
        </p:txBody>
      </p:sp>
      <p:sp>
        <p:nvSpPr>
          <p:cNvPr id="5141" name="TextBox 27"/>
          <p:cNvSpPr txBox="1">
            <a:spLocks noChangeArrowheads="1"/>
          </p:cNvSpPr>
          <p:nvPr/>
        </p:nvSpPr>
        <p:spPr bwMode="auto">
          <a:xfrm>
            <a:off x="7885113" y="3789363"/>
            <a:ext cx="1079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l" rtl="0" eaLnBrk="1" hangingPunct="1">
              <a:spcBef>
                <a:spcPct val="0"/>
              </a:spcBef>
              <a:buFontTx/>
              <a:buNone/>
            </a:pPr>
            <a:r>
              <a:rPr lang="en-US" altLang="en-US" sz="1200"/>
              <a:t>Subcutaneous Tissue</a:t>
            </a:r>
            <a:endParaRPr lang="ar-SA" altLang="en-US" sz="1200"/>
          </a:p>
        </p:txBody>
      </p:sp>
      <p:sp>
        <p:nvSpPr>
          <p:cNvPr id="5142" name="TextBox 28"/>
          <p:cNvSpPr txBox="1">
            <a:spLocks noChangeArrowheads="1"/>
          </p:cNvSpPr>
          <p:nvPr/>
        </p:nvSpPr>
        <p:spPr bwMode="auto">
          <a:xfrm>
            <a:off x="827088" y="6237288"/>
            <a:ext cx="799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ctr" rtl="0" eaLnBrk="1" hangingPunct="1">
              <a:spcBef>
                <a:spcPct val="0"/>
              </a:spcBef>
              <a:buFontTx/>
              <a:buNone/>
            </a:pPr>
            <a:r>
              <a:rPr lang="en-US" altLang="en-US" sz="1800" b="1"/>
              <a:t>Cutaneous Receptors in the SKIN for receiving various kinds of senses.</a:t>
            </a:r>
            <a:endParaRPr lang="ar-SA" altLang="en-US" sz="1800" b="1"/>
          </a:p>
        </p:txBody>
      </p:sp>
    </p:spTree>
    <p:extLst>
      <p:ext uri="{BB962C8B-B14F-4D97-AF65-F5344CB8AC3E}">
        <p14:creationId xmlns:p14="http://schemas.microsoft.com/office/powerpoint/2010/main" val="283292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8229600" cy="715962"/>
          </a:xfrm>
          <a:prstGeom prst="rect">
            <a:avLst/>
          </a:prstGeom>
          <a:solidFill>
            <a:schemeClr val="accent1">
              <a:lumMod val="40000"/>
              <a:lumOff val="60000"/>
            </a:schemeClr>
          </a:solidFill>
        </p:spPr>
        <p:txBody>
          <a:bodyPr/>
          <a:lstStyle/>
          <a:p>
            <a:pPr algn="ctr" rtl="0" fontAlgn="auto">
              <a:spcAft>
                <a:spcPts val="0"/>
              </a:spcAft>
              <a:defRPr/>
            </a:pPr>
            <a:r>
              <a:rPr lang="en-US" sz="4400" b="1" dirty="0">
                <a:latin typeface="+mj-lt"/>
                <a:ea typeface="+mj-ea"/>
                <a:cs typeface="Times New Roman" pitchFamily="18" charset="0"/>
              </a:rPr>
              <a:t>2.SENSE OF TASTE</a:t>
            </a:r>
            <a:endParaRPr lang="ar-SA" sz="4400" dirty="0">
              <a:latin typeface="+mj-lt"/>
              <a:ea typeface="+mj-ea"/>
              <a:cs typeface="+mj-cs"/>
            </a:endParaRPr>
          </a:p>
        </p:txBody>
      </p:sp>
      <p:sp>
        <p:nvSpPr>
          <p:cNvPr id="3" name="Content Placeholder 2"/>
          <p:cNvSpPr txBox="1">
            <a:spLocks/>
          </p:cNvSpPr>
          <p:nvPr/>
        </p:nvSpPr>
        <p:spPr>
          <a:xfrm>
            <a:off x="457200" y="1600200"/>
            <a:ext cx="8229600" cy="4525963"/>
          </a:xfrm>
          <a:prstGeom prst="rect">
            <a:avLst/>
          </a:prstGeom>
        </p:spPr>
        <p:txBody>
          <a:bodyPr rtlCol="1">
            <a:normAutofit/>
          </a:bodyPr>
          <a:lstStyle/>
          <a:p>
            <a:pPr marL="342900" indent="-342900" algn="l" rtl="0" fontAlgn="auto">
              <a:spcBef>
                <a:spcPct val="20000"/>
              </a:spcBef>
              <a:spcAft>
                <a:spcPts val="0"/>
              </a:spcAft>
              <a:buFont typeface="Arial" pitchFamily="34" charset="0"/>
              <a:buChar char="•"/>
              <a:defRPr/>
            </a:pPr>
            <a:r>
              <a:rPr lang="en-US" sz="2400" dirty="0">
                <a:latin typeface="+mn-lt"/>
                <a:cs typeface="+mn-cs"/>
              </a:rPr>
              <a:t>The receptors for taste are found in </a:t>
            </a:r>
            <a:r>
              <a:rPr lang="en-US" sz="2400" b="1" dirty="0">
                <a:latin typeface="+mn-lt"/>
                <a:cs typeface="+mn-cs"/>
              </a:rPr>
              <a:t>taste buds, </a:t>
            </a:r>
            <a:r>
              <a:rPr lang="en-US" sz="2400" dirty="0">
                <a:latin typeface="+mn-lt"/>
                <a:cs typeface="+mn-cs"/>
              </a:rPr>
              <a:t>most of which are in papillae on the tongue.</a:t>
            </a:r>
          </a:p>
          <a:p>
            <a:pPr marL="342900" indent="-342900" algn="l" rtl="0" fontAlgn="auto">
              <a:spcBef>
                <a:spcPct val="20000"/>
              </a:spcBef>
              <a:spcAft>
                <a:spcPts val="0"/>
              </a:spcAft>
              <a:buFont typeface="Arial" pitchFamily="34" charset="0"/>
              <a:buChar char="•"/>
              <a:defRPr/>
            </a:pPr>
            <a:r>
              <a:rPr lang="en-US" sz="2400" dirty="0">
                <a:latin typeface="+mn-lt"/>
                <a:cs typeface="+mn-cs"/>
              </a:rPr>
              <a:t>These </a:t>
            </a:r>
            <a:r>
              <a:rPr lang="en-US" sz="2400" b="1" dirty="0">
                <a:latin typeface="+mn-lt"/>
                <a:cs typeface="+mn-cs"/>
              </a:rPr>
              <a:t>chemoreceptors </a:t>
            </a:r>
            <a:r>
              <a:rPr lang="en-US" sz="2400" dirty="0">
                <a:latin typeface="+mn-lt"/>
                <a:cs typeface="+mn-cs"/>
              </a:rPr>
              <a:t>detect chemicals in solution in the mouth. </a:t>
            </a:r>
          </a:p>
          <a:p>
            <a:pPr marL="342900" indent="-342900" algn="l" rtl="0" fontAlgn="auto">
              <a:spcBef>
                <a:spcPct val="20000"/>
              </a:spcBef>
              <a:spcAft>
                <a:spcPts val="0"/>
              </a:spcAft>
              <a:buFont typeface="Arial" pitchFamily="34" charset="0"/>
              <a:buChar char="•"/>
              <a:defRPr/>
            </a:pPr>
            <a:r>
              <a:rPr lang="en-US" sz="2400" dirty="0">
                <a:latin typeface="+mn-lt"/>
                <a:cs typeface="+mn-cs"/>
              </a:rPr>
              <a:t>The chemicals are </a:t>
            </a:r>
            <a:r>
              <a:rPr lang="en-US" sz="2400" dirty="0">
                <a:solidFill>
                  <a:schemeClr val="accent1"/>
                </a:solidFill>
                <a:latin typeface="+mn-lt"/>
                <a:cs typeface="+mn-cs"/>
              </a:rPr>
              <a:t>foods</a:t>
            </a:r>
            <a:r>
              <a:rPr lang="en-US" sz="2400" dirty="0">
                <a:latin typeface="+mn-lt"/>
                <a:cs typeface="+mn-cs"/>
              </a:rPr>
              <a:t> and the solvent is </a:t>
            </a:r>
            <a:r>
              <a:rPr lang="en-US" sz="2400" dirty="0">
                <a:solidFill>
                  <a:schemeClr val="accent1"/>
                </a:solidFill>
                <a:latin typeface="+mn-lt"/>
                <a:cs typeface="+mn-cs"/>
              </a:rPr>
              <a:t>saliva</a:t>
            </a:r>
            <a:r>
              <a:rPr lang="en-US" sz="2400" dirty="0">
                <a:latin typeface="+mn-lt"/>
                <a:cs typeface="+mn-cs"/>
              </a:rPr>
              <a:t> (if the mouth is very dry, taste is very indistinct). </a:t>
            </a:r>
          </a:p>
          <a:p>
            <a:pPr marL="342900" indent="-342900" algn="l" rtl="0" fontAlgn="auto">
              <a:spcBef>
                <a:spcPct val="20000"/>
              </a:spcBef>
              <a:spcAft>
                <a:spcPts val="0"/>
              </a:spcAft>
              <a:buFont typeface="Arial" pitchFamily="34" charset="0"/>
              <a:buChar char="•"/>
              <a:defRPr/>
            </a:pPr>
            <a:r>
              <a:rPr lang="en-US" sz="2400" dirty="0">
                <a:latin typeface="+mn-lt"/>
                <a:cs typeface="+mn-cs"/>
              </a:rPr>
              <a:t>There are five general types of taste receptors: sweet, sour, salty, bitter, and savory. </a:t>
            </a:r>
          </a:p>
          <a:p>
            <a:pPr algn="l" rtl="0" fontAlgn="auto">
              <a:spcBef>
                <a:spcPct val="20000"/>
              </a:spcBef>
              <a:spcAft>
                <a:spcPts val="0"/>
              </a:spcAft>
              <a:defRPr/>
            </a:pPr>
            <a:endParaRPr lang="ar-SA" sz="2400" dirty="0">
              <a:latin typeface="+mn-lt"/>
              <a:cs typeface="+mn-cs"/>
            </a:endParaRPr>
          </a:p>
        </p:txBody>
      </p:sp>
    </p:spTree>
    <p:extLst>
      <p:ext uri="{BB962C8B-B14F-4D97-AF65-F5344CB8AC3E}">
        <p14:creationId xmlns:p14="http://schemas.microsoft.com/office/powerpoint/2010/main" val="220514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C36FC3-29A0-4377-7D13-C581D83F785A}"/>
              </a:ext>
            </a:extLst>
          </p:cNvPr>
          <p:cNvSpPr txBox="1"/>
          <p:nvPr/>
        </p:nvSpPr>
        <p:spPr>
          <a:xfrm>
            <a:off x="304800" y="1676400"/>
            <a:ext cx="8305800" cy="3970318"/>
          </a:xfrm>
          <a:prstGeom prst="rect">
            <a:avLst/>
          </a:prstGeom>
          <a:noFill/>
        </p:spPr>
        <p:txBody>
          <a:bodyPr wrap="square">
            <a:spAutoFit/>
          </a:bodyPr>
          <a:lstStyle/>
          <a:p>
            <a:pPr algn="l">
              <a:buFont typeface="Arial" panose="020B0604020202020204" pitchFamily="34" charset="0"/>
              <a:buChar char="•"/>
            </a:pPr>
            <a:r>
              <a:rPr lang="en-US" b="1" i="0" dirty="0">
                <a:solidFill>
                  <a:srgbClr val="353535"/>
                </a:solidFill>
                <a:effectLst/>
                <a:latin typeface="-apple-system"/>
              </a:rPr>
              <a:t>Taste buds.</a:t>
            </a:r>
            <a:r>
              <a:rPr lang="en-US" b="0" i="0" dirty="0">
                <a:solidFill>
                  <a:srgbClr val="353535"/>
                </a:solidFill>
                <a:effectLst/>
                <a:latin typeface="-apple-system"/>
              </a:rPr>
              <a:t> The taste buds, or specific receptors for the sense of taste, are widely scattered in the oral cavity.</a:t>
            </a:r>
          </a:p>
          <a:p>
            <a:pPr algn="l">
              <a:buFont typeface="Arial" panose="020B0604020202020204" pitchFamily="34" charset="0"/>
              <a:buChar char="•"/>
            </a:pPr>
            <a:r>
              <a:rPr lang="en-US" b="1" i="0" dirty="0">
                <a:solidFill>
                  <a:srgbClr val="353535"/>
                </a:solidFill>
                <a:effectLst/>
                <a:latin typeface="-apple-system"/>
              </a:rPr>
              <a:t>Papillae.</a:t>
            </a:r>
            <a:r>
              <a:rPr lang="en-US" b="0" i="0" dirty="0">
                <a:solidFill>
                  <a:srgbClr val="353535"/>
                </a:solidFill>
                <a:effectLst/>
                <a:latin typeface="-apple-system"/>
              </a:rPr>
              <a:t> The dorsal tongue surface is covered with small peg-like projections, or papillae.</a:t>
            </a:r>
          </a:p>
          <a:p>
            <a:pPr algn="l">
              <a:buFont typeface="Arial" panose="020B0604020202020204" pitchFamily="34" charset="0"/>
              <a:buChar char="•"/>
            </a:pPr>
            <a:r>
              <a:rPr lang="en-US" b="1" i="0" dirty="0">
                <a:solidFill>
                  <a:srgbClr val="353535"/>
                </a:solidFill>
                <a:effectLst/>
                <a:latin typeface="-apple-system"/>
              </a:rPr>
              <a:t>Circumvallate and fungiform papillae.</a:t>
            </a:r>
            <a:r>
              <a:rPr lang="en-US" b="0" i="0" dirty="0">
                <a:solidFill>
                  <a:srgbClr val="353535"/>
                </a:solidFill>
                <a:effectLst/>
                <a:latin typeface="-apple-system"/>
              </a:rPr>
              <a:t> The taste buds are found on the sides of the large round circumvallate papillae and on the tops of the more numerous fungiform papillae.</a:t>
            </a:r>
          </a:p>
          <a:p>
            <a:pPr algn="l">
              <a:buFont typeface="Arial" panose="020B0604020202020204" pitchFamily="34" charset="0"/>
              <a:buChar char="•"/>
            </a:pPr>
            <a:r>
              <a:rPr lang="en-US" b="1" i="0" dirty="0">
                <a:solidFill>
                  <a:srgbClr val="353535"/>
                </a:solidFill>
                <a:effectLst/>
                <a:latin typeface="-apple-system"/>
              </a:rPr>
              <a:t>Gustatory cells.</a:t>
            </a:r>
            <a:r>
              <a:rPr lang="en-US" b="0" i="0" dirty="0">
                <a:solidFill>
                  <a:srgbClr val="353535"/>
                </a:solidFill>
                <a:effectLst/>
                <a:latin typeface="-apple-system"/>
              </a:rPr>
              <a:t> The specific cells that respond to chemicals dissolved in the saliva are epithelial cells called gustatory cells.</a:t>
            </a:r>
          </a:p>
          <a:p>
            <a:pPr algn="l">
              <a:buFont typeface="Arial" panose="020B0604020202020204" pitchFamily="34" charset="0"/>
              <a:buChar char="•"/>
            </a:pPr>
            <a:endParaRPr lang="en-US" b="0" i="0" dirty="0">
              <a:solidFill>
                <a:srgbClr val="353535"/>
              </a:solidFill>
              <a:effectLst/>
              <a:latin typeface="-apple-system"/>
            </a:endParaRPr>
          </a:p>
          <a:p>
            <a:pPr algn="l">
              <a:buFont typeface="Arial" panose="020B0604020202020204" pitchFamily="34" charset="0"/>
              <a:buChar char="•"/>
            </a:pPr>
            <a:r>
              <a:rPr lang="en-US" b="1" i="0" dirty="0">
                <a:solidFill>
                  <a:srgbClr val="353535"/>
                </a:solidFill>
                <a:effectLst/>
                <a:latin typeface="-apple-system"/>
              </a:rPr>
              <a:t>Facial nerve.</a:t>
            </a:r>
            <a:r>
              <a:rPr lang="en-US" b="0" i="0" dirty="0">
                <a:solidFill>
                  <a:srgbClr val="353535"/>
                </a:solidFill>
                <a:effectLst/>
                <a:latin typeface="-apple-system"/>
              </a:rPr>
              <a:t> The facial nerve (VII) serves the anterior part of the tongue.</a:t>
            </a:r>
          </a:p>
          <a:p>
            <a:pPr algn="l">
              <a:buFont typeface="Arial" panose="020B0604020202020204" pitchFamily="34" charset="0"/>
              <a:buChar char="•"/>
            </a:pPr>
            <a:endParaRPr lang="en-US" b="0" i="0" dirty="0">
              <a:solidFill>
                <a:srgbClr val="353535"/>
              </a:solidFill>
              <a:effectLst/>
              <a:latin typeface="-apple-system"/>
            </a:endParaRPr>
          </a:p>
          <a:p>
            <a:pPr algn="l">
              <a:buFont typeface="Arial" panose="020B0604020202020204" pitchFamily="34" charset="0"/>
              <a:buChar char="•"/>
            </a:pPr>
            <a:r>
              <a:rPr lang="en-US" b="1" i="0" dirty="0">
                <a:solidFill>
                  <a:srgbClr val="353535"/>
                </a:solidFill>
                <a:effectLst/>
                <a:latin typeface="-apple-system"/>
              </a:rPr>
              <a:t>Glossopharyngeal and </a:t>
            </a:r>
            <a:r>
              <a:rPr lang="en-US" b="1" i="0" dirty="0" err="1">
                <a:solidFill>
                  <a:srgbClr val="353535"/>
                </a:solidFill>
                <a:effectLst/>
                <a:latin typeface="-apple-system"/>
              </a:rPr>
              <a:t>vagus</a:t>
            </a:r>
            <a:r>
              <a:rPr lang="en-US" b="1" i="0" dirty="0">
                <a:solidFill>
                  <a:srgbClr val="353535"/>
                </a:solidFill>
                <a:effectLst/>
                <a:latin typeface="-apple-system"/>
              </a:rPr>
              <a:t> nerves.</a:t>
            </a:r>
            <a:r>
              <a:rPr lang="en-US" b="0" i="0" dirty="0">
                <a:solidFill>
                  <a:srgbClr val="353535"/>
                </a:solidFill>
                <a:effectLst/>
                <a:latin typeface="-apple-system"/>
              </a:rPr>
              <a:t> The other two </a:t>
            </a:r>
            <a:r>
              <a:rPr lang="en-US" dirty="0">
                <a:solidFill>
                  <a:srgbClr val="353535"/>
                </a:solidFill>
                <a:latin typeface="-apple-system"/>
              </a:rPr>
              <a:t>cranial nerves</a:t>
            </a:r>
            <a:r>
              <a:rPr lang="en-US" b="0" i="0" dirty="0">
                <a:solidFill>
                  <a:srgbClr val="353535"/>
                </a:solidFill>
                <a:effectLst/>
                <a:latin typeface="-apple-system"/>
              </a:rPr>
              <a:t>– the glossopharyngeal and </a:t>
            </a:r>
            <a:r>
              <a:rPr lang="en-US" b="0" i="0" dirty="0" err="1">
                <a:solidFill>
                  <a:srgbClr val="353535"/>
                </a:solidFill>
                <a:effectLst/>
                <a:latin typeface="-apple-system"/>
              </a:rPr>
              <a:t>vagus</a:t>
            </a:r>
            <a:r>
              <a:rPr lang="en-US" b="0" i="0" dirty="0">
                <a:solidFill>
                  <a:srgbClr val="353535"/>
                </a:solidFill>
                <a:effectLst/>
                <a:latin typeface="-apple-system"/>
              </a:rPr>
              <a:t>- serve the other taste bud-containing areas.</a:t>
            </a:r>
          </a:p>
        </p:txBody>
      </p:sp>
      <p:sp>
        <p:nvSpPr>
          <p:cNvPr id="6" name="Title 1">
            <a:extLst>
              <a:ext uri="{FF2B5EF4-FFF2-40B4-BE49-F238E27FC236}">
                <a16:creationId xmlns:a16="http://schemas.microsoft.com/office/drawing/2014/main" id="{C435810F-0E44-C6F1-6D0C-7A151CCCB5D7}"/>
              </a:ext>
            </a:extLst>
          </p:cNvPr>
          <p:cNvSpPr txBox="1">
            <a:spLocks/>
          </p:cNvSpPr>
          <p:nvPr/>
        </p:nvSpPr>
        <p:spPr>
          <a:xfrm>
            <a:off x="0" y="228600"/>
            <a:ext cx="8229600" cy="715962"/>
          </a:xfrm>
          <a:prstGeom prst="rect">
            <a:avLst/>
          </a:prstGeom>
          <a:solidFill>
            <a:schemeClr val="accent1">
              <a:lumMod val="40000"/>
              <a:lumOff val="60000"/>
            </a:schemeClr>
          </a:solidFill>
        </p:spPr>
        <p:txBody>
          <a:bodyPr/>
          <a:lstStyle/>
          <a:p>
            <a:pPr algn="ctr" rtl="0" fontAlgn="auto">
              <a:spcAft>
                <a:spcPts val="0"/>
              </a:spcAft>
              <a:defRPr/>
            </a:pPr>
            <a:r>
              <a:rPr lang="en-US" sz="4400" b="1" dirty="0">
                <a:latin typeface="+mj-lt"/>
                <a:ea typeface="+mj-ea"/>
                <a:cs typeface="Times New Roman" pitchFamily="18" charset="0"/>
              </a:rPr>
              <a:t>2.SENSE OF TASTE</a:t>
            </a:r>
            <a:endParaRPr lang="ar-SA" sz="4400" dirty="0">
              <a:latin typeface="+mj-lt"/>
              <a:ea typeface="+mj-ea"/>
              <a:cs typeface="+mj-cs"/>
            </a:endParaRPr>
          </a:p>
        </p:txBody>
      </p:sp>
    </p:spTree>
    <p:extLst>
      <p:ext uri="{BB962C8B-B14F-4D97-AF65-F5344CB8AC3E}">
        <p14:creationId xmlns:p14="http://schemas.microsoft.com/office/powerpoint/2010/main" val="204065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Gustatory or taste buds have nerve ending and are affected by tastes such as bitter, sour, salty, sweet, and umami.&#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915400" cy="624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16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27000"/>
            <a:ext cx="5095875"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539750" y="1927225"/>
            <a:ext cx="1944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t>Olfactory buld and tracts</a:t>
            </a:r>
            <a:endParaRPr kumimoji="0" lang="ar-SA"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9220" name="TextBox 3"/>
          <p:cNvSpPr txBox="1">
            <a:spLocks noChangeArrowheads="1"/>
          </p:cNvSpPr>
          <p:nvPr/>
        </p:nvSpPr>
        <p:spPr bwMode="auto">
          <a:xfrm>
            <a:off x="539750" y="2432050"/>
            <a:ext cx="201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t>Olfactory Nerves</a:t>
            </a:r>
            <a:endParaRPr kumimoji="0" lang="ar-SA"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9221" name="TextBox 4"/>
          <p:cNvSpPr txBox="1">
            <a:spLocks noChangeArrowheads="1"/>
          </p:cNvSpPr>
          <p:nvPr/>
        </p:nvSpPr>
        <p:spPr bwMode="auto">
          <a:xfrm>
            <a:off x="971550" y="2863850"/>
            <a:ext cx="17287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t>Olfactory Receptors</a:t>
            </a:r>
            <a:endParaRPr kumimoji="0" lang="ar-SA"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cxnSp>
        <p:nvCxnSpPr>
          <p:cNvPr id="6" name="Straight Arrow Connector 5"/>
          <p:cNvCxnSpPr/>
          <p:nvPr/>
        </p:nvCxnSpPr>
        <p:spPr>
          <a:xfrm rot="10800000">
            <a:off x="2195513" y="2144713"/>
            <a:ext cx="1584325"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1763713" y="2576513"/>
            <a:ext cx="2016125"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2339975" y="2935288"/>
            <a:ext cx="1368425" cy="73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5" name="TextBox 11"/>
          <p:cNvSpPr txBox="1">
            <a:spLocks noChangeArrowheads="1"/>
          </p:cNvSpPr>
          <p:nvPr/>
        </p:nvSpPr>
        <p:spPr bwMode="auto">
          <a:xfrm>
            <a:off x="1187450" y="3368675"/>
            <a:ext cx="115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t>Nasal Cavity</a:t>
            </a:r>
            <a:endParaRPr kumimoji="0" lang="ar-SA"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cxnSp>
        <p:nvCxnSpPr>
          <p:cNvPr id="10" name="Straight Arrow Connector 9"/>
          <p:cNvCxnSpPr/>
          <p:nvPr/>
        </p:nvCxnSpPr>
        <p:spPr>
          <a:xfrm rot="10800000">
            <a:off x="2124075" y="3440113"/>
            <a:ext cx="8636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7" name="TextBox 14"/>
          <p:cNvSpPr txBox="1">
            <a:spLocks noChangeArrowheads="1"/>
          </p:cNvSpPr>
          <p:nvPr/>
        </p:nvSpPr>
        <p:spPr bwMode="auto">
          <a:xfrm>
            <a:off x="1547813" y="4592638"/>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t>Tongue</a:t>
            </a:r>
            <a:endParaRPr kumimoji="0" lang="ar-SA"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cxnSp>
        <p:nvCxnSpPr>
          <p:cNvPr id="12" name="Straight Arrow Connector 11"/>
          <p:cNvCxnSpPr/>
          <p:nvPr/>
        </p:nvCxnSpPr>
        <p:spPr>
          <a:xfrm rot="10800000" flipV="1">
            <a:off x="2124075" y="4664075"/>
            <a:ext cx="935038"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9" name="TextBox 17"/>
          <p:cNvSpPr txBox="1">
            <a:spLocks noChangeArrowheads="1"/>
          </p:cNvSpPr>
          <p:nvPr/>
        </p:nvSpPr>
        <p:spPr bwMode="auto">
          <a:xfrm>
            <a:off x="1403350" y="4953000"/>
            <a:ext cx="936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t>Taste Buds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t>(Papillae)</a:t>
            </a:r>
            <a:endParaRPr kumimoji="0" lang="ar-SA"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cxnSp>
        <p:nvCxnSpPr>
          <p:cNvPr id="14" name="Straight Arrow Connector 13"/>
          <p:cNvCxnSpPr/>
          <p:nvPr/>
        </p:nvCxnSpPr>
        <p:spPr>
          <a:xfrm rot="10800000" flipV="1">
            <a:off x="2195513" y="4664075"/>
            <a:ext cx="1800225"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2195513" y="4664075"/>
            <a:ext cx="2592387" cy="504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3203575" y="4664075"/>
            <a:ext cx="144463" cy="431800"/>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7" name="Arc 16"/>
          <p:cNvSpPr/>
          <p:nvPr/>
        </p:nvSpPr>
        <p:spPr>
          <a:xfrm>
            <a:off x="3563938" y="4592638"/>
            <a:ext cx="46037" cy="576262"/>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8" name="Arc 17"/>
          <p:cNvSpPr/>
          <p:nvPr/>
        </p:nvSpPr>
        <p:spPr>
          <a:xfrm>
            <a:off x="3924300" y="4448175"/>
            <a:ext cx="46038" cy="792163"/>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9" name="Arc 18"/>
          <p:cNvSpPr/>
          <p:nvPr/>
        </p:nvSpPr>
        <p:spPr>
          <a:xfrm rot="1170709">
            <a:off x="4059238" y="4471988"/>
            <a:ext cx="288925" cy="863600"/>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0" name="Freeform 19"/>
          <p:cNvSpPr/>
          <p:nvPr/>
        </p:nvSpPr>
        <p:spPr>
          <a:xfrm>
            <a:off x="4452938" y="4583113"/>
            <a:ext cx="638175" cy="508000"/>
          </a:xfrm>
          <a:custGeom>
            <a:avLst/>
            <a:gdLst>
              <a:gd name="connsiteX0" fmla="*/ 275063 w 637477"/>
              <a:gd name="connsiteY0" fmla="*/ 0 h 507380"/>
              <a:gd name="connsiteX1" fmla="*/ 52039 w 637477"/>
              <a:gd name="connsiteY1" fmla="*/ 479502 h 507380"/>
              <a:gd name="connsiteX2" fmla="*/ 587297 w 637477"/>
              <a:gd name="connsiteY2" fmla="*/ 167268 h 507380"/>
              <a:gd name="connsiteX3" fmla="*/ 353122 w 637477"/>
              <a:gd name="connsiteY3" fmla="*/ 312234 h 507380"/>
              <a:gd name="connsiteX4" fmla="*/ 353122 w 637477"/>
              <a:gd name="connsiteY4" fmla="*/ 312234 h 50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477" h="507380">
                <a:moveTo>
                  <a:pt x="275063" y="0"/>
                </a:moveTo>
                <a:cubicBezTo>
                  <a:pt x="137531" y="225812"/>
                  <a:pt x="0" y="451624"/>
                  <a:pt x="52039" y="479502"/>
                </a:cubicBezTo>
                <a:cubicBezTo>
                  <a:pt x="104078" y="507380"/>
                  <a:pt x="537117" y="195146"/>
                  <a:pt x="587297" y="167268"/>
                </a:cubicBezTo>
                <a:cubicBezTo>
                  <a:pt x="637477" y="139390"/>
                  <a:pt x="353122" y="312234"/>
                  <a:pt x="353122" y="312234"/>
                </a:cubicBezTo>
                <a:lnTo>
                  <a:pt x="353122" y="312234"/>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cxnSp>
        <p:nvCxnSpPr>
          <p:cNvPr id="21" name="Straight Arrow Connector 20"/>
          <p:cNvCxnSpPr/>
          <p:nvPr/>
        </p:nvCxnSpPr>
        <p:spPr>
          <a:xfrm rot="5400000">
            <a:off x="2231231" y="5060157"/>
            <a:ext cx="1296987"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8" name="TextBox 31"/>
          <p:cNvSpPr txBox="1">
            <a:spLocks noChangeArrowheads="1"/>
          </p:cNvSpPr>
          <p:nvPr/>
        </p:nvSpPr>
        <p:spPr bwMode="auto">
          <a:xfrm>
            <a:off x="2051050" y="5961063"/>
            <a:ext cx="72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t>Sweet</a:t>
            </a:r>
            <a:endParaRPr kumimoji="0" lang="ar-SA"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cxnSp>
        <p:nvCxnSpPr>
          <p:cNvPr id="23" name="Straight Arrow Connector 22"/>
          <p:cNvCxnSpPr/>
          <p:nvPr/>
        </p:nvCxnSpPr>
        <p:spPr>
          <a:xfrm rot="5400000">
            <a:off x="2520156" y="5420520"/>
            <a:ext cx="1368425"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663825" y="5348288"/>
            <a:ext cx="144145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2807494" y="5276056"/>
            <a:ext cx="1512888"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42" name="TextBox 38"/>
          <p:cNvSpPr txBox="1">
            <a:spLocks noChangeArrowheads="1"/>
          </p:cNvSpPr>
          <p:nvPr/>
        </p:nvSpPr>
        <p:spPr bwMode="auto">
          <a:xfrm>
            <a:off x="3059113" y="6176963"/>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t>SALT</a:t>
            </a:r>
            <a:endParaRPr kumimoji="0" lang="ar-SA"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9243" name="TextBox 39"/>
          <p:cNvSpPr txBox="1">
            <a:spLocks noChangeArrowheads="1"/>
          </p:cNvSpPr>
          <p:nvPr/>
        </p:nvSpPr>
        <p:spPr bwMode="auto">
          <a:xfrm>
            <a:off x="3635375" y="6103938"/>
            <a:ext cx="649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t>Sour</a:t>
            </a:r>
            <a:endParaRPr kumimoji="0" lang="ar-SA"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cxnSp>
        <p:nvCxnSpPr>
          <p:cNvPr id="28" name="Straight Arrow Connector 27"/>
          <p:cNvCxnSpPr/>
          <p:nvPr/>
        </p:nvCxnSpPr>
        <p:spPr>
          <a:xfrm rot="5400000">
            <a:off x="3059907" y="5312569"/>
            <a:ext cx="1511300"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9243" idx="0"/>
          </p:cNvCxnSpPr>
          <p:nvPr/>
        </p:nvCxnSpPr>
        <p:spPr>
          <a:xfrm rot="5400000">
            <a:off x="3329782" y="5222081"/>
            <a:ext cx="1511300" cy="252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779838" y="5456237"/>
            <a:ext cx="1512888"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47" name="TextBox 46"/>
          <p:cNvSpPr txBox="1">
            <a:spLocks noChangeArrowheads="1"/>
          </p:cNvSpPr>
          <p:nvPr/>
        </p:nvSpPr>
        <p:spPr bwMode="auto">
          <a:xfrm>
            <a:off x="4067175" y="6392863"/>
            <a:ext cx="792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rPr>
              <a:t>Bitter</a:t>
            </a:r>
            <a:endParaRPr kumimoji="0" lang="ar-SA"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9248" name="TextBox 47"/>
          <p:cNvSpPr txBox="1">
            <a:spLocks noChangeArrowheads="1"/>
          </p:cNvSpPr>
          <p:nvPr/>
        </p:nvSpPr>
        <p:spPr bwMode="auto">
          <a:xfrm>
            <a:off x="5651500" y="5672138"/>
            <a:ext cx="3492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cs typeface="Arial" charset="0"/>
              </a:defRPr>
            </a:lvl1pPr>
            <a:lvl2pPr marL="742950" indent="-285750" eaLnBrk="0" hangingPunct="0">
              <a:spcBef>
                <a:spcPct val="20000"/>
              </a:spcBef>
              <a:buFont typeface="Arial" charset="0"/>
              <a:buChar char="–"/>
              <a:defRPr sz="2800">
                <a:solidFill>
                  <a:schemeClr val="tx1"/>
                </a:solidFill>
                <a:latin typeface="Calibri" pitchFamily="34" charset="0"/>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SENSES OF SMELL (OLFACTORY) AND TASTE.</a:t>
            </a:r>
            <a:endParaRPr kumimoji="0" lang="ar-SA" altLang="en-US" sz="18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539127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92162"/>
          </a:xfrm>
          <a:prstGeom prst="rect">
            <a:avLst/>
          </a:prstGeom>
          <a:solidFill>
            <a:schemeClr val="accent2">
              <a:lumMod val="20000"/>
              <a:lumOff val="80000"/>
            </a:schemeClr>
          </a:solidFill>
        </p:spPr>
        <p:txBody>
          <a:bodyPr/>
          <a:lstStyle/>
          <a:p>
            <a:pPr algn="ctr" rtl="0" fontAlgn="auto">
              <a:spcAft>
                <a:spcPts val="0"/>
              </a:spcAft>
              <a:defRPr/>
            </a:pPr>
            <a:r>
              <a:rPr lang="en-US" sz="4400" b="1" dirty="0">
                <a:latin typeface="+mj-lt"/>
                <a:ea typeface="+mj-ea"/>
                <a:cs typeface="Times New Roman" pitchFamily="18" charset="0"/>
              </a:rPr>
              <a:t>3. SENSE OF SMELL</a:t>
            </a:r>
            <a:endParaRPr lang="ar-SA" sz="4400" dirty="0">
              <a:latin typeface="+mj-lt"/>
              <a:ea typeface="+mj-ea"/>
              <a:cs typeface="+mj-cs"/>
            </a:endParaRPr>
          </a:p>
        </p:txBody>
      </p:sp>
      <p:sp>
        <p:nvSpPr>
          <p:cNvPr id="3" name="Content Placeholder 2"/>
          <p:cNvSpPr txBox="1">
            <a:spLocks/>
          </p:cNvSpPr>
          <p:nvPr/>
        </p:nvSpPr>
        <p:spPr>
          <a:xfrm>
            <a:off x="457200" y="1600200"/>
            <a:ext cx="8229600" cy="4525963"/>
          </a:xfrm>
          <a:prstGeom prst="rect">
            <a:avLst/>
          </a:prstGeom>
        </p:spPr>
        <p:txBody>
          <a:bodyPr rtlCol="1">
            <a:normAutofit/>
          </a:bodyPr>
          <a:lstStyle/>
          <a:p>
            <a:pPr marL="342900" indent="-342900" algn="l" rtl="0" fontAlgn="auto">
              <a:spcBef>
                <a:spcPct val="20000"/>
              </a:spcBef>
              <a:spcAft>
                <a:spcPts val="0"/>
              </a:spcAft>
              <a:buFont typeface="Arial" pitchFamily="34" charset="0"/>
              <a:buChar char="•"/>
              <a:defRPr/>
            </a:pPr>
            <a:r>
              <a:rPr lang="en-US" sz="3200" dirty="0">
                <a:latin typeface="+mn-lt"/>
                <a:cs typeface="+mn-cs"/>
              </a:rPr>
              <a:t>When stimulated by vapor molecules, </a:t>
            </a:r>
            <a:r>
              <a:rPr lang="en-US" sz="3200" b="1" dirty="0">
                <a:latin typeface="+mn-lt"/>
                <a:cs typeface="+mn-cs"/>
              </a:rPr>
              <a:t>olfactory receptors  </a:t>
            </a:r>
            <a:r>
              <a:rPr lang="en-US" sz="3200" dirty="0">
                <a:latin typeface="+mn-lt"/>
                <a:cs typeface="+mn-cs"/>
              </a:rPr>
              <a:t>generate impulses carried by the olfactory nerves (1st cranial) to the olfactory bulbs.</a:t>
            </a:r>
          </a:p>
          <a:p>
            <a:pPr marL="342900" indent="-342900" algn="l" rtl="0" fontAlgn="auto">
              <a:spcBef>
                <a:spcPct val="20000"/>
              </a:spcBef>
              <a:spcAft>
                <a:spcPts val="0"/>
              </a:spcAft>
              <a:buFont typeface="Arial" pitchFamily="34" charset="0"/>
              <a:buChar char="•"/>
              <a:defRPr/>
            </a:pPr>
            <a:r>
              <a:rPr lang="en-US" sz="3200" dirty="0">
                <a:latin typeface="+mn-lt"/>
                <a:cs typeface="+mn-cs"/>
              </a:rPr>
              <a:t>The human brain is capable of distinguishing among 10,000 different scents.</a:t>
            </a:r>
          </a:p>
        </p:txBody>
      </p:sp>
    </p:spTree>
    <p:extLst>
      <p:ext uri="{BB962C8B-B14F-4D97-AF65-F5344CB8AC3E}">
        <p14:creationId xmlns:p14="http://schemas.microsoft.com/office/powerpoint/2010/main" val="3912697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1418</Words>
  <Application>Microsoft Office PowerPoint</Application>
  <PresentationFormat>On-screen Show (4:3)</PresentationFormat>
  <Paragraphs>121</Paragraphs>
  <Slides>21</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-apple-system</vt:lpstr>
      <vt:lpstr>Arial</vt:lpstr>
      <vt:lpstr>Arial (Heading)</vt:lpstr>
      <vt:lpstr>Calibri</vt:lpstr>
      <vt:lpstr>Noto Sans Symbols</vt:lpstr>
      <vt:lpstr>Times New Roman</vt:lpstr>
      <vt:lpstr>Verdana</vt:lpstr>
      <vt:lpstr>Office Theme</vt:lpstr>
      <vt:lpstr>4_508 Lecture</vt:lpstr>
      <vt:lpstr>5_508 Lecture</vt:lpstr>
      <vt:lpstr>6_508 Lecture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11–1</vt:lpstr>
      <vt:lpstr>Figure 11–2</vt:lpstr>
      <vt:lpstr>PowerPoint Presentation</vt:lpstr>
      <vt:lpstr>PowerPoint Presentation</vt:lpstr>
      <vt:lpstr>Figure 11–3</vt:lpstr>
      <vt:lpstr>External (Outer) 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PSCEMS3RR3</dc:creator>
  <cp:lastModifiedBy>HP</cp:lastModifiedBy>
  <cp:revision>46</cp:revision>
  <dcterms:created xsi:type="dcterms:W3CDTF">2012-11-10T09:23:27Z</dcterms:created>
  <dcterms:modified xsi:type="dcterms:W3CDTF">2024-01-13T20:02:21Z</dcterms:modified>
</cp:coreProperties>
</file>