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98" r:id="rId2"/>
    <p:sldId id="569" r:id="rId3"/>
    <p:sldId id="572" r:id="rId4"/>
    <p:sldId id="574" r:id="rId5"/>
    <p:sldId id="575" r:id="rId6"/>
    <p:sldId id="576" r:id="rId7"/>
    <p:sldId id="577" r:id="rId8"/>
    <p:sldId id="578" r:id="rId9"/>
    <p:sldId id="579" r:id="rId10"/>
    <p:sldId id="581" r:id="rId11"/>
    <p:sldId id="582" r:id="rId12"/>
    <p:sldId id="583" r:id="rId13"/>
    <p:sldId id="584" r:id="rId14"/>
    <p:sldId id="620" r:id="rId15"/>
    <p:sldId id="585" r:id="rId16"/>
    <p:sldId id="586" r:id="rId17"/>
    <p:sldId id="591" r:id="rId18"/>
    <p:sldId id="592" r:id="rId19"/>
    <p:sldId id="593" r:id="rId20"/>
    <p:sldId id="594" r:id="rId21"/>
    <p:sldId id="595" r:id="rId22"/>
    <p:sldId id="596" r:id="rId23"/>
    <p:sldId id="597" r:id="rId24"/>
    <p:sldId id="622" r:id="rId25"/>
    <p:sldId id="598" r:id="rId26"/>
    <p:sldId id="599" r:id="rId27"/>
    <p:sldId id="600" r:id="rId28"/>
    <p:sldId id="623" r:id="rId29"/>
    <p:sldId id="602" r:id="rId30"/>
    <p:sldId id="603" r:id="rId31"/>
    <p:sldId id="604" r:id="rId32"/>
    <p:sldId id="608" r:id="rId33"/>
    <p:sldId id="609" r:id="rId34"/>
    <p:sldId id="610" r:id="rId35"/>
    <p:sldId id="611" r:id="rId36"/>
    <p:sldId id="612" r:id="rId37"/>
    <p:sldId id="613" r:id="rId38"/>
    <p:sldId id="614" r:id="rId39"/>
    <p:sldId id="615" r:id="rId40"/>
    <p:sldId id="616" r:id="rId41"/>
    <p:sldId id="62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Town Communications" initials="WTC" lastIdx="17" clrIdx="0"/>
  <p:cmAuthor id="2" name="Windows User" initials="WU"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81"/>
    <a:srgbClr val="007FA3"/>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1092" autoAdjust="0"/>
  </p:normalViewPr>
  <p:slideViewPr>
    <p:cSldViewPr>
      <p:cViewPr varScale="1">
        <p:scale>
          <a:sx n="88" d="100"/>
          <a:sy n="88" d="100"/>
        </p:scale>
        <p:origin x="1860" y="78"/>
      </p:cViewPr>
      <p:guideLst>
        <p:guide orient="horz" pos="2160"/>
        <p:guide pos="2880"/>
      </p:guideLst>
    </p:cSldViewPr>
  </p:slideViewPr>
  <p:outlineViewPr>
    <p:cViewPr>
      <p:scale>
        <a:sx n="33" d="100"/>
        <a:sy n="33" d="100"/>
      </p:scale>
      <p:origin x="0" y="-35704"/>
    </p:cViewPr>
  </p:outlineViewPr>
  <p:notesTextViewPr>
    <p:cViewPr>
      <p:scale>
        <a:sx n="1" d="1"/>
        <a:sy n="1" d="1"/>
      </p:scale>
      <p:origin x="0" y="0"/>
    </p:cViewPr>
  </p:notesTextViewPr>
  <p:sorterViewPr>
    <p:cViewPr>
      <p:scale>
        <a:sx n="144" d="100"/>
        <a:sy n="144"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11/13/2023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11/13/2023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1899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4E92ADB-DEE5-2745-84FC-A234D25BDCC8}" type="slidenum">
              <a:rPr lang="en-US" altLang="en-US" sz="1200"/>
              <a:pPr/>
              <a:t>13</a:t>
            </a:fld>
            <a:endParaRPr lang="en-US" altLang="en-US" sz="12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73857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4E92ADB-DEE5-2745-84FC-A234D25BDCC8}" type="slidenum">
              <a:rPr lang="en-US" altLang="en-US" sz="1200"/>
              <a:pPr/>
              <a:t>14</a:t>
            </a:fld>
            <a:endParaRPr lang="en-US" altLang="en-US" sz="12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it-IT" dirty="0"/>
              <a:t>Source: Karan</a:t>
            </a:r>
            <a:r>
              <a:rPr lang="it-IT" baseline="0" dirty="0"/>
              <a:t> Bunjean/</a:t>
            </a:r>
            <a:r>
              <a:rPr lang="it-IT" dirty="0"/>
              <a:t>Shutterstock.</a:t>
            </a:r>
            <a:endParaRPr lang="en-US" altLang="en-US" dirty="0"/>
          </a:p>
        </p:txBody>
      </p:sp>
    </p:spTree>
    <p:extLst>
      <p:ext uri="{BB962C8B-B14F-4D97-AF65-F5344CB8AC3E}">
        <p14:creationId xmlns:p14="http://schemas.microsoft.com/office/powerpoint/2010/main" val="10297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E62533E-5040-5C4D-963B-EC8B5BE9D042}" type="slidenum">
              <a:rPr lang="en-US" altLang="en-US" sz="1200"/>
              <a:pPr/>
              <a:t>15</a:t>
            </a:fld>
            <a:endParaRPr lang="en-US" altLang="en-US" sz="12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0222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4A49B31-04A1-DE43-BA00-0373F5D19B53}" type="slidenum">
              <a:rPr lang="en-US" altLang="en-US" sz="1200"/>
              <a:pPr/>
              <a:t>16</a:t>
            </a:fld>
            <a:endParaRPr lang="en-US" altLang="en-US" sz="12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36841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E176192-BED7-4E46-83CF-8700AE7A1BC1}" type="slidenum">
              <a:rPr lang="en-US" altLang="en-US" sz="1200"/>
              <a:pPr/>
              <a:t>17</a:t>
            </a:fld>
            <a:endParaRPr lang="en-US" altLang="en-US"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43372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15CB5B-61C4-7A47-B38E-06AECBA41F6E}" type="slidenum">
              <a:rPr lang="en-US" altLang="en-US" sz="1200"/>
              <a:pPr/>
              <a:t>18</a:t>
            </a:fld>
            <a:endParaRPr lang="en-US" altLang="en-US" sz="120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46661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A1C98CB-29CD-BC43-9F8A-D6C4E1B9B857}" type="slidenum">
              <a:rPr lang="en-US" altLang="en-US" sz="1200"/>
              <a:pPr/>
              <a:t>19</a:t>
            </a:fld>
            <a:endParaRPr lang="en-US" altLang="en-US" sz="120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25190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A144D35-4470-ED48-BC40-D5A0C05990D1}" type="slidenum">
              <a:rPr lang="en-US" altLang="en-US" sz="1200"/>
              <a:pPr/>
              <a:t>21</a:t>
            </a:fld>
            <a:endParaRPr lang="en-US" altLang="en-US" sz="120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263607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7EE5178-355B-1844-AEC7-563DD384F69F}" type="slidenum">
              <a:rPr lang="en-US" altLang="en-US" sz="1200"/>
              <a:pPr/>
              <a:t>23</a:t>
            </a:fld>
            <a:endParaRPr lang="en-US" altLang="en-US" sz="12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45344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E86D25A-698D-724B-8DF7-8C953937C696}" type="slidenum">
              <a:rPr lang="en-US" altLang="en-US" sz="1200"/>
              <a:pPr/>
              <a:t>25</a:t>
            </a:fld>
            <a:endParaRPr lang="en-US" alt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84191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20DDA0B-E40A-424C-91C2-FCA1DCAA34B9}" type="slidenum">
              <a:rPr lang="en-US" altLang="en-US" sz="1200"/>
              <a:pPr/>
              <a:t>2</a:t>
            </a:fld>
            <a:endParaRPr lang="en-US" altLang="en-US" sz="120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92706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4B433E7-BB7D-DD4F-A1A7-A8ACDA865CAC}" type="slidenum">
              <a:rPr lang="en-US" altLang="en-US" sz="1200"/>
              <a:pPr/>
              <a:t>26</a:t>
            </a:fld>
            <a:endParaRPr lang="en-US" alt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p>
        </p:txBody>
      </p:sp>
    </p:spTree>
    <p:extLst>
      <p:ext uri="{BB962C8B-B14F-4D97-AF65-F5344CB8AC3E}">
        <p14:creationId xmlns:p14="http://schemas.microsoft.com/office/powerpoint/2010/main" val="22641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4D1D002-E674-5E43-8AB0-38DC1E7C9495}" type="slidenum">
              <a:rPr lang="en-US" altLang="en-US" sz="1200"/>
              <a:pPr/>
              <a:t>29</a:t>
            </a:fld>
            <a:endParaRPr lang="en-US" altLang="en-US" sz="120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96820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2B4DEDD-8D07-AC46-8056-38BB6C759A1C}" type="slidenum">
              <a:rPr lang="en-US" altLang="en-US" sz="1200"/>
              <a:pPr/>
              <a:t>32</a:t>
            </a:fld>
            <a:endParaRPr lang="en-US" altLang="en-US" sz="120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336331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B989190-F8EF-7242-A6E2-55207FB60E3D}" type="slidenum">
              <a:rPr lang="en-US" altLang="en-US" sz="1200"/>
              <a:pPr/>
              <a:t>33</a:t>
            </a:fld>
            <a:endParaRPr lang="en-US" altLang="en-US" sz="120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67912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9CEE5A1-FC4A-5349-9A62-DE5EFB946F0B}" type="slidenum">
              <a:rPr lang="en-US" altLang="en-US" sz="1200"/>
              <a:pPr/>
              <a:t>37</a:t>
            </a:fld>
            <a:endParaRPr lang="en-US" alt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23441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B5900BB-2323-AD49-8B09-1A77BB1ABD0D}" type="slidenum">
              <a:rPr lang="en-US" altLang="en-US" sz="1200"/>
              <a:pPr/>
              <a:t>38</a:t>
            </a:fld>
            <a:endParaRPr lang="en-US" alt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4763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Stefania </a:t>
            </a:r>
            <a:r>
              <a:rPr lang="en-US" dirty="0" err="1"/>
              <a:t>Arca</a:t>
            </a:r>
            <a:r>
              <a:rPr lang="en-US" dirty="0"/>
              <a:t>/Shutterstock.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22298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FCD3676-7E4A-F241-A6EB-C4A0EED2781E}" type="slidenum">
              <a:rPr lang="en-US" altLang="en-US" sz="1200"/>
              <a:pPr/>
              <a:t>40</a:t>
            </a:fld>
            <a:endParaRPr lang="en-US" alt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414750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FCD3676-7E4A-F241-A6EB-C4A0EED2781E}" type="slidenum">
              <a:rPr lang="en-US" altLang="en-US" sz="1200"/>
              <a:pPr/>
              <a:t>41</a:t>
            </a:fld>
            <a:endParaRPr lang="en-US" alt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it-IT"/>
              <a:t>Source: Alexander Raths/Shutterstock.</a:t>
            </a:r>
            <a:endParaRPr lang="en-US" altLang="en-US"/>
          </a:p>
        </p:txBody>
      </p:sp>
    </p:spTree>
    <p:extLst>
      <p:ext uri="{BB962C8B-B14F-4D97-AF65-F5344CB8AC3E}">
        <p14:creationId xmlns:p14="http://schemas.microsoft.com/office/powerpoint/2010/main" val="10995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AB888D3-5FF9-D144-B469-6FC5061A0878}" type="slidenum">
              <a:rPr lang="en-US" altLang="en-US" sz="1200"/>
              <a:pPr/>
              <a:t>3</a:t>
            </a:fld>
            <a:endParaRPr lang="en-US" altLang="en-US" sz="120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206104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B3F0EFB-FF76-2A41-92A6-E70ED5AF7F27}" type="slidenum">
              <a:rPr lang="en-US" altLang="en-US" sz="1200"/>
              <a:pPr/>
              <a:t>4</a:t>
            </a:fld>
            <a:endParaRPr lang="en-US" altLang="en-US" sz="1200"/>
          </a:p>
        </p:txBody>
      </p:sp>
    </p:spTree>
    <p:extLst>
      <p:ext uri="{BB962C8B-B14F-4D97-AF65-F5344CB8AC3E}">
        <p14:creationId xmlns:p14="http://schemas.microsoft.com/office/powerpoint/2010/main" val="165078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A417266-333F-B74B-9B6B-8C772738EEE0}" type="slidenum">
              <a:rPr lang="en-US" altLang="en-US" sz="1200"/>
              <a:pPr/>
              <a:t>7</a:t>
            </a:fld>
            <a:endParaRPr lang="en-US" altLang="en-US" sz="1200"/>
          </a:p>
        </p:txBody>
      </p:sp>
    </p:spTree>
    <p:extLst>
      <p:ext uri="{BB962C8B-B14F-4D97-AF65-F5344CB8AC3E}">
        <p14:creationId xmlns:p14="http://schemas.microsoft.com/office/powerpoint/2010/main" val="33561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1BE7D93-1E7F-B24F-8990-B89FE6795796}" type="slidenum">
              <a:rPr lang="en-US" altLang="en-US" sz="1200"/>
              <a:pPr/>
              <a:t>8</a:t>
            </a:fld>
            <a:endParaRPr lang="en-US" altLang="en-US" sz="120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50709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438AFC6-FF95-CE41-8863-6E3D0311B111}" type="slidenum">
              <a:rPr lang="en-US" altLang="en-US" sz="1200"/>
              <a:pPr/>
              <a:t>9</a:t>
            </a:fld>
            <a:endParaRPr lang="en-US" altLang="en-US" sz="120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41849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E82F385-3DEE-0D46-AC16-1B72BA5FC7A6}" type="slidenum">
              <a:rPr lang="en-US" altLang="en-US" sz="1200"/>
              <a:pPr/>
              <a:t>10</a:t>
            </a:fld>
            <a:endParaRPr lang="en-US" altLang="en-US" sz="120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93189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Biophoto</a:t>
            </a:r>
            <a:r>
              <a:rPr lang="en-US" dirty="0"/>
              <a:t> Associate/Science Source Images.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3103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11/13/2023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11/13/2023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extBox 5"/>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Verdana" charset="0"/>
                <a:ea typeface="Verdana" charset="0"/>
                <a:cs typeface="Verdana" charset="0"/>
              </a:rPr>
              <a:t>Copyright © 2019, 2016, 2013 Pearson Education, Inc. All Rights Reserved</a:t>
            </a:r>
            <a:endParaRPr lang="en-US" altLang="en-US" sz="1200" b="0" dirty="0">
              <a:latin typeface="Verdana" charset="0"/>
              <a:ea typeface="Verdana" charset="0"/>
              <a:cs typeface="Verdana" charset="0"/>
            </a:endParaRPr>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11/13/2023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00" y="2857500"/>
            <a:ext cx="4114800" cy="685800"/>
          </a:xfrm>
          <a:noFill/>
          <a:ln>
            <a:noFill/>
          </a:ln>
        </p:spPr>
        <p:txBody>
          <a:bodyPr/>
          <a:lstStyle>
            <a:lvl1pPr algn="ctr">
              <a:defRPr sz="1100">
                <a:solidFill>
                  <a:srgbClr val="000000"/>
                </a:solidFill>
                <a:effectLst/>
              </a:defRPr>
            </a:lvl1pPr>
          </a:lstStyle>
          <a:p>
            <a:r>
              <a:rPr lang="en-US"/>
              <a:t>Click to edit Master title style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05C06C-CF78-468A-9C9F-5AC1DC5B0008}"/>
              </a:ext>
            </a:extLst>
          </p:cNvPr>
          <p:cNvSpPr>
            <a:spLocks noChangeArrowheads="1"/>
          </p:cNvSpPr>
          <p:nvPr userDrawn="1"/>
        </p:nvSpPr>
        <p:spPr bwMode="gray">
          <a:xfrm>
            <a:off x="-9525" y="6400800"/>
            <a:ext cx="9153525" cy="457200"/>
          </a:xfrm>
          <a:prstGeom prst="rect">
            <a:avLst/>
          </a:prstGeom>
          <a:solidFill>
            <a:srgbClr val="01AAAD"/>
          </a:solidFill>
          <a:ln w="9525">
            <a:solidFill>
              <a:srgbClr val="01AAAD"/>
            </a:solidFill>
            <a:miter lim="800000"/>
            <a:headEnd/>
            <a:tailEnd/>
          </a:ln>
        </p:spPr>
        <p:txBody>
          <a:bodyPr wrap="none" lIns="0" tIns="0" rIns="0" bIns="0" anchor="ctr">
            <a:prstTxWarp prst="textNoShape">
              <a:avLst/>
            </a:prstTxWarp>
          </a:bodyPr>
          <a:lstStyle/>
          <a:p>
            <a:pPr defTabSz="457200"/>
            <a:endParaRPr lang="en-US"/>
          </a:p>
        </p:txBody>
      </p:sp>
      <p:pic>
        <p:nvPicPr>
          <p:cNvPr id="4" name="Picture 8" descr="Pearson_Bound_White"/>
          <p:cNvPicPr>
            <a:picLocks noChangeAspect="1" noChangeArrowheads="1"/>
          </p:cNvPicPr>
          <p:nvPr userDrawn="1"/>
        </p:nvPicPr>
        <p:blipFill>
          <a:blip r:embed="rId2"/>
          <a:srcRect/>
          <a:stretch>
            <a:fillRect/>
          </a:stretch>
        </p:blipFill>
        <p:spPr bwMode="auto">
          <a:xfrm>
            <a:off x="7621588" y="6396038"/>
            <a:ext cx="1533525" cy="457200"/>
          </a:xfrm>
          <a:prstGeom prst="rect">
            <a:avLst/>
          </a:prstGeom>
          <a:noFill/>
          <a:ln w="9525">
            <a:noFill/>
            <a:miter lim="800000"/>
            <a:headEnd/>
            <a:tailEnd/>
          </a:ln>
        </p:spPr>
      </p:pic>
      <p:pic>
        <p:nvPicPr>
          <p:cNvPr id="5" name="Picture 9" descr="Pearson_Strap_Bound_White"/>
          <p:cNvPicPr>
            <a:picLocks noChangeAspect="1" noChangeArrowheads="1"/>
          </p:cNvPicPr>
          <p:nvPr userDrawn="1"/>
        </p:nvPicPr>
        <p:blipFill>
          <a:blip r:embed="rId3"/>
          <a:srcRect/>
          <a:stretch>
            <a:fillRect/>
          </a:stretch>
        </p:blipFill>
        <p:spPr bwMode="auto">
          <a:xfrm>
            <a:off x="-3175" y="6410325"/>
            <a:ext cx="1766888" cy="457200"/>
          </a:xfrm>
          <a:prstGeom prst="rect">
            <a:avLst/>
          </a:prstGeom>
          <a:noFill/>
          <a:ln w="9525">
            <a:noFill/>
            <a:miter lim="800000"/>
            <a:headEnd/>
            <a:tailEnd/>
          </a:ln>
        </p:spPr>
      </p:pic>
      <p:sp>
        <p:nvSpPr>
          <p:cNvPr id="6" name="Text Box 47">
            <a:extLst>
              <a:ext uri="{FF2B5EF4-FFF2-40B4-BE49-F238E27FC236}">
                <a16:creationId xmlns:a16="http://schemas.microsoft.com/office/drawing/2014/main" id="{9ED9E744-976A-424A-8B84-A3113DE8929D}"/>
              </a:ext>
            </a:extLst>
          </p:cNvPr>
          <p:cNvSpPr txBox="1">
            <a:spLocks noChangeArrowheads="1"/>
          </p:cNvSpPr>
          <p:nvPr userDrawn="1"/>
        </p:nvSpPr>
        <p:spPr bwMode="auto">
          <a:xfrm>
            <a:off x="1681163" y="6391275"/>
            <a:ext cx="3348037" cy="457200"/>
          </a:xfrm>
          <a:prstGeom prst="rect">
            <a:avLst/>
          </a:prstGeom>
          <a:noFill/>
          <a:ln>
            <a:noFill/>
          </a:ln>
        </p:spPr>
        <p:txBody>
          <a:bodyPr anchor="ctr">
            <a:prstTxWarp prst="textNoShape">
              <a:avLst/>
            </a:prstTxWarp>
          </a:bodyPr>
          <a:lstStyle/>
          <a:p>
            <a:r>
              <a:rPr lang="en-US" sz="900" i="1">
                <a:solidFill>
                  <a:srgbClr val="FFFFFF"/>
                </a:solidFill>
                <a:latin typeface="Verdana" charset="0"/>
              </a:rPr>
              <a:t>Medical Terminology: A Living Language</a:t>
            </a:r>
            <a:r>
              <a:rPr lang="en-US" sz="900">
                <a:solidFill>
                  <a:srgbClr val="FFFFFF"/>
                </a:solidFill>
                <a:latin typeface="Verdana" charset="0"/>
              </a:rPr>
              <a:t>, Sixth Edition</a:t>
            </a:r>
          </a:p>
          <a:p>
            <a:r>
              <a:rPr lang="en-US" sz="900">
                <a:solidFill>
                  <a:srgbClr val="FFFFFF"/>
                </a:solidFill>
                <a:latin typeface="Verdana" charset="0"/>
              </a:rPr>
              <a:t>Bonnie F. Fremgen | Suzanne S. Frucht</a:t>
            </a:r>
          </a:p>
        </p:txBody>
      </p:sp>
      <p:sp>
        <p:nvSpPr>
          <p:cNvPr id="7" name="Text Box 47">
            <a:extLst>
              <a:ext uri="{FF2B5EF4-FFF2-40B4-BE49-F238E27FC236}">
                <a16:creationId xmlns:a16="http://schemas.microsoft.com/office/drawing/2014/main" id="{17F97043-EC6D-47F5-9FDA-B540DE8DCBA4}"/>
              </a:ext>
            </a:extLst>
          </p:cNvPr>
          <p:cNvSpPr txBox="1">
            <a:spLocks noChangeArrowheads="1"/>
          </p:cNvSpPr>
          <p:nvPr userDrawn="1"/>
        </p:nvSpPr>
        <p:spPr bwMode="auto">
          <a:xfrm>
            <a:off x="3962400" y="6400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rstTxWarp prst="textNoShape">
              <a:avLst/>
            </a:prstTxWarp>
          </a:bodyPr>
          <a:lstStyle/>
          <a:p>
            <a:pPr algn="r"/>
            <a:r>
              <a:rPr lang="en-US" sz="900">
                <a:solidFill>
                  <a:schemeClr val="bg1"/>
                </a:solidFill>
                <a:latin typeface="Verdana" charset="0"/>
              </a:rPr>
              <a:t>Copyright © 2016, 2013, 2009</a:t>
            </a:r>
          </a:p>
          <a:p>
            <a:pPr algn="r"/>
            <a:r>
              <a:rPr lang="en-US" sz="900">
                <a:solidFill>
                  <a:schemeClr val="bg1"/>
                </a:solidFill>
                <a:latin typeface="Verdana" charset="0"/>
              </a:rPr>
              <a:t>by Pearson Education, Inc.</a:t>
            </a:r>
          </a:p>
          <a:p>
            <a:pPr algn="r"/>
            <a:r>
              <a:rPr lang="en-US" sz="900">
                <a:solidFill>
                  <a:schemeClr val="bg1"/>
                </a:solidFill>
                <a:latin typeface="Verdana" charset="0"/>
              </a:rPr>
              <a:t>All Rights Reserved</a:t>
            </a:r>
          </a:p>
        </p:txBody>
      </p:sp>
      <p:cxnSp>
        <p:nvCxnSpPr>
          <p:cNvPr id="8" name="Straight Connector 8"/>
          <p:cNvCxnSpPr>
            <a:cxnSpLocks noChangeShapeType="1"/>
          </p:cNvCxnSpPr>
          <p:nvPr userDrawn="1"/>
        </p:nvCxnSpPr>
        <p:spPr bwMode="auto">
          <a:xfrm>
            <a:off x="0" y="1371600"/>
            <a:ext cx="9144000" cy="1588"/>
          </a:xfrm>
          <a:prstGeom prst="line">
            <a:avLst/>
          </a:prstGeom>
          <a:noFill/>
          <a:ln w="28575">
            <a:solidFill>
              <a:srgbClr val="01AAAD"/>
            </a:solidFill>
            <a:round/>
            <a:headEnd/>
            <a:tailEnd/>
          </a:ln>
        </p:spPr>
      </p:cxnSp>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11/13/2023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Verdana" charset="0"/>
                <a:ea typeface="Verdana" charset="0"/>
                <a:cs typeface="Verdana" charset="0"/>
              </a:rPr>
              <a:t>Copyright © 2019, 2016, 2013 Pearson Education, Inc. All Rights Reserved</a:t>
            </a:r>
            <a:endParaRPr lang="en-US" altLang="en-US" sz="1200" b="0" dirty="0">
              <a:latin typeface="Verdana" charset="0"/>
              <a:ea typeface="Verdana" charset="0"/>
              <a:cs typeface="Verdana"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57200" y="1600200"/>
            <a:ext cx="8229600" cy="4525963"/>
          </a:xfrm>
        </p:spPr>
        <p:txBody>
          <a:bodyPr/>
          <a:lstStyle>
            <a:lvl1pPr marL="342900" indent="-342900">
              <a:buFont typeface="+mj-lt"/>
              <a:buAutoNum type="arabicPeriod"/>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11/13/2023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TextBox 6"/>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Verdana" charset="0"/>
                <a:ea typeface="Verdana" charset="0"/>
                <a:cs typeface="Verdana" charset="0"/>
              </a:rPr>
              <a:t>Copyright © 2019, 2016, 2013 Pearson Education, Inc. All Rights Reserved</a:t>
            </a:r>
            <a:endParaRPr lang="en-US" altLang="en-US" sz="1200" b="0" dirty="0">
              <a:latin typeface="Verdana" charset="0"/>
              <a:ea typeface="Verdana" charset="0"/>
              <a:cs typeface="Verdana" charset="0"/>
            </a:endParaRPr>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11/13/2023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TextBox 6"/>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Verdana" charset="0"/>
                <a:ea typeface="Verdana" charset="0"/>
                <a:cs typeface="Verdana" charset="0"/>
              </a:rPr>
              <a:t>Copyright © 2019, 2016, 2013 Pearson Education, Inc. All Rights Reserved</a:t>
            </a:r>
            <a:endParaRPr lang="en-US" altLang="en-US" sz="1200" b="0" dirty="0">
              <a:latin typeface="Verdana" charset="0"/>
              <a:ea typeface="Verdana" charset="0"/>
              <a:cs typeface="Verdana" charset="0"/>
            </a:endParaRPr>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11/13/2023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TextBox 6"/>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Verdana" charset="0"/>
                <a:ea typeface="Verdana" charset="0"/>
                <a:cs typeface="Verdana" charset="0"/>
              </a:rPr>
              <a:t>Copyright © 2019, 2016, 2013 Pearson Education, Inc. All Rights Reserved</a:t>
            </a:r>
            <a:endParaRPr lang="en-US" altLang="en-US" sz="1200" b="0" dirty="0">
              <a:latin typeface="Verdana" charset="0"/>
              <a:ea typeface="Verdana" charset="0"/>
              <a:cs typeface="Verdana" charset="0"/>
            </a:endParaRP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1800" b="1">
                <a:solidFill>
                  <a:schemeClr val="tx1"/>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11/13/2023</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pic>
        <p:nvPicPr>
          <p:cNvPr id="18" name="Picture 1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9" name="TextBox 1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charset="0"/>
                <a:ea typeface="Verdana" charset="0"/>
                <a:cs typeface="Verdana" charset="0"/>
              </a:rPr>
              <a:t>Copyright © 2019, 2016, 2013 Pearson Education, Inc. All Rights Reserved</a:t>
            </a:r>
          </a:p>
        </p:txBody>
      </p:sp>
    </p:spTree>
    <p:extLst>
      <p:ext uri="{BB962C8B-B14F-4D97-AF65-F5344CB8AC3E}">
        <p14:creationId xmlns:p14="http://schemas.microsoft.com/office/powerpoint/2010/main" val="118356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11/13/2023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11/13/2023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11/13/2023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11/13/2023</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chemeClr val="bg2">
              <a:lumMod val="20000"/>
              <a:lumOff val="80000"/>
            </a:schemeClr>
          </a:solidFill>
        </p:spPr>
        <p:txBody>
          <a:bodyPr/>
          <a:lstStyle/>
          <a:p>
            <a:r>
              <a:rPr lang="en-US" sz="3200" b="1" dirty="0">
                <a:solidFill>
                  <a:srgbClr val="008FB4"/>
                </a:solidFill>
                <a:latin typeface="Arial" charset="0"/>
                <a:ea typeface="Arial" charset="0"/>
                <a:cs typeface="Arial" charset="0"/>
              </a:rPr>
              <a:t>Lecture 10</a:t>
            </a:r>
          </a:p>
        </p:txBody>
      </p:sp>
      <p:sp>
        <p:nvSpPr>
          <p:cNvPr id="4" name="Text Placeholder 3"/>
          <p:cNvSpPr>
            <a:spLocks noGrp="1"/>
          </p:cNvSpPr>
          <p:nvPr>
            <p:ph type="body" sz="quarter" idx="14"/>
          </p:nvPr>
        </p:nvSpPr>
        <p:spPr>
          <a:xfrm>
            <a:off x="457200" y="1575191"/>
            <a:ext cx="8001000" cy="478970"/>
          </a:xfrm>
          <a:solidFill>
            <a:schemeClr val="bg2">
              <a:lumMod val="20000"/>
              <a:lumOff val="80000"/>
            </a:schemeClr>
          </a:solidFill>
        </p:spPr>
        <p:txBody>
          <a:bodyPr/>
          <a:lstStyle/>
          <a:p>
            <a:r>
              <a:rPr lang="en-US" b="1" dirty="0"/>
              <a:t>Chapter 15</a:t>
            </a:r>
          </a:p>
        </p:txBody>
      </p:sp>
      <p:sp>
        <p:nvSpPr>
          <p:cNvPr id="34" name="Text Placeholder 33"/>
          <p:cNvSpPr>
            <a:spLocks noGrp="1"/>
          </p:cNvSpPr>
          <p:nvPr>
            <p:ph type="body" sz="quarter" idx="15"/>
          </p:nvPr>
        </p:nvSpPr>
        <p:spPr>
          <a:xfrm>
            <a:off x="2667000" y="3487917"/>
            <a:ext cx="6324600" cy="1371601"/>
          </a:xfrm>
          <a:solidFill>
            <a:schemeClr val="bg2">
              <a:lumMod val="20000"/>
              <a:lumOff val="80000"/>
            </a:schemeClr>
          </a:solidFill>
        </p:spPr>
        <p:txBody>
          <a:bodyPr/>
          <a:lstStyle/>
          <a:p>
            <a:r>
              <a:rPr lang="en-US" altLang="en-US" sz="4400" b="1" dirty="0"/>
              <a:t>The Endocrine System</a:t>
            </a:r>
          </a:p>
        </p:txBody>
      </p:sp>
      <p:pic>
        <p:nvPicPr>
          <p:cNvPr id="7" name="Picture 6" descr="Book cover image for Medical Terminology: Complete!, Fourth Ed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1" y="3487917"/>
            <a:ext cx="2642839" cy="3379486"/>
          </a:xfrm>
          <a:prstGeom prst="rect">
            <a:avLst/>
          </a:prstGeom>
        </p:spPr>
      </p:pic>
      <p:sp>
        <p:nvSpPr>
          <p:cNvPr id="6" name="TextBox 5"/>
          <p:cNvSpPr txBox="1"/>
          <p:nvPr/>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Verdana" charset="0"/>
                <a:ea typeface="Verdana" charset="0"/>
                <a:cs typeface="Verdana" charset="0"/>
              </a:rPr>
              <a:t>Copyright © 2019, 2016, 2013 Pearson Education, Inc. All Rights Reserved</a:t>
            </a:r>
            <a:endParaRPr lang="en-US" altLang="en-US" sz="1200" b="0" dirty="0">
              <a:latin typeface="Verdana" charset="0"/>
              <a:ea typeface="Verdana" charset="0"/>
              <a:cs typeface="Verdana" charset="0"/>
            </a:endParaRPr>
          </a:p>
        </p:txBody>
      </p:sp>
    </p:spTree>
    <p:extLst>
      <p:ext uri="{BB962C8B-B14F-4D97-AF65-F5344CB8AC3E}">
        <p14:creationId xmlns:p14="http://schemas.microsoft.com/office/powerpoint/2010/main" val="52252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15372"/>
            <a:ext cx="8229600" cy="622828"/>
          </a:xfrm>
          <a:solidFill>
            <a:schemeClr val="bg2">
              <a:lumMod val="20000"/>
              <a:lumOff val="80000"/>
            </a:schemeClr>
          </a:solidFill>
        </p:spPr>
        <p:txBody>
          <a:bodyPr/>
          <a:lstStyle/>
          <a:p>
            <a:r>
              <a:rPr lang="en-US" altLang="en-US" sz="2800" dirty="0"/>
              <a:t>Signs and Symptoms of the Endocrine System </a:t>
            </a:r>
            <a:r>
              <a:rPr lang="en-US" altLang="en-US" sz="2000" dirty="0"/>
              <a:t>(1 of 3)</a:t>
            </a:r>
          </a:p>
        </p:txBody>
      </p:sp>
      <p:sp>
        <p:nvSpPr>
          <p:cNvPr id="24579" name="Rectangle 3">
            <a:extLst>
              <a:ext uri="{FF2B5EF4-FFF2-40B4-BE49-F238E27FC236}">
                <a16:creationId xmlns:a16="http://schemas.microsoft.com/office/drawing/2014/main" id="{BF632D2B-C57F-448B-B156-38F54EA0D18C}"/>
              </a:ext>
            </a:extLst>
          </p:cNvPr>
          <p:cNvSpPr>
            <a:spLocks noGrp="1" noChangeArrowheads="1"/>
          </p:cNvSpPr>
          <p:nvPr>
            <p:ph idx="1"/>
          </p:nvPr>
        </p:nvSpPr>
        <p:spPr/>
        <p:txBody>
          <a:bodyPr/>
          <a:lstStyle/>
          <a:p>
            <a:r>
              <a:rPr lang="en-US" altLang="en-US" sz="2600" b="1" dirty="0"/>
              <a:t>Acidosis</a:t>
            </a:r>
            <a:r>
              <a:rPr lang="en-US" altLang="en-US" sz="2600" dirty="0"/>
              <a:t> - </a:t>
            </a:r>
            <a:r>
              <a:rPr lang="en-US" sz="2600" dirty="0"/>
              <a:t>it occurs when carbon dioxide, the primary waste product from cellular metabolism, accumulates in tissues (including blood) to form carbonic acid.</a:t>
            </a:r>
            <a:endParaRPr lang="en-US" altLang="en-US" sz="2600" dirty="0"/>
          </a:p>
          <a:p>
            <a:r>
              <a:rPr lang="en-US" altLang="en-US" sz="2600" b="1" dirty="0"/>
              <a:t>Acromegaly</a:t>
            </a:r>
            <a:r>
              <a:rPr lang="en-US" altLang="en-US" sz="2600" dirty="0"/>
              <a:t> - </a:t>
            </a:r>
            <a:r>
              <a:rPr lang="en-US" sz="2600" dirty="0"/>
              <a:t>a sign of bone structure enlargement in an adult without a gain in height </a:t>
            </a:r>
            <a:endParaRPr lang="en-US" altLang="en-US" sz="2600" dirty="0"/>
          </a:p>
          <a:p>
            <a:pPr lvl="1"/>
            <a:r>
              <a:rPr lang="en-US" altLang="en-US" sz="2600" dirty="0" err="1"/>
              <a:t>acr</a:t>
            </a:r>
            <a:r>
              <a:rPr lang="en-US" altLang="en-US" sz="2600" dirty="0"/>
              <a:t>/o = extremity</a:t>
            </a:r>
          </a:p>
          <a:p>
            <a:pPr lvl="1"/>
            <a:r>
              <a:rPr lang="en-US" altLang="en-US" sz="2600" dirty="0"/>
              <a:t>-</a:t>
            </a:r>
            <a:r>
              <a:rPr lang="en-US" altLang="en-US" sz="2600" dirty="0" err="1"/>
              <a:t>megaly</a:t>
            </a:r>
            <a:r>
              <a:rPr lang="en-US" altLang="en-US" sz="2600" dirty="0"/>
              <a:t> = abnormally large</a:t>
            </a:r>
          </a:p>
          <a:p>
            <a:r>
              <a:rPr lang="en-US" altLang="en-US" sz="2600" b="1" dirty="0"/>
              <a:t>Exophthalmos</a:t>
            </a:r>
            <a:r>
              <a:rPr lang="en-US" altLang="en-US" sz="2600" dirty="0"/>
              <a:t> - </a:t>
            </a:r>
            <a:r>
              <a:rPr lang="en-US" sz="2600" dirty="0"/>
              <a:t>the abnormal protrusion of the eyes</a:t>
            </a:r>
            <a:endParaRPr lang="en-US" altLang="en-US" sz="2600" dirty="0"/>
          </a:p>
        </p:txBody>
      </p:sp>
    </p:spTree>
    <p:extLst>
      <p:ext uri="{BB962C8B-B14F-4D97-AF65-F5344CB8AC3E}">
        <p14:creationId xmlns:p14="http://schemas.microsoft.com/office/powerpoint/2010/main" val="14504681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noChangeArrowheads="1"/>
          </p:cNvSpPr>
          <p:nvPr>
            <p:ph type="title"/>
          </p:nvPr>
        </p:nvSpPr>
        <p:spPr/>
        <p:txBody>
          <a:bodyPr/>
          <a:lstStyle/>
          <a:p>
            <a:r>
              <a:rPr lang="en-US" altLang="en-US"/>
              <a:t>Figure 15.2  </a:t>
            </a:r>
            <a:br>
              <a:rPr lang="en-US" altLang="en-US"/>
            </a:br>
            <a:r>
              <a:rPr lang="en-US" altLang="en-US"/>
              <a:t>A</a:t>
            </a:r>
            <a:r>
              <a:rPr lang="en-US"/>
              <a:t>cromegaly. Acromegaly is a metabolic disorder in which excessive amounts of growth hormone are secreted during adulthood, resulting in enlarged bones without increased height. The changes occur gradually and are often apparent mainly in the face and hands. In this photograph, a normal hand (left) is compared with the hand of a person of the same height, but with acromegaly (right).</a:t>
            </a:r>
            <a:endParaRPr lang="en-US" altLang="en-US"/>
          </a:p>
        </p:txBody>
      </p:sp>
      <p:pic>
        <p:nvPicPr>
          <p:cNvPr id="9" name="Picture 8" descr="A person with acromegaly has a hand approximately twice as large as that of a person of the same height without the conditi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3752528" cy="4114800"/>
          </a:xfrm>
          <a:prstGeom prst="rect">
            <a:avLst/>
          </a:prstGeom>
        </p:spPr>
      </p:pic>
      <p:pic>
        <p:nvPicPr>
          <p:cNvPr id="2050" name="Picture 2" descr="Acromegaly - Symptoms and causes - Mayo Clinic">
            <a:extLst>
              <a:ext uri="{FF2B5EF4-FFF2-40B4-BE49-F238E27FC236}">
                <a16:creationId xmlns:a16="http://schemas.microsoft.com/office/drawing/2014/main" id="{0684CDE3-D5A3-4A4C-BA21-C64E1660E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372" y="2740423"/>
            <a:ext cx="531462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349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9"/>
          <p:cNvSpPr>
            <a:spLocks noGrp="1" noChangeArrowheads="1"/>
          </p:cNvSpPr>
          <p:nvPr>
            <p:ph type="title"/>
          </p:nvPr>
        </p:nvSpPr>
        <p:spPr/>
        <p:txBody>
          <a:bodyPr/>
          <a:lstStyle/>
          <a:p>
            <a:r>
              <a:rPr lang="en-US" altLang="en-US"/>
              <a:t>Figure 15.3 </a:t>
            </a:r>
            <a:br>
              <a:rPr lang="en-US" altLang="en-US"/>
            </a:br>
            <a:r>
              <a:rPr lang="en-US" altLang="en-US"/>
              <a:t>Exophthalmos. The protrusion of the eyes is a common symptom of hyperthyroidism.</a:t>
            </a:r>
          </a:p>
        </p:txBody>
      </p:sp>
      <p:pic>
        <p:nvPicPr>
          <p:cNvPr id="6" name="Picture 5" descr="A diagram shows a woman with eyeballs protruding from their socket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497" y="1219200"/>
            <a:ext cx="3573005" cy="5029200"/>
          </a:xfrm>
          <a:prstGeom prst="rect">
            <a:avLst/>
          </a:prstGeom>
        </p:spPr>
      </p:pic>
    </p:spTree>
    <p:extLst>
      <p:ext uri="{BB962C8B-B14F-4D97-AF65-F5344CB8AC3E}">
        <p14:creationId xmlns:p14="http://schemas.microsoft.com/office/powerpoint/2010/main" val="10844035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15372"/>
            <a:ext cx="9144000" cy="699028"/>
          </a:xfrm>
          <a:solidFill>
            <a:schemeClr val="bg2">
              <a:lumMod val="20000"/>
              <a:lumOff val="80000"/>
            </a:schemeClr>
          </a:solidFill>
        </p:spPr>
        <p:txBody>
          <a:bodyPr/>
          <a:lstStyle/>
          <a:p>
            <a:r>
              <a:rPr lang="en-US" altLang="en-US" sz="3200" dirty="0"/>
              <a:t>Signs and Symptoms of the Endocrine System </a:t>
            </a:r>
            <a:r>
              <a:rPr lang="en-US" altLang="en-US" sz="2400" dirty="0"/>
              <a:t>(2 of 3)</a:t>
            </a:r>
          </a:p>
        </p:txBody>
      </p:sp>
      <p:sp>
        <p:nvSpPr>
          <p:cNvPr id="27651" name="Rectangle 3">
            <a:extLst>
              <a:ext uri="{FF2B5EF4-FFF2-40B4-BE49-F238E27FC236}">
                <a16:creationId xmlns:a16="http://schemas.microsoft.com/office/drawing/2014/main" id="{CE2DD627-04B6-45E7-9493-EA6CABB8E681}"/>
              </a:ext>
            </a:extLst>
          </p:cNvPr>
          <p:cNvSpPr>
            <a:spLocks noGrp="1" noChangeArrowheads="1"/>
          </p:cNvSpPr>
          <p:nvPr>
            <p:ph idx="1"/>
          </p:nvPr>
        </p:nvSpPr>
        <p:spPr/>
        <p:txBody>
          <a:bodyPr/>
          <a:lstStyle/>
          <a:p>
            <a:r>
              <a:rPr lang="en-US" altLang="en-US" sz="2800" b="1" dirty="0"/>
              <a:t>Goiter </a:t>
            </a:r>
            <a:r>
              <a:rPr lang="en-US" altLang="en-US" sz="2800" dirty="0"/>
              <a:t>- </a:t>
            </a:r>
            <a:r>
              <a:rPr lang="en-US" sz="2800" dirty="0"/>
              <a:t>an abnormal enlargement of the thyroid gland caused by a tumor, lack of iodine in the diet, or an infection</a:t>
            </a:r>
            <a:endParaRPr lang="en-US" altLang="en-US" sz="2800" dirty="0"/>
          </a:p>
          <a:p>
            <a:r>
              <a:rPr lang="en-US" altLang="en-US" sz="2800" b="1" dirty="0"/>
              <a:t>Hirsutism </a:t>
            </a:r>
            <a:r>
              <a:rPr lang="en-US" altLang="en-US" sz="2800" dirty="0"/>
              <a:t>- </a:t>
            </a:r>
            <a:r>
              <a:rPr lang="en-US" sz="2800" dirty="0"/>
              <a:t>symptom of excessive body hair in a caused by hypersecretion of androgens by the adrenal cortex</a:t>
            </a:r>
            <a:endParaRPr lang="en-US" altLang="en-US" sz="2800" dirty="0"/>
          </a:p>
        </p:txBody>
      </p:sp>
      <p:pic>
        <p:nvPicPr>
          <p:cNvPr id="3074" name="Picture 2" descr="Hirsutism and Hypertrichosis - Dermatologic Disorders - MSD Manual  Professional Edition">
            <a:extLst>
              <a:ext uri="{FF2B5EF4-FFF2-40B4-BE49-F238E27FC236}">
                <a16:creationId xmlns:a16="http://schemas.microsoft.com/office/drawing/2014/main" id="{6D57E554-1F86-4A2B-953D-450D4B8E6C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86200"/>
            <a:ext cx="2819399" cy="26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7153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a:t>Figure 15.4</a:t>
            </a:r>
            <a:br>
              <a:rPr lang="it-IT"/>
            </a:br>
            <a:r>
              <a:rPr lang="it-IT"/>
              <a:t>Goiter. A goiter appears as a swelling in the anterior neck region, at the location of the thyroid gland.</a:t>
            </a:r>
            <a:endParaRPr lang="en-US"/>
          </a:p>
        </p:txBody>
      </p:sp>
      <p:pic>
        <p:nvPicPr>
          <p:cNvPr id="11" name="Picture 10" descr="A woman with a goiter, which appears as swelling in her anterior neck regi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371600"/>
            <a:ext cx="8229600" cy="4760259"/>
          </a:xfrm>
          <a:prstGeom prst="rect">
            <a:avLst/>
          </a:prstGeom>
        </p:spPr>
      </p:pic>
    </p:spTree>
    <p:extLst>
      <p:ext uri="{BB962C8B-B14F-4D97-AF65-F5344CB8AC3E}">
        <p14:creationId xmlns:p14="http://schemas.microsoft.com/office/powerpoint/2010/main" val="14480594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15372"/>
            <a:ext cx="9144000" cy="699028"/>
          </a:xfrm>
          <a:solidFill>
            <a:schemeClr val="bg2">
              <a:lumMod val="20000"/>
              <a:lumOff val="80000"/>
            </a:schemeClr>
          </a:solidFill>
        </p:spPr>
        <p:txBody>
          <a:bodyPr/>
          <a:lstStyle/>
          <a:p>
            <a:r>
              <a:rPr lang="en-US" altLang="en-US" sz="3200" dirty="0"/>
              <a:t>Signs and Symptoms of the Endocrine System </a:t>
            </a:r>
            <a:r>
              <a:rPr lang="en-US" altLang="en-US" sz="2400" dirty="0"/>
              <a:t>(3 of 3)</a:t>
            </a:r>
          </a:p>
        </p:txBody>
      </p:sp>
      <p:sp>
        <p:nvSpPr>
          <p:cNvPr id="28675" name="Rectangle 3">
            <a:extLst>
              <a:ext uri="{FF2B5EF4-FFF2-40B4-BE49-F238E27FC236}">
                <a16:creationId xmlns:a16="http://schemas.microsoft.com/office/drawing/2014/main" id="{DF0070F9-7CF4-4EAE-A689-60B1AA2EE503}"/>
              </a:ext>
            </a:extLst>
          </p:cNvPr>
          <p:cNvSpPr>
            <a:spLocks noGrp="1" noChangeArrowheads="1"/>
          </p:cNvSpPr>
          <p:nvPr>
            <p:ph idx="1"/>
          </p:nvPr>
        </p:nvSpPr>
        <p:spPr>
          <a:xfrm>
            <a:off x="457200" y="1447800"/>
            <a:ext cx="8229600" cy="4800600"/>
          </a:xfrm>
        </p:spPr>
        <p:txBody>
          <a:bodyPr/>
          <a:lstStyle/>
          <a:p>
            <a:r>
              <a:rPr lang="en-US" altLang="en-US" sz="2400" b="1" dirty="0"/>
              <a:t>Ketosis</a:t>
            </a:r>
            <a:r>
              <a:rPr lang="en-US" altLang="en-US" sz="2400" dirty="0"/>
              <a:t> - </a:t>
            </a:r>
            <a:r>
              <a:rPr lang="en-US" sz="2400" dirty="0"/>
              <a:t>excessive amount of ketone bodies in the blood and urine and is a sign of unmanaged diabetes mellitus</a:t>
            </a:r>
            <a:endParaRPr lang="en-US" altLang="en-US" sz="2400" dirty="0"/>
          </a:p>
          <a:p>
            <a:r>
              <a:rPr lang="en-US" altLang="en-US" sz="2400" b="1" dirty="0"/>
              <a:t>Ketoacidosis </a:t>
            </a:r>
            <a:r>
              <a:rPr lang="en-US" altLang="en-US" sz="2400" dirty="0"/>
              <a:t>- </a:t>
            </a:r>
            <a:r>
              <a:rPr lang="en-US" sz="2400" dirty="0"/>
              <a:t>an acidic condition of the body by ketosis</a:t>
            </a:r>
            <a:endParaRPr lang="en-US" altLang="en-US" sz="2400" dirty="0"/>
          </a:p>
          <a:p>
            <a:r>
              <a:rPr lang="en-US" altLang="en-US" sz="2400" b="1" dirty="0">
                <a:solidFill>
                  <a:srgbClr val="001581"/>
                </a:solidFill>
              </a:rPr>
              <a:t>Polydipsia</a:t>
            </a:r>
            <a:r>
              <a:rPr lang="en-US" altLang="en-US" sz="2400" dirty="0"/>
              <a:t> - </a:t>
            </a:r>
            <a:r>
              <a:rPr lang="en-US" sz="2400" dirty="0"/>
              <a:t>abnormal state of excessive thirst occurs during certain disorders of the pituitary gland or the pancreas, including diabetes mellitus</a:t>
            </a:r>
            <a:endParaRPr lang="en-US" altLang="en-US" sz="2400" dirty="0"/>
          </a:p>
          <a:p>
            <a:pPr lvl="1"/>
            <a:r>
              <a:rPr lang="en-US" altLang="en-US" sz="2400" dirty="0"/>
              <a:t>poly- = excessive</a:t>
            </a:r>
          </a:p>
          <a:p>
            <a:pPr lvl="1"/>
            <a:r>
              <a:rPr lang="en-US" altLang="en-US" sz="2400" dirty="0"/>
              <a:t>dips/o = thirst</a:t>
            </a:r>
          </a:p>
          <a:p>
            <a:pPr lvl="1"/>
            <a:r>
              <a:rPr lang="en-US" altLang="en-US" sz="2400" dirty="0"/>
              <a:t>-</a:t>
            </a:r>
            <a:r>
              <a:rPr lang="en-US" altLang="en-US" sz="2400" dirty="0" err="1"/>
              <a:t>ia</a:t>
            </a:r>
            <a:r>
              <a:rPr lang="en-US" altLang="en-US" sz="2400" dirty="0"/>
              <a:t> = condition of</a:t>
            </a:r>
          </a:p>
          <a:p>
            <a:r>
              <a:rPr lang="en-US" altLang="en-US" sz="2400" b="1" dirty="0">
                <a:solidFill>
                  <a:srgbClr val="001581"/>
                </a:solidFill>
              </a:rPr>
              <a:t>Polyuria</a:t>
            </a:r>
            <a:r>
              <a:rPr lang="en-US" altLang="en-US" sz="2400" dirty="0"/>
              <a:t> - </a:t>
            </a:r>
            <a:r>
              <a:rPr lang="en-US" sz="2400" dirty="0"/>
              <a:t>the production of abnormally large volumes of urine</a:t>
            </a:r>
            <a:endParaRPr lang="en-US" altLang="en-US" sz="2400" dirty="0"/>
          </a:p>
        </p:txBody>
      </p:sp>
    </p:spTree>
    <p:extLst>
      <p:ext uri="{BB962C8B-B14F-4D97-AF65-F5344CB8AC3E}">
        <p14:creationId xmlns:p14="http://schemas.microsoft.com/office/powerpoint/2010/main" val="7804445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15372"/>
            <a:ext cx="8229600" cy="699028"/>
          </a:xfrm>
          <a:solidFill>
            <a:schemeClr val="bg2">
              <a:lumMod val="20000"/>
              <a:lumOff val="80000"/>
            </a:schemeClr>
          </a:solidFill>
        </p:spPr>
        <p:txBody>
          <a:bodyPr/>
          <a:lstStyle/>
          <a:p>
            <a:r>
              <a:rPr lang="en-US" altLang="en-US" dirty="0"/>
              <a:t>Diseases and Disorders: Word Parts</a:t>
            </a:r>
            <a:endParaRPr lang="en-US" alt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1261942336"/>
              </p:ext>
            </p:extLst>
          </p:nvPr>
        </p:nvGraphicFramePr>
        <p:xfrm>
          <a:off x="1047750" y="1828802"/>
          <a:ext cx="7048500" cy="4344061"/>
        </p:xfrm>
        <a:graphic>
          <a:graphicData uri="http://schemas.openxmlformats.org/drawingml/2006/table">
            <a:tbl>
              <a:tblPr/>
              <a:tblGrid>
                <a:gridCol w="3524250">
                  <a:extLst>
                    <a:ext uri="{9D8B030D-6E8A-4147-A177-3AD203B41FA5}">
                      <a16:colId xmlns:a16="http://schemas.microsoft.com/office/drawing/2014/main" val="20000"/>
                    </a:ext>
                  </a:extLst>
                </a:gridCol>
                <a:gridCol w="3524250">
                  <a:extLst>
                    <a:ext uri="{9D8B030D-6E8A-4147-A177-3AD203B41FA5}">
                      <a16:colId xmlns:a16="http://schemas.microsoft.com/office/drawing/2014/main" val="20001"/>
                    </a:ext>
                  </a:extLst>
                </a:gridCol>
              </a:tblGrid>
              <a:tr h="715617">
                <a:tc>
                  <a:txBody>
                    <a:bodyPr/>
                    <a:lstStyle/>
                    <a:p>
                      <a:pPr algn="l" fontAlgn="base"/>
                      <a:r>
                        <a:rPr lang="en-US" sz="2800" b="1" i="0" dirty="0">
                          <a:solidFill>
                            <a:srgbClr val="FFFFFF"/>
                          </a:solidFill>
                          <a:effectLst/>
                          <a:latin typeface="inherit"/>
                        </a:rPr>
                        <a:t>Prefix</a:t>
                      </a: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tc>
                  <a:txBody>
                    <a:bodyPr/>
                    <a:lstStyle/>
                    <a:p>
                      <a:pPr algn="l" fontAlgn="base"/>
                      <a:r>
                        <a:rPr lang="en-US" sz="2800" b="1" i="0">
                          <a:solidFill>
                            <a:srgbClr val="FFFFFF"/>
                          </a:solidFill>
                          <a:effectLst/>
                          <a:latin typeface="inherit"/>
                        </a:rPr>
                        <a:t>Definition</a:t>
                      </a: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715617">
                <a:tc>
                  <a:txBody>
                    <a:bodyPr/>
                    <a:lstStyle/>
                    <a:p>
                      <a:pPr algn="l" fontAlgn="base"/>
                      <a:r>
                        <a:rPr lang="en-US" sz="2800" b="1">
                          <a:effectLst/>
                          <a:latin typeface="inherit"/>
                        </a:rPr>
                        <a:t>endo-</a:t>
                      </a:r>
                      <a:endParaRPr lang="en-US" sz="280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tc>
                  <a:txBody>
                    <a:bodyPr/>
                    <a:lstStyle/>
                    <a:p>
                      <a:pPr algn="l" fontAlgn="base"/>
                      <a:r>
                        <a:rPr lang="en-US" sz="2800" i="0" dirty="0">
                          <a:solidFill>
                            <a:srgbClr val="00B0F0"/>
                          </a:solidFill>
                          <a:effectLst/>
                          <a:latin typeface="inherit"/>
                        </a:rPr>
                        <a:t>within</a:t>
                      </a:r>
                      <a:endParaRPr lang="en-US" sz="2800" i="0" dirty="0">
                        <a:solidFill>
                          <a:srgbClr val="00B0F0"/>
                        </a:solidFill>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52330">
                <a:tc>
                  <a:txBody>
                    <a:bodyPr/>
                    <a:lstStyle/>
                    <a:p>
                      <a:pPr algn="l" fontAlgn="base"/>
                      <a:r>
                        <a:rPr lang="en-US" sz="2800" b="1">
                          <a:effectLst/>
                          <a:latin typeface="inherit"/>
                        </a:rPr>
                        <a:t>hyper-</a:t>
                      </a:r>
                      <a:endParaRPr lang="en-US" sz="280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l" fontAlgn="base"/>
                      <a:r>
                        <a:rPr lang="en-US" sz="2800" i="0" dirty="0">
                          <a:solidFill>
                            <a:srgbClr val="00B0F0"/>
                          </a:solidFill>
                          <a:effectLst/>
                          <a:latin typeface="inherit"/>
                        </a:rPr>
                        <a:t>excessive, abnormally high, above</a:t>
                      </a:r>
                      <a:endParaRPr lang="en-US" sz="2800" i="0" dirty="0">
                        <a:solidFill>
                          <a:srgbClr val="00B0F0"/>
                        </a:solidFill>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715617">
                <a:tc>
                  <a:txBody>
                    <a:bodyPr/>
                    <a:lstStyle/>
                    <a:p>
                      <a:pPr algn="l" fontAlgn="base"/>
                      <a:r>
                        <a:rPr lang="en-US" sz="2800" b="1">
                          <a:effectLst/>
                          <a:latin typeface="inherit"/>
                        </a:rPr>
                        <a:t>hypo-</a:t>
                      </a:r>
                      <a:endParaRPr lang="en-US" sz="280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tc>
                  <a:txBody>
                    <a:bodyPr/>
                    <a:lstStyle/>
                    <a:p>
                      <a:pPr algn="l" fontAlgn="base"/>
                      <a:r>
                        <a:rPr lang="en-US" sz="2800" i="0" dirty="0">
                          <a:solidFill>
                            <a:srgbClr val="00B0F0"/>
                          </a:solidFill>
                          <a:effectLst/>
                          <a:latin typeface="inherit"/>
                        </a:rPr>
                        <a:t>deficient, abnormally low, below</a:t>
                      </a:r>
                      <a:endParaRPr lang="en-US" sz="2800" i="0" dirty="0">
                        <a:solidFill>
                          <a:srgbClr val="00B0F0"/>
                        </a:solidFill>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15617">
                <a:tc>
                  <a:txBody>
                    <a:bodyPr/>
                    <a:lstStyle/>
                    <a:p>
                      <a:pPr algn="l" fontAlgn="base"/>
                      <a:r>
                        <a:rPr lang="en-US" sz="2800" b="1">
                          <a:effectLst/>
                          <a:latin typeface="inherit"/>
                        </a:rPr>
                        <a:t>para-</a:t>
                      </a:r>
                      <a:endParaRPr lang="en-US" sz="280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l" fontAlgn="base"/>
                      <a:r>
                        <a:rPr lang="en-US" sz="2800" i="0" dirty="0">
                          <a:solidFill>
                            <a:srgbClr val="00B0F0"/>
                          </a:solidFill>
                          <a:effectLst/>
                          <a:latin typeface="inherit"/>
                        </a:rPr>
                        <a:t>alongside, abnormal</a:t>
                      </a:r>
                      <a:endParaRPr lang="en-US" sz="2800" i="0" dirty="0">
                        <a:solidFill>
                          <a:srgbClr val="00B0F0"/>
                        </a:solidFill>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8341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chemeClr val="bg2">
              <a:lumMod val="20000"/>
              <a:lumOff val="80000"/>
            </a:schemeClr>
          </a:solidFill>
        </p:spPr>
        <p:txBody>
          <a:bodyPr/>
          <a:lstStyle/>
          <a:p>
            <a:r>
              <a:rPr lang="en-US" altLang="en-US" dirty="0"/>
              <a:t>Diseases and Disorders of the Endocrine System </a:t>
            </a:r>
            <a:r>
              <a:rPr lang="en-US" altLang="en-US" sz="2800" dirty="0"/>
              <a:t>(1 of 8)</a:t>
            </a:r>
          </a:p>
        </p:txBody>
      </p:sp>
      <p:sp>
        <p:nvSpPr>
          <p:cNvPr id="34819" name="Rectangle 3">
            <a:extLst>
              <a:ext uri="{FF2B5EF4-FFF2-40B4-BE49-F238E27FC236}">
                <a16:creationId xmlns:a16="http://schemas.microsoft.com/office/drawing/2014/main" id="{C4FD4ADE-DE7F-459D-BDA3-C266FD0259B1}"/>
              </a:ext>
            </a:extLst>
          </p:cNvPr>
          <p:cNvSpPr>
            <a:spLocks noGrp="1" noChangeArrowheads="1"/>
          </p:cNvSpPr>
          <p:nvPr>
            <p:ph idx="1"/>
          </p:nvPr>
        </p:nvSpPr>
        <p:spPr>
          <a:xfrm>
            <a:off x="457200" y="1752600"/>
            <a:ext cx="8229600" cy="4373563"/>
          </a:xfrm>
        </p:spPr>
        <p:txBody>
          <a:bodyPr/>
          <a:lstStyle/>
          <a:p>
            <a:r>
              <a:rPr lang="en-US" altLang="en-US" sz="2800" b="1" dirty="0"/>
              <a:t>Adenocarcinoma</a:t>
            </a:r>
            <a:r>
              <a:rPr lang="en-US" altLang="en-US" sz="2800" dirty="0"/>
              <a:t> - </a:t>
            </a:r>
            <a:r>
              <a:rPr lang="en-US" sz="2800" dirty="0"/>
              <a:t>A malignant tumor that arises from epithelial tissue to form a glandular or </a:t>
            </a:r>
            <a:r>
              <a:rPr lang="en-US" sz="2800" dirty="0" err="1"/>
              <a:t>glandlike</a:t>
            </a:r>
            <a:r>
              <a:rPr lang="en-US" sz="2800" dirty="0"/>
              <a:t> pattern of cells</a:t>
            </a:r>
            <a:endParaRPr lang="en-US" altLang="en-US" sz="2800" dirty="0"/>
          </a:p>
          <a:p>
            <a:pPr lvl="1"/>
            <a:r>
              <a:rPr lang="en-US" altLang="en-US" sz="2800" dirty="0" err="1"/>
              <a:t>aden</a:t>
            </a:r>
            <a:r>
              <a:rPr lang="en-US" altLang="en-US" sz="2800" dirty="0"/>
              <a:t>/o = gland</a:t>
            </a:r>
          </a:p>
          <a:p>
            <a:pPr lvl="1"/>
            <a:r>
              <a:rPr lang="en-US" altLang="en-US" sz="2800" dirty="0" err="1"/>
              <a:t>carcin</a:t>
            </a:r>
            <a:r>
              <a:rPr lang="en-US" altLang="en-US" sz="2800" dirty="0"/>
              <a:t>/o = cancer</a:t>
            </a:r>
          </a:p>
          <a:p>
            <a:pPr lvl="1"/>
            <a:r>
              <a:rPr lang="en-US" altLang="en-US" sz="2800" dirty="0"/>
              <a:t>-</a:t>
            </a:r>
            <a:r>
              <a:rPr lang="en-US" altLang="en-US" sz="2800" dirty="0" err="1"/>
              <a:t>oma</a:t>
            </a:r>
            <a:r>
              <a:rPr lang="en-US" altLang="en-US" sz="2800" dirty="0"/>
              <a:t> = tumor</a:t>
            </a:r>
          </a:p>
          <a:p>
            <a:r>
              <a:rPr lang="en-US" altLang="en-US" sz="2800" b="1" dirty="0"/>
              <a:t>Adenoma</a:t>
            </a:r>
            <a:r>
              <a:rPr lang="en-US" altLang="en-US" sz="2800" dirty="0"/>
              <a:t> - </a:t>
            </a:r>
            <a:r>
              <a:rPr lang="en-US" sz="2800" dirty="0"/>
              <a:t>benign tumor of glandular cells</a:t>
            </a:r>
            <a:endParaRPr lang="en-US" altLang="en-US" sz="2800" dirty="0"/>
          </a:p>
        </p:txBody>
      </p:sp>
    </p:spTree>
    <p:extLst>
      <p:ext uri="{BB962C8B-B14F-4D97-AF65-F5344CB8AC3E}">
        <p14:creationId xmlns:p14="http://schemas.microsoft.com/office/powerpoint/2010/main" val="3731829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bg2">
              <a:lumMod val="20000"/>
              <a:lumOff val="80000"/>
            </a:schemeClr>
          </a:solidFill>
        </p:spPr>
        <p:txBody>
          <a:bodyPr/>
          <a:lstStyle/>
          <a:p>
            <a:r>
              <a:rPr lang="en-US" altLang="en-US" dirty="0"/>
              <a:t>Diseases and Disorders of the Endocrine System </a:t>
            </a:r>
            <a:r>
              <a:rPr lang="en-US" altLang="en-US" sz="2800" dirty="0"/>
              <a:t>(2 of 8)</a:t>
            </a:r>
          </a:p>
        </p:txBody>
      </p:sp>
      <p:sp>
        <p:nvSpPr>
          <p:cNvPr id="35843" name="Rectangle 3">
            <a:extLst>
              <a:ext uri="{FF2B5EF4-FFF2-40B4-BE49-F238E27FC236}">
                <a16:creationId xmlns:a16="http://schemas.microsoft.com/office/drawing/2014/main" id="{3E5CEBD1-BBC6-48DC-AC9F-E89A237CA61C}"/>
              </a:ext>
            </a:extLst>
          </p:cNvPr>
          <p:cNvSpPr>
            <a:spLocks noGrp="1" noChangeArrowheads="1"/>
          </p:cNvSpPr>
          <p:nvPr>
            <p:ph idx="1"/>
          </p:nvPr>
        </p:nvSpPr>
        <p:spPr/>
        <p:txBody>
          <a:bodyPr/>
          <a:lstStyle/>
          <a:p>
            <a:r>
              <a:rPr lang="en-US" altLang="en-US" sz="2400" b="1" dirty="0" err="1"/>
              <a:t>Adrenalitis</a:t>
            </a:r>
            <a:r>
              <a:rPr lang="en-US" altLang="en-US" sz="2400" dirty="0"/>
              <a:t> - </a:t>
            </a:r>
            <a:r>
              <a:rPr lang="en-US" sz="2400" dirty="0"/>
              <a:t>an inflammation of the adrenal gland</a:t>
            </a:r>
            <a:endParaRPr lang="en-US" altLang="en-US" sz="2400" dirty="0"/>
          </a:p>
          <a:p>
            <a:pPr lvl="1"/>
            <a:r>
              <a:rPr lang="en-US" altLang="en-US" sz="2400" dirty="0"/>
              <a:t>Adrenal insufficiency - </a:t>
            </a:r>
            <a:r>
              <a:rPr lang="en-US" sz="2400" dirty="0"/>
              <a:t>Adrenal gland failure leads to several disorders, some of which are due to genetic errors</a:t>
            </a:r>
            <a:endParaRPr lang="en-US" altLang="en-US" sz="2400" dirty="0"/>
          </a:p>
          <a:p>
            <a:pPr lvl="1"/>
            <a:r>
              <a:rPr lang="en-US" altLang="en-US" sz="2400" dirty="0"/>
              <a:t>Adrenal hyperplasia - </a:t>
            </a:r>
            <a:r>
              <a:rPr lang="en-US" sz="2400" dirty="0"/>
              <a:t>excessive growth of the adrenal gland</a:t>
            </a:r>
            <a:endParaRPr lang="en-US" altLang="en-US" sz="2400" dirty="0"/>
          </a:p>
        </p:txBody>
      </p:sp>
    </p:spTree>
    <p:extLst>
      <p:ext uri="{BB962C8B-B14F-4D97-AF65-F5344CB8AC3E}">
        <p14:creationId xmlns:p14="http://schemas.microsoft.com/office/powerpoint/2010/main" val="18641105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28600"/>
            <a:ext cx="8229600" cy="1097280"/>
          </a:xfrm>
          <a:solidFill>
            <a:schemeClr val="bg2">
              <a:lumMod val="20000"/>
              <a:lumOff val="80000"/>
            </a:schemeClr>
          </a:solidFill>
        </p:spPr>
        <p:txBody>
          <a:bodyPr/>
          <a:lstStyle/>
          <a:p>
            <a:r>
              <a:rPr lang="en-US" altLang="en-US" dirty="0"/>
              <a:t>Diseases and Disorders of the Endocrine System </a:t>
            </a:r>
            <a:r>
              <a:rPr lang="en-US" altLang="en-US" sz="2800" dirty="0"/>
              <a:t>(3 of 8)</a:t>
            </a:r>
          </a:p>
        </p:txBody>
      </p:sp>
      <p:sp>
        <p:nvSpPr>
          <p:cNvPr id="36867" name="Rectangle 3">
            <a:extLst>
              <a:ext uri="{FF2B5EF4-FFF2-40B4-BE49-F238E27FC236}">
                <a16:creationId xmlns:a16="http://schemas.microsoft.com/office/drawing/2014/main" id="{FFE6F5E0-02D3-4C7C-BCA5-46889840BD5C}"/>
              </a:ext>
            </a:extLst>
          </p:cNvPr>
          <p:cNvSpPr>
            <a:spLocks noGrp="1" noChangeArrowheads="1"/>
          </p:cNvSpPr>
          <p:nvPr>
            <p:ph idx="1"/>
          </p:nvPr>
        </p:nvSpPr>
        <p:spPr/>
        <p:txBody>
          <a:bodyPr/>
          <a:lstStyle/>
          <a:p>
            <a:r>
              <a:rPr lang="en-US" altLang="en-US" sz="2800" b="1" dirty="0"/>
              <a:t>Congenital hypothyroidism </a:t>
            </a:r>
            <a:r>
              <a:rPr lang="en-US" altLang="en-US" sz="2800" dirty="0"/>
              <a:t>(Cretinism) - </a:t>
            </a:r>
            <a:r>
              <a:rPr lang="en-US" sz="2800" dirty="0"/>
              <a:t>A child suffering from the thyroid gland’s inability to produce normal levels of growth hormone at birth </a:t>
            </a:r>
            <a:endParaRPr lang="en-US" altLang="en-US" sz="2800" dirty="0"/>
          </a:p>
          <a:p>
            <a:r>
              <a:rPr lang="en-US" altLang="en-US" sz="2800" b="1" dirty="0"/>
              <a:t>Cushing syndrome </a:t>
            </a:r>
            <a:r>
              <a:rPr lang="en-US" altLang="en-US" sz="2800" dirty="0"/>
              <a:t>- </a:t>
            </a:r>
            <a:r>
              <a:rPr lang="en-US" sz="2800" dirty="0"/>
              <a:t>syndrome caused by excessive secretion of the hormone cortisol by the adrenal cortex and affecting many organs</a:t>
            </a:r>
            <a:endParaRPr lang="en-US" altLang="en-US" sz="2800" dirty="0"/>
          </a:p>
        </p:txBody>
      </p:sp>
    </p:spTree>
    <p:extLst>
      <p:ext uri="{BB962C8B-B14F-4D97-AF65-F5344CB8AC3E}">
        <p14:creationId xmlns:p14="http://schemas.microsoft.com/office/powerpoint/2010/main" val="19719978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15372"/>
            <a:ext cx="8229600" cy="699028"/>
          </a:xfrm>
          <a:solidFill>
            <a:schemeClr val="bg2">
              <a:lumMod val="20000"/>
              <a:lumOff val="80000"/>
            </a:schemeClr>
          </a:solidFill>
        </p:spPr>
        <p:txBody>
          <a:bodyPr/>
          <a:lstStyle/>
          <a:p>
            <a:r>
              <a:rPr lang="en-US" altLang="en-US" dirty="0"/>
              <a:t>Learning Objectives</a:t>
            </a:r>
            <a:endParaRPr lang="en-US" altLang="en-US" sz="2800" dirty="0"/>
          </a:p>
        </p:txBody>
      </p:sp>
      <p:sp>
        <p:nvSpPr>
          <p:cNvPr id="11267" name="Rectangle 3"/>
          <p:cNvSpPr>
            <a:spLocks noGrp="1" noChangeArrowheads="1"/>
          </p:cNvSpPr>
          <p:nvPr>
            <p:ph sz="quarter" idx="14"/>
          </p:nvPr>
        </p:nvSpPr>
        <p:spPr/>
        <p:txBody>
          <a:bodyPr/>
          <a:lstStyle/>
          <a:p>
            <a:pPr marL="0" indent="0">
              <a:buNone/>
            </a:pPr>
            <a:r>
              <a:rPr lang="en-US" altLang="en-US" sz="2400" b="1" dirty="0">
                <a:solidFill>
                  <a:srgbClr val="007FA3"/>
                </a:solidFill>
              </a:rPr>
              <a:t>1</a:t>
            </a:r>
            <a:r>
              <a:rPr lang="en-US" altLang="en-US" sz="2400" dirty="0"/>
              <a:t>  Define and spell the word parts used to create terms for the endocrine system. </a:t>
            </a:r>
          </a:p>
          <a:p>
            <a:pPr marL="0" indent="0">
              <a:buNone/>
            </a:pPr>
            <a:r>
              <a:rPr lang="en-US" altLang="en-US" sz="2400" b="1" dirty="0">
                <a:solidFill>
                  <a:srgbClr val="007FA3"/>
                </a:solidFill>
              </a:rPr>
              <a:t>2</a:t>
            </a:r>
            <a:r>
              <a:rPr lang="en-US" altLang="en-US" sz="2400" dirty="0"/>
              <a:t>  Identify the major organs of the endocrine system and describe their structure and function. </a:t>
            </a:r>
          </a:p>
          <a:p>
            <a:pPr marL="0" indent="0">
              <a:buNone/>
            </a:pPr>
            <a:r>
              <a:rPr lang="en-US" altLang="en-US" sz="2400" b="1" dirty="0">
                <a:solidFill>
                  <a:srgbClr val="007FA3"/>
                </a:solidFill>
              </a:rPr>
              <a:t>3</a:t>
            </a:r>
            <a:r>
              <a:rPr lang="en-US" altLang="en-US" sz="2400" b="1" dirty="0"/>
              <a:t> </a:t>
            </a:r>
            <a:r>
              <a:rPr lang="en-US" altLang="en-US" sz="2400" dirty="0"/>
              <a:t> Break down and define common medical terms used for symptoms, diseases, disorders, procedures, treatments, and devices associated with the endocrine system.</a:t>
            </a:r>
          </a:p>
        </p:txBody>
      </p:sp>
    </p:spTree>
    <p:extLst>
      <p:ext uri="{BB962C8B-B14F-4D97-AF65-F5344CB8AC3E}">
        <p14:creationId xmlns:p14="http://schemas.microsoft.com/office/powerpoint/2010/main" val="20442298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7"/>
          <p:cNvSpPr>
            <a:spLocks noGrp="1" noChangeArrowheads="1"/>
          </p:cNvSpPr>
          <p:nvPr>
            <p:ph type="title"/>
          </p:nvPr>
        </p:nvSpPr>
        <p:spPr>
          <a:xfrm>
            <a:off x="457200" y="228600"/>
            <a:ext cx="1752600" cy="3429000"/>
          </a:xfrm>
        </p:spPr>
        <p:txBody>
          <a:bodyPr/>
          <a:lstStyle/>
          <a:p>
            <a:r>
              <a:rPr lang="en-US" altLang="en-US" dirty="0"/>
              <a:t>Figure 15.5  </a:t>
            </a:r>
            <a:br>
              <a:rPr lang="en-US" altLang="en-US" dirty="0"/>
            </a:br>
            <a:r>
              <a:rPr lang="en-US" altLang="en-US" dirty="0"/>
              <a:t>Cushing syndrome. </a:t>
            </a:r>
            <a:br>
              <a:rPr lang="en-US" altLang="en-US" dirty="0"/>
            </a:br>
            <a:br>
              <a:rPr lang="en-US" altLang="en-US" dirty="0"/>
            </a:br>
            <a:r>
              <a:rPr lang="en-US" altLang="en-US" dirty="0"/>
              <a:t>This syndrome includes the symptoms of obesity, moon face, hyperglycemia, and muscle weakness.</a:t>
            </a:r>
          </a:p>
        </p:txBody>
      </p:sp>
      <p:pic>
        <p:nvPicPr>
          <p:cNvPr id="1026" name="Picture 2" descr="متلازمة كوشينج - الأعراض والأسباب - Mayo Clinic (مايو كلينك)">
            <a:extLst>
              <a:ext uri="{FF2B5EF4-FFF2-40B4-BE49-F238E27FC236}">
                <a16:creationId xmlns:a16="http://schemas.microsoft.com/office/drawing/2014/main" id="{5854E0FB-8BD4-4133-B1C8-AEBD91567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5159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566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chemeClr val="bg2">
              <a:lumMod val="20000"/>
              <a:lumOff val="80000"/>
            </a:schemeClr>
          </a:solidFill>
        </p:spPr>
        <p:txBody>
          <a:bodyPr/>
          <a:lstStyle/>
          <a:p>
            <a:r>
              <a:rPr lang="en-US" altLang="en-US" dirty="0"/>
              <a:t>Diseases and Disorders of the Endocrine System </a:t>
            </a:r>
            <a:r>
              <a:rPr lang="en-US" altLang="en-US" sz="2800" dirty="0"/>
              <a:t>(4 of 8)</a:t>
            </a:r>
          </a:p>
        </p:txBody>
      </p:sp>
      <p:sp>
        <p:nvSpPr>
          <p:cNvPr id="38915" name="Rectangle 3">
            <a:extLst>
              <a:ext uri="{FF2B5EF4-FFF2-40B4-BE49-F238E27FC236}">
                <a16:creationId xmlns:a16="http://schemas.microsoft.com/office/drawing/2014/main" id="{95AD8C67-933B-478B-A296-DFC0316EA307}"/>
              </a:ext>
            </a:extLst>
          </p:cNvPr>
          <p:cNvSpPr>
            <a:spLocks noGrp="1" noChangeArrowheads="1"/>
          </p:cNvSpPr>
          <p:nvPr>
            <p:ph idx="1"/>
          </p:nvPr>
        </p:nvSpPr>
        <p:spPr>
          <a:xfrm>
            <a:off x="483220" y="1968408"/>
            <a:ext cx="8229600" cy="4648200"/>
          </a:xfrm>
        </p:spPr>
        <p:txBody>
          <a:bodyPr/>
          <a:lstStyle/>
          <a:p>
            <a:r>
              <a:rPr lang="en-US" altLang="en-US" sz="2400" b="1" dirty="0"/>
              <a:t>Diabetes insipidus </a:t>
            </a:r>
            <a:r>
              <a:rPr lang="en-US" altLang="en-US" sz="2400" dirty="0"/>
              <a:t>(DI) - </a:t>
            </a:r>
            <a:r>
              <a:rPr lang="en-US" sz="2400" dirty="0"/>
              <a:t>caused by </a:t>
            </a:r>
            <a:r>
              <a:rPr lang="en-US" sz="2400" dirty="0" err="1"/>
              <a:t>hyposecretion</a:t>
            </a:r>
            <a:r>
              <a:rPr lang="en-US" sz="2400" dirty="0"/>
              <a:t> of ADH by the pituitary gland showing polydipsia and polyuria</a:t>
            </a:r>
            <a:endParaRPr lang="en-US" altLang="en-US" sz="2400" dirty="0"/>
          </a:p>
          <a:p>
            <a:r>
              <a:rPr lang="en-US" altLang="en-US" sz="2400" b="1" dirty="0"/>
              <a:t>Diabetes mellitus</a:t>
            </a:r>
            <a:r>
              <a:rPr lang="en-US" altLang="en-US" sz="2400" dirty="0"/>
              <a:t> (DM) - </a:t>
            </a:r>
            <a:r>
              <a:rPr lang="en-US" sz="2400" dirty="0"/>
              <a:t>chronic disorder of carbohydrate metabolism due to resistance of body cells to insulin, or deficiency or complete lack of insulin production by cells of the pancreas</a:t>
            </a:r>
            <a:endParaRPr lang="en-US" altLang="en-US" sz="2400" dirty="0"/>
          </a:p>
        </p:txBody>
      </p:sp>
    </p:spTree>
    <p:extLst>
      <p:ext uri="{BB962C8B-B14F-4D97-AF65-F5344CB8AC3E}">
        <p14:creationId xmlns:p14="http://schemas.microsoft.com/office/powerpoint/2010/main" val="792350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9"/>
          <p:cNvSpPr>
            <a:spLocks noGrp="1" noChangeArrowheads="1"/>
          </p:cNvSpPr>
          <p:nvPr>
            <p:ph type="title"/>
          </p:nvPr>
        </p:nvSpPr>
        <p:spPr>
          <a:xfrm>
            <a:off x="457200" y="228600"/>
            <a:ext cx="2209800" cy="5105400"/>
          </a:xfrm>
        </p:spPr>
        <p:txBody>
          <a:bodyPr/>
          <a:lstStyle/>
          <a:p>
            <a:r>
              <a:rPr lang="en-US" altLang="en-US" dirty="0"/>
              <a:t>Figure 15.6  </a:t>
            </a:r>
            <a:br>
              <a:rPr lang="en-US" altLang="en-US" dirty="0"/>
            </a:br>
            <a:r>
              <a:rPr lang="en-US" altLang="en-US" dirty="0"/>
              <a:t>Diabetes mellitus. </a:t>
            </a:r>
            <a:br>
              <a:rPr lang="en-US" altLang="en-US" dirty="0"/>
            </a:br>
            <a:br>
              <a:rPr lang="en-US" altLang="en-US" dirty="0"/>
            </a:br>
            <a:r>
              <a:rPr lang="en-US" altLang="en-US" dirty="0"/>
              <a:t>The metabolic disease diabetes mellitus, with symptoms of polydipsia, polyuria, and widely ranging blood sugar levels, produces many chronic complications if not managed carefully. They include an increased risk of blindness (diabetic retinopathy), kidney disease (diabetic nephropathy), and heart attack (cerebrovascular disease).</a:t>
            </a:r>
          </a:p>
        </p:txBody>
      </p:sp>
      <p:pic>
        <p:nvPicPr>
          <p:cNvPr id="5" name="Picture 4" descr="Chronic complications of diabetes mellitus include diabetic retinopathy, diabetic nephropathy, and cerebrovascular disease. In nonproliferative retinopathy, early stage, hemorrhages are present in the eyes, along with narrows arterioles, cotton-wool spots, and microaneurysms. In proliferative retinopathy, late stage, the hemorrhages are massive and retinitis proliferans are present.  &#10;Diabetic nephropathy is the result of diabetic glomerulosclerosis, a hardening of the glomerulus in the kidney. Diabetes millitus is the leading cause of end stage renal disease in the western world, and can result in a need for hemodialysis.&#10;Cerebrovascular disease can result in stroke due to a ruptured plaque in an artery supplying the brain with blood. It can also result in myocardial infarction and heart disease, including heart attack, which accounts for 70% of the mortality in people with diabetes. A bruised section of the heart is shown and is labeled myocardial infarction. A clogged atheromatous aorta is also depicted. The disease can also lead to atheromatous, an accumulation of material in the inner walls of the aorta and its branches.&#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52400"/>
            <a:ext cx="6324600" cy="6553200"/>
          </a:xfrm>
          <a:prstGeom prst="rect">
            <a:avLst/>
          </a:prstGeom>
        </p:spPr>
      </p:pic>
    </p:spTree>
    <p:extLst>
      <p:ext uri="{BB962C8B-B14F-4D97-AF65-F5344CB8AC3E}">
        <p14:creationId xmlns:p14="http://schemas.microsoft.com/office/powerpoint/2010/main" val="1908584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chemeClr val="bg2">
              <a:lumMod val="20000"/>
              <a:lumOff val="80000"/>
            </a:schemeClr>
          </a:solidFill>
        </p:spPr>
        <p:txBody>
          <a:bodyPr/>
          <a:lstStyle/>
          <a:p>
            <a:r>
              <a:rPr lang="en-US" altLang="en-US" dirty="0"/>
              <a:t>Diseases and Disorders of the Endocrine System </a:t>
            </a:r>
            <a:r>
              <a:rPr lang="en-US" altLang="en-US" sz="2800" dirty="0"/>
              <a:t>(5 of 8)</a:t>
            </a:r>
          </a:p>
        </p:txBody>
      </p:sp>
      <p:sp>
        <p:nvSpPr>
          <p:cNvPr id="41987" name="Rectangle 3">
            <a:extLst>
              <a:ext uri="{FF2B5EF4-FFF2-40B4-BE49-F238E27FC236}">
                <a16:creationId xmlns:a16="http://schemas.microsoft.com/office/drawing/2014/main" id="{08D610FA-2F68-435A-B7F8-6C850A506301}"/>
              </a:ext>
            </a:extLst>
          </p:cNvPr>
          <p:cNvSpPr>
            <a:spLocks noGrp="1" noChangeArrowheads="1"/>
          </p:cNvSpPr>
          <p:nvPr>
            <p:ph idx="1"/>
          </p:nvPr>
        </p:nvSpPr>
        <p:spPr/>
        <p:txBody>
          <a:bodyPr/>
          <a:lstStyle/>
          <a:p>
            <a:r>
              <a:rPr lang="en-US" altLang="en-US" sz="2400" b="1" dirty="0" err="1"/>
              <a:t>Hyperadrenalism</a:t>
            </a:r>
            <a:r>
              <a:rPr lang="en-US" altLang="en-US" sz="2400" dirty="0"/>
              <a:t> (</a:t>
            </a:r>
            <a:r>
              <a:rPr lang="en-US" sz="2400" dirty="0"/>
              <a:t>Cushing syndrome)</a:t>
            </a:r>
            <a:r>
              <a:rPr lang="en-US" altLang="en-US" sz="2400" dirty="0"/>
              <a:t> - </a:t>
            </a:r>
            <a:r>
              <a:rPr lang="en-US" sz="2400" dirty="0"/>
              <a:t>Excessive activity of one or more adrenal glands</a:t>
            </a:r>
            <a:endParaRPr lang="en-US" altLang="en-US" sz="2400" dirty="0"/>
          </a:p>
          <a:p>
            <a:r>
              <a:rPr lang="en-US" altLang="en-US" sz="2400" b="1" dirty="0"/>
              <a:t>Hypoadrenalism</a:t>
            </a:r>
            <a:r>
              <a:rPr lang="en-US" altLang="en-US" sz="2400" dirty="0"/>
              <a:t> - </a:t>
            </a:r>
            <a:r>
              <a:rPr lang="en-US" sz="2400" dirty="0"/>
              <a:t>opposite disorder occurs when the adrenal gland activity becomes abnormally reduced, resulting in the early symptoms of fatigue and darkening of the skin</a:t>
            </a:r>
            <a:endParaRPr lang="en-US" altLang="en-US" sz="2400" dirty="0"/>
          </a:p>
          <a:p>
            <a:pPr lvl="1"/>
            <a:r>
              <a:rPr lang="en-US" altLang="en-US" sz="2400" dirty="0"/>
              <a:t>Addison’s disease</a:t>
            </a:r>
          </a:p>
        </p:txBody>
      </p:sp>
    </p:spTree>
    <p:extLst>
      <p:ext uri="{BB962C8B-B14F-4D97-AF65-F5344CB8AC3E}">
        <p14:creationId xmlns:p14="http://schemas.microsoft.com/office/powerpoint/2010/main" val="15650522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F8EB-FC4B-4935-AC65-FAF9F4235A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EA0C4D-615D-44AC-930F-09369533E834}"/>
              </a:ext>
            </a:extLst>
          </p:cNvPr>
          <p:cNvSpPr>
            <a:spLocks noGrp="1"/>
          </p:cNvSpPr>
          <p:nvPr>
            <p:ph idx="1"/>
          </p:nvPr>
        </p:nvSpPr>
        <p:spPr/>
        <p:txBody>
          <a:bodyPr/>
          <a:lstStyle/>
          <a:p>
            <a:endParaRPr lang="en-US"/>
          </a:p>
        </p:txBody>
      </p:sp>
      <p:pic>
        <p:nvPicPr>
          <p:cNvPr id="4098" name="Picture 2" descr="Addison&amp;#39;s Disease: Symptoms, Causes And Treatment">
            <a:extLst>
              <a:ext uri="{FF2B5EF4-FFF2-40B4-BE49-F238E27FC236}">
                <a16:creationId xmlns:a16="http://schemas.microsoft.com/office/drawing/2014/main" id="{499CD864-F8DA-473F-AAA3-00DA47C61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372"/>
            <a:ext cx="9144000" cy="626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1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chemeClr val="bg2">
              <a:lumMod val="20000"/>
              <a:lumOff val="80000"/>
            </a:schemeClr>
          </a:solidFill>
        </p:spPr>
        <p:txBody>
          <a:bodyPr/>
          <a:lstStyle/>
          <a:p>
            <a:r>
              <a:rPr lang="en-US" altLang="en-US" dirty="0"/>
              <a:t>Diseases and Disorders of the Endocrine System </a:t>
            </a:r>
            <a:r>
              <a:rPr lang="en-US" altLang="en-US" sz="2800" dirty="0"/>
              <a:t>(6 of 8)</a:t>
            </a:r>
          </a:p>
        </p:txBody>
      </p:sp>
      <p:sp>
        <p:nvSpPr>
          <p:cNvPr id="43011" name="Rectangle 3">
            <a:extLst>
              <a:ext uri="{FF2B5EF4-FFF2-40B4-BE49-F238E27FC236}">
                <a16:creationId xmlns:a16="http://schemas.microsoft.com/office/drawing/2014/main" id="{198657FA-2219-484F-9CFD-1CC19E55C385}"/>
              </a:ext>
            </a:extLst>
          </p:cNvPr>
          <p:cNvSpPr>
            <a:spLocks noGrp="1" noChangeArrowheads="1"/>
          </p:cNvSpPr>
          <p:nvPr>
            <p:ph idx="1"/>
          </p:nvPr>
        </p:nvSpPr>
        <p:spPr>
          <a:xfrm>
            <a:off x="457200" y="1447800"/>
            <a:ext cx="8229600" cy="4648200"/>
          </a:xfrm>
        </p:spPr>
        <p:txBody>
          <a:bodyPr/>
          <a:lstStyle/>
          <a:p>
            <a:r>
              <a:rPr lang="en-US" altLang="en-US" sz="2200" b="1" dirty="0"/>
              <a:t>Hypercalcemia</a:t>
            </a:r>
            <a:r>
              <a:rPr lang="en-US" altLang="en-US" sz="2200" dirty="0"/>
              <a:t> - </a:t>
            </a:r>
            <a:r>
              <a:rPr lang="en-US" sz="2200" dirty="0"/>
              <a:t>calcium levels in the blood become abnormally high</a:t>
            </a:r>
            <a:endParaRPr lang="en-US" altLang="en-US" sz="2200" dirty="0"/>
          </a:p>
          <a:p>
            <a:pPr lvl="1"/>
            <a:r>
              <a:rPr lang="en-US" altLang="en-US" sz="2200" dirty="0"/>
              <a:t>hyper- = excessive</a:t>
            </a:r>
          </a:p>
          <a:p>
            <a:pPr lvl="1"/>
            <a:r>
              <a:rPr lang="en-US" altLang="en-US" sz="2200" dirty="0" err="1"/>
              <a:t>calc</a:t>
            </a:r>
            <a:r>
              <a:rPr lang="en-US" altLang="en-US" sz="2200" dirty="0"/>
              <a:t>/o = calcium</a:t>
            </a:r>
          </a:p>
          <a:p>
            <a:pPr lvl="1"/>
            <a:r>
              <a:rPr lang="en-US" altLang="en-US" sz="2200" dirty="0"/>
              <a:t>-</a:t>
            </a:r>
            <a:r>
              <a:rPr lang="en-US" altLang="en-US" sz="2200" dirty="0" err="1"/>
              <a:t>emia</a:t>
            </a:r>
            <a:r>
              <a:rPr lang="en-US" altLang="en-US" sz="2200" dirty="0"/>
              <a:t> = condition of blood</a:t>
            </a:r>
          </a:p>
          <a:p>
            <a:pPr lvl="2"/>
            <a:r>
              <a:rPr lang="en-US" altLang="en-US" sz="2200" dirty="0"/>
              <a:t>Excess parathyroid hormone (PTH)</a:t>
            </a:r>
          </a:p>
          <a:p>
            <a:r>
              <a:rPr lang="en-US" altLang="en-US" sz="2200" b="1" dirty="0"/>
              <a:t>Hypocalcemia</a:t>
            </a:r>
            <a:r>
              <a:rPr lang="en-US" altLang="en-US" sz="2200" dirty="0"/>
              <a:t> - </a:t>
            </a:r>
            <a:r>
              <a:rPr lang="en-US" sz="2200" dirty="0"/>
              <a:t>condition of abnormally low levels of calcium in the blood</a:t>
            </a:r>
            <a:endParaRPr lang="en-US" altLang="en-US" sz="2200" dirty="0"/>
          </a:p>
          <a:p>
            <a:r>
              <a:rPr lang="en-US" altLang="en-US" sz="2200" b="1" dirty="0"/>
              <a:t>Hyperglycemia</a:t>
            </a:r>
            <a:r>
              <a:rPr lang="en-US" altLang="en-US" sz="2200" dirty="0"/>
              <a:t> - </a:t>
            </a:r>
            <a:r>
              <a:rPr lang="en-US" sz="2200" dirty="0"/>
              <a:t>condition of blood excessive sugar</a:t>
            </a:r>
            <a:endParaRPr lang="en-US" altLang="en-US" sz="2200" dirty="0"/>
          </a:p>
          <a:p>
            <a:r>
              <a:rPr lang="en-US" altLang="en-US" sz="2200" b="1" dirty="0"/>
              <a:t>Hypoglycemia</a:t>
            </a:r>
            <a:r>
              <a:rPr lang="en-US" altLang="en-US" sz="2200" dirty="0"/>
              <a:t> - </a:t>
            </a:r>
            <a:r>
              <a:rPr lang="en-US" sz="2200" dirty="0"/>
              <a:t>blood sugar levels fall to abnormally low levels</a:t>
            </a:r>
            <a:endParaRPr lang="en-US" altLang="en-US" sz="2200" dirty="0"/>
          </a:p>
        </p:txBody>
      </p:sp>
    </p:spTree>
    <p:extLst>
      <p:ext uri="{BB962C8B-B14F-4D97-AF65-F5344CB8AC3E}">
        <p14:creationId xmlns:p14="http://schemas.microsoft.com/office/powerpoint/2010/main" val="3477803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solidFill>
            <a:schemeClr val="bg2">
              <a:lumMod val="20000"/>
              <a:lumOff val="80000"/>
            </a:schemeClr>
          </a:solidFill>
        </p:spPr>
        <p:txBody>
          <a:bodyPr/>
          <a:lstStyle/>
          <a:p>
            <a:r>
              <a:rPr lang="en-US" altLang="en-US" dirty="0"/>
              <a:t>Diseases and Disorders of the Endocrine System </a:t>
            </a:r>
            <a:r>
              <a:rPr lang="en-US" altLang="en-US" sz="2800" dirty="0"/>
              <a:t>(7 of 8)</a:t>
            </a:r>
          </a:p>
        </p:txBody>
      </p:sp>
      <p:sp>
        <p:nvSpPr>
          <p:cNvPr id="44035" name="Rectangle 3">
            <a:extLst>
              <a:ext uri="{FF2B5EF4-FFF2-40B4-BE49-F238E27FC236}">
                <a16:creationId xmlns:a16="http://schemas.microsoft.com/office/drawing/2014/main" id="{544CBC43-8B7A-4585-B2FC-B6FA336C8A6D}"/>
              </a:ext>
            </a:extLst>
          </p:cNvPr>
          <p:cNvSpPr>
            <a:spLocks noGrp="1" noChangeArrowheads="1"/>
          </p:cNvSpPr>
          <p:nvPr>
            <p:ph idx="1"/>
          </p:nvPr>
        </p:nvSpPr>
        <p:spPr>
          <a:xfrm>
            <a:off x="457200" y="1447800"/>
            <a:ext cx="8229600" cy="4800600"/>
          </a:xfrm>
        </p:spPr>
        <p:txBody>
          <a:bodyPr/>
          <a:lstStyle/>
          <a:p>
            <a:r>
              <a:rPr lang="en-US" altLang="en-US" sz="2000" b="1" dirty="0"/>
              <a:t>Hyperparathyroidism</a:t>
            </a:r>
            <a:r>
              <a:rPr lang="en-US" altLang="en-US" sz="2000" dirty="0"/>
              <a:t> - </a:t>
            </a:r>
            <a:r>
              <a:rPr lang="en-US" sz="2000" dirty="0"/>
              <a:t>excessive production of PTH by the parathyroid glands</a:t>
            </a:r>
            <a:endParaRPr lang="en-US" altLang="en-US" sz="2000" dirty="0"/>
          </a:p>
          <a:p>
            <a:r>
              <a:rPr lang="en-US" altLang="en-US" sz="2000" b="1" dirty="0"/>
              <a:t>Hypoparathyroidism</a:t>
            </a:r>
            <a:r>
              <a:rPr lang="en-US" altLang="en-US" sz="2000" dirty="0"/>
              <a:t> - </a:t>
            </a:r>
            <a:r>
              <a:rPr lang="en-US" sz="2000" dirty="0"/>
              <a:t>PTH levels are reduced</a:t>
            </a:r>
            <a:endParaRPr lang="en-US" altLang="en-US" sz="2000" dirty="0"/>
          </a:p>
          <a:p>
            <a:r>
              <a:rPr lang="en-US" altLang="en-US" sz="2000" b="1" dirty="0"/>
              <a:t>Hyperthyroidism</a:t>
            </a:r>
            <a:r>
              <a:rPr lang="en-US" altLang="en-US" sz="2000" dirty="0"/>
              <a:t> - </a:t>
            </a:r>
            <a:r>
              <a:rPr lang="en-US" sz="2000" dirty="0"/>
              <a:t>Excessive activity of the thyroid gland produces abnormally high levels of thyroid hormone</a:t>
            </a:r>
            <a:endParaRPr lang="en-US" altLang="en-US" sz="2000" dirty="0"/>
          </a:p>
          <a:p>
            <a:pPr lvl="1"/>
            <a:r>
              <a:rPr lang="en-US" altLang="en-US" sz="2000" b="1" dirty="0"/>
              <a:t>Graves’ disease </a:t>
            </a:r>
            <a:r>
              <a:rPr lang="en-US" altLang="en-US" sz="2000" dirty="0"/>
              <a:t>&gt; </a:t>
            </a:r>
            <a:r>
              <a:rPr lang="en-US" sz="2000" dirty="0"/>
              <a:t>believed to be an autoimmune disease of hyperthyroidism</a:t>
            </a:r>
            <a:endParaRPr lang="en-US" altLang="en-US" sz="2000" dirty="0"/>
          </a:p>
          <a:p>
            <a:pPr lvl="1"/>
            <a:r>
              <a:rPr lang="en-US" altLang="en-US" sz="2000" b="1" dirty="0"/>
              <a:t>Thyrotoxicosis</a:t>
            </a:r>
            <a:r>
              <a:rPr lang="en-US" altLang="en-US" sz="2000" dirty="0"/>
              <a:t> &gt; </a:t>
            </a:r>
            <a:r>
              <a:rPr lang="en-US" sz="2000" dirty="0"/>
              <a:t>triggered by infection or trauma and can become life-threatening</a:t>
            </a:r>
            <a:endParaRPr lang="en-US" altLang="en-US" sz="2000" dirty="0"/>
          </a:p>
          <a:p>
            <a:r>
              <a:rPr lang="en-US" altLang="en-US" sz="2000" b="1" dirty="0"/>
              <a:t>Hypothyroidism</a:t>
            </a:r>
            <a:r>
              <a:rPr lang="en-US" altLang="en-US" sz="2000" dirty="0"/>
              <a:t> - </a:t>
            </a:r>
            <a:r>
              <a:rPr lang="en-US" sz="2000" dirty="0"/>
              <a:t>When thyroid gland activity becomes deficient, thyroid hormone blood levels drop below normal</a:t>
            </a:r>
            <a:endParaRPr lang="en-US" altLang="en-US" sz="2000" dirty="0"/>
          </a:p>
          <a:p>
            <a:pPr lvl="1"/>
            <a:r>
              <a:rPr lang="en-US" altLang="en-US" sz="2000" b="1" dirty="0"/>
              <a:t>Hashimoto’s disease </a:t>
            </a:r>
            <a:r>
              <a:rPr lang="en-US" altLang="en-US" sz="2000" dirty="0"/>
              <a:t>- </a:t>
            </a:r>
            <a:r>
              <a:rPr lang="en-US" sz="2000" dirty="0"/>
              <a:t>autoimmune nature of hypothyroidism</a:t>
            </a:r>
            <a:endParaRPr lang="en-US" altLang="en-US" sz="2000" dirty="0"/>
          </a:p>
          <a:p>
            <a:pPr lvl="1"/>
            <a:r>
              <a:rPr lang="en-US" altLang="en-US" sz="2000" b="1" dirty="0"/>
              <a:t>Myxedema</a:t>
            </a:r>
            <a:r>
              <a:rPr lang="en-US" altLang="en-US" sz="2000" dirty="0"/>
              <a:t> - </a:t>
            </a:r>
            <a:r>
              <a:rPr lang="en-US" sz="2000" dirty="0"/>
              <a:t>chronic form of hypothyroidism</a:t>
            </a:r>
            <a:endParaRPr lang="en-US" altLang="en-US" sz="2000" dirty="0"/>
          </a:p>
        </p:txBody>
      </p:sp>
    </p:spTree>
    <p:extLst>
      <p:ext uri="{BB962C8B-B14F-4D97-AF65-F5344CB8AC3E}">
        <p14:creationId xmlns:p14="http://schemas.microsoft.com/office/powerpoint/2010/main" val="10113381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oiter - Causes, Symptoms, Treatment, Diagnosis, Dieat - WhyThyroid">
            <a:extLst>
              <a:ext uri="{FF2B5EF4-FFF2-40B4-BE49-F238E27FC236}">
                <a16:creationId xmlns:a16="http://schemas.microsoft.com/office/drawing/2014/main" id="{97F4D6D6-D23A-4A3C-86C3-AA678BBC2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001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1A43-81D0-453A-AB1A-8216C9C06B53}"/>
              </a:ext>
            </a:extLst>
          </p:cNvPr>
          <p:cNvSpPr>
            <a:spLocks noGrp="1"/>
          </p:cNvSpPr>
          <p:nvPr>
            <p:ph type="title"/>
          </p:nvPr>
        </p:nvSpPr>
        <p:spPr/>
        <p:txBody>
          <a:bodyPr/>
          <a:lstStyle/>
          <a:p>
            <a:endParaRPr lang="en-US"/>
          </a:p>
        </p:txBody>
      </p:sp>
      <p:pic>
        <p:nvPicPr>
          <p:cNvPr id="6146" name="Picture 2" descr="Hyperthyroidism and Hypothyroidism. Female with Signs and Symptoms of  Different Thyroid Gland Diseases Stock Vector - Illustration of graves,  female: 192782449">
            <a:extLst>
              <a:ext uri="{FF2B5EF4-FFF2-40B4-BE49-F238E27FC236}">
                <a16:creationId xmlns:a16="http://schemas.microsoft.com/office/drawing/2014/main" id="{6CADE108-D0AE-441F-8194-89585062A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4581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3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solidFill>
            <a:schemeClr val="accent5">
              <a:lumMod val="20000"/>
              <a:lumOff val="80000"/>
            </a:schemeClr>
          </a:solidFill>
        </p:spPr>
        <p:txBody>
          <a:bodyPr/>
          <a:lstStyle/>
          <a:p>
            <a:r>
              <a:rPr lang="en-US" altLang="en-US" dirty="0"/>
              <a:t>Diseases and Disorders of the Endocrine System </a:t>
            </a:r>
            <a:r>
              <a:rPr lang="en-US" altLang="en-US" sz="2800" dirty="0"/>
              <a:t>(8 of 8)</a:t>
            </a:r>
          </a:p>
        </p:txBody>
      </p:sp>
      <p:sp>
        <p:nvSpPr>
          <p:cNvPr id="47107" name="Rectangle 3">
            <a:extLst>
              <a:ext uri="{FF2B5EF4-FFF2-40B4-BE49-F238E27FC236}">
                <a16:creationId xmlns:a16="http://schemas.microsoft.com/office/drawing/2014/main" id="{5348A4EC-EB41-4102-B5CA-85666C126EF3}"/>
              </a:ext>
            </a:extLst>
          </p:cNvPr>
          <p:cNvSpPr>
            <a:spLocks noGrp="1" noChangeArrowheads="1"/>
          </p:cNvSpPr>
          <p:nvPr>
            <p:ph idx="1"/>
          </p:nvPr>
        </p:nvSpPr>
        <p:spPr/>
        <p:txBody>
          <a:bodyPr/>
          <a:lstStyle/>
          <a:p>
            <a:r>
              <a:rPr lang="en-US" altLang="en-US" sz="2400" b="1" dirty="0"/>
              <a:t>Hypogonadism</a:t>
            </a:r>
            <a:r>
              <a:rPr lang="en-US" altLang="en-US" sz="2400" dirty="0"/>
              <a:t> - </a:t>
            </a:r>
            <a:r>
              <a:rPr lang="en-US" sz="2400" dirty="0"/>
              <a:t>reduces the production of the sex hormones testosterone (produced by the male testes) and estrogen/progesterone (produced by the female ovaries)</a:t>
            </a:r>
            <a:endParaRPr lang="en-US" altLang="en-US" sz="2400" dirty="0"/>
          </a:p>
          <a:p>
            <a:pPr lvl="1"/>
            <a:r>
              <a:rPr lang="en-US" altLang="en-US" sz="2400" dirty="0"/>
              <a:t>Low amounts of FSH and LH from the pituitary gland</a:t>
            </a:r>
          </a:p>
          <a:p>
            <a:r>
              <a:rPr lang="en-US" altLang="en-US" sz="2400" b="1" dirty="0"/>
              <a:t>Pancreatitis</a:t>
            </a:r>
            <a:r>
              <a:rPr lang="en-US" altLang="en-US" sz="2400" dirty="0"/>
              <a:t> - </a:t>
            </a:r>
            <a:r>
              <a:rPr lang="en-US" sz="2400" dirty="0"/>
              <a:t>Inflammation of the pancreas</a:t>
            </a:r>
            <a:endParaRPr lang="en-US" altLang="en-US" sz="2400" dirty="0"/>
          </a:p>
          <a:p>
            <a:r>
              <a:rPr lang="en-US" altLang="en-US" sz="2400" b="1" dirty="0"/>
              <a:t>Pituitary dwarfism </a:t>
            </a:r>
            <a:r>
              <a:rPr lang="en-US" altLang="en-US" sz="2400" dirty="0"/>
              <a:t>- </a:t>
            </a:r>
            <a:r>
              <a:rPr lang="en-US" sz="2400" dirty="0"/>
              <a:t>pituitary growth hormone is deficient at birth, resulting in short stature</a:t>
            </a:r>
            <a:endParaRPr lang="en-US" altLang="en-US" sz="2400" dirty="0"/>
          </a:p>
          <a:p>
            <a:r>
              <a:rPr lang="en-US" altLang="en-US" sz="2400" b="1" dirty="0"/>
              <a:t>Pituitary gigantism </a:t>
            </a:r>
            <a:r>
              <a:rPr lang="en-US" altLang="en-US" sz="2400" dirty="0"/>
              <a:t>- </a:t>
            </a:r>
            <a:r>
              <a:rPr lang="en-US" sz="2400" dirty="0"/>
              <a:t>abnormally high production of pituitary growth hormone before adulthood </a:t>
            </a:r>
            <a:endParaRPr lang="en-US" altLang="en-US" sz="2400" dirty="0"/>
          </a:p>
          <a:p>
            <a:r>
              <a:rPr lang="en-US" altLang="en-US" sz="2400" b="1" dirty="0"/>
              <a:t>Thyroiditis</a:t>
            </a:r>
            <a:r>
              <a:rPr lang="en-US" altLang="en-US" sz="2400" dirty="0"/>
              <a:t> - </a:t>
            </a:r>
            <a:r>
              <a:rPr lang="en-US" sz="2400" dirty="0"/>
              <a:t>Inflammation of the thyroid gland</a:t>
            </a:r>
            <a:endParaRPr lang="en-US" altLang="en-US" sz="2400" dirty="0"/>
          </a:p>
        </p:txBody>
      </p:sp>
    </p:spTree>
    <p:extLst>
      <p:ext uri="{BB962C8B-B14F-4D97-AF65-F5344CB8AC3E}">
        <p14:creationId xmlns:p14="http://schemas.microsoft.com/office/powerpoint/2010/main" val="14865023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5372"/>
            <a:ext cx="8229600" cy="775228"/>
          </a:xfrm>
          <a:solidFill>
            <a:schemeClr val="bg2">
              <a:lumMod val="20000"/>
              <a:lumOff val="80000"/>
            </a:schemeClr>
          </a:solidFill>
        </p:spPr>
        <p:txBody>
          <a:bodyPr/>
          <a:lstStyle/>
          <a:p>
            <a:r>
              <a:rPr lang="en-US" altLang="en-US" dirty="0"/>
              <a:t>Anatomy and Physiology: Word Parts </a:t>
            </a:r>
            <a:r>
              <a:rPr lang="en-US" altLang="en-US" sz="2800" dirty="0"/>
              <a:t>(1 of 1)</a:t>
            </a:r>
          </a:p>
        </p:txBody>
      </p:sp>
      <p:graphicFrame>
        <p:nvGraphicFramePr>
          <p:cNvPr id="3" name="Table 2"/>
          <p:cNvGraphicFramePr>
            <a:graphicFrameLocks noGrp="1"/>
          </p:cNvGraphicFramePr>
          <p:nvPr>
            <p:extLst>
              <p:ext uri="{D42A27DB-BD31-4B8C-83A1-F6EECF244321}">
                <p14:modId xmlns:p14="http://schemas.microsoft.com/office/powerpoint/2010/main" val="2014842194"/>
              </p:ext>
            </p:extLst>
          </p:nvPr>
        </p:nvGraphicFramePr>
        <p:xfrm>
          <a:off x="304800" y="1523999"/>
          <a:ext cx="8458200" cy="3200400"/>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57200">
                <a:tc>
                  <a:txBody>
                    <a:bodyPr/>
                    <a:lstStyle/>
                    <a:p>
                      <a:pPr algn="ctr" fontAlgn="base"/>
                      <a:r>
                        <a:rPr lang="en-US" b="1" i="0" dirty="0">
                          <a:solidFill>
                            <a:srgbClr val="FFFFFF"/>
                          </a:solidFill>
                          <a:effectLst/>
                          <a:latin typeface="inherit"/>
                        </a:rPr>
                        <a:t>Combining Form</a:t>
                      </a: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tc>
                  <a:txBody>
                    <a:bodyPr/>
                    <a:lstStyle/>
                    <a:p>
                      <a:pPr algn="ctr" fontAlgn="base"/>
                      <a:r>
                        <a:rPr lang="en-US" b="1" i="0" dirty="0">
                          <a:solidFill>
                            <a:srgbClr val="FFFFFF"/>
                          </a:solidFill>
                          <a:effectLst/>
                          <a:latin typeface="inherit"/>
                        </a:rPr>
                        <a:t>Definition</a:t>
                      </a: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57200">
                <a:tc>
                  <a:txBody>
                    <a:bodyPr/>
                    <a:lstStyle/>
                    <a:p>
                      <a:pPr algn="ctr" fontAlgn="base"/>
                      <a:r>
                        <a:rPr lang="en-US" b="1">
                          <a:effectLst/>
                          <a:latin typeface="inherit"/>
                        </a:rPr>
                        <a:t>aden/o</a:t>
                      </a:r>
                      <a:endParaRPr lang="en-US">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tc>
                  <a:txBody>
                    <a:bodyPr/>
                    <a:lstStyle/>
                    <a:p>
                      <a:pPr algn="ctr" fontAlgn="base"/>
                      <a:r>
                        <a:rPr lang="en-US" b="1" i="0" dirty="0">
                          <a:effectLst/>
                          <a:latin typeface="inherit"/>
                        </a:rPr>
                        <a:t>gland</a:t>
                      </a:r>
                      <a:endParaRPr lang="en-US"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7200">
                <a:tc>
                  <a:txBody>
                    <a:bodyPr/>
                    <a:lstStyle/>
                    <a:p>
                      <a:pPr algn="ctr" fontAlgn="base"/>
                      <a:r>
                        <a:rPr lang="en-US" b="1" dirty="0" err="1">
                          <a:effectLst/>
                          <a:latin typeface="inherit"/>
                        </a:rPr>
                        <a:t>adren</a:t>
                      </a:r>
                      <a:r>
                        <a:rPr lang="en-US" b="1" dirty="0">
                          <a:effectLst/>
                          <a:latin typeface="inherit"/>
                        </a:rPr>
                        <a:t>/o</a:t>
                      </a:r>
                      <a:endParaRPr lang="en-US" dirty="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ctr" fontAlgn="base"/>
                      <a:r>
                        <a:rPr lang="en-US" b="1" i="0" dirty="0">
                          <a:effectLst/>
                          <a:latin typeface="inherit"/>
                        </a:rPr>
                        <a:t>adrenal gland</a:t>
                      </a:r>
                      <a:endParaRPr lang="en-US"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457200">
                <a:tc>
                  <a:txBody>
                    <a:bodyPr/>
                    <a:lstStyle/>
                    <a:p>
                      <a:pPr algn="ctr" fontAlgn="base"/>
                      <a:r>
                        <a:rPr lang="en-US" b="1">
                          <a:effectLst/>
                          <a:latin typeface="inherit"/>
                        </a:rPr>
                        <a:t>crin/o</a:t>
                      </a:r>
                      <a:endParaRPr lang="en-US">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tc>
                  <a:txBody>
                    <a:bodyPr/>
                    <a:lstStyle/>
                    <a:p>
                      <a:pPr algn="ctr" fontAlgn="base"/>
                      <a:r>
                        <a:rPr lang="en-US" b="1" i="0" dirty="0">
                          <a:effectLst/>
                          <a:latin typeface="inherit"/>
                        </a:rPr>
                        <a:t>to secrete</a:t>
                      </a:r>
                      <a:endParaRPr lang="en-US"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7200">
                <a:tc>
                  <a:txBody>
                    <a:bodyPr/>
                    <a:lstStyle/>
                    <a:p>
                      <a:pPr algn="ctr" fontAlgn="base"/>
                      <a:r>
                        <a:rPr lang="en-US" b="1">
                          <a:effectLst/>
                          <a:latin typeface="inherit"/>
                        </a:rPr>
                        <a:t>gonad/o</a:t>
                      </a:r>
                      <a:endParaRPr lang="en-US">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ctr" fontAlgn="base"/>
                      <a:r>
                        <a:rPr lang="en-US" b="1" i="0" dirty="0">
                          <a:effectLst/>
                          <a:latin typeface="inherit"/>
                        </a:rPr>
                        <a:t>sex gland</a:t>
                      </a:r>
                      <a:endParaRPr lang="en-US"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r h="457200">
                <a:tc>
                  <a:txBody>
                    <a:bodyPr/>
                    <a:lstStyle/>
                    <a:p>
                      <a:pPr algn="ctr" fontAlgn="base"/>
                      <a:r>
                        <a:rPr lang="en-US" b="1" dirty="0" err="1">
                          <a:effectLst/>
                          <a:latin typeface="inherit"/>
                        </a:rPr>
                        <a:t>pancreat</a:t>
                      </a:r>
                      <a:r>
                        <a:rPr lang="en-US" b="1" dirty="0">
                          <a:effectLst/>
                          <a:latin typeface="inherit"/>
                        </a:rPr>
                        <a:t>/o</a:t>
                      </a:r>
                      <a:endParaRPr lang="en-US" dirty="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ctr" fontAlgn="base"/>
                      <a:r>
                        <a:rPr lang="en-US" b="1" i="0" dirty="0">
                          <a:effectLst/>
                          <a:latin typeface="inherit"/>
                        </a:rPr>
                        <a:t>pancreas</a:t>
                      </a:r>
                      <a:endParaRPr lang="en-US"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6"/>
                  </a:ext>
                </a:extLst>
              </a:tr>
              <a:tr h="457200">
                <a:tc>
                  <a:txBody>
                    <a:bodyPr/>
                    <a:lstStyle/>
                    <a:p>
                      <a:pPr algn="ctr" fontAlgn="base"/>
                      <a:r>
                        <a:rPr lang="en-US" b="1" dirty="0" err="1">
                          <a:effectLst/>
                          <a:latin typeface="inherit"/>
                        </a:rPr>
                        <a:t>thyr</a:t>
                      </a:r>
                      <a:r>
                        <a:rPr lang="en-US" b="1" dirty="0">
                          <a:effectLst/>
                          <a:latin typeface="inherit"/>
                        </a:rPr>
                        <a:t>/o</a:t>
                      </a:r>
                      <a:endParaRPr lang="en-US" dirty="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ctr" fontAlgn="base"/>
                      <a:r>
                        <a:rPr lang="en-US" b="1" i="0" dirty="0">
                          <a:effectLst/>
                          <a:latin typeface="inherit"/>
                        </a:rPr>
                        <a:t>thyroid</a:t>
                      </a:r>
                      <a:endParaRPr lang="en-US"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509991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5"/>
          <p:cNvSpPr>
            <a:spLocks noGrp="1" noChangeArrowheads="1"/>
          </p:cNvSpPr>
          <p:nvPr>
            <p:ph type="title"/>
          </p:nvPr>
        </p:nvSpPr>
        <p:spPr/>
        <p:txBody>
          <a:bodyPr/>
          <a:lstStyle/>
          <a:p>
            <a:r>
              <a:rPr lang="en-US" altLang="en-US"/>
              <a:t>Figure 15.8  </a:t>
            </a:r>
            <a:br>
              <a:rPr lang="en-US" altLang="en-US"/>
            </a:br>
            <a:r>
              <a:rPr lang="en-US" altLang="en-US"/>
              <a:t>Pancreatitis. Inflammation of the pancreas may be the result of a bacterial infection, trauma, or chronic disease such as cancer.</a:t>
            </a:r>
          </a:p>
        </p:txBody>
      </p:sp>
      <p:pic>
        <p:nvPicPr>
          <p:cNvPr id="5" name="Picture 4" descr="The pancreas is a horn-shaped organ inferior to the liver. The duodenum segment of the small intestine wraps around it. The duodenal ampulla, a duct, connects the pancreas to the intestine. An inflammatory lesion is present on the pancreas.&#10;"/>
          <p:cNvPicPr>
            <a:picLocks noChangeAspect="1"/>
          </p:cNvPicPr>
          <p:nvPr/>
        </p:nvPicPr>
        <p:blipFill rotWithShape="1">
          <a:blip r:embed="rId2">
            <a:extLst>
              <a:ext uri="{28A0092B-C50C-407E-A947-70E740481C1C}">
                <a14:useLocalDpi xmlns:a14="http://schemas.microsoft.com/office/drawing/2010/main" val="0"/>
              </a:ext>
            </a:extLst>
          </a:blip>
          <a:srcRect t="10769"/>
          <a:stretch/>
        </p:blipFill>
        <p:spPr>
          <a:xfrm>
            <a:off x="457200" y="1752600"/>
            <a:ext cx="8458200" cy="4419600"/>
          </a:xfrm>
          <a:prstGeom prst="rect">
            <a:avLst/>
          </a:prstGeom>
        </p:spPr>
      </p:pic>
    </p:spTree>
    <p:extLst>
      <p:ext uri="{BB962C8B-B14F-4D97-AF65-F5344CB8AC3E}">
        <p14:creationId xmlns:p14="http://schemas.microsoft.com/office/powerpoint/2010/main" val="18719117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p:cNvSpPr>
            <a:spLocks noGrp="1" noChangeArrowheads="1"/>
          </p:cNvSpPr>
          <p:nvPr>
            <p:ph type="title"/>
          </p:nvPr>
        </p:nvSpPr>
        <p:spPr/>
        <p:txBody>
          <a:bodyPr/>
          <a:lstStyle/>
          <a:p>
            <a:r>
              <a:rPr lang="en-US" altLang="en-US"/>
              <a:t>Figure 15.9  </a:t>
            </a:r>
            <a:br>
              <a:rPr lang="en-US" altLang="en-US"/>
            </a:br>
            <a:r>
              <a:rPr lang="en-US" altLang="en-US"/>
              <a:t>Growth hormone disorders. Illustration of a pituitary giant and a pituitary dwarf, both adults of about the same age. </a:t>
            </a:r>
          </a:p>
        </p:txBody>
      </p:sp>
      <p:pic>
        <p:nvPicPr>
          <p:cNvPr id="5" name="Picture 4" descr="A man of shorter than normal stature stands next to a man of larger than normal statur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157" y="1295400"/>
            <a:ext cx="2019686" cy="5029200"/>
          </a:xfrm>
          <a:prstGeom prst="rect">
            <a:avLst/>
          </a:prstGeom>
        </p:spPr>
      </p:pic>
    </p:spTree>
    <p:extLst>
      <p:ext uri="{BB962C8B-B14F-4D97-AF65-F5344CB8AC3E}">
        <p14:creationId xmlns:p14="http://schemas.microsoft.com/office/powerpoint/2010/main" val="5849167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chemeClr val="bg2">
              <a:lumMod val="20000"/>
              <a:lumOff val="80000"/>
            </a:schemeClr>
          </a:solidFill>
        </p:spPr>
        <p:txBody>
          <a:bodyPr/>
          <a:lstStyle/>
          <a:p>
            <a:r>
              <a:rPr lang="en-US" altLang="en-US" dirty="0"/>
              <a:t>Treatments, Procedures, and Devices of the Endocrine System </a:t>
            </a:r>
            <a:r>
              <a:rPr lang="en-US" altLang="en-US" sz="2800" dirty="0"/>
              <a:t>(1 of 5)</a:t>
            </a:r>
          </a:p>
        </p:txBody>
      </p:sp>
      <p:sp>
        <p:nvSpPr>
          <p:cNvPr id="53251" name="Rectangle 3">
            <a:extLst>
              <a:ext uri="{FF2B5EF4-FFF2-40B4-BE49-F238E27FC236}">
                <a16:creationId xmlns:a16="http://schemas.microsoft.com/office/drawing/2014/main" id="{359FDA88-BE61-40CA-980F-BD005811F645}"/>
              </a:ext>
            </a:extLst>
          </p:cNvPr>
          <p:cNvSpPr>
            <a:spLocks noGrp="1" noChangeArrowheads="1"/>
          </p:cNvSpPr>
          <p:nvPr>
            <p:ph idx="1"/>
          </p:nvPr>
        </p:nvSpPr>
        <p:spPr/>
        <p:txBody>
          <a:bodyPr/>
          <a:lstStyle/>
          <a:p>
            <a:r>
              <a:rPr lang="en-US" altLang="en-US" sz="2800" b="1" dirty="0"/>
              <a:t>Adrenalectomy</a:t>
            </a:r>
            <a:r>
              <a:rPr lang="en-US" altLang="en-US" sz="2800" dirty="0"/>
              <a:t> - </a:t>
            </a:r>
            <a:r>
              <a:rPr lang="en-US" sz="2800" dirty="0"/>
              <a:t>A procedure involving the surgical excision, or removal, of one or both of the adrenal glands </a:t>
            </a:r>
            <a:endParaRPr lang="en-US" altLang="en-US" sz="2800" dirty="0"/>
          </a:p>
        </p:txBody>
      </p:sp>
    </p:spTree>
    <p:extLst>
      <p:ext uri="{BB962C8B-B14F-4D97-AF65-F5344CB8AC3E}">
        <p14:creationId xmlns:p14="http://schemas.microsoft.com/office/powerpoint/2010/main" val="11075578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solidFill>
            <a:schemeClr val="bg2">
              <a:lumMod val="20000"/>
              <a:lumOff val="80000"/>
            </a:schemeClr>
          </a:solidFill>
        </p:spPr>
        <p:txBody>
          <a:bodyPr/>
          <a:lstStyle/>
          <a:p>
            <a:r>
              <a:rPr lang="en-US" altLang="en-US" dirty="0"/>
              <a:t>Treatments, Procedures, and Devices of the Endocrine System </a:t>
            </a:r>
            <a:r>
              <a:rPr lang="en-US" altLang="en-US" sz="2800" dirty="0"/>
              <a:t>(2 of 5)</a:t>
            </a:r>
          </a:p>
        </p:txBody>
      </p:sp>
      <p:sp>
        <p:nvSpPr>
          <p:cNvPr id="54275" name="Rectangle 3">
            <a:extLst>
              <a:ext uri="{FF2B5EF4-FFF2-40B4-BE49-F238E27FC236}">
                <a16:creationId xmlns:a16="http://schemas.microsoft.com/office/drawing/2014/main" id="{BCAA1856-AEEF-4899-9BFE-DF869A38129B}"/>
              </a:ext>
            </a:extLst>
          </p:cNvPr>
          <p:cNvSpPr>
            <a:spLocks noGrp="1" noChangeArrowheads="1"/>
          </p:cNvSpPr>
          <p:nvPr>
            <p:ph idx="1"/>
          </p:nvPr>
        </p:nvSpPr>
        <p:spPr/>
        <p:txBody>
          <a:bodyPr/>
          <a:lstStyle/>
          <a:p>
            <a:r>
              <a:rPr lang="en-US" altLang="en-US" sz="2800" b="1" dirty="0"/>
              <a:t>Fasting blood sugar </a:t>
            </a:r>
            <a:r>
              <a:rPr lang="en-US" altLang="en-US" sz="2800" dirty="0"/>
              <a:t>(FBS) - </a:t>
            </a:r>
            <a:r>
              <a:rPr lang="en-US" sz="2800" dirty="0"/>
              <a:t>Measuring blood sugar levels after a 12-hour fast</a:t>
            </a:r>
            <a:endParaRPr lang="en-US" altLang="en-US" sz="2800" dirty="0"/>
          </a:p>
          <a:p>
            <a:pPr lvl="1"/>
            <a:r>
              <a:rPr lang="en-US" altLang="en-US" sz="2800" b="1" dirty="0"/>
              <a:t>Postprandial blood sugar </a:t>
            </a:r>
            <a:r>
              <a:rPr lang="en-US" altLang="en-US" sz="2800" dirty="0"/>
              <a:t>(PPBS) &gt; </a:t>
            </a:r>
            <a:r>
              <a:rPr lang="en-US" sz="2800" dirty="0"/>
              <a:t>blood sugar levels are measured about 2 hours after a meal</a:t>
            </a:r>
            <a:endParaRPr lang="en-US" altLang="en-US" sz="2800" dirty="0"/>
          </a:p>
          <a:p>
            <a:r>
              <a:rPr lang="en-US" altLang="en-US" sz="2800" b="1" dirty="0"/>
              <a:t>Glucose tolerance test </a:t>
            </a:r>
            <a:r>
              <a:rPr lang="en-US" altLang="en-US" sz="2800" dirty="0"/>
              <a:t>(GTT) - </a:t>
            </a:r>
            <a:r>
              <a:rPr lang="en-US" sz="2800" dirty="0"/>
              <a:t>A test that may be used to confirm a diagnosis of diabetes mellitus examines a patient’s tolerance of glucose given to patient either orally or intravenously</a:t>
            </a:r>
            <a:endParaRPr lang="en-US" altLang="en-US" sz="2800" dirty="0"/>
          </a:p>
        </p:txBody>
      </p:sp>
    </p:spTree>
    <p:extLst>
      <p:ext uri="{BB962C8B-B14F-4D97-AF65-F5344CB8AC3E}">
        <p14:creationId xmlns:p14="http://schemas.microsoft.com/office/powerpoint/2010/main" val="5393345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8"/>
          <p:cNvSpPr>
            <a:spLocks noGrp="1" noChangeArrowheads="1"/>
          </p:cNvSpPr>
          <p:nvPr>
            <p:ph type="title"/>
          </p:nvPr>
        </p:nvSpPr>
        <p:spPr/>
        <p:txBody>
          <a:bodyPr/>
          <a:lstStyle/>
          <a:p>
            <a:r>
              <a:rPr lang="en-US" altLang="en-US"/>
              <a:t>Figure 15.10a </a:t>
            </a:r>
            <a:br>
              <a:rPr lang="en-US" altLang="en-US"/>
            </a:br>
            <a:r>
              <a:rPr lang="en-US" altLang="en-US"/>
              <a:t>Blood glucose measurement. A fasting blood sugar or postprandial test may be self-administered. A lance pierces the skin of a finger.</a:t>
            </a:r>
          </a:p>
        </p:txBody>
      </p:sp>
      <p:pic>
        <p:nvPicPr>
          <p:cNvPr id="86019" name="fig15_09_a.jpg" descr="A man pierces his finger with a small la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8562" y="1235075"/>
            <a:ext cx="67468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5458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8"/>
          <p:cNvSpPr>
            <a:spLocks noGrp="1" noChangeArrowheads="1"/>
          </p:cNvSpPr>
          <p:nvPr>
            <p:ph type="title"/>
          </p:nvPr>
        </p:nvSpPr>
        <p:spPr/>
        <p:txBody>
          <a:bodyPr/>
          <a:lstStyle/>
          <a:p>
            <a:r>
              <a:rPr lang="en-US" altLang="en-US"/>
              <a:t>Figure 15.10b </a:t>
            </a:r>
            <a:br>
              <a:rPr lang="en-US" altLang="en-US"/>
            </a:br>
            <a:r>
              <a:rPr lang="en-US" altLang="en-US"/>
              <a:t>Blood glucose measurement. A fasting blood sugar or postprandial test may be self-administered. A small blood sample is gently squeezed onto a reagent strip.</a:t>
            </a:r>
          </a:p>
        </p:txBody>
      </p:sp>
      <p:pic>
        <p:nvPicPr>
          <p:cNvPr id="87043" name="fig15_09_b.jpg" descr="A man places a sample of the blood on a paper strip inserted into an electronic meter.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6725" y="1311275"/>
            <a:ext cx="31305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1540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8"/>
          <p:cNvSpPr>
            <a:spLocks noGrp="1" noChangeArrowheads="1"/>
          </p:cNvSpPr>
          <p:nvPr>
            <p:ph type="title"/>
          </p:nvPr>
        </p:nvSpPr>
        <p:spPr/>
        <p:txBody>
          <a:bodyPr/>
          <a:lstStyle/>
          <a:p>
            <a:r>
              <a:rPr lang="en-US" altLang="en-US"/>
              <a:t>Figure 15.10c </a:t>
            </a:r>
            <a:br>
              <a:rPr lang="en-US" altLang="en-US"/>
            </a:br>
            <a:r>
              <a:rPr lang="en-US" altLang="en-US"/>
              <a:t>Blood glucose measurement. A fasting blood sugar or postprandial test may be self-administered. The glucose meter will display the glucose concentration in the blood sample. </a:t>
            </a:r>
          </a:p>
        </p:txBody>
      </p:sp>
      <p:pic>
        <p:nvPicPr>
          <p:cNvPr id="88067" name="fig15_09_c.jpg" descr="The meter reads the strip and displays the glucose concentration of the samp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33500"/>
            <a:ext cx="31305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48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solidFill>
            <a:schemeClr val="bg2">
              <a:lumMod val="20000"/>
              <a:lumOff val="80000"/>
            </a:schemeClr>
          </a:solidFill>
        </p:spPr>
        <p:txBody>
          <a:bodyPr/>
          <a:lstStyle/>
          <a:p>
            <a:r>
              <a:rPr lang="en-US" altLang="en-US" dirty="0"/>
              <a:t>Treatments, Procedures, and Devices of the Endocrine System </a:t>
            </a:r>
            <a:r>
              <a:rPr lang="en-US" altLang="en-US" sz="2800" dirty="0"/>
              <a:t>(3 of 5)</a:t>
            </a:r>
          </a:p>
        </p:txBody>
      </p:sp>
      <p:sp>
        <p:nvSpPr>
          <p:cNvPr id="58371" name="Rectangle 3">
            <a:extLst>
              <a:ext uri="{FF2B5EF4-FFF2-40B4-BE49-F238E27FC236}">
                <a16:creationId xmlns:a16="http://schemas.microsoft.com/office/drawing/2014/main" id="{00E0FEAF-09E7-43F9-9501-E5B95E3EA770}"/>
              </a:ext>
            </a:extLst>
          </p:cNvPr>
          <p:cNvSpPr>
            <a:spLocks noGrp="1" noChangeArrowheads="1"/>
          </p:cNvSpPr>
          <p:nvPr>
            <p:ph idx="1"/>
          </p:nvPr>
        </p:nvSpPr>
        <p:spPr/>
        <p:txBody>
          <a:bodyPr/>
          <a:lstStyle/>
          <a:p>
            <a:r>
              <a:rPr lang="en-US" altLang="en-US" sz="2400" b="1" dirty="0"/>
              <a:t>Hormone replacement therapy</a:t>
            </a:r>
            <a:r>
              <a:rPr lang="en-US" altLang="en-US" sz="2400" dirty="0"/>
              <a:t> (HRT) - </a:t>
            </a:r>
            <a:r>
              <a:rPr lang="en-US" sz="2400" dirty="0"/>
              <a:t>A common therapy to counteract </a:t>
            </a:r>
            <a:r>
              <a:rPr lang="en-US" sz="2400" dirty="0" err="1"/>
              <a:t>hyposecretion</a:t>
            </a:r>
            <a:r>
              <a:rPr lang="en-US" sz="2400" dirty="0"/>
              <a:t> of endocrine hormones and may also be used following the surgical removal of an endocrine gland to restore homeostasis</a:t>
            </a:r>
            <a:endParaRPr lang="en-US" altLang="en-US" sz="2400" dirty="0"/>
          </a:p>
          <a:p>
            <a:r>
              <a:rPr lang="en-US" altLang="en-US" sz="2400" b="1" dirty="0"/>
              <a:t>Parathyroidectomy</a:t>
            </a:r>
            <a:r>
              <a:rPr lang="en-US" altLang="en-US" sz="2400" dirty="0"/>
              <a:t> - </a:t>
            </a:r>
            <a:r>
              <a:rPr lang="en-US" sz="2400" dirty="0"/>
              <a:t>The surgical removal, or excision, of a parathyroid gland may be a treatment</a:t>
            </a:r>
            <a:endParaRPr lang="en-US" altLang="en-US" sz="2400" dirty="0"/>
          </a:p>
          <a:p>
            <a:pPr lvl="1"/>
            <a:r>
              <a:rPr lang="en-US" altLang="en-US" sz="2400" dirty="0"/>
              <a:t>para- = alongside of</a:t>
            </a:r>
          </a:p>
          <a:p>
            <a:pPr lvl="1"/>
            <a:r>
              <a:rPr lang="en-US" altLang="en-US" sz="2400" dirty="0"/>
              <a:t>thyroid/o = thyroid</a:t>
            </a:r>
          </a:p>
          <a:p>
            <a:pPr lvl="1"/>
            <a:r>
              <a:rPr lang="en-US" altLang="en-US" sz="2400" dirty="0"/>
              <a:t>-</a:t>
            </a:r>
            <a:r>
              <a:rPr lang="en-US" altLang="en-US" sz="2400" dirty="0" err="1"/>
              <a:t>ectomy</a:t>
            </a:r>
            <a:r>
              <a:rPr lang="en-US" altLang="en-US" sz="2400" dirty="0"/>
              <a:t> = excision</a:t>
            </a:r>
          </a:p>
        </p:txBody>
      </p:sp>
    </p:spTree>
    <p:extLst>
      <p:ext uri="{BB962C8B-B14F-4D97-AF65-F5344CB8AC3E}">
        <p14:creationId xmlns:p14="http://schemas.microsoft.com/office/powerpoint/2010/main" val="9106533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solidFill>
            <a:schemeClr val="bg2">
              <a:lumMod val="20000"/>
              <a:lumOff val="80000"/>
            </a:schemeClr>
          </a:solidFill>
        </p:spPr>
        <p:txBody>
          <a:bodyPr/>
          <a:lstStyle/>
          <a:p>
            <a:r>
              <a:rPr lang="en-US" altLang="en-US" dirty="0"/>
              <a:t>Treatments, Procedures, and Devices of the Endocrine System </a:t>
            </a:r>
            <a:r>
              <a:rPr lang="en-US" altLang="en-US" sz="2800" dirty="0"/>
              <a:t>(4 of 5)</a:t>
            </a:r>
          </a:p>
        </p:txBody>
      </p:sp>
      <p:sp>
        <p:nvSpPr>
          <p:cNvPr id="59395" name="Rectangle 3">
            <a:extLst>
              <a:ext uri="{FF2B5EF4-FFF2-40B4-BE49-F238E27FC236}">
                <a16:creationId xmlns:a16="http://schemas.microsoft.com/office/drawing/2014/main" id="{0E79C939-F485-49B8-8213-68649A6CEC48}"/>
              </a:ext>
            </a:extLst>
          </p:cNvPr>
          <p:cNvSpPr>
            <a:spLocks noGrp="1" noChangeArrowheads="1"/>
          </p:cNvSpPr>
          <p:nvPr>
            <p:ph idx="1"/>
          </p:nvPr>
        </p:nvSpPr>
        <p:spPr/>
        <p:txBody>
          <a:bodyPr/>
          <a:lstStyle/>
          <a:p>
            <a:r>
              <a:rPr lang="en-US" altLang="en-US" sz="2400" b="1" dirty="0"/>
              <a:t>Thyroid scan </a:t>
            </a:r>
            <a:r>
              <a:rPr lang="en-US" altLang="en-US" sz="2400" dirty="0"/>
              <a:t>- </a:t>
            </a:r>
            <a:r>
              <a:rPr lang="en-US" sz="2400" dirty="0"/>
              <a:t>A procedure measuring thyroid function which an image of the thyroid gland is obtained.</a:t>
            </a:r>
            <a:endParaRPr lang="en-US" altLang="en-US" sz="2400" dirty="0"/>
          </a:p>
        </p:txBody>
      </p:sp>
    </p:spTree>
    <p:extLst>
      <p:ext uri="{BB962C8B-B14F-4D97-AF65-F5344CB8AC3E}">
        <p14:creationId xmlns:p14="http://schemas.microsoft.com/office/powerpoint/2010/main" val="13090389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9"/>
          <p:cNvSpPr>
            <a:spLocks noGrp="1" noChangeArrowheads="1"/>
          </p:cNvSpPr>
          <p:nvPr>
            <p:ph type="title"/>
          </p:nvPr>
        </p:nvSpPr>
        <p:spPr/>
        <p:txBody>
          <a:bodyPr/>
          <a:lstStyle/>
          <a:p>
            <a:r>
              <a:rPr lang="en-US" altLang="en-US"/>
              <a:t>Figure 15.11  </a:t>
            </a:r>
            <a:br>
              <a:rPr lang="en-US" altLang="en-US"/>
            </a:br>
            <a:r>
              <a:rPr lang="en-US"/>
              <a:t>Thyroid scan. The right image is a colorized image from an abnormal thyroid scan, such as would occur in a patient with a goiter (illustrated on the left).</a:t>
            </a:r>
            <a:endParaRPr lang="en-US" altLang="en-US"/>
          </a:p>
        </p:txBody>
      </p:sp>
      <p:pic>
        <p:nvPicPr>
          <p:cNvPr id="6" name="Picture 5" descr="A thyroid scan of a man with a goiter on his neck shows the thyroid glands as bright spots on the otherwise dark 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8229600" cy="3618311"/>
          </a:xfrm>
          <a:prstGeom prst="rect">
            <a:avLst/>
          </a:prstGeom>
        </p:spPr>
      </p:pic>
    </p:spTree>
    <p:extLst>
      <p:ext uri="{BB962C8B-B14F-4D97-AF65-F5344CB8AC3E}">
        <p14:creationId xmlns:p14="http://schemas.microsoft.com/office/powerpoint/2010/main" val="17462847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457200" y="215372"/>
            <a:ext cx="8229600" cy="699028"/>
          </a:xfrm>
          <a:solidFill>
            <a:schemeClr val="bg2">
              <a:lumMod val="20000"/>
              <a:lumOff val="80000"/>
            </a:schemeClr>
          </a:solidFill>
        </p:spPr>
        <p:txBody>
          <a:bodyPr/>
          <a:lstStyle/>
          <a:p>
            <a:r>
              <a:rPr lang="en-US" altLang="en-US" dirty="0"/>
              <a:t>Anatomy and Physiology</a:t>
            </a:r>
          </a:p>
        </p:txBody>
      </p:sp>
      <p:sp>
        <p:nvSpPr>
          <p:cNvPr id="21507" name="Content Placeholder 2"/>
          <p:cNvSpPr>
            <a:spLocks noGrp="1" noChangeArrowheads="1"/>
          </p:cNvSpPr>
          <p:nvPr>
            <p:ph idx="1"/>
          </p:nvPr>
        </p:nvSpPr>
        <p:spPr/>
        <p:txBody>
          <a:bodyPr/>
          <a:lstStyle/>
          <a:p>
            <a:r>
              <a:rPr lang="en-US" altLang="en-US" sz="2800" dirty="0"/>
              <a:t>The endocrine system consists of </a:t>
            </a:r>
            <a:r>
              <a:rPr lang="en-US" altLang="en-US" sz="2800" b="1" u="sng" dirty="0"/>
              <a:t>nine endocrine glands</a:t>
            </a:r>
            <a:r>
              <a:rPr lang="en-US" altLang="en-US" sz="2800" dirty="0"/>
              <a:t>.</a:t>
            </a:r>
          </a:p>
          <a:p>
            <a:r>
              <a:rPr lang="en-US" altLang="en-US" sz="2800" dirty="0"/>
              <a:t>Most endocrine glands are controlled by the </a:t>
            </a:r>
            <a:r>
              <a:rPr lang="en-US" altLang="en-US" sz="2800" b="1" u="sng" dirty="0"/>
              <a:t>hypothalamus</a:t>
            </a:r>
            <a:r>
              <a:rPr lang="en-US" altLang="en-US" sz="2800" dirty="0"/>
              <a:t>.</a:t>
            </a:r>
          </a:p>
          <a:p>
            <a:r>
              <a:rPr lang="en-US" sz="2800" dirty="0"/>
              <a:t>The result of hormone secretion is a change in cell functions, which alters body activities.</a:t>
            </a:r>
            <a:endParaRPr lang="en-US" altLang="en-US" sz="2800" dirty="0"/>
          </a:p>
        </p:txBody>
      </p:sp>
    </p:spTree>
    <p:extLst>
      <p:ext uri="{BB962C8B-B14F-4D97-AF65-F5344CB8AC3E}">
        <p14:creationId xmlns:p14="http://schemas.microsoft.com/office/powerpoint/2010/main" val="20333526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Treatments, Procedures, and Devices of the Endocrine System </a:t>
            </a:r>
            <a:r>
              <a:rPr lang="en-US" altLang="en-US" sz="2800"/>
              <a:t>(5 of 5)</a:t>
            </a:r>
          </a:p>
        </p:txBody>
      </p:sp>
      <p:sp>
        <p:nvSpPr>
          <p:cNvPr id="61443" name="Rectangle 3">
            <a:extLst>
              <a:ext uri="{FF2B5EF4-FFF2-40B4-BE49-F238E27FC236}">
                <a16:creationId xmlns:a16="http://schemas.microsoft.com/office/drawing/2014/main" id="{93A543A9-3F83-4504-B6F1-21B5DD24CDEA}"/>
              </a:ext>
            </a:extLst>
          </p:cNvPr>
          <p:cNvSpPr>
            <a:spLocks noGrp="1" noChangeArrowheads="1"/>
          </p:cNvSpPr>
          <p:nvPr>
            <p:ph idx="1"/>
          </p:nvPr>
        </p:nvSpPr>
        <p:spPr/>
        <p:txBody>
          <a:bodyPr/>
          <a:lstStyle/>
          <a:p>
            <a:r>
              <a:rPr lang="en-US" altLang="en-US" sz="2400" b="1" dirty="0"/>
              <a:t>Thyroidectomy</a:t>
            </a:r>
            <a:r>
              <a:rPr lang="en-US" altLang="en-US" sz="2400" dirty="0"/>
              <a:t> - </a:t>
            </a:r>
            <a:r>
              <a:rPr lang="en-US" sz="2400" dirty="0"/>
              <a:t>surgical removal of the thyroid gland </a:t>
            </a:r>
            <a:endParaRPr lang="en-US" altLang="en-US" sz="2400" dirty="0"/>
          </a:p>
          <a:p>
            <a:r>
              <a:rPr lang="en-US" sz="2400" b="1" dirty="0"/>
              <a:t>Thyroid ultrasonography </a:t>
            </a:r>
            <a:r>
              <a:rPr lang="en-US" sz="2400" dirty="0"/>
              <a:t>- the thyroid gland is evaluated for disease using ultrasound</a:t>
            </a:r>
            <a:endParaRPr lang="en-US" altLang="en-US" sz="2400" dirty="0"/>
          </a:p>
          <a:p>
            <a:r>
              <a:rPr lang="en-US" altLang="en-US" sz="2400" b="1" dirty="0"/>
              <a:t>Thyroxine test </a:t>
            </a:r>
            <a:r>
              <a:rPr lang="en-US" altLang="en-US" sz="2400" dirty="0"/>
              <a:t>- </a:t>
            </a:r>
            <a:r>
              <a:rPr lang="en-US" sz="2400" dirty="0"/>
              <a:t>a diagnostic test measuring thyroxine levels in the blood</a:t>
            </a:r>
            <a:endParaRPr lang="en-US" altLang="en-US" sz="2400" dirty="0"/>
          </a:p>
        </p:txBody>
      </p:sp>
    </p:spTree>
    <p:extLst>
      <p:ext uri="{BB962C8B-B14F-4D97-AF65-F5344CB8AC3E}">
        <p14:creationId xmlns:p14="http://schemas.microsoft.com/office/powerpoint/2010/main" val="1490081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dirty="0"/>
              <a:t>Figure 15.12 </a:t>
            </a:r>
            <a:br>
              <a:rPr lang="it-IT" dirty="0"/>
            </a:br>
            <a:r>
              <a:rPr lang="it-IT" dirty="0"/>
              <a:t>Thyroid ultrasonography. This diagnostic procedure sends sound waves generated by a transducer through a probe pressing on the anterior neck. The reflected sound waves are picked up and converted by a computer to a monitor to reveal thyroid gland abnormalities.</a:t>
            </a:r>
            <a:endParaRPr lang="en-US" dirty="0"/>
          </a:p>
        </p:txBody>
      </p:sp>
      <p:pic>
        <p:nvPicPr>
          <p:cNvPr id="1026" name="Picture 2" descr="Thyroid Ultrasound: Uses, Side Effects, Procedure, Results">
            <a:extLst>
              <a:ext uri="{FF2B5EF4-FFF2-40B4-BE49-F238E27FC236}">
                <a16:creationId xmlns:a16="http://schemas.microsoft.com/office/drawing/2014/main" id="{109C6AFE-3C6F-7A59-2DEA-6BECE533D4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96" t="6890" r="-1"/>
          <a:stretch/>
        </p:blipFill>
        <p:spPr bwMode="auto">
          <a:xfrm>
            <a:off x="1752600" y="1981200"/>
            <a:ext cx="5753100" cy="41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16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noChangeArrowheads="1"/>
          </p:cNvSpPr>
          <p:nvPr>
            <p:ph type="title"/>
          </p:nvPr>
        </p:nvSpPr>
        <p:spPr>
          <a:xfrm>
            <a:off x="457200" y="228600"/>
            <a:ext cx="1981200" cy="2057400"/>
          </a:xfrm>
        </p:spPr>
        <p:txBody>
          <a:bodyPr/>
          <a:lstStyle/>
          <a:p>
            <a:r>
              <a:rPr lang="en-US" altLang="en-US" dirty="0"/>
              <a:t>Figure 15.1  </a:t>
            </a:r>
            <a:br>
              <a:rPr lang="en-US" altLang="en-US" dirty="0"/>
            </a:br>
            <a:r>
              <a:rPr lang="en-US" altLang="en-US" dirty="0"/>
              <a:t>The endocrine glands  of the endocrine system are distributed throughout</a:t>
            </a:r>
            <a:br>
              <a:rPr lang="en-US" altLang="en-US" dirty="0"/>
            </a:br>
            <a:r>
              <a:rPr lang="en-US" altLang="en-US" dirty="0"/>
              <a:t>the body.</a:t>
            </a:r>
          </a:p>
        </p:txBody>
      </p:sp>
      <p:pic>
        <p:nvPicPr>
          <p:cNvPr id="1026" name="Picture 2" descr="Endocrine glands and their hormones | healthdirect">
            <a:extLst>
              <a:ext uri="{FF2B5EF4-FFF2-40B4-BE49-F238E27FC236}">
                <a16:creationId xmlns:a16="http://schemas.microsoft.com/office/drawing/2014/main" id="{B13C5AC4-7737-410A-BE92-A007A89D9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2" y="-2728"/>
            <a:ext cx="3352798" cy="68607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 Pituitary Gland - Hook AP Psychology 4B">
            <a:extLst>
              <a:ext uri="{FF2B5EF4-FFF2-40B4-BE49-F238E27FC236}">
                <a16:creationId xmlns:a16="http://schemas.microsoft.com/office/drawing/2014/main" id="{BFEF92E4-3B06-4D2B-85B4-819AD8C96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286000"/>
            <a:ext cx="52959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574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457200" y="215372"/>
            <a:ext cx="8229600" cy="516465"/>
          </a:xfrm>
          <a:solidFill>
            <a:schemeClr val="bg2">
              <a:lumMod val="20000"/>
              <a:lumOff val="80000"/>
            </a:schemeClr>
          </a:solidFill>
        </p:spPr>
        <p:txBody>
          <a:bodyPr/>
          <a:lstStyle/>
          <a:p>
            <a:r>
              <a:rPr lang="en-US" altLang="en-US" dirty="0"/>
              <a:t>Pathophysiology </a:t>
            </a:r>
            <a:r>
              <a:rPr lang="en-US" altLang="en-US" sz="2800" dirty="0"/>
              <a:t>(1 of 2)</a:t>
            </a:r>
          </a:p>
        </p:txBody>
      </p:sp>
      <p:sp>
        <p:nvSpPr>
          <p:cNvPr id="24579" name="Content Placeholder 2"/>
          <p:cNvSpPr>
            <a:spLocks noGrp="1" noChangeArrowheads="1"/>
          </p:cNvSpPr>
          <p:nvPr>
            <p:ph idx="1"/>
          </p:nvPr>
        </p:nvSpPr>
        <p:spPr/>
        <p:txBody>
          <a:bodyPr/>
          <a:lstStyle/>
          <a:p>
            <a:r>
              <a:rPr lang="en-US" altLang="en-US" sz="2800" dirty="0"/>
              <a:t>Endocrine disease can result from either </a:t>
            </a:r>
            <a:r>
              <a:rPr lang="en-US" altLang="en-US" sz="2800" dirty="0" err="1"/>
              <a:t>hyposecretion</a:t>
            </a:r>
            <a:r>
              <a:rPr lang="en-US" altLang="en-US" sz="2800" dirty="0"/>
              <a:t> or hypersecretion. </a:t>
            </a:r>
          </a:p>
          <a:p>
            <a:r>
              <a:rPr lang="en-US" altLang="en-US" sz="2800" b="1" dirty="0" err="1"/>
              <a:t>Hyposecretion</a:t>
            </a:r>
            <a:r>
              <a:rPr lang="en-US" altLang="en-US" sz="2800" dirty="0"/>
              <a:t> can result from an injury or infection, from an inherited disorder, or from a tumor.</a:t>
            </a:r>
          </a:p>
          <a:p>
            <a:r>
              <a:rPr lang="en-US" altLang="en-US" sz="2800" b="1" dirty="0"/>
              <a:t>Hypersecretion</a:t>
            </a:r>
            <a:r>
              <a:rPr lang="en-US" altLang="en-US" sz="2800" dirty="0"/>
              <a:t> may arise due to an inherited disease or a tumor.</a:t>
            </a:r>
          </a:p>
        </p:txBody>
      </p:sp>
    </p:spTree>
    <p:extLst>
      <p:ext uri="{BB962C8B-B14F-4D97-AF65-F5344CB8AC3E}">
        <p14:creationId xmlns:p14="http://schemas.microsoft.com/office/powerpoint/2010/main" val="5622024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457200" y="215372"/>
            <a:ext cx="8229600" cy="622828"/>
          </a:xfrm>
          <a:solidFill>
            <a:schemeClr val="bg2">
              <a:lumMod val="20000"/>
              <a:lumOff val="80000"/>
            </a:schemeClr>
          </a:solidFill>
        </p:spPr>
        <p:txBody>
          <a:bodyPr/>
          <a:lstStyle/>
          <a:p>
            <a:r>
              <a:rPr lang="en-US" altLang="en-US" dirty="0"/>
              <a:t>Pathophysiology </a:t>
            </a:r>
            <a:r>
              <a:rPr lang="en-US" altLang="en-US" sz="2800" dirty="0"/>
              <a:t>(2 of 2)</a:t>
            </a:r>
          </a:p>
        </p:txBody>
      </p:sp>
      <p:sp>
        <p:nvSpPr>
          <p:cNvPr id="25603" name="Content Placeholder 2"/>
          <p:cNvSpPr>
            <a:spLocks noGrp="1" noChangeArrowheads="1"/>
          </p:cNvSpPr>
          <p:nvPr>
            <p:ph idx="1"/>
          </p:nvPr>
        </p:nvSpPr>
        <p:spPr/>
        <p:txBody>
          <a:bodyPr/>
          <a:lstStyle/>
          <a:p>
            <a:r>
              <a:rPr lang="en-US" altLang="en-US" sz="2800" b="1" u="sng" dirty="0"/>
              <a:t>Endocrinology</a:t>
            </a:r>
            <a:r>
              <a:rPr lang="en-US" altLang="en-US" sz="2800" dirty="0"/>
              <a:t> is the study of the endocrine system.</a:t>
            </a:r>
          </a:p>
          <a:p>
            <a:r>
              <a:rPr lang="en-US" altLang="en-US" sz="2800" dirty="0"/>
              <a:t>An </a:t>
            </a:r>
            <a:r>
              <a:rPr lang="en-US" altLang="en-US" sz="2800" b="1" u="sng" dirty="0"/>
              <a:t>endocrinologist</a:t>
            </a:r>
            <a:r>
              <a:rPr lang="en-US" altLang="en-US" sz="2800" dirty="0"/>
              <a:t> is a specialist in the field of endocrinology.</a:t>
            </a:r>
          </a:p>
        </p:txBody>
      </p:sp>
    </p:spTree>
    <p:extLst>
      <p:ext uri="{BB962C8B-B14F-4D97-AF65-F5344CB8AC3E}">
        <p14:creationId xmlns:p14="http://schemas.microsoft.com/office/powerpoint/2010/main" val="85807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Signs and Symptoms: Word Parts </a:t>
            </a:r>
            <a:r>
              <a:rPr lang="en-US" altLang="en-US" sz="2800"/>
              <a:t>(1 of 3)</a:t>
            </a:r>
          </a:p>
        </p:txBody>
      </p:sp>
      <p:graphicFrame>
        <p:nvGraphicFramePr>
          <p:cNvPr id="3" name="Table 2"/>
          <p:cNvGraphicFramePr>
            <a:graphicFrameLocks noGrp="1"/>
          </p:cNvGraphicFramePr>
          <p:nvPr>
            <p:extLst>
              <p:ext uri="{D42A27DB-BD31-4B8C-83A1-F6EECF244321}">
                <p14:modId xmlns:p14="http://schemas.microsoft.com/office/powerpoint/2010/main" val="272046679"/>
              </p:ext>
            </p:extLst>
          </p:nvPr>
        </p:nvGraphicFramePr>
        <p:xfrm>
          <a:off x="1047750" y="2133600"/>
          <a:ext cx="7048500" cy="2278221"/>
        </p:xfrm>
        <a:graphic>
          <a:graphicData uri="http://schemas.openxmlformats.org/drawingml/2006/table">
            <a:tbl>
              <a:tblPr/>
              <a:tblGrid>
                <a:gridCol w="3524250">
                  <a:extLst>
                    <a:ext uri="{9D8B030D-6E8A-4147-A177-3AD203B41FA5}">
                      <a16:colId xmlns:a16="http://schemas.microsoft.com/office/drawing/2014/main" val="20000"/>
                    </a:ext>
                  </a:extLst>
                </a:gridCol>
                <a:gridCol w="3524250">
                  <a:extLst>
                    <a:ext uri="{9D8B030D-6E8A-4147-A177-3AD203B41FA5}">
                      <a16:colId xmlns:a16="http://schemas.microsoft.com/office/drawing/2014/main" val="20001"/>
                    </a:ext>
                  </a:extLst>
                </a:gridCol>
              </a:tblGrid>
              <a:tr h="759407">
                <a:tc>
                  <a:txBody>
                    <a:bodyPr/>
                    <a:lstStyle/>
                    <a:p>
                      <a:pPr algn="l" fontAlgn="base"/>
                      <a:r>
                        <a:rPr lang="en-US" sz="2800" b="1" i="0">
                          <a:solidFill>
                            <a:srgbClr val="FFFFFF"/>
                          </a:solidFill>
                          <a:effectLst/>
                          <a:latin typeface="inherit"/>
                        </a:rPr>
                        <a:t>Prefix</a:t>
                      </a: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tc>
                  <a:txBody>
                    <a:bodyPr/>
                    <a:lstStyle/>
                    <a:p>
                      <a:pPr algn="l" fontAlgn="base"/>
                      <a:r>
                        <a:rPr lang="en-US" sz="2800" b="1" i="0">
                          <a:solidFill>
                            <a:srgbClr val="FFFFFF"/>
                          </a:solidFill>
                          <a:effectLst/>
                          <a:latin typeface="inherit"/>
                        </a:rPr>
                        <a:t>Definition</a:t>
                      </a: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759407">
                <a:tc>
                  <a:txBody>
                    <a:bodyPr/>
                    <a:lstStyle/>
                    <a:p>
                      <a:pPr algn="l" fontAlgn="base"/>
                      <a:r>
                        <a:rPr lang="en-US" sz="2800" b="1" dirty="0">
                          <a:effectLst/>
                          <a:latin typeface="inherit"/>
                        </a:rPr>
                        <a:t>ex-</a:t>
                      </a:r>
                      <a:endParaRPr lang="en-US" sz="2800" dirty="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tc>
                  <a:txBody>
                    <a:bodyPr/>
                    <a:lstStyle/>
                    <a:p>
                      <a:pPr algn="l" fontAlgn="base"/>
                      <a:r>
                        <a:rPr lang="en-US" sz="2800" b="1" i="0" dirty="0">
                          <a:effectLst/>
                          <a:latin typeface="inherit"/>
                        </a:rPr>
                        <a:t>outside, away from</a:t>
                      </a:r>
                      <a:endParaRPr lang="en-US" sz="2800"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59407">
                <a:tc>
                  <a:txBody>
                    <a:bodyPr/>
                    <a:lstStyle/>
                    <a:p>
                      <a:pPr algn="l" fontAlgn="base"/>
                      <a:r>
                        <a:rPr lang="en-US" sz="2800" b="1">
                          <a:effectLst/>
                          <a:latin typeface="inherit"/>
                        </a:rPr>
                        <a:t>poly-</a:t>
                      </a:r>
                      <a:endParaRPr lang="en-US" sz="280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l" fontAlgn="base"/>
                      <a:r>
                        <a:rPr lang="en-US" sz="2800" b="1" i="0" dirty="0">
                          <a:effectLst/>
                          <a:latin typeface="inherit"/>
                        </a:rPr>
                        <a:t>excessive, many</a:t>
                      </a:r>
                      <a:endParaRPr lang="en-US" sz="2800"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98863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15372"/>
            <a:ext cx="8229600" cy="546628"/>
          </a:xfrm>
          <a:solidFill>
            <a:schemeClr val="bg2">
              <a:lumMod val="20000"/>
              <a:lumOff val="80000"/>
            </a:schemeClr>
          </a:solidFill>
        </p:spPr>
        <p:txBody>
          <a:bodyPr/>
          <a:lstStyle/>
          <a:p>
            <a:r>
              <a:rPr lang="en-US" altLang="en-US" dirty="0"/>
              <a:t>Signs and Symptoms: Word Parts </a:t>
            </a:r>
            <a:r>
              <a:rPr lang="en-US" altLang="en-US" sz="2800" dirty="0"/>
              <a:t>(2 of 3)</a:t>
            </a:r>
          </a:p>
        </p:txBody>
      </p:sp>
      <p:graphicFrame>
        <p:nvGraphicFramePr>
          <p:cNvPr id="3" name="Table 2"/>
          <p:cNvGraphicFramePr>
            <a:graphicFrameLocks noGrp="1"/>
          </p:cNvGraphicFramePr>
          <p:nvPr>
            <p:extLst>
              <p:ext uri="{D42A27DB-BD31-4B8C-83A1-F6EECF244321}">
                <p14:modId xmlns:p14="http://schemas.microsoft.com/office/powerpoint/2010/main" val="1666501584"/>
              </p:ext>
            </p:extLst>
          </p:nvPr>
        </p:nvGraphicFramePr>
        <p:xfrm>
          <a:off x="1047750" y="1752600"/>
          <a:ext cx="7048500" cy="2654710"/>
        </p:xfrm>
        <a:graphic>
          <a:graphicData uri="http://schemas.openxmlformats.org/drawingml/2006/table">
            <a:tbl>
              <a:tblPr/>
              <a:tblGrid>
                <a:gridCol w="3524250">
                  <a:extLst>
                    <a:ext uri="{9D8B030D-6E8A-4147-A177-3AD203B41FA5}">
                      <a16:colId xmlns:a16="http://schemas.microsoft.com/office/drawing/2014/main" val="20000"/>
                    </a:ext>
                  </a:extLst>
                </a:gridCol>
                <a:gridCol w="3524250">
                  <a:extLst>
                    <a:ext uri="{9D8B030D-6E8A-4147-A177-3AD203B41FA5}">
                      <a16:colId xmlns:a16="http://schemas.microsoft.com/office/drawing/2014/main" val="20001"/>
                    </a:ext>
                  </a:extLst>
                </a:gridCol>
              </a:tblGrid>
              <a:tr h="530942">
                <a:tc>
                  <a:txBody>
                    <a:bodyPr/>
                    <a:lstStyle/>
                    <a:p>
                      <a:pPr algn="l" fontAlgn="base"/>
                      <a:r>
                        <a:rPr lang="en-US" sz="2800" b="1" i="0" dirty="0">
                          <a:solidFill>
                            <a:srgbClr val="FFFFFF"/>
                          </a:solidFill>
                          <a:effectLst/>
                          <a:latin typeface="inherit"/>
                        </a:rPr>
                        <a:t>Combining Form</a:t>
                      </a: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tc>
                  <a:txBody>
                    <a:bodyPr/>
                    <a:lstStyle/>
                    <a:p>
                      <a:pPr algn="l" fontAlgn="base"/>
                      <a:r>
                        <a:rPr lang="en-US" sz="2800" b="1" i="0">
                          <a:solidFill>
                            <a:srgbClr val="FFFFFF"/>
                          </a:solidFill>
                          <a:effectLst/>
                          <a:latin typeface="inherit"/>
                        </a:rPr>
                        <a:t>Definition</a:t>
                      </a: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30942">
                <a:tc>
                  <a:txBody>
                    <a:bodyPr/>
                    <a:lstStyle/>
                    <a:p>
                      <a:pPr algn="l" fontAlgn="base"/>
                      <a:r>
                        <a:rPr lang="en-US" sz="2800" b="1" dirty="0" err="1">
                          <a:effectLst/>
                          <a:latin typeface="inherit"/>
                        </a:rPr>
                        <a:t>acr</a:t>
                      </a:r>
                      <a:r>
                        <a:rPr lang="en-US" sz="2800" b="1" dirty="0">
                          <a:effectLst/>
                          <a:latin typeface="inherit"/>
                        </a:rPr>
                        <a:t>/o</a:t>
                      </a:r>
                      <a:endParaRPr lang="en-US" sz="2800" dirty="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l" fontAlgn="base"/>
                      <a:r>
                        <a:rPr lang="en-US" sz="2800" b="1" i="0" dirty="0">
                          <a:effectLst/>
                          <a:latin typeface="inherit"/>
                        </a:rPr>
                        <a:t>extremity</a:t>
                      </a:r>
                      <a:endParaRPr lang="en-US" sz="2800"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530942">
                <a:tc>
                  <a:txBody>
                    <a:bodyPr/>
                    <a:lstStyle/>
                    <a:p>
                      <a:pPr algn="l" fontAlgn="base"/>
                      <a:r>
                        <a:rPr lang="en-US" sz="2800" b="1">
                          <a:effectLst/>
                          <a:latin typeface="inherit"/>
                        </a:rPr>
                        <a:t>dips/o</a:t>
                      </a:r>
                      <a:endParaRPr lang="en-US" sz="280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tc>
                  <a:txBody>
                    <a:bodyPr/>
                    <a:lstStyle/>
                    <a:p>
                      <a:pPr algn="l" fontAlgn="base"/>
                      <a:r>
                        <a:rPr lang="en-US" sz="2800" b="1" i="0" dirty="0">
                          <a:effectLst/>
                          <a:latin typeface="inherit"/>
                        </a:rPr>
                        <a:t>thirst</a:t>
                      </a:r>
                      <a:endParaRPr lang="en-US" sz="2800"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0942">
                <a:tc>
                  <a:txBody>
                    <a:bodyPr/>
                    <a:lstStyle/>
                    <a:p>
                      <a:pPr algn="l" fontAlgn="base"/>
                      <a:r>
                        <a:rPr lang="en-US" sz="2800" b="1">
                          <a:effectLst/>
                          <a:latin typeface="inherit"/>
                        </a:rPr>
                        <a:t>hirsut/o</a:t>
                      </a:r>
                      <a:endParaRPr lang="en-US" sz="280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l" fontAlgn="base"/>
                      <a:r>
                        <a:rPr lang="en-US" sz="2800" b="1" i="0" dirty="0">
                          <a:effectLst/>
                          <a:latin typeface="inherit"/>
                        </a:rPr>
                        <a:t>hairy</a:t>
                      </a:r>
                      <a:endParaRPr lang="en-US" sz="2800"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r h="530942">
                <a:tc>
                  <a:txBody>
                    <a:bodyPr/>
                    <a:lstStyle/>
                    <a:p>
                      <a:pPr algn="l" fontAlgn="base"/>
                      <a:r>
                        <a:rPr lang="en-US" sz="2800" b="1" dirty="0" err="1">
                          <a:effectLst/>
                          <a:latin typeface="inherit"/>
                        </a:rPr>
                        <a:t>ophthalm</a:t>
                      </a:r>
                      <a:r>
                        <a:rPr lang="en-US" sz="2800" b="1" dirty="0">
                          <a:effectLst/>
                          <a:latin typeface="inherit"/>
                        </a:rPr>
                        <a:t>/o</a:t>
                      </a:r>
                      <a:endParaRPr lang="en-US" sz="2800" dirty="0">
                        <a:effectLst/>
                      </a:endParaRPr>
                    </a:p>
                  </a:txBody>
                  <a:tcPr>
                    <a:lnL>
                      <a:noFill/>
                    </a:lnL>
                    <a:lnR w="9525" cap="flat" cmpd="sng" algn="ctr">
                      <a:solidFill>
                        <a:srgbClr val="6C6C6C"/>
                      </a:solidFill>
                      <a:prstDash val="solid"/>
                      <a:round/>
                      <a:headEnd type="none" w="med" len="med"/>
                      <a:tailEnd type="none" w="med" len="med"/>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tc>
                  <a:txBody>
                    <a:bodyPr/>
                    <a:lstStyle/>
                    <a:p>
                      <a:pPr algn="l" fontAlgn="base"/>
                      <a:r>
                        <a:rPr lang="en-US" sz="2800" b="1" i="0" dirty="0">
                          <a:effectLst/>
                          <a:latin typeface="inherit"/>
                        </a:rPr>
                        <a:t>eye</a:t>
                      </a:r>
                      <a:endParaRPr lang="en-US" sz="2800" b="1" i="0" dirty="0">
                        <a:effectLst/>
                      </a:endParaRPr>
                    </a:p>
                  </a:txBody>
                  <a:tcPr>
                    <a:lnL w="9525" cap="flat" cmpd="sng" algn="ctr">
                      <a:solidFill>
                        <a:srgbClr val="6C6C6C"/>
                      </a:solidFill>
                      <a:prstDash val="solid"/>
                      <a:round/>
                      <a:headEnd type="none" w="med" len="med"/>
                      <a:tailEnd type="none" w="med" len="med"/>
                    </a:lnL>
                    <a:lnR>
                      <a:noFill/>
                    </a:lnR>
                    <a:lnT w="9525" cap="flat" cmpd="sng" algn="ctr">
                      <a:solidFill>
                        <a:srgbClr val="6C6C6C"/>
                      </a:solidFill>
                      <a:prstDash val="solid"/>
                      <a:round/>
                      <a:headEnd type="none" w="med" len="med"/>
                      <a:tailEnd type="none" w="med" len="med"/>
                    </a:lnT>
                    <a:lnB w="9525" cap="flat" cmpd="sng" algn="ctr">
                      <a:solidFill>
                        <a:srgbClr val="6C6C6C"/>
                      </a:solidFill>
                      <a:prstDash val="solid"/>
                      <a:round/>
                      <a:headEnd type="none" w="med" len="med"/>
                      <a:tailEnd type="none" w="med" len="med"/>
                    </a:lnB>
                    <a:solidFill>
                      <a:srgbClr val="EBEBE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13092881"/>
      </p:ext>
    </p:extLst>
  </p:cSld>
  <p:clrMapOvr>
    <a:masterClrMapping/>
  </p:clrMapOvr>
  <p:transition/>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4763</TotalTime>
  <Words>1830</Words>
  <Application>Microsoft Office PowerPoint</Application>
  <PresentationFormat>On-screen Show (4:3)</PresentationFormat>
  <Paragraphs>187</Paragraphs>
  <Slides>41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inherit</vt:lpstr>
      <vt:lpstr>Times New Roman</vt:lpstr>
      <vt:lpstr>Verdana</vt:lpstr>
      <vt:lpstr>Wingdings</vt:lpstr>
      <vt:lpstr>508 Lecture</vt:lpstr>
      <vt:lpstr>PowerPoint Presentation</vt:lpstr>
      <vt:lpstr>Learning Objectives</vt:lpstr>
      <vt:lpstr>Anatomy and Physiology: Word Parts (1 of 1)</vt:lpstr>
      <vt:lpstr>Anatomy and Physiology</vt:lpstr>
      <vt:lpstr>Figure 15.1   The endocrine glands  of the endocrine system are distributed throughout the body.</vt:lpstr>
      <vt:lpstr>Pathophysiology (1 of 2)</vt:lpstr>
      <vt:lpstr>Pathophysiology (2 of 2)</vt:lpstr>
      <vt:lpstr>Signs and Symptoms: Word Parts (1 of 3)</vt:lpstr>
      <vt:lpstr>Signs and Symptoms: Word Parts (2 of 3)</vt:lpstr>
      <vt:lpstr>Signs and Symptoms of the Endocrine System (1 of 3)</vt:lpstr>
      <vt:lpstr>Figure 15.2   Acromegaly. Acromegaly is a metabolic disorder in which excessive amounts of growth hormone are secreted during adulthood, resulting in enlarged bones without increased height. The changes occur gradually and are often apparent mainly in the face and hands. In this photograph, a normal hand (left) is compared with the hand of a person of the same height, but with acromegaly (right).</vt:lpstr>
      <vt:lpstr>Figure 15.3  Exophthalmos. The protrusion of the eyes is a common symptom of hyperthyroidism.</vt:lpstr>
      <vt:lpstr>Signs and Symptoms of the Endocrine System (2 of 3)</vt:lpstr>
      <vt:lpstr>Figure 15.4 Goiter. A goiter appears as a swelling in the anterior neck region, at the location of the thyroid gland.</vt:lpstr>
      <vt:lpstr>Signs and Symptoms of the Endocrine System (3 of 3)</vt:lpstr>
      <vt:lpstr>Diseases and Disorders: Word Parts</vt:lpstr>
      <vt:lpstr>Diseases and Disorders of the Endocrine System (1 of 8)</vt:lpstr>
      <vt:lpstr>Diseases and Disorders of the Endocrine System (2 of 8)</vt:lpstr>
      <vt:lpstr>Diseases and Disorders of the Endocrine System (3 of 8)</vt:lpstr>
      <vt:lpstr>Figure 15.5   Cushing syndrome.   This syndrome includes the symptoms of obesity, moon face, hyperglycemia, and muscle weakness.</vt:lpstr>
      <vt:lpstr>Diseases and Disorders of the Endocrine System (4 of 8)</vt:lpstr>
      <vt:lpstr>Figure 15.6   Diabetes mellitus.   The metabolic disease diabetes mellitus, with symptoms of polydipsia, polyuria, and widely ranging blood sugar levels, produces many chronic complications if not managed carefully. They include an increased risk of blindness (diabetic retinopathy), kidney disease (diabetic nephropathy), and heart attack (cerebrovascular disease).</vt:lpstr>
      <vt:lpstr>Diseases and Disorders of the Endocrine System (5 of 8)</vt:lpstr>
      <vt:lpstr>PowerPoint Presentation</vt:lpstr>
      <vt:lpstr>Diseases and Disorders of the Endocrine System (6 of 8)</vt:lpstr>
      <vt:lpstr>Diseases and Disorders of the Endocrine System (7 of 8)</vt:lpstr>
      <vt:lpstr>PowerPoint Presentation</vt:lpstr>
      <vt:lpstr>PowerPoint Presentation</vt:lpstr>
      <vt:lpstr>Diseases and Disorders of the Endocrine System (8 of 8)</vt:lpstr>
      <vt:lpstr>Figure 15.8   Pancreatitis. Inflammation of the pancreas may be the result of a bacterial infection, trauma, or chronic disease such as cancer.</vt:lpstr>
      <vt:lpstr>Figure 15.9   Growth hormone disorders. Illustration of a pituitary giant and a pituitary dwarf, both adults of about the same age. </vt:lpstr>
      <vt:lpstr>Treatments, Procedures, and Devices of the Endocrine System (1 of 5)</vt:lpstr>
      <vt:lpstr>Treatments, Procedures, and Devices of the Endocrine System (2 of 5)</vt:lpstr>
      <vt:lpstr>Figure 15.10a  Blood glucose measurement. A fasting blood sugar or postprandial test may be self-administered. A lance pierces the skin of a finger.</vt:lpstr>
      <vt:lpstr>Figure 15.10b  Blood glucose measurement. A fasting blood sugar or postprandial test may be self-administered. A small blood sample is gently squeezed onto a reagent strip.</vt:lpstr>
      <vt:lpstr>Figure 15.10c  Blood glucose measurement. A fasting blood sugar or postprandial test may be self-administered. The glucose meter will display the glucose concentration in the blood sample. </vt:lpstr>
      <vt:lpstr>Treatments, Procedures, and Devices of the Endocrine System (3 of 5)</vt:lpstr>
      <vt:lpstr>Treatments, Procedures, and Devices of the Endocrine System (4 of 5)</vt:lpstr>
      <vt:lpstr>Figure 15.11   Thyroid scan. The right image is a colorized image from an abnormal thyroid scan, such as would occur in a patient with a goiter (illustrated on the left).</vt:lpstr>
      <vt:lpstr>Treatments, Procedures, and Devices of the Endocrine System (5 of 5)</vt:lpstr>
      <vt:lpstr>Figure 15.12  Thyroid ultrasonography. This diagnostic procedure sends sound waves generated by a transducer through a probe pressing on the anterior neck. The reflected sound waves are picked up and converted by a computer to a monitor to reveal thyroid gland abnormalities.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Medical Terminology: Complete!, 4e</dc:subject>
  <dc:creator>Bruce Wingerd</dc:creator>
  <cp:lastModifiedBy>HP</cp:lastModifiedBy>
  <cp:revision>221</cp:revision>
  <dcterms:created xsi:type="dcterms:W3CDTF">2017-11-30T15:54:16Z</dcterms:created>
  <dcterms:modified xsi:type="dcterms:W3CDTF">2023-11-13T20:01:45Z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UKERIME</vt:lpwstr>
  </property>
  <property fmtid="{D5CDD505-2E9C-101B-9397-08002B2CF9AE}" pid="3" name="Offisync_UniqueId">
    <vt:lpwstr>669439</vt:lpwstr>
  </property>
  <property fmtid="{D5CDD505-2E9C-101B-9397-08002B2CF9AE}" pid="4" name="Offisync_ServerID">
    <vt:lpwstr>7e960520-0e88-4f05-9fa0-24079b61e486</vt:lpwstr>
  </property>
  <property fmtid="{D5CDD505-2E9C-101B-9397-08002B2CF9AE}" pid="5" name="Offisync_UpdateToken">
    <vt:lpwstr>1</vt:lpwstr>
  </property>
  <property fmtid="{D5CDD505-2E9C-101B-9397-08002B2CF9AE}" pid="6" name="Jive_VersionGuid">
    <vt:lpwstr>242e7f57-b683-4255-9c41-e8527e2e923c</vt:lpwstr>
  </property>
  <property fmtid="{D5CDD505-2E9C-101B-9397-08002B2CF9AE}" pid="7" name="Offisync_ProviderInitializationData">
    <vt:lpwstr>https://neo.pearson.com</vt:lpwstr>
  </property>
</Properties>
</file>