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76"/>
    <p:restoredTop sz="94685"/>
  </p:normalViewPr>
  <p:slideViewPr>
    <p:cSldViewPr>
      <p:cViewPr varScale="1">
        <p:scale>
          <a:sx n="57" d="100"/>
          <a:sy n="57" d="100"/>
        </p:scale>
        <p:origin x="8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58547-03E3-43F0-BC46-796AAAF49FEF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3D12A-4D50-4968-8CE4-83E14353D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6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9B72-B894-4D97-93F6-EC6339033C55}" type="datetime1">
              <a:rPr lang="ar-SA" smtClean="0"/>
              <a:t>02/04/43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A1292-3DA3-4224-84A7-13B6305B18DE}" type="datetime1">
              <a:rPr lang="ar-SA" smtClean="0"/>
              <a:t>02/04/43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4838-9607-4623-92CC-C7050CC2A80C}" type="datetime1">
              <a:rPr lang="ar-SA" smtClean="0"/>
              <a:t>02/04/43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7F4C-D378-4B9D-AF59-C1D7541B0D84}" type="datetime1">
              <a:rPr lang="ar-SA" smtClean="0"/>
              <a:t>02/04/43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BDC5-BD0D-4763-A906-A648CCB4D156}" type="datetime1">
              <a:rPr lang="ar-SA" smtClean="0"/>
              <a:t>02/04/43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0801-212E-460A-AD42-2ABDC34075E3}" type="datetime1">
              <a:rPr lang="ar-SA" smtClean="0"/>
              <a:t>02/04/43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AD2DD-BA82-4C6E-BD6B-8D64264264BD}" type="datetime1">
              <a:rPr lang="ar-SA" smtClean="0"/>
              <a:t>02/04/43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B0A5-D19E-4C89-A4D3-97DBCD805996}" type="datetime1">
              <a:rPr lang="ar-SA" smtClean="0"/>
              <a:t>02/04/43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CC5A-F1F2-4612-A418-2B6352597A4F}" type="datetime1">
              <a:rPr lang="ar-SA" smtClean="0"/>
              <a:t>02/04/43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EA96-ED20-40C9-A6FD-810E7F067000}" type="datetime1">
              <a:rPr lang="ar-SA" smtClean="0"/>
              <a:t>02/04/43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4FC-699D-40A4-8185-B7049E8F791D}" type="datetime1">
              <a:rPr lang="ar-SA" smtClean="0"/>
              <a:t>02/04/43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14FF-6937-4051-96DE-4840EBA6D914}" type="datetime1">
              <a:rPr lang="ar-SA" smtClean="0"/>
              <a:t>02/04/43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9B566-3B54-4DD3-9A15-B7C86C9343D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Representing Boolean Functions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US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Sum-of-products Expansions</a:t>
            </a:r>
            <a:endParaRPr lang="ar-SA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b="1" u="sng" dirty="0">
                <a:solidFill>
                  <a:srgbClr val="00B0F0"/>
                </a:solidFill>
              </a:rPr>
              <a:t>Page 822</a:t>
            </a:r>
          </a:p>
          <a:p>
            <a:pPr algn="l" rtl="0"/>
            <a:r>
              <a:rPr lang="en-US" dirty="0"/>
              <a:t>1(</a:t>
            </a:r>
            <a:r>
              <a:rPr lang="en-US" dirty="0" err="1"/>
              <a:t>b,c</a:t>
            </a:r>
            <a:r>
              <a:rPr lang="en-US" dirty="0"/>
              <a:t>)</a:t>
            </a:r>
          </a:p>
          <a:p>
            <a:pPr algn="l" rtl="0"/>
            <a:r>
              <a:rPr lang="en-US" dirty="0"/>
              <a:t>2(</a:t>
            </a:r>
            <a:r>
              <a:rPr lang="en-US" dirty="0" err="1"/>
              <a:t>a,d</a:t>
            </a:r>
            <a:r>
              <a:rPr lang="en-US" dirty="0"/>
              <a:t>)</a:t>
            </a:r>
          </a:p>
          <a:p>
            <a:pPr algn="l" rtl="0"/>
            <a:r>
              <a:rPr lang="en-US" dirty="0"/>
              <a:t>3(</a:t>
            </a:r>
            <a:r>
              <a:rPr lang="en-US" dirty="0" err="1"/>
              <a:t>a,d</a:t>
            </a:r>
            <a:r>
              <a:rPr lang="en-US" dirty="0"/>
              <a:t>)</a:t>
            </a:r>
          </a:p>
          <a:p>
            <a:pPr algn="l" rtl="0"/>
            <a:r>
              <a:rPr lang="en-US" dirty="0"/>
              <a:t>7(c)</a:t>
            </a:r>
          </a:p>
          <a:p>
            <a:pPr algn="l" rtl="0"/>
            <a:r>
              <a:rPr lang="en-US" dirty="0"/>
              <a:t>12(</a:t>
            </a:r>
            <a:r>
              <a:rPr lang="en-US" dirty="0" err="1"/>
              <a:t>a,c</a:t>
            </a:r>
            <a:r>
              <a:rPr lang="en-US" dirty="0"/>
              <a:t>)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10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EB4D2BDB-0AFA-4177-BA35-1CB7110AC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04800"/>
            <a:ext cx="3462828" cy="1048603"/>
          </a:xfrm>
          <a:prstGeom prst="rect">
            <a:avLst/>
          </a:prstGeom>
        </p:spPr>
      </p:pic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21C5DC-6505-4744-B215-8B82383D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91895"/>
            <a:ext cx="8229600" cy="45259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>
                <a:solidFill>
                  <a:srgbClr val="7030A0"/>
                </a:solidFill>
              </a:rPr>
              <a:t>The main purpose for this lesson is to introduce the following: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2400" dirty="0"/>
              <a:t>How can Find Boolean expressions that represent for any function.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2400" dirty="0"/>
              <a:t>Define literal and </a:t>
            </a:r>
            <a:r>
              <a:rPr lang="en-US" sz="2400" dirty="0" err="1"/>
              <a:t>minterm</a:t>
            </a:r>
            <a:r>
              <a:rPr lang="en-US" sz="2400" dirty="0"/>
              <a:t>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2400" dirty="0"/>
              <a:t>Define Sum-of-products Expansions and give examples.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n-US" sz="2400" dirty="0"/>
              <a:t>Define Functional Completeness. </a:t>
            </a:r>
          </a:p>
          <a:p>
            <a:pPr algn="l" rtl="0">
              <a:buFont typeface="Wingdings" panose="05000000000000000000" pitchFamily="2" charset="2"/>
              <a:buChar char="ü"/>
            </a:pPr>
            <a:endParaRPr lang="en-US" sz="2400" dirty="0"/>
          </a:p>
          <a:p>
            <a:pPr algn="l" rtl="0">
              <a:buFont typeface="Wingdings" panose="05000000000000000000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  <a:p>
            <a:pPr algn="l" rtl="0"/>
            <a:endParaRPr lang="ar-SA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B25B156-891E-489D-853D-6B0FC5BF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039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EBC40E-3EB0-40FD-A604-D3DAE093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u="sng" dirty="0">
                <a:solidFill>
                  <a:srgbClr val="FF0000"/>
                </a:solidFill>
              </a:rPr>
              <a:t>EXAMPLE 1 </a:t>
            </a:r>
            <a:r>
              <a:rPr lang="en-US" sz="2800" dirty="0"/>
              <a:t>Find Boolean expressions that represent the functions F(x, y, z) and G(x, y, z), which are given</a:t>
            </a:r>
            <a:br>
              <a:rPr lang="en-US" sz="2800" dirty="0"/>
            </a:br>
            <a:r>
              <a:rPr lang="en-US" sz="2800" dirty="0"/>
              <a:t>in Table.</a:t>
            </a:r>
            <a:endParaRPr lang="ar-SA" sz="2800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939B4CF-69FE-436B-B9B3-E25AA35FA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3</a:t>
            </a:fld>
            <a:endParaRPr lang="ar-SA"/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F04AFCB4-4D3D-46CD-973C-5431E864F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789267"/>
              </p:ext>
            </p:extLst>
          </p:nvPr>
        </p:nvGraphicFramePr>
        <p:xfrm>
          <a:off x="4876800" y="1169426"/>
          <a:ext cx="4114800" cy="3337560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110891639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8224777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34341639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9550065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51926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G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F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z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63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91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50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209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85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9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699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7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691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6740877D-0B50-4D2F-9F5B-F6AF06ABE289}"/>
                  </a:ext>
                </a:extLst>
              </p:cNvPr>
              <p:cNvSpPr txBox="1"/>
              <p:nvPr/>
            </p:nvSpPr>
            <p:spPr>
              <a:xfrm>
                <a:off x="228600" y="2133600"/>
                <a:ext cx="4800600" cy="208653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2000" b="1" u="sng" dirty="0">
                    <a:solidFill>
                      <a:srgbClr val="0070C0"/>
                    </a:solidFill>
                  </a:rPr>
                  <a:t>Solution: </a:t>
                </a:r>
                <a:r>
                  <a:rPr lang="en-US" dirty="0"/>
                  <a:t>An expression that has the value 1 when x = z = 1 and y = 0, and the value 0 otherwise, is needed to represent </a:t>
                </a:r>
                <a:r>
                  <a:rPr lang="en-US" b="1" dirty="0"/>
                  <a:t>F</a:t>
                </a:r>
                <a:r>
                  <a:rPr lang="en-US" dirty="0"/>
                  <a:t>. Such an expression can be formed by taking the Boolean product of x,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, and z. This product, </a:t>
                </a:r>
                <a:r>
                  <a:rPr lang="en-US" dirty="0" err="1"/>
                  <a:t>x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 err="1"/>
                  <a:t>z</a:t>
                </a:r>
                <a:r>
                  <a:rPr lang="en-US" dirty="0"/>
                  <a:t>, has the value 1 if and only if x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= z = 1, which holds if</a:t>
                </a:r>
              </a:p>
              <a:p>
                <a:pPr algn="l" rtl="0"/>
                <a:r>
                  <a:rPr lang="en-US" dirty="0"/>
                  <a:t>and only if x = z = 1 and y = 0.</a:t>
                </a:r>
              </a:p>
            </p:txBody>
          </p:sp>
        </mc:Choice>
        <mc:Fallback xmlns=""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6740877D-0B50-4D2F-9F5B-F6AF06ABE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133600"/>
                <a:ext cx="4800600" cy="2086533"/>
              </a:xfrm>
              <a:prstGeom prst="rect">
                <a:avLst/>
              </a:prstGeom>
              <a:blipFill>
                <a:blip r:embed="rId2"/>
                <a:stretch>
                  <a:fillRect l="-1398" t="-1462" b="-263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5AD2AA12-5B9A-4B58-A560-755D12288039}"/>
                  </a:ext>
                </a:extLst>
              </p:cNvPr>
              <p:cNvSpPr txBox="1"/>
              <p:nvPr/>
            </p:nvSpPr>
            <p:spPr>
              <a:xfrm>
                <a:off x="443132" y="4506986"/>
                <a:ext cx="8700868" cy="178818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/>
                  <a:t>To represent </a:t>
                </a:r>
                <a:r>
                  <a:rPr lang="en-US" b="1" dirty="0"/>
                  <a:t>G</a:t>
                </a:r>
                <a:r>
                  <a:rPr lang="en-US" dirty="0"/>
                  <a:t>, we need an expression that equals 1 when x = y = 1 and z = 0, or x = z =0 and y = 1. We can form an expression with these values by taking the Boolean sum of two different Boolean products. The Boolean product </a:t>
                </a:r>
                <a:r>
                  <a:rPr lang="en-US" dirty="0" err="1"/>
                  <a:t>xy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has the value 1 if and only if x = y = 1 and z = 0. Similarly, the product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y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has the value 1 if and only if x = z = 0 and y = 1. The Boolean sum of these two products, </a:t>
                </a:r>
                <a:r>
                  <a:rPr lang="en-US" dirty="0" err="1"/>
                  <a:t>xy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y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, represents G, because it has the value 1 if and only if x = y = 1 and z = 0, or x = z = 0 and y = 1.</a:t>
                </a:r>
                <a:endParaRPr lang="ar-SA" dirty="0"/>
              </a:p>
            </p:txBody>
          </p:sp>
        </mc:Choice>
        <mc:Fallback xmlns=""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5AD2AA12-5B9A-4B58-A560-755D12288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32" y="4506986"/>
                <a:ext cx="8700868" cy="1788182"/>
              </a:xfrm>
              <a:prstGeom prst="rect">
                <a:avLst/>
              </a:prstGeom>
              <a:blipFill>
                <a:blip r:embed="rId3"/>
                <a:stretch>
                  <a:fillRect l="-631" t="-1701" b="-238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17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u="sng" dirty="0">
                <a:solidFill>
                  <a:srgbClr val="FF0000"/>
                </a:solidFill>
              </a:rPr>
              <a:t>Literal &amp; </a:t>
            </a:r>
            <a:r>
              <a:rPr lang="en-US" b="1" i="1" u="sng" dirty="0" err="1">
                <a:solidFill>
                  <a:srgbClr val="FF0000"/>
                </a:solidFill>
              </a:rPr>
              <a:t>Minterm</a:t>
            </a:r>
            <a:endParaRPr lang="ar-SA" b="1" i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595511"/>
                <a:ext cx="8686800" cy="2900289"/>
              </a:xfrm>
            </p:spPr>
            <p:txBody>
              <a:bodyPr/>
              <a:lstStyle/>
              <a:p>
                <a:pPr algn="l" rtl="0">
                  <a:buNone/>
                </a:pPr>
                <a:r>
                  <a:rPr lang="en-US" b="1" u="sng" dirty="0">
                    <a:solidFill>
                      <a:schemeClr val="accent2">
                        <a:lumMod val="75000"/>
                      </a:schemeClr>
                    </a:solidFill>
                  </a:rPr>
                  <a:t>DEFINITION 1</a:t>
                </a:r>
              </a:p>
              <a:p>
                <a:pPr algn="l" rtl="0">
                  <a:buNone/>
                </a:pPr>
                <a:r>
                  <a:rPr lang="en-US" sz="2800" dirty="0"/>
                  <a:t>A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 literal </a:t>
                </a:r>
                <a:r>
                  <a:rPr lang="en-US" sz="2800" dirty="0"/>
                  <a:t>is a Boolean variable or its complement.</a:t>
                </a:r>
              </a:p>
              <a:p>
                <a:pPr algn="l" rtl="0">
                  <a:buNone/>
                </a:pPr>
                <a:r>
                  <a:rPr lang="en-US" sz="2800" dirty="0"/>
                  <a:t> A </a:t>
                </a:r>
                <a:r>
                  <a:rPr lang="en-US" sz="2800" b="1" dirty="0" err="1">
                    <a:solidFill>
                      <a:srgbClr val="0070C0"/>
                    </a:solidFill>
                  </a:rPr>
                  <a:t>minterm</a:t>
                </a:r>
                <a:r>
                  <a:rPr lang="en-US" sz="2800" dirty="0"/>
                  <a:t> of the Boolean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 dirty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is a Boolean product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. Hence, a </a:t>
                </a:r>
                <a:r>
                  <a:rPr lang="en-US" sz="2800" dirty="0" err="1"/>
                  <a:t>minterm</a:t>
                </a:r>
                <a:r>
                  <a:rPr lang="en-US" sz="2800" dirty="0"/>
                  <a:t> is a product of n literals, with one literal for each variable.</a:t>
                </a:r>
                <a:endParaRPr lang="ar-SA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595511"/>
                <a:ext cx="8686800" cy="2900289"/>
              </a:xfrm>
              <a:blipFill>
                <a:blip r:embed="rId2"/>
                <a:stretch>
                  <a:fillRect l="-1825" t="-2731" r="-1333" b="-546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57199" y="4693602"/>
            <a:ext cx="82296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4</a:t>
            </a:fld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EXAMPLE 2 </a:t>
            </a:r>
          </a:p>
          <a:p>
            <a:pPr algn="l" rtl="0">
              <a:buNone/>
            </a:pPr>
            <a:r>
              <a:rPr lang="en-US" dirty="0"/>
              <a:t>Find a </a:t>
            </a:r>
            <a:r>
              <a:rPr lang="en-US" dirty="0" err="1"/>
              <a:t>minterm</a:t>
            </a:r>
            <a:r>
              <a:rPr lang="en-US" dirty="0"/>
              <a:t> that equals 1 if </a:t>
            </a:r>
            <a:r>
              <a:rPr lang="en-US" i="1" dirty="0"/>
              <a:t>x</a:t>
            </a:r>
            <a:r>
              <a:rPr lang="en-US" i="1" baseline="-25000" dirty="0"/>
              <a:t>1</a:t>
            </a:r>
            <a:r>
              <a:rPr lang="en-US" i="1" dirty="0"/>
              <a:t>=x</a:t>
            </a:r>
            <a:r>
              <a:rPr lang="en-US" i="1" baseline="-25000" dirty="0"/>
              <a:t>3</a:t>
            </a:r>
            <a:r>
              <a:rPr lang="en-US" i="1" dirty="0"/>
              <a:t>=0 and x</a:t>
            </a:r>
            <a:r>
              <a:rPr lang="en-US" i="1" baseline="-25000" dirty="0"/>
              <a:t>2</a:t>
            </a:r>
            <a:r>
              <a:rPr lang="en-US" i="1" dirty="0"/>
              <a:t>=x</a:t>
            </a:r>
            <a:r>
              <a:rPr lang="en-US" i="1" baseline="-25000" dirty="0"/>
              <a:t>4</a:t>
            </a:r>
            <a:r>
              <a:rPr lang="en-US" i="1" dirty="0"/>
              <a:t>=x</a:t>
            </a:r>
            <a:r>
              <a:rPr lang="en-US" i="1" baseline="-25000" dirty="0"/>
              <a:t>5</a:t>
            </a:r>
            <a:r>
              <a:rPr lang="en-US" i="1" dirty="0"/>
              <a:t>=1</a:t>
            </a:r>
            <a:r>
              <a:rPr lang="en-US" dirty="0"/>
              <a:t>, and equals 0 otherwise.</a:t>
            </a:r>
          </a:p>
          <a:p>
            <a:pPr algn="l" rtl="0">
              <a:buNone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Solution: </a:t>
            </a:r>
          </a:p>
          <a:p>
            <a:pPr algn="l" rtl="0">
              <a:buNone/>
            </a:pPr>
            <a:r>
              <a:rPr lang="en-US" dirty="0"/>
              <a:t>The </a:t>
            </a:r>
            <a:r>
              <a:rPr lang="en-US" dirty="0" err="1"/>
              <a:t>minterm</a:t>
            </a:r>
            <a:r>
              <a:rPr lang="en-US" dirty="0"/>
              <a:t>                       has the correct set of values.</a:t>
            </a:r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43200" y="2978675"/>
            <a:ext cx="196947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Sum-of-products Expansions</a:t>
            </a:r>
            <a:br>
              <a:rPr lang="ar-S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By taking Boolean sums of distinct </a:t>
            </a:r>
            <a:r>
              <a:rPr lang="en-US" dirty="0" err="1"/>
              <a:t>minterms</a:t>
            </a:r>
            <a:r>
              <a:rPr lang="en-US" dirty="0"/>
              <a:t> we can build up a Boolean expression with a specified set of values. In particular, a Boolean sum of </a:t>
            </a:r>
            <a:r>
              <a:rPr lang="en-US" dirty="0" err="1"/>
              <a:t>minterms</a:t>
            </a:r>
            <a:r>
              <a:rPr lang="en-US" dirty="0"/>
              <a:t> has the value 1 when exactly one of the </a:t>
            </a:r>
            <a:r>
              <a:rPr lang="en-US" dirty="0" err="1"/>
              <a:t>minterms</a:t>
            </a:r>
            <a:r>
              <a:rPr lang="en-US" dirty="0"/>
              <a:t> in the sum has the value 1. It has the value 0 for all other combinations of values of the variables. 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dirty="0"/>
              <a:t>The </a:t>
            </a:r>
            <a:r>
              <a:rPr lang="en-US" b="1" i="1" u="sng" dirty="0">
                <a:solidFill>
                  <a:srgbClr val="FF0000"/>
                </a:solidFill>
              </a:rPr>
              <a:t>sum of </a:t>
            </a:r>
            <a:r>
              <a:rPr lang="en-US" b="1" i="1" u="sng" dirty="0" err="1">
                <a:solidFill>
                  <a:srgbClr val="FF0000"/>
                </a:solidFill>
              </a:rPr>
              <a:t>minterms</a:t>
            </a:r>
            <a:r>
              <a:rPr lang="en-US" b="1" i="1" u="sng" dirty="0">
                <a:solidFill>
                  <a:srgbClr val="FF0000"/>
                </a:solidFill>
              </a:rPr>
              <a:t> </a:t>
            </a:r>
            <a:r>
              <a:rPr lang="en-US" dirty="0"/>
              <a:t>that represents the function is called the </a:t>
            </a:r>
            <a:r>
              <a:rPr lang="en-US" b="1" i="1" u="sng" dirty="0">
                <a:solidFill>
                  <a:srgbClr val="FF0000"/>
                </a:solidFill>
              </a:rPr>
              <a:t>sum-of-products expansion</a:t>
            </a:r>
            <a:r>
              <a:rPr lang="en-US" dirty="0"/>
              <a:t> or the </a:t>
            </a:r>
            <a:r>
              <a:rPr lang="en-US" b="1" i="1" u="sng" dirty="0">
                <a:solidFill>
                  <a:srgbClr val="FF0000"/>
                </a:solidFill>
              </a:rPr>
              <a:t>disjunctive normal form</a:t>
            </a:r>
            <a:r>
              <a:rPr lang="en-US" dirty="0"/>
              <a:t> of the Boolean function.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6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EXAMPLE 3</a:t>
            </a:r>
          </a:p>
          <a:p>
            <a:pPr algn="l" rtl="0">
              <a:buNone/>
            </a:pP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l" rtl="0">
              <a:buNone/>
            </a:pPr>
            <a:r>
              <a:rPr lang="en-US" sz="2400" b="1" u="sng" dirty="0">
                <a:solidFill>
                  <a:srgbClr val="0070C0"/>
                </a:solidFill>
              </a:rPr>
              <a:t> Solution: </a:t>
            </a:r>
            <a:r>
              <a:rPr lang="en-US" sz="2000" dirty="0"/>
              <a:t>We will find the sum-of-products expansion of F(x, y, z) in two ways. First, we will use Boolean identities to expand the product and simplify.  We find that</a:t>
            </a:r>
          </a:p>
          <a:p>
            <a:pPr algn="l" rtl="0">
              <a:buNone/>
            </a:pP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ar-S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" y="1143000"/>
            <a:ext cx="8610600" cy="53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457200" y="2819400"/>
            <a:ext cx="8153400" cy="3124200"/>
            <a:chOff x="457200" y="2743200"/>
            <a:chExt cx="5715000" cy="1971675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2819400"/>
              <a:ext cx="3143250" cy="189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724400" y="2743200"/>
              <a:ext cx="1447800" cy="197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7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400" dirty="0"/>
              <a:t>Second, </a:t>
            </a:r>
            <a:r>
              <a:rPr lang="en-US" sz="2400" b="1" u="sng" dirty="0"/>
              <a:t>we can construct the sum-of-products expansion by determining the values of </a:t>
            </a:r>
            <a:r>
              <a:rPr lang="en-US" sz="2400" b="1" i="1" u="sng" dirty="0"/>
              <a:t>F</a:t>
            </a:r>
            <a:r>
              <a:rPr lang="en-US" sz="2400" b="1" u="sng" dirty="0"/>
              <a:t> for all possible values of the variables </a:t>
            </a:r>
            <a:r>
              <a:rPr lang="en-US" sz="2400" b="1" i="1" u="sng" dirty="0"/>
              <a:t>x, y, and z</a:t>
            </a:r>
            <a:r>
              <a:rPr lang="en-US" sz="2400" b="1" u="sng" dirty="0"/>
              <a:t>. </a:t>
            </a:r>
            <a:r>
              <a:rPr lang="en-US" sz="2400" dirty="0"/>
              <a:t>These values are found in Table 2.</a:t>
            </a:r>
          </a:p>
          <a:p>
            <a:pPr algn="l" rtl="0">
              <a:buNone/>
            </a:pPr>
            <a:r>
              <a:rPr lang="en-US" sz="2400" dirty="0"/>
              <a:t> The sum-of products expansion of </a:t>
            </a:r>
            <a:r>
              <a:rPr lang="en-US" sz="2400" i="1" dirty="0"/>
              <a:t>F</a:t>
            </a:r>
            <a:r>
              <a:rPr lang="en-US" sz="2400" dirty="0"/>
              <a:t> is </a:t>
            </a:r>
            <a:r>
              <a:rPr lang="en-US" sz="2400" b="1" u="sng" dirty="0">
                <a:solidFill>
                  <a:srgbClr val="FF0000"/>
                </a:solidFill>
              </a:rPr>
              <a:t>the Boolean sum </a:t>
            </a:r>
            <a:r>
              <a:rPr lang="en-US" sz="2400" dirty="0"/>
              <a:t>of three </a:t>
            </a:r>
            <a:r>
              <a:rPr lang="en-US" sz="2400" dirty="0" err="1"/>
              <a:t>minterms</a:t>
            </a:r>
            <a:r>
              <a:rPr lang="en-US" sz="2400" dirty="0"/>
              <a:t> corresponding to the </a:t>
            </a:r>
            <a:r>
              <a:rPr lang="en-US" sz="2400" i="1" u="sng" dirty="0">
                <a:solidFill>
                  <a:srgbClr val="FF0000"/>
                </a:solidFill>
              </a:rPr>
              <a:t>three rows of this table that give the value 1 for the function. </a:t>
            </a:r>
            <a:r>
              <a:rPr lang="en-US" sz="2400" dirty="0"/>
              <a:t>This gives</a:t>
            </a:r>
            <a:endParaRPr lang="ar-SA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" y="2819400"/>
            <a:ext cx="5029200" cy="3435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522742" y="3450102"/>
            <a:ext cx="3200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8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Completeness</a:t>
            </a:r>
            <a:endParaRPr lang="ar-SA" sz="3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algn="l" rtl="0"/>
            <a:r>
              <a:rPr lang="en-US" sz="2500" dirty="0"/>
              <a:t>Every Boolean function can be expressed as a Boolean sum of </a:t>
            </a:r>
            <a:r>
              <a:rPr lang="en-US" sz="2500" dirty="0" err="1"/>
              <a:t>minterms</a:t>
            </a:r>
            <a:r>
              <a:rPr lang="en-US" sz="2500" dirty="0"/>
              <a:t>.</a:t>
            </a:r>
          </a:p>
          <a:p>
            <a:pPr algn="l" rtl="0"/>
            <a:r>
              <a:rPr lang="en-US" sz="2500" dirty="0"/>
              <a:t> Each </a:t>
            </a:r>
            <a:r>
              <a:rPr lang="en-US" sz="2500" dirty="0" err="1"/>
              <a:t>minterm</a:t>
            </a:r>
            <a:r>
              <a:rPr lang="en-US" sz="2500" dirty="0"/>
              <a:t> is the Boolean product of Boolean variables or their complements.</a:t>
            </a:r>
          </a:p>
          <a:p>
            <a:pPr algn="l" rtl="0"/>
            <a:r>
              <a:rPr lang="en-US" sz="2500" dirty="0"/>
              <a:t> This shows that every Boolean function can be represented using the Boolean operators </a:t>
            </a:r>
            <a:r>
              <a:rPr lang="en-US" sz="2500" b="1" dirty="0">
                <a:solidFill>
                  <a:srgbClr val="FF0000"/>
                </a:solidFill>
              </a:rPr>
              <a:t>. , +, </a:t>
            </a:r>
            <a:r>
              <a:rPr lang="en-US" sz="2500" dirty="0"/>
              <a:t>and </a:t>
            </a:r>
            <a:r>
              <a:rPr lang="en-US" sz="2500" b="1" dirty="0">
                <a:solidFill>
                  <a:srgbClr val="FF0000"/>
                </a:solidFill>
              </a:rPr>
              <a:t>-</a:t>
            </a:r>
            <a:r>
              <a:rPr lang="en-US" sz="2500" dirty="0"/>
              <a:t>.</a:t>
            </a:r>
          </a:p>
          <a:p>
            <a:pPr algn="l" rtl="0"/>
            <a:r>
              <a:rPr lang="en-US" sz="2500" dirty="0"/>
              <a:t> Because every Boolean function can be represented using these operators we say that the set </a:t>
            </a:r>
            <a:r>
              <a:rPr lang="en-US" sz="2500" b="1" i="1" dirty="0">
                <a:solidFill>
                  <a:srgbClr val="FF0000"/>
                </a:solidFill>
              </a:rPr>
              <a:t>{ . , +, - } </a:t>
            </a:r>
            <a:r>
              <a:rPr lang="en-US" sz="2500" dirty="0"/>
              <a:t>is </a:t>
            </a:r>
            <a:r>
              <a:rPr lang="en-US" sz="2500" b="1" i="1" u="sng" dirty="0">
                <a:solidFill>
                  <a:srgbClr val="FF0000"/>
                </a:solidFill>
              </a:rPr>
              <a:t>functionally complete</a:t>
            </a:r>
            <a:r>
              <a:rPr lang="en-US" sz="2500" dirty="0"/>
              <a:t>.</a:t>
            </a:r>
          </a:p>
          <a:p>
            <a:pPr algn="l" rtl="0"/>
            <a:r>
              <a:rPr lang="en-US" sz="2500" dirty="0"/>
              <a:t>We can eliminate all Boolean sums using the identity</a:t>
            </a:r>
          </a:p>
          <a:p>
            <a:pPr algn="l" rtl="0">
              <a:buNone/>
            </a:pPr>
            <a:endParaRPr lang="en-US" sz="2500" dirty="0"/>
          </a:p>
          <a:p>
            <a:pPr algn="l" rtl="0"/>
            <a:r>
              <a:rPr lang="en-US" sz="2500" dirty="0"/>
              <a:t>Similarly, we could eliminate all Boolean products using the identity</a:t>
            </a:r>
          </a:p>
          <a:p>
            <a:pPr algn="l" rtl="0"/>
            <a:endParaRPr lang="en-US" sz="2500" dirty="0"/>
          </a:p>
          <a:p>
            <a:pPr algn="l" rtl="0"/>
            <a:endParaRPr lang="ar-SA" sz="2500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124200" y="5105400"/>
            <a:ext cx="1676400" cy="475397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006991" y="5943600"/>
            <a:ext cx="1828800" cy="526473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B566-3B54-4DD3-9A15-B7C86C9343D6}" type="slidenum">
              <a:rPr lang="ar-SA" smtClean="0"/>
              <a:t>9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796</Words>
  <Application>Microsoft Office PowerPoint</Application>
  <PresentationFormat>عرض على الشاشة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Office Theme</vt:lpstr>
      <vt:lpstr>Representing Boolean Functions</vt:lpstr>
      <vt:lpstr>عرض تقديمي في PowerPoint</vt:lpstr>
      <vt:lpstr>EXAMPLE 1 Find Boolean expressions that represent the functions F(x, y, z) and G(x, y, z), which are given in Table.</vt:lpstr>
      <vt:lpstr>Literal &amp; Minterm</vt:lpstr>
      <vt:lpstr>عرض تقديمي في PowerPoint</vt:lpstr>
      <vt:lpstr>Sum-of-products Expansions </vt:lpstr>
      <vt:lpstr>عرض تقديمي في PowerPoint</vt:lpstr>
      <vt:lpstr>عرض تقديمي في PowerPoint</vt:lpstr>
      <vt:lpstr>Functional Completeness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Representing Boolean Functions</dc:title>
  <dc:creator>Windows User</dc:creator>
  <cp:lastModifiedBy>Halimah Alshehri</cp:lastModifiedBy>
  <cp:revision>37</cp:revision>
  <dcterms:created xsi:type="dcterms:W3CDTF">2013-03-03T18:41:32Z</dcterms:created>
  <dcterms:modified xsi:type="dcterms:W3CDTF">2021-11-07T03:05:40Z</dcterms:modified>
</cp:coreProperties>
</file>