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5" r:id="rId3"/>
    <p:sldId id="256" r:id="rId4"/>
    <p:sldId id="257" r:id="rId5"/>
    <p:sldId id="258" r:id="rId6"/>
    <p:sldId id="276"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106" d="100"/>
          <a:sy n="106" d="100"/>
        </p:scale>
        <p:origin x="126"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9105EB26-2FE2-43B2-8078-9ED28AF73543}" type="datetimeFigureOut">
              <a:rPr lang="en-US" smtClean="0"/>
              <a:t>11/7/2021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4E09404-3CB3-474C-938A-AB3D8F5DFF81}" type="slidenum">
              <a:rPr lang="en-US" smtClean="0"/>
              <a:t>‹#›</a:t>
            </a:fld>
            <a:endParaRPr lang="en-US"/>
          </a:p>
        </p:txBody>
      </p:sp>
    </p:spTree>
    <p:extLst>
      <p:ext uri="{BB962C8B-B14F-4D97-AF65-F5344CB8AC3E}">
        <p14:creationId xmlns:p14="http://schemas.microsoft.com/office/powerpoint/2010/main" val="818772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105EB26-2FE2-43B2-8078-9ED28AF73543}" type="datetimeFigureOut">
              <a:rPr lang="en-US" smtClean="0"/>
              <a:t>11/7/2021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4E09404-3CB3-474C-938A-AB3D8F5DFF81}" type="slidenum">
              <a:rPr lang="en-US" smtClean="0"/>
              <a:t>‹#›</a:t>
            </a:fld>
            <a:endParaRPr lang="en-US"/>
          </a:p>
        </p:txBody>
      </p:sp>
    </p:spTree>
    <p:extLst>
      <p:ext uri="{BB962C8B-B14F-4D97-AF65-F5344CB8AC3E}">
        <p14:creationId xmlns:p14="http://schemas.microsoft.com/office/powerpoint/2010/main" val="3631772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105EB26-2FE2-43B2-8078-9ED28AF73543}" type="datetimeFigureOut">
              <a:rPr lang="en-US" smtClean="0"/>
              <a:t>11/7/2021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4E09404-3CB3-474C-938A-AB3D8F5DFF81}" type="slidenum">
              <a:rPr lang="en-US" smtClean="0"/>
              <a:t>‹#›</a:t>
            </a:fld>
            <a:endParaRPr lang="en-US"/>
          </a:p>
        </p:txBody>
      </p:sp>
    </p:spTree>
    <p:extLst>
      <p:ext uri="{BB962C8B-B14F-4D97-AF65-F5344CB8AC3E}">
        <p14:creationId xmlns:p14="http://schemas.microsoft.com/office/powerpoint/2010/main" val="3745856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105EB26-2FE2-43B2-8078-9ED28AF73543}" type="datetimeFigureOut">
              <a:rPr lang="en-US" smtClean="0"/>
              <a:t>11/7/2021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4E09404-3CB3-474C-938A-AB3D8F5DFF81}" type="slidenum">
              <a:rPr lang="en-US" smtClean="0"/>
              <a:t>‹#›</a:t>
            </a:fld>
            <a:endParaRPr lang="en-US"/>
          </a:p>
        </p:txBody>
      </p:sp>
    </p:spTree>
    <p:extLst>
      <p:ext uri="{BB962C8B-B14F-4D97-AF65-F5344CB8AC3E}">
        <p14:creationId xmlns:p14="http://schemas.microsoft.com/office/powerpoint/2010/main" val="2208776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105EB26-2FE2-43B2-8078-9ED28AF73543}" type="datetimeFigureOut">
              <a:rPr lang="en-US" smtClean="0"/>
              <a:t>11/7/2021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4E09404-3CB3-474C-938A-AB3D8F5DFF81}" type="slidenum">
              <a:rPr lang="en-US" smtClean="0"/>
              <a:t>‹#›</a:t>
            </a:fld>
            <a:endParaRPr lang="en-US"/>
          </a:p>
        </p:txBody>
      </p:sp>
    </p:spTree>
    <p:extLst>
      <p:ext uri="{BB962C8B-B14F-4D97-AF65-F5344CB8AC3E}">
        <p14:creationId xmlns:p14="http://schemas.microsoft.com/office/powerpoint/2010/main" val="144518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9105EB26-2FE2-43B2-8078-9ED28AF73543}" type="datetimeFigureOut">
              <a:rPr lang="en-US" smtClean="0"/>
              <a:t>11/7/2021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4E09404-3CB3-474C-938A-AB3D8F5DFF81}" type="slidenum">
              <a:rPr lang="en-US" smtClean="0"/>
              <a:t>‹#›</a:t>
            </a:fld>
            <a:endParaRPr lang="en-US"/>
          </a:p>
        </p:txBody>
      </p:sp>
    </p:spTree>
    <p:extLst>
      <p:ext uri="{BB962C8B-B14F-4D97-AF65-F5344CB8AC3E}">
        <p14:creationId xmlns:p14="http://schemas.microsoft.com/office/powerpoint/2010/main" val="2928697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9105EB26-2FE2-43B2-8078-9ED28AF73543}" type="datetimeFigureOut">
              <a:rPr lang="en-US" smtClean="0"/>
              <a:t>11/7/2021</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B4E09404-3CB3-474C-938A-AB3D8F5DFF81}" type="slidenum">
              <a:rPr lang="en-US" smtClean="0"/>
              <a:t>‹#›</a:t>
            </a:fld>
            <a:endParaRPr lang="en-US"/>
          </a:p>
        </p:txBody>
      </p:sp>
    </p:spTree>
    <p:extLst>
      <p:ext uri="{BB962C8B-B14F-4D97-AF65-F5344CB8AC3E}">
        <p14:creationId xmlns:p14="http://schemas.microsoft.com/office/powerpoint/2010/main" val="416696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105EB26-2FE2-43B2-8078-9ED28AF73543}" type="datetimeFigureOut">
              <a:rPr lang="en-US" smtClean="0"/>
              <a:t>11/7/2021</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B4E09404-3CB3-474C-938A-AB3D8F5DFF81}" type="slidenum">
              <a:rPr lang="en-US" smtClean="0"/>
              <a:t>‹#›</a:t>
            </a:fld>
            <a:endParaRPr lang="en-US"/>
          </a:p>
        </p:txBody>
      </p:sp>
    </p:spTree>
    <p:extLst>
      <p:ext uri="{BB962C8B-B14F-4D97-AF65-F5344CB8AC3E}">
        <p14:creationId xmlns:p14="http://schemas.microsoft.com/office/powerpoint/2010/main" val="141356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105EB26-2FE2-43B2-8078-9ED28AF73543}" type="datetimeFigureOut">
              <a:rPr lang="en-US" smtClean="0"/>
              <a:t>11/7/2021</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B4E09404-3CB3-474C-938A-AB3D8F5DFF81}" type="slidenum">
              <a:rPr lang="en-US" smtClean="0"/>
              <a:t>‹#›</a:t>
            </a:fld>
            <a:endParaRPr lang="en-US"/>
          </a:p>
        </p:txBody>
      </p:sp>
    </p:spTree>
    <p:extLst>
      <p:ext uri="{BB962C8B-B14F-4D97-AF65-F5344CB8AC3E}">
        <p14:creationId xmlns:p14="http://schemas.microsoft.com/office/powerpoint/2010/main" val="812484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05EB26-2FE2-43B2-8078-9ED28AF73543}" type="datetimeFigureOut">
              <a:rPr lang="en-US" smtClean="0"/>
              <a:t>11/7/2021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4E09404-3CB3-474C-938A-AB3D8F5DFF81}" type="slidenum">
              <a:rPr lang="en-US" smtClean="0"/>
              <a:t>‹#›</a:t>
            </a:fld>
            <a:endParaRPr lang="en-US"/>
          </a:p>
        </p:txBody>
      </p:sp>
    </p:spTree>
    <p:extLst>
      <p:ext uri="{BB962C8B-B14F-4D97-AF65-F5344CB8AC3E}">
        <p14:creationId xmlns:p14="http://schemas.microsoft.com/office/powerpoint/2010/main" val="305462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05EB26-2FE2-43B2-8078-9ED28AF73543}" type="datetimeFigureOut">
              <a:rPr lang="en-US" smtClean="0"/>
              <a:t>11/7/2021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4E09404-3CB3-474C-938A-AB3D8F5DFF81}" type="slidenum">
              <a:rPr lang="en-US" smtClean="0"/>
              <a:t>‹#›</a:t>
            </a:fld>
            <a:endParaRPr lang="en-US"/>
          </a:p>
        </p:txBody>
      </p:sp>
    </p:spTree>
    <p:extLst>
      <p:ext uri="{BB962C8B-B14F-4D97-AF65-F5344CB8AC3E}">
        <p14:creationId xmlns:p14="http://schemas.microsoft.com/office/powerpoint/2010/main" val="547804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05EB26-2FE2-43B2-8078-9ED28AF73543}" type="datetimeFigureOut">
              <a:rPr lang="en-US" smtClean="0"/>
              <a:t>11/7/2021</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E09404-3CB3-474C-938A-AB3D8F5DFF81}" type="slidenum">
              <a:rPr lang="en-US" smtClean="0"/>
              <a:t>‹#›</a:t>
            </a:fld>
            <a:endParaRPr lang="en-US"/>
          </a:p>
        </p:txBody>
      </p:sp>
    </p:spTree>
    <p:extLst>
      <p:ext uri="{BB962C8B-B14F-4D97-AF65-F5344CB8AC3E}">
        <p14:creationId xmlns:p14="http://schemas.microsoft.com/office/powerpoint/2010/main" val="3313795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889760" y="902208"/>
            <a:ext cx="7985760" cy="2714333"/>
          </a:xfrm>
          <a:prstGeom prst="rect">
            <a:avLst/>
          </a:prstGeom>
          <a:noFill/>
        </p:spPr>
        <p:txBody>
          <a:bodyPr wrap="square" rtlCol="0">
            <a:spAutoFit/>
          </a:bodyPr>
          <a:lstStyle/>
          <a:p>
            <a:pPr lvl="0" algn="ctr" rtl="1">
              <a:lnSpc>
                <a:spcPct val="150000"/>
              </a:lnSpc>
            </a:pPr>
            <a:r>
              <a:rPr lang="ar-SA" sz="60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دمج </a:t>
            </a:r>
            <a:r>
              <a:rPr lang="ar-SA" sz="6000" b="1" dirty="0" err="1"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البروتوبلاست</a:t>
            </a:r>
            <a:endParaRPr lang="en-US" sz="60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0" algn="ctr" rtl="1">
              <a:lnSpc>
                <a:spcPct val="150000"/>
              </a:lnSpc>
            </a:pPr>
            <a:r>
              <a:rPr lang="en-US" sz="6000" b="1" dirty="0" smtClean="0">
                <a:solidFill>
                  <a:srgbClr val="002060"/>
                </a:solidFill>
                <a:latin typeface="Times New Roman" panose="02020603050405020304" pitchFamily="18" charset="0"/>
                <a:ea typeface="Calibri" panose="020F0502020204030204" pitchFamily="34" charset="0"/>
                <a:cs typeface="Arial" panose="020B0604020202020204" pitchFamily="34" charset="0"/>
              </a:rPr>
              <a:t>Protoplast fusion</a:t>
            </a:r>
            <a:endParaRPr lang="en-US" sz="54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05470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85216" y="707136"/>
            <a:ext cx="10899648" cy="4422749"/>
          </a:xfrm>
          <a:prstGeom prst="rect">
            <a:avLst/>
          </a:prstGeom>
          <a:noFill/>
        </p:spPr>
        <p:txBody>
          <a:bodyPr wrap="square" rtlCol="0">
            <a:spAutoFit/>
          </a:bodyPr>
          <a:lstStyle/>
          <a:p>
            <a:pPr algn="just" rtl="1">
              <a:lnSpc>
                <a:spcPct val="115000"/>
              </a:lnSpc>
            </a:pPr>
            <a:r>
              <a:rPr lang="ar-SA" sz="3600" b="1" dirty="0" smtClean="0">
                <a:solidFill>
                  <a:srgbClr val="385623"/>
                </a:solidFill>
                <a:effectLst/>
                <a:latin typeface="Calibri" panose="020F0502020204030204" pitchFamily="34" charset="0"/>
                <a:ea typeface="Calibri" panose="020F0502020204030204" pitchFamily="34" charset="0"/>
                <a:cs typeface="Times New Roman" panose="02020603050405020304" pitchFamily="18" charset="0"/>
              </a:rPr>
              <a:t>أسباب فشل تكون هجين جسدي:</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0"/>
              </a:spcAft>
              <a:buClr>
                <a:srgbClr val="C00000"/>
              </a:buClr>
              <a:buFont typeface="+mj-lt"/>
              <a:buAutoNum type="arabicPeriod"/>
            </a:pP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الفشل في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إندماج</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أنوية</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0"/>
              </a:spcAft>
              <a:buClr>
                <a:srgbClr val="C00000"/>
              </a:buClr>
              <a:buFont typeface="+mj-lt"/>
              <a:buAutoNum type="arabicPeriod"/>
            </a:pP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فقدان الكروموسومات نتيجة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للإندماج</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 بين إثنين من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 ذات الدورات الخلوية المختلفة</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0"/>
              </a:spcAft>
              <a:buClr>
                <a:srgbClr val="C00000"/>
              </a:buClr>
              <a:buFont typeface="+mj-lt"/>
              <a:buAutoNum type="arabicPeriod"/>
            </a:pP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فقدان الكروموسومات نتيجة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للإختلاف</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 الزمني في التضاعف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الكروموسومي</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 بين نواتي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07358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36448" y="768096"/>
            <a:ext cx="11070336" cy="5355312"/>
          </a:xfrm>
          <a:prstGeom prst="rect">
            <a:avLst/>
          </a:prstGeom>
          <a:noFill/>
        </p:spPr>
        <p:txBody>
          <a:bodyPr wrap="square" rtlCol="0">
            <a:spAutoFit/>
          </a:bodyPr>
          <a:lstStyle/>
          <a:p>
            <a:pPr algn="just" rtl="1">
              <a:lnSpc>
                <a:spcPct val="150000"/>
              </a:lnSpc>
            </a:pPr>
            <a:r>
              <a:rPr lang="ar-SA" sz="3600" b="1"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الأساس النظري لتكون الهجين </a:t>
            </a:r>
            <a:r>
              <a:rPr lang="ar-SA" sz="3600" b="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الجسدي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أن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 المنفصل لا يمكنه النمو نتيجة لخللٍ في بعض الوظائف الفسيولوجية أو الكيميائية، ولكن عند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إندماج</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 تكتمل العوامل اللازمة وبهذا يستمر الهجين في النمو، وعموماً تعتمد عملية </a:t>
            </a:r>
            <a:r>
              <a:rPr lang="ar-SA" sz="3200" dirty="0" err="1" smtClean="0">
                <a:effectLst/>
                <a:latin typeface="Calibri" panose="020F0502020204030204" pitchFamily="34" charset="0"/>
                <a:ea typeface="Calibri" panose="020F0502020204030204" pitchFamily="34" charset="0"/>
                <a:cs typeface="Times New Roman" panose="02020603050405020304" pitchFamily="18" charset="0"/>
              </a:rPr>
              <a:t>إختيار</a:t>
            </a: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 الهجن الناتجة على مقدرتها على النمو بعكس الخلايا الأخرى التي ليس لها هذه المقدرة</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r>
              <a:rPr lang="ar-SA" sz="3200" dirty="0" smtClean="0">
                <a:effectLst/>
                <a:ea typeface="Calibri" panose="020F0502020204030204" pitchFamily="34" charset="0"/>
                <a:cs typeface="Times New Roman" panose="02020603050405020304" pitchFamily="18" charset="0"/>
              </a:rPr>
              <a:t>حتى بداية السبعينات لم تكن هناك طريقة لنقل صفة وراثية من نبات لآخر سوى التهجين الجنسي حتى </a:t>
            </a:r>
            <a:r>
              <a:rPr lang="ar-SA" sz="3200" dirty="0" err="1" smtClean="0">
                <a:effectLst/>
                <a:ea typeface="Calibri" panose="020F0502020204030204" pitchFamily="34" charset="0"/>
                <a:cs typeface="Times New Roman" panose="02020603050405020304" pitchFamily="18" charset="0"/>
              </a:rPr>
              <a:t>إستطاع</a:t>
            </a:r>
            <a:r>
              <a:rPr lang="ar-SA" sz="3200" dirty="0" smtClean="0">
                <a:effectLst/>
                <a:ea typeface="Calibri" panose="020F0502020204030204" pitchFamily="34" charset="0"/>
                <a:cs typeface="Times New Roman" panose="02020603050405020304" pitchFamily="18" charset="0"/>
              </a:rPr>
              <a:t> العالم (</a:t>
            </a:r>
            <a:r>
              <a:rPr lang="en-US" sz="3200" b="1" dirty="0" smtClean="0">
                <a:solidFill>
                  <a:srgbClr val="C00000"/>
                </a:solidFill>
                <a:effectLst/>
                <a:latin typeface="Times New Roman" panose="02020603050405020304" pitchFamily="18" charset="0"/>
                <a:ea typeface="Calibri" panose="020F0502020204030204" pitchFamily="34" charset="0"/>
              </a:rPr>
              <a:t>Power</a:t>
            </a:r>
            <a:r>
              <a:rPr lang="ar-SA" sz="3200" dirty="0" smtClean="0">
                <a:effectLst/>
                <a:ea typeface="Calibri" panose="020F0502020204030204" pitchFamily="34" charset="0"/>
                <a:cs typeface="Times New Roman" panose="02020603050405020304" pitchFamily="18" charset="0"/>
              </a:rPr>
              <a:t>) مع فريق بحثي من إجراء أول عملية دمج </a:t>
            </a:r>
            <a:r>
              <a:rPr lang="ar-SA" sz="3200" dirty="0" err="1" smtClean="0">
                <a:effectLst/>
                <a:ea typeface="Calibri" panose="020F0502020204030204" pitchFamily="34" charset="0"/>
                <a:cs typeface="Times New Roman" panose="02020603050405020304" pitchFamily="18" charset="0"/>
              </a:rPr>
              <a:t>بروتوبلاستي</a:t>
            </a:r>
            <a:r>
              <a:rPr lang="ar-SA" sz="3200" dirty="0" smtClean="0">
                <a:effectLst/>
                <a:ea typeface="Calibri" panose="020F0502020204030204" pitchFamily="34" charset="0"/>
                <a:cs typeface="Times New Roman" panose="02020603050405020304" pitchFamily="18" charset="0"/>
              </a:rPr>
              <a:t> بين </a:t>
            </a:r>
            <a:r>
              <a:rPr lang="ar-SA" sz="3200" dirty="0" err="1" smtClean="0">
                <a:effectLst/>
                <a:ea typeface="Calibri" panose="020F0502020204030204" pitchFamily="34" charset="0"/>
                <a:cs typeface="Times New Roman" panose="02020603050405020304" pitchFamily="18" charset="0"/>
              </a:rPr>
              <a:t>بروتوبلاست</a:t>
            </a:r>
            <a:r>
              <a:rPr lang="ar-SA" sz="3200" dirty="0" smtClean="0">
                <a:effectLst/>
                <a:ea typeface="Calibri" panose="020F0502020204030204" pitchFamily="34" charset="0"/>
                <a:cs typeface="Times New Roman" panose="02020603050405020304" pitchFamily="18" charset="0"/>
              </a:rPr>
              <a:t> الذرة والشوفان </a:t>
            </a:r>
            <a:endParaRPr lang="en-US" sz="3200" dirty="0"/>
          </a:p>
        </p:txBody>
      </p:sp>
    </p:spTree>
    <p:extLst>
      <p:ext uri="{BB962C8B-B14F-4D97-AF65-F5344CB8AC3E}">
        <p14:creationId xmlns:p14="http://schemas.microsoft.com/office/powerpoint/2010/main" val="1647407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572512" y="1072896"/>
            <a:ext cx="7741920" cy="2585323"/>
          </a:xfrm>
          <a:prstGeom prst="rect">
            <a:avLst/>
          </a:prstGeom>
          <a:noFill/>
        </p:spPr>
        <p:txBody>
          <a:bodyPr wrap="square" rtlCol="0">
            <a:spAutoFit/>
          </a:bodyPr>
          <a:lstStyle/>
          <a:p>
            <a:pPr algn="just" rtl="1">
              <a:lnSpc>
                <a:spcPct val="150000"/>
              </a:lnSpc>
            </a:pPr>
            <a:r>
              <a:rPr lang="ar-SA" smtClean="0">
                <a:effectLst/>
                <a:latin typeface="Calibri" panose="020F0502020204030204" pitchFamily="34" charset="0"/>
                <a:ea typeface="Calibri" panose="020F0502020204030204" pitchFamily="34" charset="0"/>
                <a:cs typeface="Times New Roman" panose="02020603050405020304" pitchFamily="18" charset="0"/>
              </a:rPr>
              <a:t>وبالرغم من فشل هذه المحاولة في الحصول على نبات بعد الدمج إلا أنها كانت بمثابة بداية تطوير هذه التقنية وإستخدامها في التحسين الوراثي للنبات. </a:t>
            </a:r>
            <a:endParaRPr lang="en-US" sz="160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SA" smtClean="0">
                <a:effectLst/>
                <a:latin typeface="Calibri" panose="020F0502020204030204" pitchFamily="34" charset="0"/>
                <a:ea typeface="Calibri" panose="020F0502020204030204" pitchFamily="34" charset="0"/>
                <a:cs typeface="Times New Roman" panose="02020603050405020304" pitchFamily="18" charset="0"/>
              </a:rPr>
              <a:t>بعد ذلك إستطاع (</a:t>
            </a:r>
            <a:r>
              <a:rPr lang="en-US" b="1" smtClean="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Carlson</a:t>
            </a:r>
            <a:r>
              <a:rPr lang="ar-SA" smtClean="0">
                <a:effectLst/>
                <a:latin typeface="Calibri" panose="020F0502020204030204" pitchFamily="34" charset="0"/>
                <a:ea typeface="Calibri" panose="020F0502020204030204" pitchFamily="34" charset="0"/>
                <a:cs typeface="Times New Roman" panose="02020603050405020304" pitchFamily="18" charset="0"/>
              </a:rPr>
              <a:t>) بالتعاون مع آخرون الحصول على أول نبات هجين باستعمال الدمج بين بروتوبلاست (</a:t>
            </a:r>
            <a:r>
              <a:rPr lang="en-US" b="1" i="1" smtClean="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Nicotiana</a:t>
            </a:r>
            <a:r>
              <a:rPr lang="en-US" i="1" smtClean="0">
                <a:effectLst/>
                <a:latin typeface="Times New Roman" panose="02020603050405020304" pitchFamily="18" charset="0"/>
                <a:ea typeface="Calibri" panose="020F0502020204030204" pitchFamily="34" charset="0"/>
                <a:cs typeface="Arial" panose="020B0604020202020204" pitchFamily="34" charset="0"/>
              </a:rPr>
              <a:t> </a:t>
            </a:r>
            <a:r>
              <a:rPr lang="en-US" b="1" i="1" smtClean="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glauca</a:t>
            </a:r>
            <a:r>
              <a:rPr lang="ar-SA" smtClean="0">
                <a:effectLst/>
                <a:latin typeface="Calibri" panose="020F0502020204030204" pitchFamily="34" charset="0"/>
                <a:ea typeface="Calibri" panose="020F0502020204030204" pitchFamily="34" charset="0"/>
                <a:cs typeface="Times New Roman" panose="02020603050405020304" pitchFamily="18" charset="0"/>
              </a:rPr>
              <a:t>) و (</a:t>
            </a:r>
            <a:r>
              <a:rPr lang="en-US" b="1" i="1" smtClean="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Nicotiana langsdorffii</a:t>
            </a:r>
            <a:r>
              <a:rPr lang="ar-SA"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60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SA" smtClean="0">
                <a:effectLst/>
                <a:latin typeface="Calibri" panose="020F0502020204030204" pitchFamily="34" charset="0"/>
                <a:ea typeface="Calibri" panose="020F0502020204030204" pitchFamily="34" charset="0"/>
                <a:cs typeface="Times New Roman" panose="02020603050405020304" pitchFamily="18" charset="0"/>
              </a:rPr>
              <a:t>في عام 1978 أمكن التغلب على عدم التوافق الموجود بين الأجناس وتم الحصول على هجين سمي (</a:t>
            </a:r>
            <a:r>
              <a:rPr lang="en-US" b="1" smtClean="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Pomato</a:t>
            </a:r>
            <a:r>
              <a:rPr lang="ar-SA" smtClean="0">
                <a:effectLst/>
                <a:latin typeface="Calibri" panose="020F0502020204030204" pitchFamily="34" charset="0"/>
                <a:ea typeface="Calibri" panose="020F0502020204030204" pitchFamily="34" charset="0"/>
                <a:cs typeface="Times New Roman" panose="02020603050405020304" pitchFamily="18" charset="0"/>
              </a:rPr>
              <a:t>) ناتج من تهجين جنسين مختلفين هما البطاطس والطماطم.</a:t>
            </a:r>
            <a:endParaRPr lang="en-US" sz="160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10"/>
          <p:cNvPicPr/>
          <p:nvPr/>
        </p:nvPicPr>
        <p:blipFill>
          <a:blip r:embed="rId2" cstate="print">
            <a:extLst>
              <a:ext uri="{28A0092B-C50C-407E-A947-70E740481C1C}">
                <a14:useLocalDpi xmlns:a14="http://schemas.microsoft.com/office/drawing/2010/main" val="0"/>
              </a:ext>
            </a:extLst>
          </a:blip>
          <a:stretch>
            <a:fillRect/>
          </a:stretch>
        </p:blipFill>
        <p:spPr>
          <a:xfrm>
            <a:off x="3177159" y="4375214"/>
            <a:ext cx="2543175" cy="1960880"/>
          </a:xfrm>
          <a:prstGeom prst="rect">
            <a:avLst/>
          </a:prstGeom>
        </p:spPr>
      </p:pic>
      <p:pic>
        <p:nvPicPr>
          <p:cNvPr id="4" name="Picture 12"/>
          <p:cNvPicPr/>
          <p:nvPr/>
        </p:nvPicPr>
        <p:blipFill>
          <a:blip r:embed="rId3" cstate="print">
            <a:extLst>
              <a:ext uri="{28A0092B-C50C-407E-A947-70E740481C1C}">
                <a14:useLocalDpi xmlns:a14="http://schemas.microsoft.com/office/drawing/2010/main" val="0"/>
              </a:ext>
            </a:extLst>
          </a:blip>
          <a:stretch>
            <a:fillRect/>
          </a:stretch>
        </p:blipFill>
        <p:spPr>
          <a:xfrm>
            <a:off x="5929884" y="4374579"/>
            <a:ext cx="2524125" cy="1961515"/>
          </a:xfrm>
          <a:prstGeom prst="rect">
            <a:avLst/>
          </a:prstGeom>
        </p:spPr>
      </p:pic>
    </p:spTree>
    <p:extLst>
      <p:ext uri="{BB962C8B-B14F-4D97-AF65-F5344CB8AC3E}">
        <p14:creationId xmlns:p14="http://schemas.microsoft.com/office/powerpoint/2010/main" val="220285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828800" y="890016"/>
            <a:ext cx="8022336" cy="5586145"/>
          </a:xfrm>
          <a:prstGeom prst="rect">
            <a:avLst/>
          </a:prstGeom>
          <a:noFill/>
        </p:spPr>
        <p:txBody>
          <a:bodyPr wrap="square" rtlCol="0">
            <a:spAutoFit/>
          </a:bodyPr>
          <a:lstStyle/>
          <a:p>
            <a:pPr algn="just" rtl="1">
              <a:lnSpc>
                <a:spcPct val="150000"/>
              </a:lnSpc>
            </a:pPr>
            <a:r>
              <a:rPr lang="ar-SA" sz="2000" b="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مميزات تقنية دمج البروتوبلاست والتي قد تكون مستحيلة بالطرق العادية:</a:t>
            </a:r>
            <a:endParaRPr lang="en-US" sz="160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0"/>
              </a:spcAft>
              <a:buClr>
                <a:srgbClr val="C00000"/>
              </a:buClr>
              <a:buFont typeface="+mj-lt"/>
              <a:buAutoNum type="arabicPeriod"/>
            </a:pPr>
            <a:r>
              <a:rPr lang="ar-SA" smtClean="0">
                <a:effectLst/>
                <a:latin typeface="Calibri" panose="020F0502020204030204" pitchFamily="34" charset="0"/>
                <a:ea typeface="Calibri" panose="020F0502020204030204" pitchFamily="34" charset="0"/>
                <a:cs typeface="Times New Roman" panose="02020603050405020304" pitchFamily="18" charset="0"/>
              </a:rPr>
              <a:t>إمكانية نقل صفات هامة كمقاومة إجهاد بيئي أو بيولوجي من نبات لآخر والتي قد لا يمكن أن تتحقق بالتهجين الجنسي</a:t>
            </a:r>
            <a:r>
              <a:rPr lang="ar-SA" sz="200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60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0"/>
              </a:spcAft>
              <a:buClr>
                <a:srgbClr val="C00000"/>
              </a:buClr>
              <a:buFont typeface="+mj-lt"/>
              <a:buAutoNum type="arabicPeriod"/>
            </a:pPr>
            <a:r>
              <a:rPr lang="ar-SA" smtClean="0">
                <a:effectLst/>
                <a:latin typeface="Calibri" panose="020F0502020204030204" pitchFamily="34" charset="0"/>
                <a:ea typeface="Calibri" panose="020F0502020204030204" pitchFamily="34" charset="0"/>
                <a:cs typeface="Times New Roman" panose="02020603050405020304" pitchFamily="18" charset="0"/>
              </a:rPr>
              <a:t>إمكانية الحصول على نباتات رباعية العدد الكروموسومي في حالة صعوبة ذلك باستخدام الكولشسين.</a:t>
            </a:r>
            <a:endParaRPr lang="en-US" sz="160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0"/>
              </a:spcAft>
              <a:buClr>
                <a:srgbClr val="C00000"/>
              </a:buClr>
              <a:buFont typeface="+mj-lt"/>
              <a:buAutoNum type="arabicPeriod"/>
            </a:pPr>
            <a:r>
              <a:rPr lang="ar-SA" smtClean="0">
                <a:effectLst/>
                <a:latin typeface="Calibri" panose="020F0502020204030204" pitchFamily="34" charset="0"/>
                <a:ea typeface="Calibri" panose="020F0502020204030204" pitchFamily="34" charset="0"/>
                <a:cs typeface="Times New Roman" panose="02020603050405020304" pitchFamily="18" charset="0"/>
              </a:rPr>
              <a:t>الحصول على هجن من نبات تحمل صفة العقم الذكري أو من نباتات ذات أعضاء جنسية غير تامة التكوين.</a:t>
            </a:r>
            <a:endParaRPr lang="en-US" sz="160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0"/>
              </a:spcAft>
              <a:buClr>
                <a:srgbClr val="C00000"/>
              </a:buClr>
              <a:buFont typeface="+mj-lt"/>
              <a:buAutoNum type="arabicPeriod"/>
            </a:pPr>
            <a:r>
              <a:rPr lang="ar-SA" smtClean="0">
                <a:effectLst/>
                <a:latin typeface="Calibri" panose="020F0502020204030204" pitchFamily="34" charset="0"/>
                <a:ea typeface="Calibri" panose="020F0502020204030204" pitchFamily="34" charset="0"/>
                <a:cs typeface="Times New Roman" panose="02020603050405020304" pitchFamily="18" charset="0"/>
              </a:rPr>
              <a:t>التهجين بين نباتات غير بالغة والتي تصل إلى النضج الجنسي بعد مدة طويلة وهي نقطة هامة في تربية النبات.</a:t>
            </a:r>
            <a:endParaRPr lang="en-US" sz="160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0"/>
              </a:spcAft>
              <a:buClr>
                <a:srgbClr val="C00000"/>
              </a:buClr>
              <a:buFont typeface="+mj-lt"/>
              <a:buAutoNum type="arabicPeriod"/>
            </a:pPr>
            <a:r>
              <a:rPr lang="ar-SA" smtClean="0">
                <a:effectLst/>
                <a:latin typeface="Calibri" panose="020F0502020204030204" pitchFamily="34" charset="0"/>
                <a:ea typeface="Calibri" panose="020F0502020204030204" pitchFamily="34" charset="0"/>
                <a:cs typeface="Times New Roman" panose="02020603050405020304" pitchFamily="18" charset="0"/>
              </a:rPr>
              <a:t>من المعروف في الإكثار الجنسي أنه يتم نقل سيتوبلازم الأم فقط إلى النسل أما في دمج البروتوبلاست يتم نقل سيتوبلازم كلا الأبوين إلى النسل، فيمكن بذلك نقل بعض الصفات التي قد توجد في سيتوبلازم النبات المكون لحبوب اللقاح كالمقاومة لبعض المبيدات أو العقم الذكر حيث يتم إستبعاد نواة أحد الأبوين بالإشعاع مثلاً ويسمى التاتج في هذه الحالة (</a:t>
            </a:r>
            <a:r>
              <a:rPr lang="en-US" b="1" smtClean="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Cybrid</a:t>
            </a:r>
            <a:r>
              <a:rPr lang="ar-SA" smtClean="0">
                <a:effectLst/>
                <a:latin typeface="Calibri" panose="020F0502020204030204" pitchFamily="34" charset="0"/>
                <a:ea typeface="Calibri" panose="020F0502020204030204" pitchFamily="34" charset="0"/>
                <a:cs typeface="Times New Roman" panose="02020603050405020304" pitchFamily="18" charset="0"/>
              </a:rPr>
              <a:t>)، بمعنى آخر يمكن الحصول على هجين سيتوبلازمي في خطوة واحدة دون الحاجة إلى إجراء 8 – 12 دورة من التلقيح الرجعي.</a:t>
            </a:r>
            <a:endParaRPr lang="en-US" sz="16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36885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5"/>
          <p:cNvPicPr/>
          <p:nvPr/>
        </p:nvPicPr>
        <p:blipFill rotWithShape="1">
          <a:blip r:embed="rId2" cstate="print">
            <a:extLst>
              <a:ext uri="{28A0092B-C50C-407E-A947-70E740481C1C}">
                <a14:useLocalDpi xmlns:a14="http://schemas.microsoft.com/office/drawing/2010/main" val="0"/>
              </a:ext>
            </a:extLst>
          </a:blip>
          <a:srcRect l="1681" t="1608" r="1281" b="1888"/>
          <a:stretch/>
        </p:blipFill>
        <p:spPr bwMode="auto">
          <a:xfrm>
            <a:off x="3867150" y="1773872"/>
            <a:ext cx="4457700" cy="331025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49636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1600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80416" y="451104"/>
            <a:ext cx="11521440" cy="6722866"/>
          </a:xfrm>
          <a:prstGeom prst="rect">
            <a:avLst/>
          </a:prstGeom>
          <a:noFill/>
        </p:spPr>
        <p:txBody>
          <a:bodyPr wrap="square" rtlCol="0">
            <a:spAutoFit/>
          </a:bodyPr>
          <a:lstStyle/>
          <a:p>
            <a:pPr marL="457200" indent="-457200" algn="r" rtl="1">
              <a:lnSpc>
                <a:spcPct val="107000"/>
              </a:lnSpc>
              <a:spcAft>
                <a:spcPts val="800"/>
              </a:spcAft>
              <a:buFont typeface="Wingdings" panose="05000000000000000000" pitchFamily="2" charset="2"/>
              <a:buChar char="v"/>
            </a:pPr>
            <a:r>
              <a:rPr lang="ar-SA" sz="3000" dirty="0" smtClean="0">
                <a:effectLst/>
                <a:latin typeface="Calibri" panose="020F0502020204030204" pitchFamily="34" charset="0"/>
                <a:ea typeface="Calibri" panose="020F0502020204030204" pitchFamily="34" charset="0"/>
                <a:cs typeface="Times New Roman" panose="02020603050405020304" pitchFamily="18" charset="0"/>
              </a:rPr>
              <a:t> للحصول على هجين جسدي فإنه يجب حدوث </a:t>
            </a:r>
            <a:r>
              <a:rPr lang="ar-SA" sz="3000" dirty="0" err="1" smtClean="0">
                <a:effectLst/>
                <a:latin typeface="Calibri" panose="020F0502020204030204" pitchFamily="34" charset="0"/>
                <a:ea typeface="Calibri" panose="020F0502020204030204" pitchFamily="34" charset="0"/>
                <a:cs typeface="Times New Roman" panose="02020603050405020304" pitchFamily="18" charset="0"/>
              </a:rPr>
              <a:t>إندماج</a:t>
            </a:r>
            <a:r>
              <a:rPr lang="ar-SA" sz="3000" dirty="0" smtClean="0">
                <a:effectLst/>
                <a:latin typeface="Calibri" panose="020F0502020204030204" pitchFamily="34" charset="0"/>
                <a:ea typeface="Calibri" panose="020F0502020204030204" pitchFamily="34" charset="0"/>
                <a:cs typeface="Times New Roman" panose="02020603050405020304" pitchFamily="18" charset="0"/>
              </a:rPr>
              <a:t> بين نواتين غير متشابهتين في التركيب الوراثي </a:t>
            </a:r>
            <a:r>
              <a:rPr lang="ar-SA" sz="30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أي </a:t>
            </a:r>
            <a:r>
              <a:rPr lang="ar-SA" sz="3000" dirty="0" err="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إندماج</a:t>
            </a:r>
            <a:r>
              <a:rPr lang="ar-SA" sz="30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إثنين من </a:t>
            </a:r>
            <a:r>
              <a:rPr lang="ar-SA" sz="3000" dirty="0" err="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30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المتباين في التركيب الوراثي</a:t>
            </a:r>
            <a:r>
              <a:rPr lang="ar-SA" sz="30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rtl="1">
              <a:lnSpc>
                <a:spcPct val="150000"/>
              </a:lnSpc>
              <a:buFont typeface="Arial" panose="020B0604020202020204" pitchFamily="34" charset="0"/>
              <a:buChar char="•"/>
            </a:pPr>
            <a:r>
              <a:rPr lang="ar-SA" sz="3000" b="1" dirty="0" smtClean="0">
                <a:solidFill>
                  <a:srgbClr val="385623"/>
                </a:solidFill>
                <a:effectLst/>
                <a:latin typeface="Calibri" panose="020F0502020204030204" pitchFamily="34" charset="0"/>
                <a:ea typeface="Calibri" panose="020F0502020204030204" pitchFamily="34" charset="0"/>
                <a:cs typeface="Times New Roman" panose="02020603050405020304" pitchFamily="18" charset="0"/>
              </a:rPr>
              <a:t>الهجن الجسدية (</a:t>
            </a:r>
            <a:r>
              <a:rPr lang="en-US" sz="3000" b="1" dirty="0" smtClean="0">
                <a:solidFill>
                  <a:srgbClr val="385623"/>
                </a:solidFill>
                <a:effectLst/>
                <a:latin typeface="Times New Roman" panose="02020603050405020304" pitchFamily="18" charset="0"/>
                <a:ea typeface="Calibri" panose="020F0502020204030204" pitchFamily="34" charset="0"/>
                <a:cs typeface="Arial" panose="020B0604020202020204" pitchFamily="34" charset="0"/>
              </a:rPr>
              <a:t>Somatic Hybrid</a:t>
            </a:r>
            <a:r>
              <a:rPr lang="ar-SA" sz="3000" b="1" dirty="0" smtClean="0">
                <a:solidFill>
                  <a:srgbClr val="385623"/>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30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SA" sz="3000" dirty="0" smtClean="0">
                <a:effectLst/>
                <a:latin typeface="Calibri" panose="020F0502020204030204" pitchFamily="34" charset="0"/>
                <a:ea typeface="Calibri" panose="020F0502020204030204" pitchFamily="34" charset="0"/>
                <a:cs typeface="Times New Roman" panose="02020603050405020304" pitchFamily="18" charset="0"/>
              </a:rPr>
              <a:t>الهجن الجسمية وهي الناتجة من دمج الخلايا أو </a:t>
            </a:r>
            <a:r>
              <a:rPr lang="ar-SA" sz="30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3000" dirty="0" smtClean="0">
                <a:effectLst/>
                <a:latin typeface="Calibri" panose="020F0502020204030204" pitchFamily="34" charset="0"/>
                <a:ea typeface="Calibri" panose="020F0502020204030204" pitchFamily="34" charset="0"/>
                <a:cs typeface="Times New Roman" panose="02020603050405020304" pitchFamily="18" charset="0"/>
              </a:rPr>
              <a:t> لتكوين جينوم (</a:t>
            </a:r>
            <a:r>
              <a:rPr lang="en-US" sz="3000" b="1" dirty="0" smtClean="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Genome</a:t>
            </a:r>
            <a:r>
              <a:rPr lang="ar-SA" sz="3000" dirty="0" smtClean="0">
                <a:effectLst/>
                <a:latin typeface="Calibri" panose="020F0502020204030204" pitchFamily="34" charset="0"/>
                <a:ea typeface="Calibri" panose="020F0502020204030204" pitchFamily="34" charset="0"/>
                <a:cs typeface="Times New Roman" panose="02020603050405020304" pitchFamily="18" charset="0"/>
              </a:rPr>
              <a:t>) جديد.</a:t>
            </a:r>
            <a:endParaRPr lang="en-US" sz="3000" dirty="0" smtClean="0">
              <a:effectLst/>
              <a:latin typeface="Calibri" panose="020F0502020204030204" pitchFamily="34" charset="0"/>
              <a:ea typeface="Calibri" panose="020F0502020204030204" pitchFamily="34" charset="0"/>
              <a:cs typeface="Arial" panose="020B0604020202020204" pitchFamily="34" charset="0"/>
            </a:endParaRPr>
          </a:p>
          <a:p>
            <a:pPr marL="457200" indent="-457200" algn="just" rtl="1">
              <a:lnSpc>
                <a:spcPct val="150000"/>
              </a:lnSpc>
              <a:buFont typeface="Arial" panose="020B0604020202020204" pitchFamily="34" charset="0"/>
              <a:buChar char="•"/>
            </a:pPr>
            <a:r>
              <a:rPr lang="ar-SA" sz="3000" b="1" dirty="0" smtClean="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ملاحظة:</a:t>
            </a:r>
            <a:endParaRPr lang="en-US" sz="30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SA" sz="3000" dirty="0" smtClean="0">
                <a:effectLst/>
                <a:latin typeface="Calibri" panose="020F0502020204030204" pitchFamily="34" charset="0"/>
                <a:ea typeface="Calibri" panose="020F0502020204030204" pitchFamily="34" charset="0"/>
                <a:cs typeface="Times New Roman" panose="02020603050405020304" pitchFamily="18" charset="0"/>
              </a:rPr>
              <a:t>من الصعوبات التي تقلل من إمكانية حدوث دمج </a:t>
            </a:r>
            <a:r>
              <a:rPr lang="ar-SA" sz="3000" dirty="0" err="1" smtClean="0">
                <a:effectLst/>
                <a:latin typeface="Calibri" panose="020F0502020204030204" pitchFamily="34" charset="0"/>
                <a:ea typeface="Calibri" panose="020F0502020204030204" pitchFamily="34" charset="0"/>
                <a:cs typeface="Times New Roman" panose="02020603050405020304" pitchFamily="18" charset="0"/>
              </a:rPr>
              <a:t>للبروتوبلاست</a:t>
            </a:r>
            <a:r>
              <a:rPr lang="ar-SA" sz="3000" dirty="0" smtClean="0">
                <a:effectLst/>
                <a:latin typeface="Calibri" panose="020F0502020204030204" pitchFamily="34" charset="0"/>
                <a:ea typeface="Calibri" panose="020F0502020204030204" pitchFamily="34" charset="0"/>
                <a:cs typeface="Times New Roman" panose="02020603050405020304" pitchFamily="18" charset="0"/>
              </a:rPr>
              <a:t> هي أن السطح الخارجي </a:t>
            </a:r>
            <a:r>
              <a:rPr lang="ar-SA" sz="3000" dirty="0" err="1" smtClean="0">
                <a:effectLst/>
                <a:latin typeface="Calibri" panose="020F0502020204030204" pitchFamily="34" charset="0"/>
                <a:ea typeface="Calibri" panose="020F0502020204030204" pitchFamily="34" charset="0"/>
                <a:cs typeface="Times New Roman" panose="02020603050405020304" pitchFamily="18" charset="0"/>
              </a:rPr>
              <a:t>للبروتوبلاست</a:t>
            </a:r>
            <a:r>
              <a:rPr lang="ar-SA" sz="3000" dirty="0" smtClean="0">
                <a:effectLst/>
                <a:latin typeface="Calibri" panose="020F0502020204030204" pitchFamily="34" charset="0"/>
                <a:ea typeface="Calibri" panose="020F0502020204030204" pitchFamily="34" charset="0"/>
                <a:cs typeface="Times New Roman" panose="02020603050405020304" pitchFamily="18" charset="0"/>
              </a:rPr>
              <a:t> يحمل شحنة سالبة وبالتالي هذا يؤدي إلى حدوث تنافر بين </a:t>
            </a:r>
            <a:r>
              <a:rPr lang="ar-SA" sz="30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3000" dirty="0" smtClean="0">
                <a:effectLst/>
                <a:latin typeface="Calibri" panose="020F0502020204030204" pitchFamily="34" charset="0"/>
                <a:ea typeface="Calibri" panose="020F0502020204030204" pitchFamily="34" charset="0"/>
                <a:cs typeface="Times New Roman" panose="02020603050405020304" pitchFamily="18" charset="0"/>
              </a:rPr>
              <a:t> وبعضها في البيئة المغذية وبالتالي لنجاح عملية الدمج يجب تقليل الشحنة على سطح </a:t>
            </a:r>
            <a:r>
              <a:rPr lang="ar-SA" sz="30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30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30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endParaRPr lang="en-US" sz="3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2342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26720" y="219456"/>
            <a:ext cx="11533632" cy="6217087"/>
          </a:xfrm>
          <a:prstGeom prst="rect">
            <a:avLst/>
          </a:prstGeom>
          <a:noFill/>
        </p:spPr>
        <p:txBody>
          <a:bodyPr wrap="square" rtlCol="0">
            <a:spAutoFit/>
          </a:bodyPr>
          <a:lstStyle/>
          <a:p>
            <a:pPr algn="just" rtl="1">
              <a:lnSpc>
                <a:spcPct val="150000"/>
              </a:lnSpc>
            </a:pPr>
            <a:r>
              <a:rPr lang="ar-SA" sz="2800" b="1" dirty="0" smtClean="0">
                <a:solidFill>
                  <a:srgbClr val="385623"/>
                </a:solidFill>
                <a:effectLst/>
                <a:latin typeface="Calibri" panose="020F0502020204030204" pitchFamily="34" charset="0"/>
                <a:ea typeface="Calibri" panose="020F0502020204030204" pitchFamily="34" charset="0"/>
                <a:cs typeface="Times New Roman" panose="02020603050405020304" pitchFamily="18" charset="0"/>
              </a:rPr>
              <a:t>طرق دمج </a:t>
            </a:r>
            <a:r>
              <a:rPr lang="ar-SA" sz="2800" b="1" dirty="0" err="1" smtClean="0">
                <a:solidFill>
                  <a:srgbClr val="385623"/>
                </a:solidFill>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b="1" dirty="0" smtClean="0">
                <a:solidFill>
                  <a:srgbClr val="385623"/>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b="1" dirty="0" smtClean="0">
                <a:solidFill>
                  <a:srgbClr val="385623"/>
                </a:solidFill>
                <a:effectLst/>
                <a:latin typeface="Times New Roman" panose="02020603050405020304" pitchFamily="18" charset="0"/>
                <a:ea typeface="Calibri" panose="020F0502020204030204" pitchFamily="34" charset="0"/>
                <a:cs typeface="Arial" panose="020B0604020202020204" pitchFamily="34" charset="0"/>
              </a:rPr>
              <a:t>Methods of protoplast fusion</a:t>
            </a:r>
            <a:r>
              <a:rPr lang="ar-SA" sz="2800" b="1" dirty="0" smtClean="0">
                <a:solidFill>
                  <a:srgbClr val="385623"/>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SA" sz="2800" b="1" dirty="0" smtClean="0">
                <a:solidFill>
                  <a:srgbClr val="CC0066"/>
                </a:solidFill>
                <a:effectLst/>
                <a:latin typeface="Calibri" panose="020F0502020204030204" pitchFamily="34" charset="0"/>
                <a:ea typeface="Calibri" panose="020F0502020204030204" pitchFamily="34" charset="0"/>
                <a:cs typeface="Times New Roman" panose="02020603050405020304" pitchFamily="18" charset="0"/>
              </a:rPr>
              <a:t>المعاملة بنترات الصوديوم (</a:t>
            </a:r>
            <a:r>
              <a:rPr lang="en-US" sz="2800" b="1" dirty="0" smtClean="0">
                <a:solidFill>
                  <a:srgbClr val="CC0066"/>
                </a:solidFill>
                <a:effectLst/>
                <a:latin typeface="Times New Roman" panose="02020603050405020304" pitchFamily="18" charset="0"/>
                <a:ea typeface="Calibri" panose="020F0502020204030204" pitchFamily="34" charset="0"/>
                <a:cs typeface="Arial" panose="020B0604020202020204" pitchFamily="34" charset="0"/>
              </a:rPr>
              <a:t>Sodium Nitrate Treatment</a:t>
            </a:r>
            <a:r>
              <a:rPr lang="ar-SA" sz="2800" b="1" dirty="0" smtClean="0">
                <a:solidFill>
                  <a:srgbClr val="CC0066"/>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457200" indent="-457200" algn="just" rtl="1">
              <a:lnSpc>
                <a:spcPct val="150000"/>
              </a:lnSpc>
              <a:spcBef>
                <a:spcPts val="600"/>
              </a:spcBef>
              <a:spcAft>
                <a:spcPts val="1200"/>
              </a:spcAft>
              <a:buFont typeface="Arial" panose="020B0604020202020204" pitchFamily="34" charset="0"/>
              <a:buChar char="•"/>
            </a:pP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هذه أول طريقة استخدمت لدمج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حيث أن معاملة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بنترات الصوديوم يؤدي إلى تقليل الشحنة السالبة على سطح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وبالتالي يساعد على تلامسها ببعضها.</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457200" indent="-457200" algn="just" rtl="1">
              <a:lnSpc>
                <a:spcPct val="150000"/>
              </a:lnSpc>
              <a:spcBef>
                <a:spcPts val="600"/>
              </a:spcBef>
              <a:spcAft>
                <a:spcPts val="1200"/>
              </a:spcAft>
              <a:buFont typeface="Arial" panose="020B0604020202020204" pitchFamily="34" charset="0"/>
              <a:buChar char="•"/>
            </a:pP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توضع البروتوبلاست في محلول ذو ضغط إسموزي مناسب يحتوي على نترات صوديوم بتركيز 5,5 % ثم يوضع الدورق في حمام مائي على درجة حرارة 35 مئوية لمدة خمس دقائق، بعد ذلك يزال المحلول من فوق البروتوبلاست وتحضن مرة أخرى في حمام مائي على درجة حرارة 30 درجة مئوية لمدة 30 دقيقة ثم تضاف بعد ذلك بيئة مغذية تحتوي على نترات الصوديوم بتركيز 0,1 % وتترك ساكنة لفترة زمنية بعدها يغسل البروتوبلاست ويزرع في بيئة مغذية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84285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tretch>
            <a:fillRect/>
          </a:stretch>
        </p:blipFill>
        <p:spPr>
          <a:xfrm>
            <a:off x="4277995" y="1960245"/>
            <a:ext cx="3636010" cy="2937510"/>
          </a:xfrm>
          <a:prstGeom prst="rect">
            <a:avLst/>
          </a:prstGeom>
        </p:spPr>
      </p:pic>
      <p:sp>
        <p:nvSpPr>
          <p:cNvPr id="3" name="Rectangle 2"/>
          <p:cNvSpPr/>
          <p:nvPr/>
        </p:nvSpPr>
        <p:spPr>
          <a:xfrm>
            <a:off x="1135117" y="497800"/>
            <a:ext cx="10321159" cy="1315873"/>
          </a:xfrm>
          <a:prstGeom prst="rect">
            <a:avLst/>
          </a:prstGeom>
        </p:spPr>
        <p:txBody>
          <a:bodyPr wrap="square">
            <a:spAutoFit/>
          </a:bodyPr>
          <a:lstStyle/>
          <a:p>
            <a:pPr marL="457200" lvl="0" indent="-457200" algn="just" rtl="1">
              <a:lnSpc>
                <a:spcPct val="150000"/>
              </a:lnSpc>
              <a:spcBef>
                <a:spcPts val="600"/>
              </a:spcBef>
              <a:spcAft>
                <a:spcPts val="1200"/>
              </a:spcAft>
              <a:buFont typeface="Arial" panose="020B0604020202020204" pitchFamily="34" charset="0"/>
              <a:buChar char="•"/>
            </a:pPr>
            <a:r>
              <a:rPr lang="ar-SA"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بالرغم من سهولة هذه الطريقة إلا أن نسبة البروتوبلاست التي يحدث لها إندماج تكون قليلة.</a:t>
            </a:r>
            <a:endParaRPr lang="en-US" sz="28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4797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73269" y="117693"/>
            <a:ext cx="11420961" cy="6825395"/>
          </a:xfrm>
          <a:prstGeom prst="rect">
            <a:avLst/>
          </a:prstGeom>
          <a:noFill/>
        </p:spPr>
        <p:txBody>
          <a:bodyPr wrap="square" rtlCol="0">
            <a:spAutoFit/>
          </a:bodyPr>
          <a:lstStyle/>
          <a:p>
            <a:pPr algn="just" rtl="1">
              <a:spcBef>
                <a:spcPts val="600"/>
              </a:spcBef>
              <a:spcAft>
                <a:spcPts val="1200"/>
              </a:spcAft>
            </a:pPr>
            <a:r>
              <a:rPr lang="ar-SA" sz="3600" b="1" dirty="0" smtClean="0">
                <a:solidFill>
                  <a:srgbClr val="CC0066"/>
                </a:solidFill>
                <a:effectLst/>
                <a:latin typeface="Calibri" panose="020F0502020204030204" pitchFamily="34" charset="0"/>
                <a:ea typeface="Calibri" panose="020F0502020204030204" pitchFamily="34" charset="0"/>
                <a:cs typeface="Times New Roman" panose="02020603050405020304" pitchFamily="18" charset="0"/>
              </a:rPr>
              <a:t>التعرض لتركيز مرتفع من أيون الهيدروجين</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457200" indent="-457200" algn="just" rtl="1">
              <a:lnSpc>
                <a:spcPct val="150000"/>
              </a:lnSpc>
              <a:spcBef>
                <a:spcPts val="600"/>
              </a:spcBef>
              <a:spcAft>
                <a:spcPts val="1200"/>
              </a:spcAft>
              <a:buFont typeface="Arial" panose="020B0604020202020204" pitchFamily="34" charset="0"/>
              <a:buChar char="•"/>
            </a:pPr>
            <a:r>
              <a:rPr lang="ar-SA" sz="3600" dirty="0" smtClean="0">
                <a:effectLst/>
                <a:latin typeface="Calibri" panose="020F0502020204030204" pitchFamily="34" charset="0"/>
                <a:ea typeface="Calibri" panose="020F0502020204030204" pitchFamily="34" charset="0"/>
                <a:cs typeface="Times New Roman" panose="02020603050405020304" pitchFamily="18" charset="0"/>
              </a:rPr>
              <a:t>وجد أن معاملة البروتوبلاست بمحلول يكون تركيز أيون الهيدروجين فيه مرتفع في وجود أيون الكالسيوم يؤدي إلى زيادة نسبة إندماج البروتوبلاست.</a:t>
            </a:r>
          </a:p>
          <a:p>
            <a:pPr marL="457200" indent="-457200" algn="just" rtl="1">
              <a:lnSpc>
                <a:spcPct val="150000"/>
              </a:lnSpc>
              <a:spcBef>
                <a:spcPts val="600"/>
              </a:spcBef>
              <a:spcAft>
                <a:spcPts val="1200"/>
              </a:spcAft>
              <a:buFont typeface="Arial" panose="020B0604020202020204" pitchFamily="34" charset="0"/>
              <a:buChar char="•"/>
            </a:pPr>
            <a:r>
              <a:rPr lang="ar-SA" sz="3600" dirty="0" smtClean="0">
                <a:effectLst/>
                <a:latin typeface="Calibri" panose="020F0502020204030204" pitchFamily="34" charset="0"/>
                <a:ea typeface="Calibri" panose="020F0502020204030204" pitchFamily="34" charset="0"/>
                <a:cs typeface="Times New Roman" panose="02020603050405020304" pitchFamily="18" charset="0"/>
              </a:rPr>
              <a:t>يعامل </a:t>
            </a:r>
            <a:r>
              <a:rPr lang="ar-SA" sz="3600" dirty="0">
                <a:latin typeface="Calibri" panose="020F0502020204030204" pitchFamily="34" charset="0"/>
                <a:ea typeface="Calibri" panose="020F0502020204030204" pitchFamily="34" charset="0"/>
                <a:cs typeface="Times New Roman" panose="02020603050405020304" pitchFamily="18" charset="0"/>
              </a:rPr>
              <a:t>البروتوبلاستفي هذه الطريقة  </a:t>
            </a:r>
            <a:r>
              <a:rPr lang="ar-SA" sz="3600" dirty="0" smtClean="0">
                <a:latin typeface="Calibri" panose="020F0502020204030204" pitchFamily="34" charset="0"/>
                <a:ea typeface="Calibri" panose="020F0502020204030204" pitchFamily="34" charset="0"/>
                <a:cs typeface="Times New Roman" panose="02020603050405020304" pitchFamily="18" charset="0"/>
              </a:rPr>
              <a:t>ب</a:t>
            </a:r>
            <a:r>
              <a:rPr lang="ar-SA" sz="3600" dirty="0" smtClean="0">
                <a:effectLst/>
                <a:latin typeface="Calibri" panose="020F0502020204030204" pitchFamily="34" charset="0"/>
                <a:ea typeface="Calibri" panose="020F0502020204030204" pitchFamily="34" charset="0"/>
                <a:cs typeface="Times New Roman" panose="02020603050405020304" pitchFamily="18" charset="0"/>
              </a:rPr>
              <a:t>محلول يحتوي على كلوريد </a:t>
            </a:r>
            <a:r>
              <a:rPr lang="ar-SA" sz="36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الكالسيوم</a:t>
            </a:r>
            <a:r>
              <a:rPr lang="ar-SA" sz="36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3600" b="1" dirty="0" err="1" smtClean="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NaCl</a:t>
            </a:r>
            <a:r>
              <a:rPr lang="ar-SA" sz="3600" dirty="0" smtClean="0">
                <a:effectLst/>
                <a:latin typeface="Calibri" panose="020F0502020204030204" pitchFamily="34" charset="0"/>
                <a:ea typeface="Calibri" panose="020F0502020204030204" pitchFamily="34" charset="0"/>
                <a:cs typeface="Times New Roman" panose="02020603050405020304" pitchFamily="18" charset="0"/>
              </a:rPr>
              <a:t>) ومانيتول وتركيز أيون هيدروجين 10،5 على حرارة 37 درجة مئوية لمدة 10-15 دقيقة، وقد وجد أنه يحدث تجمع وتلاصق للبروتوبلاست وإطالة هذه الفترة إلى 25-30 دقيقة تؤدي إلى حدوث إندماج بين البروتوبلاست.</a:t>
            </a:r>
          </a:p>
        </p:txBody>
      </p:sp>
    </p:spTree>
    <p:extLst>
      <p:ext uri="{BB962C8B-B14F-4D97-AF65-F5344CB8AC3E}">
        <p14:creationId xmlns:p14="http://schemas.microsoft.com/office/powerpoint/2010/main" val="1411311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670560" y="316992"/>
            <a:ext cx="10960608" cy="2875724"/>
          </a:xfrm>
          <a:prstGeom prst="rect">
            <a:avLst/>
          </a:prstGeom>
          <a:noFill/>
        </p:spPr>
        <p:txBody>
          <a:bodyPr wrap="square" rtlCol="0">
            <a:spAutoFit/>
          </a:bodyPr>
          <a:lstStyle/>
          <a:p>
            <a:pPr algn="just" rtl="1">
              <a:lnSpc>
                <a:spcPct val="150000"/>
              </a:lnSpc>
            </a:pPr>
            <a:r>
              <a:rPr lang="ar-SA" sz="2800" b="1" dirty="0" smtClean="0">
                <a:solidFill>
                  <a:srgbClr val="CC0066"/>
                </a:solidFill>
                <a:effectLst/>
                <a:latin typeface="Calibri" panose="020F0502020204030204" pitchFamily="34" charset="0"/>
                <a:ea typeface="Calibri" panose="020F0502020204030204" pitchFamily="34" charset="0"/>
                <a:cs typeface="Times New Roman" panose="02020603050405020304" pitchFamily="18" charset="0"/>
              </a:rPr>
              <a:t>التعرض لتركيز مرتفع من أيون الهيدروجين</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457200" indent="-457200" algn="just" rtl="1">
              <a:lnSpc>
                <a:spcPct val="150000"/>
              </a:lnSpc>
              <a:buFont typeface="Arial" panose="020B0604020202020204" pitchFamily="34" charset="0"/>
              <a:buChar char="•"/>
            </a:pPr>
            <a:r>
              <a:rPr lang="ar-SA" sz="3200" dirty="0" smtClean="0">
                <a:effectLst/>
                <a:latin typeface="Calibri" panose="020F0502020204030204" pitchFamily="34" charset="0"/>
                <a:ea typeface="Calibri" panose="020F0502020204030204" pitchFamily="34" charset="0"/>
                <a:cs typeface="Times New Roman" panose="02020603050405020304" pitchFamily="18" charset="0"/>
              </a:rPr>
              <a:t>زيادة فترة المعاملة إلى 45 – 60 دقيقة يؤدي إلى إنحلال البروتوبلاست ولقد أمكن بواسطة إستخدام هذه الطريقة الحصول على هجين جسدي من إندماج البروتوبلاست.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7"/>
          <p:cNvPicPr/>
          <p:nvPr/>
        </p:nvPicPr>
        <p:blipFill>
          <a:blip r:embed="rId2" cstate="print">
            <a:extLst>
              <a:ext uri="{28A0092B-C50C-407E-A947-70E740481C1C}">
                <a14:useLocalDpi xmlns:a14="http://schemas.microsoft.com/office/drawing/2010/main" val="0"/>
              </a:ext>
            </a:extLst>
          </a:blip>
          <a:stretch>
            <a:fillRect/>
          </a:stretch>
        </p:blipFill>
        <p:spPr>
          <a:xfrm>
            <a:off x="670559" y="3192716"/>
            <a:ext cx="4132669" cy="3654080"/>
          </a:xfrm>
          <a:prstGeom prst="rect">
            <a:avLst/>
          </a:prstGeom>
        </p:spPr>
      </p:pic>
    </p:spTree>
    <p:extLst>
      <p:ext uri="{BB962C8B-B14F-4D97-AF65-F5344CB8AC3E}">
        <p14:creationId xmlns:p14="http://schemas.microsoft.com/office/powerpoint/2010/main" val="2648185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63296" y="780288"/>
            <a:ext cx="11228832" cy="5262979"/>
          </a:xfrm>
          <a:prstGeom prst="rect">
            <a:avLst/>
          </a:prstGeom>
          <a:noFill/>
        </p:spPr>
        <p:txBody>
          <a:bodyPr wrap="square" rtlCol="0">
            <a:spAutoFit/>
          </a:bodyPr>
          <a:lstStyle/>
          <a:p>
            <a:pPr algn="just" rtl="1">
              <a:lnSpc>
                <a:spcPct val="150000"/>
              </a:lnSpc>
            </a:pPr>
            <a:r>
              <a:rPr lang="ar-SA" sz="2800" b="1" dirty="0" err="1" smtClean="0">
                <a:solidFill>
                  <a:srgbClr val="CC0066"/>
                </a:solidFill>
                <a:effectLst/>
                <a:latin typeface="Calibri" panose="020F0502020204030204" pitchFamily="34" charset="0"/>
                <a:ea typeface="Calibri" panose="020F0502020204030204" pitchFamily="34" charset="0"/>
                <a:cs typeface="Times New Roman" panose="02020603050405020304" pitchFamily="18" charset="0"/>
              </a:rPr>
              <a:t>إستخدام</a:t>
            </a:r>
            <a:r>
              <a:rPr lang="ar-SA" sz="2800" b="1" dirty="0" smtClean="0">
                <a:solidFill>
                  <a:srgbClr val="CC0066"/>
                </a:solidFill>
                <a:effectLst/>
                <a:latin typeface="Calibri" panose="020F0502020204030204" pitchFamily="34" charset="0"/>
                <a:ea typeface="Calibri" panose="020F0502020204030204" pitchFamily="34" charset="0"/>
                <a:cs typeface="Times New Roman" panose="02020603050405020304" pitchFamily="18" charset="0"/>
              </a:rPr>
              <a:t> بولي </a:t>
            </a:r>
            <a:r>
              <a:rPr lang="ar-SA" sz="2800" b="1" dirty="0" err="1" smtClean="0">
                <a:solidFill>
                  <a:srgbClr val="CC0066"/>
                </a:solidFill>
                <a:effectLst/>
                <a:latin typeface="Calibri" panose="020F0502020204030204" pitchFamily="34" charset="0"/>
                <a:ea typeface="Calibri" panose="020F0502020204030204" pitchFamily="34" charset="0"/>
                <a:cs typeface="Times New Roman" panose="02020603050405020304" pitchFamily="18" charset="0"/>
              </a:rPr>
              <a:t>إثيلين</a:t>
            </a:r>
            <a:r>
              <a:rPr lang="ar-SA" sz="2800" b="1" dirty="0" smtClean="0">
                <a:solidFill>
                  <a:srgbClr val="CC0066"/>
                </a:solidFill>
                <a:effectLst/>
                <a:latin typeface="Calibri" panose="020F0502020204030204" pitchFamily="34" charset="0"/>
                <a:ea typeface="Calibri" panose="020F0502020204030204" pitchFamily="34" charset="0"/>
                <a:cs typeface="Times New Roman" panose="02020603050405020304" pitchFamily="18" charset="0"/>
              </a:rPr>
              <a:t> </a:t>
            </a:r>
            <a:r>
              <a:rPr lang="ar-SA" sz="2800" b="1" dirty="0" err="1" smtClean="0">
                <a:solidFill>
                  <a:srgbClr val="CC0066"/>
                </a:solidFill>
                <a:effectLst/>
                <a:latin typeface="Calibri" panose="020F0502020204030204" pitchFamily="34" charset="0"/>
                <a:ea typeface="Calibri" panose="020F0502020204030204" pitchFamily="34" charset="0"/>
                <a:cs typeface="Times New Roman" panose="02020603050405020304" pitchFamily="18" charset="0"/>
              </a:rPr>
              <a:t>جليكول</a:t>
            </a:r>
            <a:r>
              <a:rPr lang="ar-SA" sz="2800" b="1" dirty="0" smtClean="0">
                <a:solidFill>
                  <a:srgbClr val="CC0066"/>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تعتبر هذه الطريقة الأكثر شيوعاً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وإستخداماً</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لإندماج</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وفي هذه الطريقة يضاف 1 مل من البيئة المغذية التي تحتوي على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إلى 1 مل من محلول بولي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إيثيلين</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جليكول</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بتركيز 56% وترج الأنبوبة لمدة خمس ثواني وبعدها تترك ساكنة حتى يتجمع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في القاع، تغسل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وتنقل إلى بيئة مغذية ، وقد لوحظ من المعاملة أن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يتجمع معاً ويتلاصق الغشاء البلازمي ، وعند إزالة البولي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إيثيلين</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جليكول</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فإن معظم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المتلاصقة تفقد تجمعها وتعود لشكلها الطبيعي غير أن بعض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تبقى متلاصقة وهذه تندمج معاُ فيما بعد.</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3038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92480" y="707136"/>
            <a:ext cx="10375392" cy="1962204"/>
          </a:xfrm>
          <a:prstGeom prst="rect">
            <a:avLst/>
          </a:prstGeom>
          <a:noFill/>
        </p:spPr>
        <p:txBody>
          <a:bodyPr wrap="square" rtlCol="0">
            <a:spAutoFit/>
          </a:bodyPr>
          <a:lstStyle/>
          <a:p>
            <a:pPr algn="just" rtl="1">
              <a:lnSpc>
                <a:spcPct val="150000"/>
              </a:lnSpc>
            </a:pP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وقد لوحظ أن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الإندماج</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يبدأ عند تخفيف تركيز محلول البولي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إيثيلين</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جليكول</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وليس خلال مرحلة تجمع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لهذا فإنه يراعى أن يتم تخفيف المحلول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ببطئ</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حيث أن السرعة في هذه العملية تؤدي إلى فقدان حيوية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وتقلل من نسبة </a:t>
            </a:r>
            <a:r>
              <a:rPr lang="ar-SA" sz="2800" dirty="0" err="1" smtClean="0">
                <a:effectLst/>
                <a:latin typeface="Calibri" panose="020F0502020204030204" pitchFamily="34" charset="0"/>
                <a:ea typeface="Calibri" panose="020F0502020204030204" pitchFamily="34" charset="0"/>
                <a:cs typeface="Times New Roman" panose="02020603050405020304" pitchFamily="18" charset="0"/>
              </a:rPr>
              <a:t>الإندماج</a:t>
            </a:r>
            <a:r>
              <a:rPr lang="ar-SA" sz="2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6"/>
          <p:cNvPicPr/>
          <p:nvPr/>
        </p:nvPicPr>
        <p:blipFill>
          <a:blip r:embed="rId2" cstate="print">
            <a:extLst>
              <a:ext uri="{28A0092B-C50C-407E-A947-70E740481C1C}">
                <a14:useLocalDpi xmlns:a14="http://schemas.microsoft.com/office/drawing/2010/main" val="0"/>
              </a:ext>
            </a:extLst>
          </a:blip>
          <a:stretch>
            <a:fillRect/>
          </a:stretch>
        </p:blipFill>
        <p:spPr>
          <a:xfrm>
            <a:off x="2852547" y="3257931"/>
            <a:ext cx="2609850" cy="2609850"/>
          </a:xfrm>
          <a:prstGeom prst="rect">
            <a:avLst/>
          </a:prstGeom>
        </p:spPr>
      </p:pic>
    </p:spTree>
    <p:extLst>
      <p:ext uri="{BB962C8B-B14F-4D97-AF65-F5344CB8AC3E}">
        <p14:creationId xmlns:p14="http://schemas.microsoft.com/office/powerpoint/2010/main" val="1784419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29184" y="377952"/>
            <a:ext cx="11460480" cy="2954655"/>
          </a:xfrm>
          <a:prstGeom prst="rect">
            <a:avLst/>
          </a:prstGeom>
          <a:noFill/>
        </p:spPr>
        <p:txBody>
          <a:bodyPr wrap="square" rtlCol="0">
            <a:spAutoFit/>
          </a:bodyPr>
          <a:lstStyle/>
          <a:p>
            <a:pPr algn="just" rtl="1">
              <a:lnSpc>
                <a:spcPct val="150000"/>
              </a:lnSpc>
            </a:pPr>
            <a:r>
              <a:rPr lang="ar-SA" sz="2800" b="1"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التهجين الجسدي (</a:t>
            </a:r>
            <a:r>
              <a:rPr lang="en-US" sz="2800" b="1" dirty="0" smtClean="0">
                <a:solidFill>
                  <a:srgbClr val="002060"/>
                </a:solidFill>
                <a:effectLst/>
                <a:latin typeface="Times New Roman" panose="02020603050405020304" pitchFamily="18" charset="0"/>
                <a:ea typeface="Calibri" panose="020F0502020204030204" pitchFamily="34" charset="0"/>
                <a:cs typeface="Arial" panose="020B0604020202020204" pitchFamily="34" charset="0"/>
              </a:rPr>
              <a:t>Somatic Hybridization</a:t>
            </a:r>
            <a:r>
              <a:rPr lang="ar-SA" sz="2800" b="1"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SA" sz="2400" dirty="0" smtClean="0">
                <a:effectLst/>
                <a:latin typeface="Calibri" panose="020F0502020204030204" pitchFamily="34" charset="0"/>
                <a:ea typeface="Calibri" panose="020F0502020204030204" pitchFamily="34" charset="0"/>
                <a:cs typeface="Times New Roman" panose="02020603050405020304" pitchFamily="18" charset="0"/>
              </a:rPr>
              <a:t>تتركز نظرية إنتاج الهجن الجسدية على مقدرة </a:t>
            </a:r>
            <a:r>
              <a:rPr lang="ar-SA" sz="24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400" dirty="0" smtClean="0">
                <a:effectLst/>
                <a:latin typeface="Calibri" panose="020F0502020204030204" pitchFamily="34" charset="0"/>
                <a:ea typeface="Calibri" panose="020F0502020204030204" pitchFamily="34" charset="0"/>
                <a:cs typeface="Times New Roman" panose="02020603050405020304" pitchFamily="18" charset="0"/>
              </a:rPr>
              <a:t> المتباين وراثياً على </a:t>
            </a:r>
            <a:r>
              <a:rPr lang="ar-SA" sz="2400" dirty="0" err="1" smtClean="0">
                <a:effectLst/>
                <a:latin typeface="Calibri" panose="020F0502020204030204" pitchFamily="34" charset="0"/>
                <a:ea typeface="Calibri" panose="020F0502020204030204" pitchFamily="34" charset="0"/>
                <a:cs typeface="Times New Roman" panose="02020603050405020304" pitchFamily="18" charset="0"/>
              </a:rPr>
              <a:t>الإندماج</a:t>
            </a:r>
            <a:r>
              <a:rPr lang="ar-SA" sz="2400" dirty="0" smtClean="0">
                <a:effectLst/>
                <a:latin typeface="Calibri" panose="020F0502020204030204" pitchFamily="34" charset="0"/>
                <a:ea typeface="Calibri" panose="020F0502020204030204" pitchFamily="34" charset="0"/>
                <a:cs typeface="Times New Roman" panose="02020603050405020304" pitchFamily="18" charset="0"/>
              </a:rPr>
              <a:t> معاً وتطورها إلى نبات كامل مروراً بالمراحل التطويرية المختلفة، وحتى نحصل على الهجين الجسدي لابد من المرور بخطوتين:</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0"/>
              </a:spcAft>
              <a:buClr>
                <a:srgbClr val="C00000"/>
              </a:buClr>
              <a:buFont typeface="+mj-lt"/>
              <a:buAutoNum type="arabicPeriod"/>
            </a:pPr>
            <a:r>
              <a:rPr lang="ar-SA" sz="2400" dirty="0" err="1" smtClean="0">
                <a:effectLst/>
                <a:latin typeface="Calibri" panose="020F0502020204030204" pitchFamily="34" charset="0"/>
                <a:ea typeface="Calibri" panose="020F0502020204030204" pitchFamily="34" charset="0"/>
                <a:cs typeface="Times New Roman" panose="02020603050405020304" pitchFamily="18" charset="0"/>
              </a:rPr>
              <a:t>إندماج</a:t>
            </a:r>
            <a:r>
              <a:rPr lang="ar-SA" sz="2400" dirty="0" smtClean="0">
                <a:effectLst/>
                <a:latin typeface="Calibri" panose="020F0502020204030204" pitchFamily="34" charset="0"/>
                <a:ea typeface="Calibri" panose="020F0502020204030204" pitchFamily="34" charset="0"/>
                <a:cs typeface="Times New Roman" panose="02020603050405020304" pitchFamily="18" charset="0"/>
              </a:rPr>
              <a:t> </a:t>
            </a:r>
            <a:r>
              <a:rPr lang="ar-SA" sz="24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50000"/>
              </a:lnSpc>
              <a:spcBef>
                <a:spcPts val="0"/>
              </a:spcBef>
              <a:spcAft>
                <a:spcPts val="0"/>
              </a:spcAft>
              <a:buClr>
                <a:srgbClr val="C00000"/>
              </a:buClr>
              <a:buFont typeface="+mj-lt"/>
              <a:buAutoNum type="arabicPeriod"/>
            </a:pPr>
            <a:r>
              <a:rPr lang="ar-SA" sz="2400" dirty="0" smtClean="0">
                <a:effectLst/>
                <a:latin typeface="Calibri" panose="020F0502020204030204" pitchFamily="34" charset="0"/>
                <a:ea typeface="Calibri" panose="020F0502020204030204" pitchFamily="34" charset="0"/>
                <a:cs typeface="Times New Roman" panose="02020603050405020304" pitchFamily="18" charset="0"/>
              </a:rPr>
              <a:t>حث </a:t>
            </a:r>
            <a:r>
              <a:rPr lang="ar-SA" sz="2400" dirty="0" err="1" smtClean="0">
                <a:effectLst/>
                <a:latin typeface="Calibri" panose="020F0502020204030204" pitchFamily="34" charset="0"/>
                <a:ea typeface="Calibri" panose="020F0502020204030204" pitchFamily="34" charset="0"/>
                <a:cs typeface="Times New Roman" panose="02020603050405020304" pitchFamily="18" charset="0"/>
              </a:rPr>
              <a:t>البروتوبلاست</a:t>
            </a:r>
            <a:r>
              <a:rPr lang="ar-SA" sz="2400" dirty="0" smtClean="0">
                <a:effectLst/>
                <a:latin typeface="Calibri" panose="020F0502020204030204" pitchFamily="34" charset="0"/>
                <a:ea typeface="Calibri" panose="020F0502020204030204" pitchFamily="34" charset="0"/>
                <a:cs typeface="Times New Roman" panose="02020603050405020304" pitchFamily="18" charset="0"/>
              </a:rPr>
              <a:t> المندمج على الدخول في المراحل التطورية التي تقود إلى تكون هجين جسدي.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4"/>
          <p:cNvPicPr/>
          <p:nvPr/>
        </p:nvPicPr>
        <p:blipFill>
          <a:blip r:embed="rId2" cstate="print">
            <a:extLst>
              <a:ext uri="{28A0092B-C50C-407E-A947-70E740481C1C}">
                <a14:useLocalDpi xmlns:a14="http://schemas.microsoft.com/office/drawing/2010/main" val="0"/>
              </a:ext>
            </a:extLst>
          </a:blip>
          <a:stretch>
            <a:fillRect/>
          </a:stretch>
        </p:blipFill>
        <p:spPr>
          <a:xfrm>
            <a:off x="2461006" y="3721735"/>
            <a:ext cx="4417060" cy="3315970"/>
          </a:xfrm>
          <a:prstGeom prst="rect">
            <a:avLst/>
          </a:prstGeom>
        </p:spPr>
      </p:pic>
    </p:spTree>
    <p:extLst>
      <p:ext uri="{BB962C8B-B14F-4D97-AF65-F5344CB8AC3E}">
        <p14:creationId xmlns:p14="http://schemas.microsoft.com/office/powerpoint/2010/main" val="48123498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810</Words>
  <Application>Microsoft Office PowerPoint</Application>
  <PresentationFormat>Widescreen</PresentationFormat>
  <Paragraphs>40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saleh alansi</dc:creator>
  <cp:lastModifiedBy>Fahd Hamad Al-Qurainy</cp:lastModifiedBy>
  <cp:revision>8</cp:revision>
  <dcterms:created xsi:type="dcterms:W3CDTF">2017-12-28T20:25:00Z</dcterms:created>
  <dcterms:modified xsi:type="dcterms:W3CDTF">2021-11-07T06:15:25Z</dcterms:modified>
</cp:coreProperties>
</file>