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73" r:id="rId2"/>
    <p:sldId id="275" r:id="rId3"/>
    <p:sldId id="256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70" d="100"/>
          <a:sy n="70" d="100"/>
        </p:scale>
        <p:origin x="882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1785600" y="274649"/>
            <a:ext cx="36576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12800" y="274649"/>
            <a:ext cx="107696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733" y="27306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7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EB26-2FE2-43B2-8078-9ED28AF73543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600" y="635636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09404-3CB3-474C-938A-AB3D8F5DF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pull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889760" y="902209"/>
            <a:ext cx="7985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A" sz="6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دمج </a:t>
            </a:r>
            <a:r>
              <a:rPr lang="ar-SA" sz="60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endParaRPr lang="en-US" sz="60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rtl="1">
              <a:lnSpc>
                <a:spcPct val="150000"/>
              </a:lnSpc>
            </a:pP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Protoplast fusion</a:t>
            </a:r>
            <a:endParaRPr lang="en-US" sz="5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470966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06438" y="369513"/>
            <a:ext cx="1097655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800" b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مميزات تقنية دمج </a:t>
            </a:r>
            <a:r>
              <a:rPr lang="ar-SA" sz="2800" b="1" u="sng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800" b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والتي قد تكون مستحيلة بالطرق العادية:</a:t>
            </a:r>
            <a:endParaRPr lang="en-US" sz="2000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إمكانية نقل صفات هامة كمقاومة إجهاد بيئي أو بيولوجي من نبات لآخر والتي قد لا يمكن أن تتحقق بالتهجين الجنسي</a:t>
            </a:r>
            <a:r>
              <a:rPr lang="ar-SA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إمكانية الحصول على نباتات رباعية العدد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الكروموسومي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في حالة صعوبة ذلك باستخدام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الكولشسين.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الحصول على هجن من نبات تحمل صفة العقم الذكري أو من نباتات ذات أعضاء جنسية غير تامة التكوين.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التهجين بين نباتات غير بالغة والتي تصل إلى النضج الجنسي بعد مدة طويلة وهي نقطة هامة في تربية النبات.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من المعروف في الإكثار الجنسي أنه يتم نقل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سيتوبلازم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الأم فقط إلى النسل أما في دمج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يتم نقل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سيتوبلازم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كلا الأبوين إلى النسل، فيمكن بذلك نقل بعض الصفات التي قد توجد في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سيتوبلازم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النبات المكون لحبوب اللقاح كالمقاومة لبعض المبيدات أو العقم الذكر حيث يتم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إستبعاد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نواة أحد الأبوين بالإشعاع مثلاً ويسمى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التاتج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في هذه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الحالة (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Cybrid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)، بمعنى آخر يمكن الحصول على هجين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سيتوبلازمي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في خطوة واحدة دون الحاجة إلى إجراء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12 دورة من التلقيح الرجعي.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885910"/>
      </p:ext>
    </p:extLst>
  </p:cSld>
  <p:clrMapOvr>
    <a:masterClrMapping/>
  </p:clrMapOvr>
  <p:transition spd="slow"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1" t="1608" r="1281" b="1888"/>
          <a:stretch/>
        </p:blipFill>
        <p:spPr bwMode="auto">
          <a:xfrm>
            <a:off x="970672" y="703386"/>
            <a:ext cx="8918917" cy="43807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49636521"/>
      </p:ext>
    </p:extLst>
  </p:cSld>
  <p:clrMapOvr>
    <a:masterClrMapping/>
  </p:clrMapOvr>
  <p:transition spd="slow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0416" y="451105"/>
            <a:ext cx="11521440" cy="672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للحصول على هجين جسدي فإنه يجب حدوث </a:t>
            </a:r>
            <a:r>
              <a:rPr lang="ar-SA" sz="3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إندماج</a:t>
            </a: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بين نواتين غير متشابهتين في التركيب الوراثي </a:t>
            </a:r>
            <a:r>
              <a:rPr lang="ar-SA" sz="30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أي </a:t>
            </a:r>
            <a:r>
              <a:rPr lang="ar-SA" sz="3000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إندماج</a:t>
            </a:r>
            <a:r>
              <a:rPr lang="ar-SA" sz="30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إثنين من </a:t>
            </a:r>
            <a:r>
              <a:rPr lang="ar-SA" sz="3000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30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المتباين في التركيب الوراثي</a:t>
            </a: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3000" b="1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الهجن الجسدية (</a:t>
            </a:r>
            <a:r>
              <a:rPr lang="en-US" sz="3000" b="1" dirty="0" smtClean="0">
                <a:solidFill>
                  <a:srgbClr val="38562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Somatic Hybrid</a:t>
            </a:r>
            <a:r>
              <a:rPr lang="ar-SA" sz="3000" b="1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n-US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الهجن الجسمية وهي الناتجة من دمج الخلايا أو </a:t>
            </a:r>
            <a:r>
              <a:rPr lang="ar-SA" sz="3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لتكوين جينوم (</a:t>
            </a:r>
            <a:r>
              <a:rPr lang="en-US" sz="30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Genome</a:t>
            </a: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جديد.</a:t>
            </a:r>
            <a:endParaRPr lang="en-US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3000" b="1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ملاحظة:</a:t>
            </a:r>
            <a:endParaRPr lang="en-US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من الصعوبات التي تقلل من إمكانية حدوث دمج </a:t>
            </a:r>
            <a:r>
              <a:rPr lang="ar-SA" sz="3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للبروتوبلاست</a:t>
            </a: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هي أن السطح الخارجي </a:t>
            </a:r>
            <a:r>
              <a:rPr lang="ar-SA" sz="3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للبروتوبلاست</a:t>
            </a: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يحمل</a:t>
            </a:r>
            <a:r>
              <a:rPr lang="ar-SA" sz="3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شحنة سالبة </a:t>
            </a: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وبالتالي هذا يؤدي إلى حدوث تنافر بين </a:t>
            </a:r>
            <a:r>
              <a:rPr lang="ar-SA" sz="3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وبعضها في البيئة المغذية وبالتالي لنجاح عملية الدمج يجب تقليل الشحنة على سطح </a:t>
            </a:r>
            <a:r>
              <a:rPr lang="ar-SA" sz="3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3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42775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72129" y="96629"/>
            <a:ext cx="1153363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2800" b="1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طرق دمج </a:t>
            </a:r>
            <a:r>
              <a:rPr lang="ar-SA" sz="2800" b="1" dirty="0" err="1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800" b="1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b="1" dirty="0" smtClean="0">
                <a:solidFill>
                  <a:srgbClr val="38562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Methods of protoplast fusion</a:t>
            </a:r>
            <a:r>
              <a:rPr lang="ar-SA" sz="2800" b="1" dirty="0" smtClean="0">
                <a:solidFill>
                  <a:srgbClr val="3856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ar-SA" sz="2400" b="1" u="sng" dirty="0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 المعاملة </a:t>
            </a:r>
            <a:r>
              <a:rPr lang="ar-SA" sz="2400" b="1" u="sng" dirty="0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بنترات الصوديوم (</a:t>
            </a:r>
            <a:r>
              <a:rPr lang="en-US" sz="2400" b="1" u="sng" dirty="0" smtClean="0">
                <a:solidFill>
                  <a:srgbClr val="CC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Sodium Nitrate Treatment</a:t>
            </a:r>
            <a:r>
              <a:rPr lang="ar-SA" sz="2400" b="1" u="sng" dirty="0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n-US" sz="24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ar-SA" sz="2000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هذه أول طريقة استخدمت لدمج </a:t>
            </a:r>
            <a:r>
              <a:rPr lang="ar-SA" sz="2000" dirty="0" err="1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000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حيث أن معاملة </a:t>
            </a:r>
            <a:r>
              <a:rPr lang="ar-SA" sz="2000" dirty="0" err="1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000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بنترات الصوديوم يؤدي إلى </a:t>
            </a:r>
            <a:r>
              <a:rPr lang="ar-SA" sz="2000" u="sng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تقليل الشحنة السالبة </a:t>
            </a:r>
            <a:r>
              <a:rPr lang="ar-SA" sz="2000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على سطح </a:t>
            </a:r>
            <a:r>
              <a:rPr lang="ar-SA" sz="2000" dirty="0" err="1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000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وبالتالي يساعد على تلامسها ببعضها.</a:t>
            </a:r>
            <a:endParaRPr lang="en-US" sz="20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توضع </a:t>
            </a:r>
            <a:r>
              <a:rPr lang="ar-SA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في دورق يحتوي </a:t>
            </a: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محلول ذو ضغط إسموزي مناسب يحتوي على </a:t>
            </a:r>
            <a:r>
              <a:rPr lang="ar-SA" sz="20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نترات صوديوم بتركيز 5,5 </a:t>
            </a:r>
            <a:r>
              <a:rPr lang="ar-SA" sz="20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</a:p>
          <a:p>
            <a:pPr marL="457200" indent="-457200" algn="just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ar-SA" sz="20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ثم يوضع الدورق في حمام مائي على </a:t>
            </a:r>
            <a:r>
              <a:rPr lang="ar-SA" sz="20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درجة حرارة 35 مئوية لمدة خمس </a:t>
            </a:r>
            <a:r>
              <a:rPr lang="ar-SA" sz="20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دقائق</a:t>
            </a: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بعد ذلك يزال المحلول من فوق البروتوبلاست وتحضن مرة أخرى في حمام مائي على درجة حرارة 30 درجة مئوية لمدة 30 </a:t>
            </a: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دقيقة.</a:t>
            </a:r>
          </a:p>
          <a:p>
            <a:pPr marL="457200" indent="-457200" algn="just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ثم تضاف بعد ذلك بيئة مغذية تحتوي على نترات الصوديوم بتركيز 0,1 % وتترك ساكنة لفترة زمنية بعدها يغسل البروتوبلاست ويزرع في بيئة مغذية </a:t>
            </a:r>
            <a:r>
              <a:rPr lang="ar-SA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ar-SA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بالرغم من سهولة هذه الطريقة إلا أن نسبة </a:t>
            </a:r>
            <a:r>
              <a:rPr lang="ar-SA" sz="20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التي يحدث لها </a:t>
            </a:r>
            <a:r>
              <a:rPr lang="ar-SA" sz="20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إندماج</a:t>
            </a:r>
            <a:r>
              <a:rPr lang="ar-SA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تكون قليلة</a:t>
            </a:r>
            <a:endParaRPr lang="en-US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28" y="5049673"/>
            <a:ext cx="2371071" cy="15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285089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73270" y="117694"/>
            <a:ext cx="1142096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spcBef>
                <a:spcPts val="600"/>
              </a:spcBef>
              <a:spcAft>
                <a:spcPts val="1200"/>
              </a:spcAft>
            </a:pPr>
            <a:r>
              <a:rPr lang="ar-SA" sz="2800" b="1" u="sng" dirty="0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2-التعرض </a:t>
            </a:r>
            <a:r>
              <a:rPr lang="ar-SA" sz="2800" b="1" u="sng" dirty="0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لتركيز مرتفع من أيون الهيدروجين</a:t>
            </a:r>
            <a:endParaRPr lang="en-US" sz="24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وجد أن معاملة البروتوبلاست بمحلول يكون </a:t>
            </a:r>
            <a:r>
              <a:rPr lang="ar-SA" sz="24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تركيز أيون الهيدروجين فيه مرتفع في وجود أيون الكالسيوم يؤدي إلى زيادة نسبة إندماج البروتوبلاست.</a:t>
            </a:r>
          </a:p>
          <a:p>
            <a:pPr marL="457200" indent="-457200" algn="just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يعامل </a:t>
            </a:r>
            <a:r>
              <a:rPr lang="ar-SA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في 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هذه الطريقة  </a:t>
            </a:r>
            <a:r>
              <a:rPr lang="ar-SA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محلول يحتوي على </a:t>
            </a:r>
            <a:r>
              <a:rPr lang="ar-SA" sz="24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كلوريد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الكالسيوم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NaCl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ومانيتول وتركيز أيون هيدروجين 10،5 على حرارة 37 درجة مئوية لمدة 10-15 دقيقة، وقد وجد أنه يحدث تجمع وتلاصق للبروتوبلاست وإطالة هذه الفترة إلى 25-30 دقيقة تؤدي إلى حدوث إندماج بين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زيادة فترة المعاملة إلى 45 – 60 دقيقة يؤدي إلى </a:t>
            </a:r>
            <a:r>
              <a:rPr lang="ar-S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إنحلال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ولقد أمكن بواسطة </a:t>
            </a:r>
            <a:r>
              <a:rPr lang="ar-S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إستخدام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هذه الطريقة الحصول على هجين جسدي من </a:t>
            </a:r>
            <a:r>
              <a:rPr lang="ar-S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إندماج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 rt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ar-SA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12" y="4692386"/>
            <a:ext cx="2975212" cy="204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11758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63547" y="97902"/>
            <a:ext cx="1122883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800" b="1" u="sng" dirty="0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 </a:t>
            </a:r>
            <a:r>
              <a:rPr lang="ar-SA" sz="2800" b="1" u="sng" dirty="0" err="1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إستخدام</a:t>
            </a:r>
            <a:r>
              <a:rPr lang="ar-SA" sz="2800" b="1" u="sng" dirty="0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800" b="1" u="sng" dirty="0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بولي </a:t>
            </a:r>
            <a:r>
              <a:rPr lang="ar-SA" sz="2800" b="1" u="sng" dirty="0" err="1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إثيلين</a:t>
            </a:r>
            <a:r>
              <a:rPr lang="ar-SA" sz="2800" b="1" u="sng" dirty="0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800" b="1" u="sng" dirty="0" err="1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جليكول</a:t>
            </a:r>
            <a:r>
              <a:rPr lang="ar-SA" sz="2800" b="1" u="sng" dirty="0" smtClean="0">
                <a:solidFill>
                  <a:srgbClr val="CC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تعتبر هذه الطريقة الأكثر شيوعاً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وإستخداماً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لإندماج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، وفي هذه الطريقة 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 rtl="1">
              <a:lnSpc>
                <a:spcPct val="150000"/>
              </a:lnSpc>
            </a:pPr>
            <a:r>
              <a:rPr lang="ar-SA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 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يضاف 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مل من البيئة المغذية التي تحتوي على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إلى 1 مل من محلول بولي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إيثيلين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جليكول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بتركيز 56% وترج الأنبوبة لمدة خمس ثواني وبعدها تترك ساكنة حتى يتجمع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في 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القاع.</a:t>
            </a:r>
          </a:p>
          <a:p>
            <a:pPr algn="just" rtl="1">
              <a:lnSpc>
                <a:spcPct val="150000"/>
              </a:lnSpc>
            </a:pPr>
            <a:r>
              <a:rPr lang="ar-SA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 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تغسل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وتنقل إلى بيئة مغذية ، وقد لوحظ من المعاملة أن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يتجمع معاً ويتلاصق الغشاء البلازمي ، وعند إزالة البولي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إيثيلين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جليكول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فإن معظم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المتلاصقة تفقد تجمعها وتعود لشكلها الطبيعي غير أن بعض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تبقى متلاصقة وهذه تندمج معاُ فيما بعد.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916907" y="4160553"/>
            <a:ext cx="8075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400" b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وقد لوحظ 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أن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الإندماج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يبدأ عند تخفيف تركيز محلول البولي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إيثيلين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جليكول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وليس خلال مرحلة تجمع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لهذا فإنه يراعى أن يتم تخفيف المحلول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ببطئ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حيث أن السرعة في هذه العملية تؤدي إلى فقدان حيوية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وتقلل من نسبة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الإندماج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630304"/>
            <a:ext cx="3916906" cy="31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38425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29184" y="377953"/>
            <a:ext cx="114604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800" b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التهجين الجسدي (</a:t>
            </a:r>
            <a:r>
              <a:rPr lang="en-US" sz="28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Somatic Hybridization</a:t>
            </a:r>
            <a:r>
              <a:rPr lang="ar-SA" sz="2800" b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b="1" u="sng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تتركز نظرية إنتاج الهجن الجسدية على مقدرة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المتباين وراثياً على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الإندماج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معاً وتطورها إلى نبات كامل مروراً بالمراحل التطويرية المختلفة، وحتى نحصل على الهجين الجسدي لابد من المرور بخطوتين: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إندماج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حث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المندمج على الدخول في المراحل التطورية التي تقود إلى تكون هجين جسدي.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90" y="3299704"/>
            <a:ext cx="4417060" cy="331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23498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85216" y="707138"/>
            <a:ext cx="10899648" cy="442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15000"/>
              </a:lnSpc>
            </a:pPr>
            <a:r>
              <a:rPr lang="ar-SA" sz="3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أسباب فشل تكون هجين جسدي:</a:t>
            </a:r>
            <a:endParaRPr lang="en-US" sz="2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الفشل في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إندماج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أنوية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فقدان الكروموسومات نتيجة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للإندماج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بين إثنين من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ذات الدورات الخلوية المختلفة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فقدان الكروموسومات نتيجة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للإختلاف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الزمني في التضاعف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الكروموسومي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بين نواتي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5854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36448" y="768096"/>
            <a:ext cx="110703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3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الأساس النظري لتكون الهجين الجسدي :</a:t>
            </a:r>
            <a:endParaRPr lang="en-US" sz="2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أن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المنفصل لا يمكنه النمو نتيجة لخللٍ في بعض الوظائف الفسيولوجية أو الكيميائية، ولكن عند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إندماج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البروتوبلاست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تكتمل العوامل اللازمة وبهذا يستمر الهجين في النمو، وعموماً تعتمد عملية </a:t>
            </a:r>
            <a:r>
              <a:rPr lang="ar-SA" sz="3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إختيار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الهجن الناتجة على مقدرتها على النمو بعكس الخلايا الأخرى التي ليس لها هذه المقدرة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/>
            <a:r>
              <a:rPr lang="ar-SA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حتى بداية السبعينات لم تكن هناك طريقة لنقل صفة وراثية من نبات لآخر سوى التهجين الجنسي حتى </a:t>
            </a:r>
            <a:r>
              <a:rPr lang="ar-SA" sz="32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إستطاع</a:t>
            </a:r>
            <a:r>
              <a:rPr lang="ar-SA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العالم (</a:t>
            </a:r>
            <a:r>
              <a:rPr lang="en-US" sz="32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Power</a:t>
            </a:r>
            <a:r>
              <a:rPr lang="ar-SA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مع فريق بحثي من إجراء أول عملية دمج </a:t>
            </a:r>
            <a:r>
              <a:rPr lang="ar-SA" sz="32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بروتوبلاستي</a:t>
            </a:r>
            <a:r>
              <a:rPr lang="ar-SA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بين </a:t>
            </a:r>
            <a:r>
              <a:rPr lang="ar-SA" sz="32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بروتوبلاست</a:t>
            </a:r>
            <a:r>
              <a:rPr lang="ar-SA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الذرة والشوفان </a:t>
            </a:r>
            <a:r>
              <a:rPr lang="ar-SA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740783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95423" y="552392"/>
            <a:ext cx="11045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وبالرغم من فشل هذه المحاولة في الحصول على نبات بعد الدمج إلا أنها كانت بمثابة بداية تطوير هذه التقنية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وإستخدامها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في التحسين الوراثي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للنبات.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بعد ذلك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إستطاع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Carlson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بالتعاون مع آخرون الحصول على أول نبات هجين باستعمال الدمج بين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بروتوبلاست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b="1" i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Nicotiana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glauca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و (</a:t>
            </a:r>
            <a:r>
              <a:rPr lang="en-US" sz="2400" b="1" i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Nicotiana</a:t>
            </a:r>
            <a:r>
              <a:rPr lang="en-US" sz="24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langsdorffii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في عام 1978 أمكن التغلب على عدم التوافق الموجود بين الأجناس وتم الحصول على هجين </a:t>
            </a:r>
            <a:r>
              <a:rPr lang="ar-SA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سمي (</a:t>
            </a:r>
            <a:r>
              <a:rPr lang="en-US" sz="24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Pomato</a:t>
            </a:r>
            <a:r>
              <a:rPr lang="ar-SA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ناتج من تهجين جنسين </a:t>
            </a:r>
            <a:r>
              <a:rPr lang="ar-SA" sz="24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مختلفين </a:t>
            </a:r>
            <a:r>
              <a:rPr lang="ar-SA" sz="24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هما</a:t>
            </a:r>
            <a:r>
              <a:rPr lang="ar-SA" sz="2400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sz="24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البطاطس والطماطم</a:t>
            </a:r>
            <a:r>
              <a:rPr lang="ar-SA" sz="2400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161" y="4375214"/>
            <a:ext cx="2543175" cy="1960880"/>
          </a:xfrm>
          <a:prstGeom prst="rect">
            <a:avLst/>
          </a:prstGeom>
        </p:spPr>
      </p:pic>
      <p:pic>
        <p:nvPicPr>
          <p:cNvPr id="4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884" y="4374581"/>
            <a:ext cx="2524125" cy="196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85232"/>
      </p:ext>
    </p:extLst>
  </p:cSld>
  <p:clrMapOvr>
    <a:masterClrMapping/>
  </p:clrMapOvr>
  <p:transition spd="slow">
    <p:pull dir="d"/>
  </p:transition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816</Words>
  <Application>Microsoft Office PowerPoint</Application>
  <PresentationFormat>ملء الشاشة</PresentationFormat>
  <Paragraphs>44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saleh alansi</dc:creator>
  <cp:lastModifiedBy>Maha Abanomai</cp:lastModifiedBy>
  <cp:revision>18</cp:revision>
  <dcterms:created xsi:type="dcterms:W3CDTF">2017-12-28T20:25:00Z</dcterms:created>
  <dcterms:modified xsi:type="dcterms:W3CDTF">2022-10-25T09:40:49Z</dcterms:modified>
</cp:coreProperties>
</file>