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86" r:id="rId2"/>
    <p:sldId id="295" r:id="rId3"/>
    <p:sldId id="28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49" autoAdjust="0"/>
    <p:restoredTop sz="94660"/>
  </p:normalViewPr>
  <p:slideViewPr>
    <p:cSldViewPr snapToGrid="0">
      <p:cViewPr varScale="1">
        <p:scale>
          <a:sx n="73" d="100"/>
          <a:sy n="73" d="100"/>
        </p:scale>
        <p:origin x="9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5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01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71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35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36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08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61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53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9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680C7BA-E71A-4903-BB92-57F67BE17B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697DE-E948-41D1-8755-0A0E4A51B5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84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80C7BA-E71A-4903-BB92-57F67BE17B4D}" type="datetimeFigureOut">
              <a:rPr lang="en-US" smtClean="0"/>
              <a:t>10/17/2022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4697DE-E948-41D1-8755-0A0E4A51B58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4225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49220" y="2179465"/>
            <a:ext cx="10972800" cy="3279648"/>
          </a:xfrm>
        </p:spPr>
        <p:txBody>
          <a:bodyPr>
            <a:normAutofit fontScale="90000"/>
          </a:bodyPr>
          <a:lstStyle/>
          <a:p>
            <a:pPr>
              <a:lnSpc>
                <a:spcPct val="150000"/>
              </a:lnSpc>
            </a:pPr>
            <a:r>
              <a:rPr lang="en-US" sz="5400" dirty="0">
                <a:solidFill>
                  <a:schemeClr val="accent4">
                    <a:lumMod val="10000"/>
                  </a:schemeClr>
                </a:solidFill>
                <a:latin typeface="Arial Black" panose="020B0A04020102020204" pitchFamily="34" charset="0"/>
              </a:rPr>
              <a:t>Tissue Culture </a:t>
            </a:r>
            <a:r>
              <a:rPr lang="en-US" sz="5400" dirty="0" smtClean="0">
                <a:solidFill>
                  <a:schemeClr val="accent4">
                    <a:lumMod val="10000"/>
                  </a:schemeClr>
                </a:solidFill>
                <a:latin typeface="Arial Black" panose="020B0A04020102020204" pitchFamily="34" charset="0"/>
              </a:rPr>
              <a:t>Applications</a:t>
            </a:r>
            <a:br>
              <a:rPr lang="en-US" sz="5400" dirty="0" smtClean="0">
                <a:solidFill>
                  <a:schemeClr val="accent4">
                    <a:lumMod val="10000"/>
                  </a:schemeClr>
                </a:solidFill>
                <a:latin typeface="Arial Black" panose="020B0A04020102020204" pitchFamily="34" charset="0"/>
              </a:rPr>
            </a:br>
            <a:r>
              <a:rPr lang="ar-SA" sz="8800" b="1" dirty="0">
                <a:solidFill>
                  <a:schemeClr val="accent4">
                    <a:lumMod val="10000"/>
                  </a:schemeClr>
                </a:solidFill>
                <a:latin typeface="Arial Black" panose="020B0A04020102020204" pitchFamily="34" charset="0"/>
              </a:rPr>
              <a:t>تطبيقات </a:t>
            </a:r>
            <a:r>
              <a:rPr lang="ar-SA" sz="8800" b="1" dirty="0" smtClean="0">
                <a:solidFill>
                  <a:schemeClr val="accent4">
                    <a:lumMod val="10000"/>
                  </a:schemeClr>
                </a:solidFill>
                <a:latin typeface="Arial Black" panose="020B0A04020102020204" pitchFamily="34" charset="0"/>
              </a:rPr>
              <a:t>زراعة الأنسجة </a:t>
            </a:r>
            <a:endParaRPr lang="en-US" sz="8800" b="1" dirty="0">
              <a:solidFill>
                <a:schemeClr val="accent4">
                  <a:lumMod val="10000"/>
                </a:schemeClr>
              </a:solidFill>
              <a:latin typeface="Arial Black" panose="020B0A04020102020204" pitchFamily="34" charset="0"/>
            </a:endParaRPr>
          </a:p>
        </p:txBody>
      </p:sp>
    </p:spTree>
    <p:extLst>
      <p:ext uri="{BB962C8B-B14F-4D97-AF65-F5344CB8AC3E}">
        <p14:creationId xmlns:p14="http://schemas.microsoft.com/office/powerpoint/2010/main" val="124493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7842" y="0"/>
            <a:ext cx="11716512" cy="6370975"/>
          </a:xfrm>
          <a:prstGeom prst="rect">
            <a:avLst/>
          </a:prstGeom>
          <a:noFill/>
        </p:spPr>
        <p:txBody>
          <a:bodyPr wrap="square" rtlCol="0">
            <a:spAutoFit/>
          </a:bodyPr>
          <a:lstStyle/>
          <a:p>
            <a:pPr algn="just" rtl="1">
              <a:lnSpc>
                <a:spcPct val="150000"/>
              </a:lnSpc>
            </a:pPr>
            <a:r>
              <a:rPr lang="ar-SA" sz="3200" b="1" dirty="0" smtClean="0">
                <a:solidFill>
                  <a:srgbClr val="00B050"/>
                </a:solidFill>
                <a:ea typeface="Calibri" panose="020F0502020204030204" pitchFamily="34" charset="0"/>
                <a:cs typeface="Times New Roman" panose="02020603050405020304" pitchFamily="18" charset="0"/>
              </a:rPr>
              <a:t>أول</a:t>
            </a:r>
            <a:r>
              <a:rPr lang="ar-SA" sz="3200" b="1" dirty="0">
                <a:solidFill>
                  <a:srgbClr val="00B050"/>
                </a:solidFill>
                <a:ea typeface="Calibri" panose="020F0502020204030204" pitchFamily="34" charset="0"/>
                <a:cs typeface="Times New Roman" panose="02020603050405020304" pitchFamily="18" charset="0"/>
              </a:rPr>
              <a:t>ا</a:t>
            </a:r>
            <a:r>
              <a:rPr lang="ar-SA" sz="3200" b="1" dirty="0" smtClean="0">
                <a:solidFill>
                  <a:srgbClr val="00B050"/>
                </a:solidFill>
                <a:ea typeface="Calibri" panose="020F0502020204030204" pitchFamily="34" charset="0"/>
                <a:cs typeface="Times New Roman" panose="02020603050405020304" pitchFamily="18" charset="0"/>
              </a:rPr>
              <a:t>: طريقة الفصل الميكانيكي (</a:t>
            </a:r>
            <a:r>
              <a:rPr lang="en-US" sz="32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Mechanical Isolation</a:t>
            </a:r>
            <a:r>
              <a:rPr lang="ar-SA" sz="3200" b="1" dirty="0" smtClean="0">
                <a:solidFill>
                  <a:srgbClr val="00B050"/>
                </a:solidFill>
                <a:ea typeface="Calibri" panose="020F0502020204030204" pitchFamily="34" charset="0"/>
                <a:cs typeface="Times New Roman" panose="02020603050405020304" pitchFamily="18" charset="0"/>
              </a:rPr>
              <a:t>):</a:t>
            </a:r>
            <a:endParaRPr lang="en-US" sz="2800" dirty="0" smtClean="0">
              <a:solidFill>
                <a:srgbClr val="00B050"/>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تعتمد هذه الطريقة على مقدرة البروتوبلاست على الإنكماش في الحجم بحيث يصبح غير ملامس للجدار الخلوي.</a:t>
            </a:r>
          </a:p>
          <a:p>
            <a:pPr marL="457200" indent="-457200" algn="just" rtl="1">
              <a:lnSpc>
                <a:spcPct val="150000"/>
              </a:lnSpc>
              <a:buFont typeface="Arial" panose="020B0604020202020204" pitchFamily="34" charset="0"/>
              <a:buChar char="•"/>
            </a:pPr>
            <a:r>
              <a:rPr lang="ar-SA" sz="3200" b="1" u="sng" dirty="0" smtClean="0">
                <a:solidFill>
                  <a:srgbClr val="7030A0"/>
                </a:solidFill>
                <a:ea typeface="Calibri" panose="020F0502020204030204" pitchFamily="34" charset="0"/>
                <a:cs typeface="Times New Roman" panose="02020603050405020304" pitchFamily="18" charset="0"/>
              </a:rPr>
              <a:t>لإجراء الفصل الميكانيكي يعامل النسيج النباتي :</a:t>
            </a:r>
            <a:endParaRPr lang="en-US" sz="3200" b="1" u="sng" dirty="0" smtClean="0">
              <a:solidFill>
                <a:srgbClr val="7030A0"/>
              </a:solidFill>
              <a:ea typeface="Calibri" panose="020F0502020204030204" pitchFamily="34" charset="0"/>
              <a:cs typeface="Times New Roman" panose="02020603050405020304" pitchFamily="18" charset="0"/>
            </a:endParaRPr>
          </a:p>
          <a:p>
            <a:pPr marL="514350" indent="-514350" algn="just" rtl="1">
              <a:lnSpc>
                <a:spcPct val="150000"/>
              </a:lnSpc>
              <a:buFont typeface="+mj-lt"/>
              <a:buAutoNum type="arabicParenR"/>
            </a:pPr>
            <a:r>
              <a:rPr lang="ar-SA" sz="2800" dirty="0" smtClean="0">
                <a:solidFill>
                  <a:prstClr val="black"/>
                </a:solidFill>
                <a:ea typeface="Calibri" panose="020F0502020204030204" pitchFamily="34" charset="0"/>
                <a:cs typeface="Times New Roman" panose="02020603050405020304" pitchFamily="18" charset="0"/>
              </a:rPr>
              <a:t>أولاً بمحلول ذو ضغط </a:t>
            </a:r>
            <a:r>
              <a:rPr lang="ar-SA" sz="2800" dirty="0" err="1" smtClean="0">
                <a:solidFill>
                  <a:prstClr val="black"/>
                </a:solidFill>
                <a:ea typeface="Calibri" panose="020F0502020204030204" pitchFamily="34" charset="0"/>
                <a:cs typeface="Times New Roman" panose="02020603050405020304" pitchFamily="18" charset="0"/>
              </a:rPr>
              <a:t>إسموزي</a:t>
            </a:r>
            <a:r>
              <a:rPr lang="ar-SA" sz="2800" dirty="0" smtClean="0">
                <a:solidFill>
                  <a:prstClr val="black"/>
                </a:solidFill>
                <a:ea typeface="Calibri" panose="020F0502020204030204" pitchFamily="34" charset="0"/>
                <a:cs typeface="Times New Roman" panose="02020603050405020304" pitchFamily="18" charset="0"/>
              </a:rPr>
              <a:t> مرتفع يؤدي </a:t>
            </a:r>
            <a:r>
              <a:rPr lang="ar-SA" sz="2800" dirty="0" err="1" smtClean="0">
                <a:solidFill>
                  <a:prstClr val="black"/>
                </a:solidFill>
                <a:ea typeface="Calibri" panose="020F0502020204030204" pitchFamily="34" charset="0"/>
                <a:cs typeface="Times New Roman" panose="02020603050405020304" pitchFamily="18" charset="0"/>
              </a:rPr>
              <a:t>لإنكماش</a:t>
            </a:r>
            <a:r>
              <a:rPr lang="ar-SA" sz="2800" dirty="0" smtClean="0">
                <a:solidFill>
                  <a:prstClr val="black"/>
                </a:solidFill>
                <a:ea typeface="Calibri" panose="020F0502020204030204" pitchFamily="34" charset="0"/>
                <a:cs typeface="Times New Roman" panose="02020603050405020304" pitchFamily="18" charset="0"/>
              </a:rPr>
              <a:t>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وبذلك ينفصل عن السطح الداخلي للجدار الخلوي</a:t>
            </a:r>
            <a:r>
              <a:rPr lang="en-US" sz="2800" dirty="0" smtClean="0">
                <a:solidFill>
                  <a:prstClr val="black"/>
                </a:solidFill>
                <a:ea typeface="Calibri" panose="020F0502020204030204" pitchFamily="34" charset="0"/>
                <a:cs typeface="Times New Roman" panose="02020603050405020304" pitchFamily="18" charset="0"/>
              </a:rPr>
              <a:t>.</a:t>
            </a:r>
          </a:p>
          <a:p>
            <a:pPr marL="514350" indent="-514350" algn="just" rtl="1">
              <a:lnSpc>
                <a:spcPct val="150000"/>
              </a:lnSpc>
              <a:buFont typeface="+mj-lt"/>
              <a:buAutoNum type="arabicPeriod" startAt="2"/>
            </a:pPr>
            <a:r>
              <a:rPr lang="ar-SA" sz="2800" dirty="0" smtClean="0">
                <a:solidFill>
                  <a:prstClr val="black"/>
                </a:solidFill>
                <a:ea typeface="Calibri" panose="020F0502020204030204" pitchFamily="34" charset="0"/>
                <a:cs typeface="Times New Roman" panose="02020603050405020304" pitchFamily="18" charset="0"/>
              </a:rPr>
              <a:t> بعد ذلك يقطع النسيج النباتي إلى شرائح بواسطة مشرط ويوضع في محلول ذو ضغط </a:t>
            </a:r>
            <a:r>
              <a:rPr lang="ar-SA" sz="2800" dirty="0" err="1" smtClean="0">
                <a:solidFill>
                  <a:prstClr val="black"/>
                </a:solidFill>
                <a:ea typeface="Calibri" panose="020F0502020204030204" pitchFamily="34" charset="0"/>
                <a:cs typeface="Times New Roman" panose="02020603050405020304" pitchFamily="18" charset="0"/>
              </a:rPr>
              <a:t>إسموزي</a:t>
            </a:r>
            <a:r>
              <a:rPr lang="ar-SA" sz="2800" dirty="0" smtClean="0">
                <a:solidFill>
                  <a:prstClr val="black"/>
                </a:solidFill>
                <a:ea typeface="Calibri" panose="020F0502020204030204" pitchFamily="34" charset="0"/>
                <a:cs typeface="Times New Roman" panose="02020603050405020304" pitchFamily="18" charset="0"/>
              </a:rPr>
              <a:t> منخفض يعمل على زيادة حجم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ونتيجة لذلك ينطلق من فتحة الجدار الخلوي إلى البيئة المحيطة</a:t>
            </a:r>
            <a:r>
              <a:rPr lang="ar-SA" sz="3200" dirty="0" smtClean="0">
                <a:solidFill>
                  <a:prstClr val="black"/>
                </a:solidFill>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6728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1082765" y="138222"/>
            <a:ext cx="10058400" cy="1450757"/>
          </a:xfrm>
        </p:spPr>
        <p:txBody>
          <a:bodyPr/>
          <a:lstStyle/>
          <a:p>
            <a:pPr algn="ctr" eaLnBrk="1" hangingPunct="1"/>
            <a:r>
              <a:rPr lang="en-US" altLang="en-US" dirty="0" smtClean="0">
                <a:solidFill>
                  <a:srgbClr val="C00000"/>
                </a:solidFill>
                <a:latin typeface="Bodoni MT Black" panose="02070A03080606020203" pitchFamily="18" charset="0"/>
              </a:rPr>
              <a:t>Mechanical Method</a:t>
            </a:r>
            <a:br>
              <a:rPr lang="en-US" altLang="en-US" dirty="0" smtClean="0">
                <a:solidFill>
                  <a:srgbClr val="C00000"/>
                </a:solidFill>
                <a:latin typeface="Bodoni MT Black" panose="02070A03080606020203" pitchFamily="18" charset="0"/>
              </a:rPr>
            </a:br>
            <a:endParaRPr lang="en-US" altLang="en-US" dirty="0" smtClean="0">
              <a:solidFill>
                <a:srgbClr val="C00000"/>
              </a:solidFill>
              <a:latin typeface="Bodoni MT Black" panose="02070A03080606020203" pitchFamily="18" charset="0"/>
            </a:endParaRPr>
          </a:p>
        </p:txBody>
      </p:sp>
      <p:sp>
        <p:nvSpPr>
          <p:cNvPr id="44035" name="AutoShape 3"/>
          <p:cNvSpPr>
            <a:spLocks noChangeArrowheads="1"/>
          </p:cNvSpPr>
          <p:nvPr/>
        </p:nvSpPr>
        <p:spPr bwMode="auto">
          <a:xfrm>
            <a:off x="1981200" y="1371600"/>
            <a:ext cx="2209800" cy="1447800"/>
          </a:xfrm>
          <a:prstGeom prst="diamond">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Plant Tissue</a:t>
            </a:r>
          </a:p>
        </p:txBody>
      </p:sp>
      <p:sp>
        <p:nvSpPr>
          <p:cNvPr id="44036" name="AutoShape 4"/>
          <p:cNvSpPr>
            <a:spLocks noChangeArrowheads="1"/>
          </p:cNvSpPr>
          <p:nvPr/>
        </p:nvSpPr>
        <p:spPr bwMode="auto">
          <a:xfrm>
            <a:off x="4495800" y="1752600"/>
            <a:ext cx="1066800" cy="533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37" name="AutoShape 5"/>
          <p:cNvSpPr>
            <a:spLocks noChangeArrowheads="1"/>
          </p:cNvSpPr>
          <p:nvPr/>
        </p:nvSpPr>
        <p:spPr bwMode="auto">
          <a:xfrm>
            <a:off x="5143500" y="4306841"/>
            <a:ext cx="762000" cy="533400"/>
          </a:xfrm>
          <a:prstGeom prst="rightArrow">
            <a:avLst>
              <a:gd name="adj1" fmla="val 50000"/>
              <a:gd name="adj2" fmla="val 3571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38" name="AutoShape 6"/>
          <p:cNvSpPr>
            <a:spLocks noChangeArrowheads="1"/>
          </p:cNvSpPr>
          <p:nvPr/>
        </p:nvSpPr>
        <p:spPr bwMode="auto">
          <a:xfrm rot="-2050555">
            <a:off x="2688823" y="3432262"/>
            <a:ext cx="609600" cy="381000"/>
          </a:xfrm>
          <a:prstGeom prst="leftArrow">
            <a:avLst>
              <a:gd name="adj1" fmla="val 50000"/>
              <a:gd name="adj2" fmla="val 4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39" name="AutoShape 7"/>
          <p:cNvSpPr>
            <a:spLocks noChangeArrowheads="1"/>
          </p:cNvSpPr>
          <p:nvPr/>
        </p:nvSpPr>
        <p:spPr bwMode="auto">
          <a:xfrm>
            <a:off x="5724071" y="5229401"/>
            <a:ext cx="3657600" cy="942800"/>
          </a:xfrm>
          <a:prstGeom prst="diamond">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Collection of protoplasm</a:t>
            </a:r>
          </a:p>
        </p:txBody>
      </p:sp>
      <p:sp>
        <p:nvSpPr>
          <p:cNvPr id="44040" name="Rectangle 8"/>
          <p:cNvSpPr>
            <a:spLocks noChangeArrowheads="1"/>
          </p:cNvSpPr>
          <p:nvPr/>
        </p:nvSpPr>
        <p:spPr bwMode="auto">
          <a:xfrm>
            <a:off x="5943600" y="1676400"/>
            <a:ext cx="2286000" cy="685800"/>
          </a:xfrm>
          <a:prstGeom prst="rect">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endParaRPr lang="en-US" altLang="en-US" b="1" dirty="0">
              <a:solidFill>
                <a:srgbClr val="FFFF23"/>
              </a:solidFill>
            </a:endParaRPr>
          </a:p>
          <a:p>
            <a:pPr eaLnBrk="1" fontAlgn="base" hangingPunct="1">
              <a:lnSpc>
                <a:spcPct val="80000"/>
              </a:lnSpc>
              <a:spcBef>
                <a:spcPct val="0"/>
              </a:spcBef>
              <a:spcAft>
                <a:spcPct val="0"/>
              </a:spcAft>
            </a:pPr>
            <a:r>
              <a:rPr lang="en-US" altLang="en-US" b="1" dirty="0">
                <a:solidFill>
                  <a:srgbClr val="FFFF23"/>
                </a:solidFill>
                <a:latin typeface="Garamond" panose="02020404030301010803" pitchFamily="18" charset="0"/>
              </a:rPr>
              <a:t>Cells</a:t>
            </a:r>
            <a:r>
              <a:rPr lang="en-US" altLang="en-US" dirty="0">
                <a:solidFill>
                  <a:srgbClr val="FFFFFF"/>
                </a:solidFill>
                <a:latin typeface="Garamond" panose="02020404030301010803" pitchFamily="18" charset="0"/>
              </a:rPr>
              <a:t> </a:t>
            </a:r>
            <a:r>
              <a:rPr lang="en-US" altLang="en-US" b="1" dirty="0">
                <a:solidFill>
                  <a:srgbClr val="FFFF23"/>
                </a:solidFill>
                <a:latin typeface="Garamond" panose="02020404030301010803" pitchFamily="18" charset="0"/>
              </a:rPr>
              <a:t>Plasmolysis</a:t>
            </a:r>
          </a:p>
          <a:p>
            <a:pPr eaLnBrk="1" fontAlgn="base" hangingPunct="1">
              <a:spcBef>
                <a:spcPct val="0"/>
              </a:spcBef>
              <a:spcAft>
                <a:spcPct val="0"/>
              </a:spcAft>
            </a:pPr>
            <a:endParaRPr lang="en-US" altLang="en-US" b="1" dirty="0">
              <a:solidFill>
                <a:srgbClr val="FFFF23"/>
              </a:solidFill>
            </a:endParaRPr>
          </a:p>
        </p:txBody>
      </p:sp>
      <p:sp>
        <p:nvSpPr>
          <p:cNvPr id="44041" name="Oval 9"/>
          <p:cNvSpPr>
            <a:spLocks noChangeArrowheads="1"/>
          </p:cNvSpPr>
          <p:nvPr/>
        </p:nvSpPr>
        <p:spPr bwMode="auto">
          <a:xfrm>
            <a:off x="3352800" y="2819400"/>
            <a:ext cx="4800600" cy="762000"/>
          </a:xfrm>
          <a:prstGeom prst="ellipse">
            <a:avLst/>
          </a:prstGeom>
          <a:solidFill>
            <a:srgbClr val="33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b="1" dirty="0">
              <a:solidFill>
                <a:srgbClr val="FFFF23"/>
              </a:solidFill>
            </a:endParaRPr>
          </a:p>
          <a:p>
            <a:pPr eaLnBrk="1" fontAlgn="base" hangingPunct="1">
              <a:spcBef>
                <a:spcPct val="0"/>
              </a:spcBef>
              <a:spcAft>
                <a:spcPct val="0"/>
              </a:spcAft>
            </a:pPr>
            <a:r>
              <a:rPr lang="en-US" altLang="en-US" b="1" dirty="0">
                <a:solidFill>
                  <a:srgbClr val="FFFF23"/>
                </a:solidFill>
                <a:latin typeface="Garamond" panose="02020404030301010803" pitchFamily="18" charset="0"/>
              </a:rPr>
              <a:t>Microscope</a:t>
            </a:r>
            <a:r>
              <a:rPr lang="en-US" altLang="en-US" dirty="0">
                <a:solidFill>
                  <a:srgbClr val="FFFFFF"/>
                </a:solidFill>
                <a:latin typeface="Garamond" panose="02020404030301010803" pitchFamily="18" charset="0"/>
              </a:rPr>
              <a:t> </a:t>
            </a:r>
            <a:r>
              <a:rPr lang="en-US" altLang="en-US" b="1" dirty="0">
                <a:solidFill>
                  <a:srgbClr val="FFFF23"/>
                </a:solidFill>
                <a:latin typeface="Garamond" panose="02020404030301010803" pitchFamily="18" charset="0"/>
              </a:rPr>
              <a:t>Observation of cells</a:t>
            </a:r>
          </a:p>
          <a:p>
            <a:pPr eaLnBrk="1" fontAlgn="base" hangingPunct="1">
              <a:spcBef>
                <a:spcPct val="0"/>
              </a:spcBef>
              <a:spcAft>
                <a:spcPct val="0"/>
              </a:spcAft>
            </a:pPr>
            <a:endParaRPr lang="en-US" altLang="en-US" b="1" dirty="0">
              <a:solidFill>
                <a:srgbClr val="FFFF23"/>
              </a:solidFill>
            </a:endParaRPr>
          </a:p>
        </p:txBody>
      </p:sp>
      <p:sp>
        <p:nvSpPr>
          <p:cNvPr id="44042" name="AutoShape 10"/>
          <p:cNvSpPr>
            <a:spLocks noChangeArrowheads="1"/>
          </p:cNvSpPr>
          <p:nvPr/>
        </p:nvSpPr>
        <p:spPr bwMode="auto">
          <a:xfrm>
            <a:off x="8382000" y="2209800"/>
            <a:ext cx="1295400" cy="914400"/>
          </a:xfrm>
          <a:prstGeom prst="curvedLeftArrow">
            <a:avLst>
              <a:gd name="adj1" fmla="val 20000"/>
              <a:gd name="adj2" fmla="val 40000"/>
              <a:gd name="adj3" fmla="val 4722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4043" name="AutoShape 11"/>
          <p:cNvSpPr>
            <a:spLocks noChangeArrowheads="1"/>
          </p:cNvSpPr>
          <p:nvPr/>
        </p:nvSpPr>
        <p:spPr bwMode="auto">
          <a:xfrm>
            <a:off x="1676400" y="4086401"/>
            <a:ext cx="3352800" cy="990600"/>
          </a:xfrm>
          <a:prstGeom prst="octagon">
            <a:avLst>
              <a:gd name="adj" fmla="val 29287"/>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Cutting cell wall with knife</a:t>
            </a:r>
          </a:p>
          <a:p>
            <a:pPr eaLnBrk="1" fontAlgn="base" hangingPunct="1">
              <a:spcBef>
                <a:spcPct val="0"/>
              </a:spcBef>
              <a:spcAft>
                <a:spcPct val="0"/>
              </a:spcAft>
            </a:pPr>
            <a:endParaRPr lang="en-US" altLang="en-US" b="1" dirty="0">
              <a:solidFill>
                <a:srgbClr val="FFFF23"/>
              </a:solidFill>
            </a:endParaRPr>
          </a:p>
        </p:txBody>
      </p:sp>
      <p:sp>
        <p:nvSpPr>
          <p:cNvPr id="44044" name="AutoShape 12"/>
          <p:cNvSpPr>
            <a:spLocks noChangeArrowheads="1"/>
          </p:cNvSpPr>
          <p:nvPr/>
        </p:nvSpPr>
        <p:spPr bwMode="auto">
          <a:xfrm>
            <a:off x="5943600" y="4010201"/>
            <a:ext cx="2667000" cy="1066800"/>
          </a:xfrm>
          <a:prstGeom prst="plus">
            <a:avLst>
              <a:gd name="adj" fmla="val 25000"/>
            </a:avLst>
          </a:prstGeom>
          <a:solidFill>
            <a:srgbClr val="33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dirty="0">
                <a:solidFill>
                  <a:srgbClr val="FFFF23"/>
                </a:solidFill>
                <a:latin typeface="Garamond" panose="02020404030301010803" pitchFamily="18" charset="0"/>
              </a:rPr>
              <a:t>Release of protoplasm</a:t>
            </a:r>
          </a:p>
        </p:txBody>
      </p:sp>
      <p:sp>
        <p:nvSpPr>
          <p:cNvPr id="44045" name="AutoShape 13"/>
          <p:cNvSpPr>
            <a:spLocks noChangeArrowheads="1"/>
          </p:cNvSpPr>
          <p:nvPr/>
        </p:nvSpPr>
        <p:spPr bwMode="auto">
          <a:xfrm rot="-928895">
            <a:off x="9128239" y="4457699"/>
            <a:ext cx="1295400" cy="914400"/>
          </a:xfrm>
          <a:prstGeom prst="curvedLeftArrow">
            <a:avLst>
              <a:gd name="adj1" fmla="val 20000"/>
              <a:gd name="adj2" fmla="val 40000"/>
              <a:gd name="adj3" fmla="val 4722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Tree>
    <p:extLst>
      <p:ext uri="{BB962C8B-B14F-4D97-AF65-F5344CB8AC3E}">
        <p14:creationId xmlns:p14="http://schemas.microsoft.com/office/powerpoint/2010/main" val="1850906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149"/>
          <a:stretch/>
        </p:blipFill>
        <p:spPr bwMode="auto">
          <a:xfrm>
            <a:off x="367862" y="566057"/>
            <a:ext cx="11161986" cy="5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86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6304" y="231648"/>
            <a:ext cx="11704320" cy="4247317"/>
          </a:xfrm>
          <a:prstGeom prst="rect">
            <a:avLst/>
          </a:prstGeom>
          <a:noFill/>
        </p:spPr>
        <p:txBody>
          <a:bodyPr wrap="square" rtlCol="0">
            <a:spAutoFit/>
          </a:bodyPr>
          <a:lstStyle/>
          <a:p>
            <a:pPr algn="just" rtl="1">
              <a:lnSpc>
                <a:spcPct val="150000"/>
              </a:lnSpc>
            </a:pPr>
            <a:r>
              <a:rPr lang="ar-SA" sz="2800" b="1" u="sng" dirty="0" smtClean="0">
                <a:solidFill>
                  <a:srgbClr val="00B050"/>
                </a:solidFill>
                <a:ea typeface="Calibri" panose="020F0502020204030204" pitchFamily="34" charset="0"/>
                <a:cs typeface="Times New Roman" panose="02020603050405020304" pitchFamily="18" charset="0"/>
              </a:rPr>
              <a:t>مميزات طريقة الفصل الميكانيكي:</a:t>
            </a:r>
            <a:r>
              <a:rPr lang="en-US" sz="2800" b="1" u="sng" dirty="0">
                <a:solidFill>
                  <a:srgbClr val="00B050"/>
                </a:solidFill>
                <a:ea typeface="Calibri" panose="020F0502020204030204" pitchFamily="34" charset="0"/>
                <a:cs typeface="Times New Roman" panose="02020603050405020304" pitchFamily="18" charset="0"/>
              </a:rPr>
              <a:t> Advantages </a:t>
            </a:r>
            <a:r>
              <a:rPr lang="en-US" sz="2800" b="1" u="sng" dirty="0" smtClean="0">
                <a:solidFill>
                  <a:srgbClr val="00B050"/>
                </a:solidFill>
                <a:ea typeface="Calibri" panose="020F0502020204030204" pitchFamily="34" charset="0"/>
                <a:cs typeface="Times New Roman" panose="02020603050405020304" pitchFamily="18" charset="0"/>
              </a:rPr>
              <a:t>of Mechanical </a:t>
            </a:r>
            <a:r>
              <a:rPr lang="en-US" sz="2800" b="1" u="sng" dirty="0">
                <a:solidFill>
                  <a:srgbClr val="00B050"/>
                </a:solidFill>
                <a:ea typeface="Calibri" panose="020F0502020204030204" pitchFamily="34" charset="0"/>
                <a:cs typeface="Times New Roman" panose="02020603050405020304" pitchFamily="18" charset="0"/>
              </a:rPr>
              <a:t>Isolation</a:t>
            </a:r>
            <a:endParaRPr lang="en-US" sz="2400" u="sng" dirty="0" smtClean="0">
              <a:solidFill>
                <a:srgbClr val="00B050"/>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400" dirty="0" smtClean="0">
                <a:solidFill>
                  <a:prstClr val="black"/>
                </a:solidFill>
                <a:ea typeface="Calibri" panose="020F0502020204030204" pitchFamily="34" charset="0"/>
                <a:cs typeface="Times New Roman" panose="02020603050405020304" pitchFamily="18" charset="0"/>
              </a:rPr>
              <a:t>عدم تعرض </a:t>
            </a:r>
            <a:r>
              <a:rPr lang="ar-SA" sz="2400" dirty="0" err="1" smtClean="0">
                <a:solidFill>
                  <a:prstClr val="black"/>
                </a:solidFill>
                <a:ea typeface="Calibri" panose="020F0502020204030204" pitchFamily="34" charset="0"/>
                <a:cs typeface="Times New Roman" panose="02020603050405020304" pitchFamily="18" charset="0"/>
              </a:rPr>
              <a:t>البروتوبلاست</a:t>
            </a:r>
            <a:r>
              <a:rPr lang="ar-SA" sz="2400" dirty="0" smtClean="0">
                <a:solidFill>
                  <a:prstClr val="black"/>
                </a:solidFill>
                <a:ea typeface="Calibri" panose="020F0502020204030204" pitchFamily="34" charset="0"/>
                <a:cs typeface="Times New Roman" panose="02020603050405020304" pitchFamily="18" charset="0"/>
              </a:rPr>
              <a:t> للإنزيمات التي قد تؤثر على حيويتها وقدرتها على النمو </a:t>
            </a:r>
            <a:r>
              <a:rPr lang="ar-SA" sz="2400" dirty="0" err="1" smtClean="0">
                <a:solidFill>
                  <a:prstClr val="black"/>
                </a:solidFill>
                <a:ea typeface="Calibri" panose="020F0502020204030204" pitchFamily="34" charset="0"/>
                <a:cs typeface="Times New Roman" panose="02020603050405020304" pitchFamily="18" charset="0"/>
              </a:rPr>
              <a:t>والإنقسام</a:t>
            </a:r>
            <a:endParaRPr lang="en-US" sz="20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2800" b="1" dirty="0" smtClean="0">
                <a:solidFill>
                  <a:srgbClr val="00B050"/>
                </a:solidFill>
                <a:ea typeface="Calibri" panose="020F0502020204030204" pitchFamily="34" charset="0"/>
                <a:cs typeface="Times New Roman" panose="02020603050405020304" pitchFamily="18" charset="0"/>
              </a:rPr>
              <a:t>عيوب طريقة الفصل الميكانيكي:</a:t>
            </a:r>
            <a:r>
              <a:rPr lang="en-US" sz="2800" b="1" dirty="0">
                <a:solidFill>
                  <a:srgbClr val="00B050"/>
                </a:solidFill>
                <a:ea typeface="Calibri" panose="020F0502020204030204" pitchFamily="34" charset="0"/>
                <a:cs typeface="Times New Roman" panose="02020603050405020304" pitchFamily="18" charset="0"/>
              </a:rPr>
              <a:t> </a:t>
            </a:r>
            <a:r>
              <a:rPr lang="en-US" sz="2800" b="1" dirty="0" smtClean="0">
                <a:solidFill>
                  <a:srgbClr val="00B050"/>
                </a:solidFill>
                <a:ea typeface="Calibri" panose="020F0502020204030204" pitchFamily="34" charset="0"/>
                <a:cs typeface="Times New Roman" panose="02020603050405020304" pitchFamily="18" charset="0"/>
              </a:rPr>
              <a:t>Disadvantages of </a:t>
            </a:r>
            <a:r>
              <a:rPr lang="en-US" sz="2800" b="1" dirty="0">
                <a:solidFill>
                  <a:srgbClr val="00B050"/>
                </a:solidFill>
                <a:ea typeface="Calibri" panose="020F0502020204030204" pitchFamily="34" charset="0"/>
                <a:cs typeface="Times New Roman" panose="02020603050405020304" pitchFamily="18" charset="0"/>
              </a:rPr>
              <a:t>Mechanical Isolation</a:t>
            </a:r>
            <a:endParaRPr lang="en-US" sz="2400" dirty="0" smtClean="0">
              <a:solidFill>
                <a:srgbClr val="00B050"/>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حدوث </a:t>
            </a:r>
            <a:r>
              <a:rPr lang="ar-SA" sz="2400" dirty="0">
                <a:solidFill>
                  <a:prstClr val="black"/>
                </a:solidFill>
                <a:ea typeface="Calibri" panose="020F0502020204030204" pitchFamily="34" charset="0"/>
                <a:cs typeface="Times New Roman" panose="02020603050405020304" pitchFamily="18" charset="0"/>
              </a:rPr>
              <a:t>أ</a:t>
            </a:r>
            <a:r>
              <a:rPr lang="ar-SA" sz="2400" dirty="0" smtClean="0">
                <a:solidFill>
                  <a:prstClr val="black"/>
                </a:solidFill>
                <a:ea typeface="Calibri" panose="020F0502020204030204" pitchFamily="34" charset="0"/>
                <a:cs typeface="Times New Roman" panose="02020603050405020304" pitchFamily="18" charset="0"/>
              </a:rPr>
              <a:t>ضرار لبعض </a:t>
            </a:r>
            <a:r>
              <a:rPr lang="ar-SA" sz="2400" dirty="0" err="1" smtClean="0">
                <a:solidFill>
                  <a:prstClr val="black"/>
                </a:solidFill>
                <a:ea typeface="Calibri" panose="020F0502020204030204" pitchFamily="34" charset="0"/>
                <a:cs typeface="Times New Roman" panose="02020603050405020304" pitchFamily="18" charset="0"/>
              </a:rPr>
              <a:t>البروتوبلاست</a:t>
            </a:r>
            <a:r>
              <a:rPr lang="ar-SA" sz="2400" dirty="0" smtClean="0">
                <a:solidFill>
                  <a:prstClr val="black"/>
                </a:solidFill>
                <a:ea typeface="Calibri" panose="020F0502020204030204" pitchFamily="34" charset="0"/>
                <a:cs typeface="Times New Roman" panose="02020603050405020304" pitchFamily="18" charset="0"/>
              </a:rPr>
              <a:t> أثناء عمليات الفصل وهذه تؤثر على مقدرتها على النمو </a:t>
            </a:r>
            <a:r>
              <a:rPr lang="ar-SA" sz="2400" dirty="0" err="1" smtClean="0">
                <a:solidFill>
                  <a:prstClr val="black"/>
                </a:solidFill>
                <a:ea typeface="Calibri" panose="020F0502020204030204" pitchFamily="34" charset="0"/>
                <a:cs typeface="Times New Roman" panose="02020603050405020304" pitchFamily="18" charset="0"/>
              </a:rPr>
              <a:t>والإنقسام</a:t>
            </a:r>
            <a:r>
              <a:rPr lang="ar-SA" sz="2400" dirty="0" smtClean="0">
                <a:solidFill>
                  <a:prstClr val="black"/>
                </a:solidFill>
                <a:ea typeface="Calibri" panose="020F0502020204030204" pitchFamily="34" charset="0"/>
                <a:cs typeface="Times New Roman" panose="02020603050405020304" pitchFamily="18" charset="0"/>
              </a:rPr>
              <a:t> النشط.</a:t>
            </a:r>
            <a:endParaRPr lang="en-US" sz="20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يعتبر عدد </a:t>
            </a:r>
            <a:r>
              <a:rPr lang="ar-SA" sz="2400" dirty="0" err="1" smtClean="0">
                <a:solidFill>
                  <a:prstClr val="black"/>
                </a:solidFill>
                <a:ea typeface="Calibri" panose="020F0502020204030204" pitchFamily="34" charset="0"/>
                <a:cs typeface="Times New Roman" panose="02020603050405020304" pitchFamily="18" charset="0"/>
              </a:rPr>
              <a:t>البروتوبلاست</a:t>
            </a:r>
            <a:r>
              <a:rPr lang="ar-SA" sz="2400" dirty="0" smtClean="0">
                <a:solidFill>
                  <a:prstClr val="black"/>
                </a:solidFill>
                <a:ea typeface="Calibri" panose="020F0502020204030204" pitchFamily="34" charset="0"/>
                <a:cs typeface="Times New Roman" panose="02020603050405020304" pitchFamily="18" charset="0"/>
              </a:rPr>
              <a:t> المنفصل بهذه الطريقة قليل جداً مقارنة بمثيله الناتج من الفصل بواسطة الإنزيمات.</a:t>
            </a:r>
            <a:endParaRPr lang="en-US" sz="20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لابد أن تحتوي الخلية النباتية المراد فصل البروتوبلاست منها على فجوة عصارية كبيرة وذلك لتسهيل قابليتها للإستجابة للتغيير في الضغط الإسموزي بإلانكماش وتمدد البروتوبلاست.</a:t>
            </a:r>
            <a:endParaRPr lang="en-US" sz="20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686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3840" y="268224"/>
            <a:ext cx="11728704" cy="2215991"/>
          </a:xfrm>
          <a:prstGeom prst="rect">
            <a:avLst/>
          </a:prstGeom>
          <a:noFill/>
        </p:spPr>
        <p:txBody>
          <a:bodyPr wrap="square" rtlCol="0">
            <a:spAutoFit/>
          </a:bodyPr>
          <a:lstStyle/>
          <a:p>
            <a:pPr algn="just" rtl="1">
              <a:lnSpc>
                <a:spcPct val="150000"/>
              </a:lnSpc>
            </a:pPr>
            <a:r>
              <a:rPr lang="ar-SA" sz="3600" b="1" u="sng" dirty="0" smtClean="0">
                <a:solidFill>
                  <a:srgbClr val="00B050"/>
                </a:solidFill>
                <a:ea typeface="Calibri" panose="020F0502020204030204" pitchFamily="34" charset="0"/>
                <a:cs typeface="Times New Roman" panose="02020603050405020304" pitchFamily="18" charset="0"/>
              </a:rPr>
              <a:t>ثانياً: طريقة الفصل بالإنزيمات (</a:t>
            </a:r>
            <a:r>
              <a:rPr lang="en-US" sz="3600" b="1" u="sng"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Enzymatic isolation</a:t>
            </a:r>
            <a:r>
              <a:rPr lang="ar-SA" sz="3600" b="1" u="sng" dirty="0" smtClean="0">
                <a:solidFill>
                  <a:srgbClr val="00B050"/>
                </a:solidFill>
                <a:ea typeface="Calibri" panose="020F0502020204030204" pitchFamily="34" charset="0"/>
                <a:cs typeface="Times New Roman" panose="02020603050405020304" pitchFamily="18" charset="0"/>
              </a:rPr>
              <a:t>):</a:t>
            </a:r>
            <a:endParaRPr lang="en-US" sz="3200" u="sng" dirty="0" smtClean="0">
              <a:solidFill>
                <a:srgbClr val="00B050"/>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الجدار الخلوي يتكون من خليط من ألياف </a:t>
            </a:r>
            <a:r>
              <a:rPr lang="ar-SA" sz="2800" dirty="0" err="1" smtClean="0">
                <a:solidFill>
                  <a:prstClr val="black"/>
                </a:solidFill>
                <a:ea typeface="Calibri" panose="020F0502020204030204" pitchFamily="34" charset="0"/>
                <a:cs typeface="Times New Roman" panose="02020603050405020304" pitchFamily="18" charset="0"/>
              </a:rPr>
              <a:t>السليولوز</a:t>
            </a:r>
            <a:r>
              <a:rPr lang="ar-SA" sz="2800" dirty="0" smtClean="0">
                <a:solidFill>
                  <a:prstClr val="black"/>
                </a:solidFill>
                <a:ea typeface="Calibri" panose="020F0502020204030204" pitchFamily="34" charset="0"/>
                <a:cs typeface="Times New Roman" panose="02020603050405020304" pitchFamily="18" charset="0"/>
              </a:rPr>
              <a:t> مغطاة بمادة </a:t>
            </a:r>
            <a:r>
              <a:rPr lang="ar-SA" sz="2800" dirty="0" err="1" smtClean="0">
                <a:solidFill>
                  <a:prstClr val="black"/>
                </a:solidFill>
                <a:ea typeface="Calibri" panose="020F0502020204030204" pitchFamily="34" charset="0"/>
                <a:cs typeface="Times New Roman" panose="02020603050405020304" pitchFamily="18" charset="0"/>
              </a:rPr>
              <a:t>الهيميسليولوز</a:t>
            </a:r>
            <a:r>
              <a:rPr lang="ar-SA" sz="2800" dirty="0" smtClean="0">
                <a:solidFill>
                  <a:prstClr val="black"/>
                </a:solidFill>
                <a:ea typeface="Calibri" panose="020F0502020204030204" pitchFamily="34" charset="0"/>
                <a:cs typeface="Times New Roman" panose="02020603050405020304" pitchFamily="18" charset="0"/>
              </a:rPr>
              <a:t>، كما يحتوي على بروتينات ودهون بنسب مختلفة، وبتقدم الخلية في العمر وتكشفها فإن نسبة </a:t>
            </a:r>
            <a:r>
              <a:rPr lang="ar-SA" sz="2800" dirty="0" err="1" smtClean="0">
                <a:solidFill>
                  <a:prstClr val="black"/>
                </a:solidFill>
                <a:ea typeface="Calibri" panose="020F0502020204030204" pitchFamily="34" charset="0"/>
                <a:cs typeface="Times New Roman" panose="02020603050405020304" pitchFamily="18" charset="0"/>
              </a:rPr>
              <a:t>السليولوز</a:t>
            </a:r>
            <a:r>
              <a:rPr lang="ar-SA" sz="2800" dirty="0" smtClean="0">
                <a:solidFill>
                  <a:prstClr val="black"/>
                </a:solidFill>
                <a:ea typeface="Calibri" panose="020F0502020204030204" pitchFamily="34" charset="0"/>
                <a:cs typeface="Times New Roman" panose="02020603050405020304" pitchFamily="18" charset="0"/>
              </a:rPr>
              <a:t> تزداد. </a:t>
            </a:r>
            <a:endParaRPr lang="en-US" sz="2400" dirty="0">
              <a:solidFill>
                <a:prstClr val="black"/>
              </a:solidFill>
              <a:ea typeface="Calibri" panose="020F050202020403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856342" y="2484215"/>
            <a:ext cx="10943771" cy="3597271"/>
          </a:xfrm>
          <a:prstGeom prst="rect">
            <a:avLst/>
          </a:prstGeom>
        </p:spPr>
      </p:pic>
    </p:spTree>
    <p:extLst>
      <p:ext uri="{BB962C8B-B14F-4D97-AF65-F5344CB8AC3E}">
        <p14:creationId xmlns:p14="http://schemas.microsoft.com/office/powerpoint/2010/main" val="2003661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3840" y="268224"/>
            <a:ext cx="11728704" cy="3706720"/>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الطبقة الوسطى التي تقع بين الخلايا تتكون من البكتين وهي تعتبر مسؤولة جزئياً عن تلاحم الخلايا المجاورة، وبهذا يتضح لنا أن طبيعة تركيب الجدار الخلوي والطبقة الوسطى تُحتّم علينا إستعمال إنزيمات تحلل كلاً من السليولوز والهيميسليولوز والبكتين، </a:t>
            </a: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ويعتمد تركيز الإنزيمات المستخدمة وطول فترة المعاملة على طبيعة النسيج النباتي المستخدم.</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5895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682171" y="653142"/>
            <a:ext cx="10537372" cy="5036457"/>
          </a:xfrm>
          <a:prstGeom prst="rect">
            <a:avLst/>
          </a:prstGeom>
        </p:spPr>
      </p:pic>
    </p:spTree>
    <p:extLst>
      <p:ext uri="{BB962C8B-B14F-4D97-AF65-F5344CB8AC3E}">
        <p14:creationId xmlns:p14="http://schemas.microsoft.com/office/powerpoint/2010/main" val="356470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602602" y="52667"/>
            <a:ext cx="3383280" cy="685800"/>
          </a:xfrm>
        </p:spPr>
        <p:txBody>
          <a:bodyPr/>
          <a:lstStyle/>
          <a:p>
            <a:pPr algn="ctr" eaLnBrk="1" hangingPunct="1"/>
            <a:r>
              <a:rPr lang="ar-SA" altLang="en-US" sz="4000" b="1" dirty="0" smtClean="0">
                <a:solidFill>
                  <a:srgbClr val="FF0000"/>
                </a:solidFill>
              </a:rPr>
              <a:t>الطريقة الانزيمية</a:t>
            </a:r>
            <a:endParaRPr lang="en-US" altLang="en-US" sz="4000" b="1" dirty="0">
              <a:solidFill>
                <a:srgbClr val="FF0000"/>
              </a:solidFill>
            </a:endParaRPr>
          </a:p>
        </p:txBody>
      </p:sp>
      <p:sp>
        <p:nvSpPr>
          <p:cNvPr id="46083" name="Oval 4"/>
          <p:cNvSpPr>
            <a:spLocks noChangeArrowheads="1"/>
          </p:cNvSpPr>
          <p:nvPr/>
        </p:nvSpPr>
        <p:spPr bwMode="auto">
          <a:xfrm>
            <a:off x="2590800" y="838200"/>
            <a:ext cx="5181600" cy="1219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sz="2400" b="1" dirty="0" smtClean="0">
                <a:solidFill>
                  <a:srgbClr val="CCFFFF"/>
                </a:solidFill>
                <a:latin typeface="Times New Roman" panose="02020603050405020304" pitchFamily="18" charset="0"/>
              </a:rPr>
              <a:t>تعقيم الورقة ثم إزالة البشرة </a:t>
            </a:r>
            <a:endParaRPr lang="en-US" altLang="en-US" b="1" dirty="0">
              <a:solidFill>
                <a:srgbClr val="CCFFFF"/>
              </a:solidFill>
            </a:endParaRPr>
          </a:p>
        </p:txBody>
      </p:sp>
      <p:sp>
        <p:nvSpPr>
          <p:cNvPr id="46084" name="AutoShape 6"/>
          <p:cNvSpPr>
            <a:spLocks noChangeArrowheads="1"/>
          </p:cNvSpPr>
          <p:nvPr/>
        </p:nvSpPr>
        <p:spPr bwMode="auto">
          <a:xfrm rot="-2244321">
            <a:off x="3733800" y="2133600"/>
            <a:ext cx="762000" cy="609600"/>
          </a:xfrm>
          <a:prstGeom prst="leftArrow">
            <a:avLst>
              <a:gd name="adj1" fmla="val 50000"/>
              <a:gd name="adj2" fmla="val 3125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85" name="Rectangle 7"/>
          <p:cNvSpPr>
            <a:spLocks noChangeArrowheads="1"/>
          </p:cNvSpPr>
          <p:nvPr/>
        </p:nvSpPr>
        <p:spPr bwMode="auto">
          <a:xfrm>
            <a:off x="6019800" y="2819400"/>
            <a:ext cx="21336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err="1" smtClean="0">
                <a:solidFill>
                  <a:srgbClr val="CCFFFF"/>
                </a:solidFill>
              </a:rPr>
              <a:t>البلزمة</a:t>
            </a:r>
            <a:r>
              <a:rPr lang="ar-SA" altLang="en-US" b="1" dirty="0" smtClean="0">
                <a:solidFill>
                  <a:srgbClr val="CCFFFF"/>
                </a:solidFill>
              </a:rPr>
              <a:t> الخلوية </a:t>
            </a:r>
            <a:endParaRPr lang="en-US" altLang="en-US" b="1" dirty="0">
              <a:solidFill>
                <a:srgbClr val="CCFFFF"/>
              </a:solidFill>
            </a:endParaRPr>
          </a:p>
        </p:txBody>
      </p:sp>
      <p:sp>
        <p:nvSpPr>
          <p:cNvPr id="46086" name="Rectangle 8"/>
          <p:cNvSpPr>
            <a:spLocks noChangeArrowheads="1"/>
          </p:cNvSpPr>
          <p:nvPr/>
        </p:nvSpPr>
        <p:spPr bwMode="auto">
          <a:xfrm>
            <a:off x="1905000" y="2819400"/>
            <a:ext cx="21336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err="1">
                <a:solidFill>
                  <a:srgbClr val="CCFFFF"/>
                </a:solidFill>
              </a:rPr>
              <a:t>البلزمة</a:t>
            </a:r>
            <a:r>
              <a:rPr lang="ar-SA" altLang="en-US" b="1" dirty="0">
                <a:solidFill>
                  <a:srgbClr val="CCFFFF"/>
                </a:solidFill>
              </a:rPr>
              <a:t> الخلوية </a:t>
            </a:r>
            <a:endParaRPr lang="en-US" altLang="en-US" b="1" dirty="0">
              <a:solidFill>
                <a:srgbClr val="CCFFFF"/>
              </a:solidFill>
            </a:endParaRPr>
          </a:p>
        </p:txBody>
      </p:sp>
      <p:sp>
        <p:nvSpPr>
          <p:cNvPr id="46087" name="AutoShape 9"/>
          <p:cNvSpPr>
            <a:spLocks noChangeArrowheads="1"/>
          </p:cNvSpPr>
          <p:nvPr/>
        </p:nvSpPr>
        <p:spPr bwMode="auto">
          <a:xfrm rot="-2901987">
            <a:off x="6323806" y="2058194"/>
            <a:ext cx="611188" cy="762000"/>
          </a:xfrm>
          <a:prstGeom prst="downArrow">
            <a:avLst>
              <a:gd name="adj1" fmla="val 50000"/>
              <a:gd name="adj2" fmla="val 31169"/>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88" name="AutoShape 10"/>
          <p:cNvSpPr>
            <a:spLocks noChangeArrowheads="1"/>
          </p:cNvSpPr>
          <p:nvPr/>
        </p:nvSpPr>
        <p:spPr bwMode="auto">
          <a:xfrm>
            <a:off x="7010400" y="3581400"/>
            <a:ext cx="457200" cy="990600"/>
          </a:xfrm>
          <a:prstGeom prst="downArrow">
            <a:avLst>
              <a:gd name="adj1" fmla="val 50000"/>
              <a:gd name="adj2" fmla="val 54167"/>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89" name="Oval 12"/>
          <p:cNvSpPr>
            <a:spLocks noChangeArrowheads="1"/>
          </p:cNvSpPr>
          <p:nvPr/>
        </p:nvSpPr>
        <p:spPr bwMode="auto">
          <a:xfrm>
            <a:off x="3200400" y="3733800"/>
            <a:ext cx="1752600" cy="457200"/>
          </a:xfrm>
          <a:prstGeom prst="ellipse">
            <a:avLst/>
          </a:prstGeom>
          <a:solidFill>
            <a:srgbClr val="996633"/>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200" b="1">
                <a:solidFill>
                  <a:srgbClr val="CCFFFF"/>
                </a:solidFill>
              </a:rPr>
              <a:t>Pectinase +cellulase</a:t>
            </a:r>
          </a:p>
        </p:txBody>
      </p:sp>
      <p:sp>
        <p:nvSpPr>
          <p:cNvPr id="46090" name="Oval 13"/>
          <p:cNvSpPr>
            <a:spLocks noChangeArrowheads="1"/>
          </p:cNvSpPr>
          <p:nvPr/>
        </p:nvSpPr>
        <p:spPr bwMode="auto">
          <a:xfrm>
            <a:off x="7467600" y="3733800"/>
            <a:ext cx="914400" cy="457200"/>
          </a:xfrm>
          <a:prstGeom prst="ellipse">
            <a:avLst/>
          </a:prstGeom>
          <a:solidFill>
            <a:srgbClr val="996633"/>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200" b="1">
                <a:solidFill>
                  <a:srgbClr val="CCFFFF"/>
                </a:solidFill>
              </a:rPr>
              <a:t>Pectinase</a:t>
            </a:r>
            <a:r>
              <a:rPr lang="en-US" altLang="en-US" b="1">
                <a:solidFill>
                  <a:srgbClr val="CCFFFF"/>
                </a:solidFill>
              </a:rPr>
              <a:t> </a:t>
            </a:r>
          </a:p>
        </p:txBody>
      </p:sp>
      <p:sp>
        <p:nvSpPr>
          <p:cNvPr id="46091" name="Rectangle 14"/>
          <p:cNvSpPr>
            <a:spLocks noChangeArrowheads="1"/>
          </p:cNvSpPr>
          <p:nvPr/>
        </p:nvSpPr>
        <p:spPr bwMode="auto">
          <a:xfrm>
            <a:off x="1905000" y="4724400"/>
            <a:ext cx="2209800" cy="4572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a:solidFill>
                  <a:srgbClr val="CCFFFF"/>
                </a:solidFill>
              </a:rPr>
              <a:t>انطلاق </a:t>
            </a:r>
            <a:r>
              <a:rPr lang="ar-SA" altLang="en-US" b="1" dirty="0" err="1">
                <a:solidFill>
                  <a:srgbClr val="CCFFFF"/>
                </a:solidFill>
              </a:rPr>
              <a:t>البروتوبلازم</a:t>
            </a:r>
            <a:endParaRPr lang="en-US" altLang="en-US" b="1" dirty="0">
              <a:solidFill>
                <a:srgbClr val="CCFFFF"/>
              </a:solidFill>
            </a:endParaRPr>
          </a:p>
        </p:txBody>
      </p:sp>
      <p:sp>
        <p:nvSpPr>
          <p:cNvPr id="46092" name="Rectangle 16"/>
          <p:cNvSpPr>
            <a:spLocks noChangeArrowheads="1"/>
          </p:cNvSpPr>
          <p:nvPr/>
        </p:nvSpPr>
        <p:spPr bwMode="auto">
          <a:xfrm>
            <a:off x="6019800" y="4648200"/>
            <a:ext cx="20574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smtClean="0">
                <a:solidFill>
                  <a:srgbClr val="CCFFFF"/>
                </a:solidFill>
              </a:rPr>
              <a:t>تحرر الخلايا المفصولة</a:t>
            </a:r>
            <a:endParaRPr lang="en-US" altLang="en-US" b="1" dirty="0">
              <a:solidFill>
                <a:srgbClr val="CCFFFF"/>
              </a:solidFill>
            </a:endParaRPr>
          </a:p>
        </p:txBody>
      </p:sp>
      <p:sp>
        <p:nvSpPr>
          <p:cNvPr id="46093" name="AutoShape 17"/>
          <p:cNvSpPr>
            <a:spLocks noChangeArrowheads="1"/>
          </p:cNvSpPr>
          <p:nvPr/>
        </p:nvSpPr>
        <p:spPr bwMode="auto">
          <a:xfrm>
            <a:off x="2819400" y="3581400"/>
            <a:ext cx="457200" cy="990600"/>
          </a:xfrm>
          <a:prstGeom prst="downArrow">
            <a:avLst>
              <a:gd name="adj1" fmla="val 50000"/>
              <a:gd name="adj2" fmla="val 54167"/>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4" name="AutoShape 18"/>
          <p:cNvSpPr>
            <a:spLocks noChangeArrowheads="1"/>
          </p:cNvSpPr>
          <p:nvPr/>
        </p:nvSpPr>
        <p:spPr bwMode="auto">
          <a:xfrm>
            <a:off x="8229600" y="4800600"/>
            <a:ext cx="609600" cy="228600"/>
          </a:xfrm>
          <a:prstGeom prst="rightArrow">
            <a:avLst>
              <a:gd name="adj1" fmla="val 50000"/>
              <a:gd name="adj2" fmla="val 66667"/>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5" name="Oval 19"/>
          <p:cNvSpPr>
            <a:spLocks noChangeArrowheads="1"/>
          </p:cNvSpPr>
          <p:nvPr/>
        </p:nvSpPr>
        <p:spPr bwMode="auto">
          <a:xfrm>
            <a:off x="8153400" y="5105400"/>
            <a:ext cx="838200" cy="533400"/>
          </a:xfrm>
          <a:prstGeom prst="ellipse">
            <a:avLst/>
          </a:prstGeom>
          <a:solidFill>
            <a:srgbClr val="996633"/>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200" b="1">
                <a:solidFill>
                  <a:srgbClr val="CCFFFF"/>
                </a:solidFill>
              </a:rPr>
              <a:t>cellulase</a:t>
            </a:r>
          </a:p>
        </p:txBody>
      </p:sp>
      <p:sp>
        <p:nvSpPr>
          <p:cNvPr id="46096" name="Rectangle 20"/>
          <p:cNvSpPr>
            <a:spLocks noChangeArrowheads="1"/>
          </p:cNvSpPr>
          <p:nvPr/>
        </p:nvSpPr>
        <p:spPr bwMode="auto">
          <a:xfrm>
            <a:off x="8991600" y="4572000"/>
            <a:ext cx="1676400" cy="6096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a:solidFill>
                  <a:srgbClr val="CCFFFF"/>
                </a:solidFill>
              </a:rPr>
              <a:t>انطلاق </a:t>
            </a:r>
            <a:r>
              <a:rPr lang="ar-SA" altLang="en-US" b="1" dirty="0" err="1">
                <a:solidFill>
                  <a:srgbClr val="CCFFFF"/>
                </a:solidFill>
              </a:rPr>
              <a:t>البروتوبلازم</a:t>
            </a:r>
            <a:endParaRPr lang="en-US" altLang="en-US" b="1" dirty="0">
              <a:solidFill>
                <a:srgbClr val="CCFFFF"/>
              </a:solidFill>
            </a:endParaRPr>
          </a:p>
        </p:txBody>
      </p:sp>
      <p:sp>
        <p:nvSpPr>
          <p:cNvPr id="46097" name="AutoShape 22"/>
          <p:cNvSpPr>
            <a:spLocks noChangeArrowheads="1"/>
          </p:cNvSpPr>
          <p:nvPr/>
        </p:nvSpPr>
        <p:spPr bwMode="auto">
          <a:xfrm rot="1689965">
            <a:off x="3048001" y="5562600"/>
            <a:ext cx="862013" cy="457200"/>
          </a:xfrm>
          <a:prstGeom prst="rightArrow">
            <a:avLst>
              <a:gd name="adj1" fmla="val 50000"/>
              <a:gd name="adj2" fmla="val 47135"/>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8" name="AutoShape 23"/>
          <p:cNvSpPr>
            <a:spLocks noChangeArrowheads="1"/>
          </p:cNvSpPr>
          <p:nvPr/>
        </p:nvSpPr>
        <p:spPr bwMode="auto">
          <a:xfrm rot="-2531256">
            <a:off x="6154738" y="5562600"/>
            <a:ext cx="914400" cy="457200"/>
          </a:xfrm>
          <a:prstGeom prst="leftArrow">
            <a:avLst>
              <a:gd name="adj1" fmla="val 50000"/>
              <a:gd name="adj2" fmla="val 5000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ru-RU" altLang="en-US">
              <a:solidFill>
                <a:srgbClr val="FFFFFF"/>
              </a:solidFill>
            </a:endParaRPr>
          </a:p>
        </p:txBody>
      </p:sp>
      <p:sp>
        <p:nvSpPr>
          <p:cNvPr id="46099" name="AutoShape 24"/>
          <p:cNvSpPr>
            <a:spLocks noChangeArrowheads="1"/>
          </p:cNvSpPr>
          <p:nvPr/>
        </p:nvSpPr>
        <p:spPr bwMode="auto">
          <a:xfrm>
            <a:off x="4114800" y="5505619"/>
            <a:ext cx="1828800" cy="762000"/>
          </a:xfrm>
          <a:prstGeom prst="plus">
            <a:avLst>
              <a:gd name="adj" fmla="val 25000"/>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ar-SA" altLang="en-US" b="1" dirty="0" smtClean="0">
                <a:solidFill>
                  <a:srgbClr val="CCFFFF"/>
                </a:solidFill>
              </a:rPr>
              <a:t>فصل </a:t>
            </a:r>
            <a:r>
              <a:rPr lang="ar-SA" altLang="en-US" b="1" dirty="0" err="1" smtClean="0">
                <a:solidFill>
                  <a:srgbClr val="CCFFFF"/>
                </a:solidFill>
              </a:rPr>
              <a:t>البروتوبلازم</a:t>
            </a:r>
            <a:endParaRPr lang="en-US" altLang="en-US" b="1" dirty="0">
              <a:solidFill>
                <a:srgbClr val="CCFFFF"/>
              </a:solidFill>
            </a:endParaRPr>
          </a:p>
        </p:txBody>
      </p:sp>
    </p:spTree>
    <p:extLst>
      <p:ext uri="{BB962C8B-B14F-4D97-AF65-F5344CB8AC3E}">
        <p14:creationId xmlns:p14="http://schemas.microsoft.com/office/powerpoint/2010/main" val="3087404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6032" y="302359"/>
            <a:ext cx="11095140" cy="4062651"/>
          </a:xfrm>
          <a:prstGeom prst="rect">
            <a:avLst/>
          </a:prstGeom>
          <a:noFill/>
        </p:spPr>
        <p:txBody>
          <a:bodyPr wrap="square" rtlCol="0">
            <a:spAutoFit/>
          </a:bodyPr>
          <a:lstStyle/>
          <a:p>
            <a:pPr algn="just" rtl="1">
              <a:lnSpc>
                <a:spcPct val="150000"/>
              </a:lnSpc>
            </a:pPr>
            <a:r>
              <a:rPr lang="ar-SA" sz="3200" b="1" dirty="0" smtClean="0">
                <a:solidFill>
                  <a:srgbClr val="00B050"/>
                </a:solidFill>
                <a:ea typeface="Calibri" panose="020F0502020204030204" pitchFamily="34" charset="0"/>
                <a:cs typeface="Times New Roman" panose="02020603050405020304" pitchFamily="18" charset="0"/>
              </a:rPr>
              <a:t>مميزات الفصل بالإنزيمات:</a:t>
            </a:r>
            <a:r>
              <a:rPr lang="en-US" sz="3200" b="1" dirty="0">
                <a:solidFill>
                  <a:srgbClr val="00B050"/>
                </a:solidFill>
                <a:ea typeface="Calibri" panose="020F0502020204030204" pitchFamily="34" charset="0"/>
                <a:cs typeface="Times New Roman" panose="02020603050405020304" pitchFamily="18" charset="0"/>
              </a:rPr>
              <a:t> </a:t>
            </a:r>
            <a:r>
              <a:rPr lang="en-US" sz="3200" b="1" dirty="0" smtClean="0">
                <a:solidFill>
                  <a:srgbClr val="00B050"/>
                </a:solidFill>
                <a:ea typeface="Calibri" panose="020F0502020204030204" pitchFamily="34" charset="0"/>
                <a:cs typeface="Times New Roman" panose="02020603050405020304" pitchFamily="18" charset="0"/>
              </a:rPr>
              <a:t>Advantages </a:t>
            </a:r>
            <a:r>
              <a:rPr lang="en-US" sz="3200" b="1" dirty="0">
                <a:solidFill>
                  <a:srgbClr val="00B050"/>
                </a:solidFill>
                <a:ea typeface="Calibri" panose="020F0502020204030204" pitchFamily="34" charset="0"/>
                <a:cs typeface="Times New Roman" panose="02020603050405020304" pitchFamily="18" charset="0"/>
              </a:rPr>
              <a:t>of Enzymatic isolation</a:t>
            </a:r>
            <a:endParaRPr lang="en-US" sz="2800" dirty="0" smtClean="0">
              <a:solidFill>
                <a:srgbClr val="00B050"/>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3600" dirty="0" smtClean="0">
                <a:solidFill>
                  <a:prstClr val="black"/>
                </a:solidFill>
                <a:ea typeface="Calibri" panose="020F0502020204030204" pitchFamily="34" charset="0"/>
                <a:cs typeface="Times New Roman" panose="02020603050405020304" pitchFamily="18" charset="0"/>
              </a:rPr>
              <a:t>توفير عدد كبير من </a:t>
            </a:r>
            <a:r>
              <a:rPr lang="ar-SA" sz="3600" dirty="0" err="1" smtClean="0">
                <a:solidFill>
                  <a:prstClr val="black"/>
                </a:solidFill>
                <a:ea typeface="Calibri" panose="020F0502020204030204" pitchFamily="34" charset="0"/>
                <a:cs typeface="Times New Roman" panose="02020603050405020304" pitchFamily="18" charset="0"/>
              </a:rPr>
              <a:t>البروتوبلاست</a:t>
            </a:r>
            <a:r>
              <a:rPr lang="ar-SA" sz="3600" dirty="0" smtClean="0">
                <a:solidFill>
                  <a:prstClr val="black"/>
                </a:solidFill>
                <a:ea typeface="Calibri" panose="020F0502020204030204" pitchFamily="34" charset="0"/>
                <a:cs typeface="Times New Roman" panose="02020603050405020304" pitchFamily="18" charset="0"/>
              </a:rPr>
              <a:t> للعمل عليها بعد التخلص من بقايا النسيج النباتي.</a:t>
            </a:r>
            <a:endParaRPr lang="en-US" sz="32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3200" b="1" dirty="0" smtClean="0">
                <a:solidFill>
                  <a:srgbClr val="00B050"/>
                </a:solidFill>
                <a:ea typeface="Calibri" panose="020F0502020204030204" pitchFamily="34" charset="0"/>
                <a:cs typeface="Times New Roman" panose="02020603050405020304" pitchFamily="18" charset="0"/>
              </a:rPr>
              <a:t>عيوب الفصل بالإنزيمات:</a:t>
            </a:r>
            <a:r>
              <a:rPr lang="en-US" sz="3200" b="1" dirty="0">
                <a:solidFill>
                  <a:srgbClr val="00B050"/>
                </a:solidFill>
                <a:ea typeface="Calibri" panose="020F0502020204030204" pitchFamily="34" charset="0"/>
                <a:cs typeface="Times New Roman" panose="02020603050405020304" pitchFamily="18" charset="0"/>
              </a:rPr>
              <a:t> </a:t>
            </a:r>
            <a:r>
              <a:rPr lang="en-US" sz="3200" b="1" dirty="0" smtClean="0">
                <a:solidFill>
                  <a:srgbClr val="00B050"/>
                </a:solidFill>
                <a:ea typeface="Calibri" panose="020F0502020204030204" pitchFamily="34" charset="0"/>
                <a:cs typeface="Times New Roman" panose="02020603050405020304" pitchFamily="18" charset="0"/>
              </a:rPr>
              <a:t>Disadvantages </a:t>
            </a:r>
            <a:r>
              <a:rPr lang="en-US" sz="3200" b="1" dirty="0">
                <a:solidFill>
                  <a:srgbClr val="00B050"/>
                </a:solidFill>
                <a:ea typeface="Calibri" panose="020F0502020204030204" pitchFamily="34" charset="0"/>
                <a:cs typeface="Times New Roman" panose="02020603050405020304" pitchFamily="18" charset="0"/>
              </a:rPr>
              <a:t>of Enzymatic isolation</a:t>
            </a:r>
            <a:endParaRPr lang="en-US" sz="2800" dirty="0" smtClean="0">
              <a:solidFill>
                <a:srgbClr val="00B050"/>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يمكن أن تؤثر الإنزيمات على حيوية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وقدرته على </a:t>
            </a:r>
            <a:r>
              <a:rPr lang="ar-SA" sz="3200" dirty="0" err="1" smtClean="0">
                <a:solidFill>
                  <a:prstClr val="black"/>
                </a:solidFill>
                <a:ea typeface="Calibri" panose="020F0502020204030204" pitchFamily="34" charset="0"/>
                <a:cs typeface="Times New Roman" panose="02020603050405020304" pitchFamily="18" charset="0"/>
              </a:rPr>
              <a:t>الإنقسام</a:t>
            </a:r>
            <a:r>
              <a:rPr lang="ar-SA" sz="3200" dirty="0" smtClean="0">
                <a:solidFill>
                  <a:prstClr val="black"/>
                </a:solidFill>
                <a:ea typeface="Calibri" panose="020F0502020204030204" pitchFamily="34" charset="0"/>
                <a:cs typeface="Times New Roman" panose="02020603050405020304" pitchFamily="18" charset="0"/>
              </a:rPr>
              <a:t> </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2122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9397" y="197256"/>
            <a:ext cx="11326369" cy="4708981"/>
          </a:xfrm>
          <a:prstGeom prst="rect">
            <a:avLst/>
          </a:prstGeom>
          <a:noFill/>
        </p:spPr>
        <p:txBody>
          <a:bodyPr wrap="square" rtlCol="0">
            <a:spAutoFit/>
          </a:bodyPr>
          <a:lstStyle/>
          <a:p>
            <a:pPr marL="571500" indent="-571500" algn="just" rtl="1">
              <a:lnSpc>
                <a:spcPct val="150000"/>
              </a:lnSpc>
              <a:buFont typeface="Wingdings" panose="05000000000000000000" pitchFamily="2" charset="2"/>
              <a:buChar char="v"/>
            </a:pPr>
            <a:r>
              <a:rPr lang="ar-SA" sz="3600" b="1" dirty="0" smtClean="0">
                <a:solidFill>
                  <a:srgbClr val="C00000"/>
                </a:solidFill>
                <a:ea typeface="Calibri" panose="020F0502020204030204" pitchFamily="34" charset="0"/>
                <a:cs typeface="Times New Roman" panose="02020603050405020304" pitchFamily="18" charset="0"/>
              </a:rPr>
              <a:t>ويمكن فصل </a:t>
            </a:r>
            <a:r>
              <a:rPr lang="ar-SA" sz="3600" b="1" dirty="0" err="1" smtClean="0">
                <a:solidFill>
                  <a:srgbClr val="C00000"/>
                </a:solidFill>
                <a:ea typeface="Calibri" panose="020F0502020204030204" pitchFamily="34" charset="0"/>
                <a:cs typeface="Times New Roman" panose="02020603050405020304" pitchFamily="18" charset="0"/>
              </a:rPr>
              <a:t>البروتوبلاست</a:t>
            </a:r>
            <a:r>
              <a:rPr lang="ar-SA" sz="3600" b="1" dirty="0" smtClean="0">
                <a:solidFill>
                  <a:srgbClr val="C00000"/>
                </a:solidFill>
                <a:ea typeface="Calibri" panose="020F0502020204030204" pitchFamily="34" charset="0"/>
                <a:cs typeface="Times New Roman" panose="02020603050405020304" pitchFamily="18" charset="0"/>
              </a:rPr>
              <a:t> من أنسجة مختلفة كما يلي:</a:t>
            </a:r>
            <a:endParaRPr lang="en-US" sz="3200" b="1" dirty="0" smtClean="0">
              <a:solidFill>
                <a:srgbClr val="C00000"/>
              </a:solidFill>
              <a:ea typeface="Calibri" panose="020F0502020204030204" pitchFamily="34" charset="0"/>
              <a:cs typeface="Arial" panose="020B0604020202020204" pitchFamily="34" charset="0"/>
            </a:endParaRPr>
          </a:p>
          <a:p>
            <a:pPr marL="514350" indent="-514350" algn="just" rtl="1">
              <a:lnSpc>
                <a:spcPct val="150000"/>
              </a:lnSpc>
              <a:buFont typeface="+mj-lt"/>
              <a:buAutoNum type="alphaUcPeriod"/>
            </a:pPr>
            <a:r>
              <a:rPr lang="ar-SA" sz="2800" b="1" dirty="0" smtClean="0">
                <a:solidFill>
                  <a:srgbClr val="00B050"/>
                </a:solidFill>
                <a:ea typeface="Calibri" panose="020F0502020204030204" pitchFamily="34" charset="0"/>
                <a:cs typeface="Times New Roman" panose="02020603050405020304" pitchFamily="18" charset="0"/>
              </a:rPr>
              <a:t>فصل </a:t>
            </a:r>
            <a:r>
              <a:rPr lang="ar-SA" sz="2800" b="1" dirty="0" err="1" smtClean="0">
                <a:solidFill>
                  <a:srgbClr val="00B050"/>
                </a:solidFill>
                <a:ea typeface="Calibri" panose="020F0502020204030204" pitchFamily="34" charset="0"/>
                <a:cs typeface="Times New Roman" panose="02020603050405020304" pitchFamily="18" charset="0"/>
              </a:rPr>
              <a:t>البروتوبلاست</a:t>
            </a:r>
            <a:r>
              <a:rPr lang="ar-SA" sz="2800" b="1" dirty="0" smtClean="0">
                <a:solidFill>
                  <a:srgbClr val="00B050"/>
                </a:solidFill>
                <a:ea typeface="Calibri" panose="020F0502020204030204" pitchFamily="34" charset="0"/>
                <a:cs typeface="Times New Roman" panose="02020603050405020304" pitchFamily="18" charset="0"/>
              </a:rPr>
              <a:t> من الأوراق (</a:t>
            </a:r>
            <a:r>
              <a:rPr lang="en-US" sz="28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Protoplast isolation from leaves</a:t>
            </a:r>
            <a:r>
              <a:rPr lang="ar-SA" sz="2800" b="1" dirty="0" smtClean="0">
                <a:solidFill>
                  <a:srgbClr val="00B050"/>
                </a:solidFill>
                <a:ea typeface="Calibri" panose="020F0502020204030204" pitchFamily="34" charset="0"/>
                <a:cs typeface="Times New Roman" panose="02020603050405020304" pitchFamily="18" charset="0"/>
              </a:rPr>
              <a:t>)</a:t>
            </a:r>
            <a:endParaRPr lang="en-US" sz="2400" b="1" dirty="0" smtClean="0">
              <a:solidFill>
                <a:srgbClr val="00B050"/>
              </a:solidFill>
              <a:ea typeface="Calibri" panose="020F0502020204030204" pitchFamily="34" charset="0"/>
              <a:cs typeface="Arial" panose="020B0604020202020204" pitchFamily="34" charset="0"/>
            </a:endParaRPr>
          </a:p>
          <a:p>
            <a:pPr algn="just" rtl="1">
              <a:lnSpc>
                <a:spcPct val="150000"/>
              </a:lnSpc>
            </a:pPr>
            <a:r>
              <a:rPr lang="ar-SA" sz="2000" b="1" dirty="0" smtClean="0">
                <a:solidFill>
                  <a:prstClr val="black"/>
                </a:solidFill>
                <a:ea typeface="Calibri" panose="020F0502020204030204" pitchFamily="34" charset="0"/>
                <a:cs typeface="+mj-cs"/>
              </a:rPr>
              <a:t>يتم فصل </a:t>
            </a:r>
            <a:r>
              <a:rPr lang="ar-SA" sz="2000" b="1" dirty="0" err="1" smtClean="0">
                <a:solidFill>
                  <a:prstClr val="black"/>
                </a:solidFill>
                <a:ea typeface="Calibri" panose="020F0502020204030204" pitchFamily="34" charset="0"/>
                <a:cs typeface="+mj-cs"/>
              </a:rPr>
              <a:t>البروتوبلاست</a:t>
            </a:r>
            <a:r>
              <a:rPr lang="ar-SA" sz="2000" b="1" dirty="0" smtClean="0">
                <a:solidFill>
                  <a:prstClr val="black"/>
                </a:solidFill>
                <a:ea typeface="Calibri" panose="020F0502020204030204" pitchFamily="34" charset="0"/>
                <a:cs typeface="+mj-cs"/>
              </a:rPr>
              <a:t> من الأوراق من خلال أربعة مراحل هامة:</a:t>
            </a:r>
            <a:endParaRPr lang="en-US" sz="2000" b="1" dirty="0" smtClean="0">
              <a:solidFill>
                <a:prstClr val="black"/>
              </a:solidFill>
              <a:ea typeface="Calibri" panose="020F0502020204030204" pitchFamily="34" charset="0"/>
              <a:cs typeface="+mj-cs"/>
            </a:endParaRPr>
          </a:p>
          <a:p>
            <a:pPr marL="342900" indent="-342900" algn="just" rtl="1">
              <a:lnSpc>
                <a:spcPct val="150000"/>
              </a:lnSpc>
              <a:buFont typeface="+mj-lt"/>
              <a:buAutoNum type="arabicPeriod"/>
            </a:pPr>
            <a:r>
              <a:rPr lang="ar-SA" sz="2000" b="1" dirty="0" smtClean="0">
                <a:solidFill>
                  <a:prstClr val="black"/>
                </a:solidFill>
                <a:ea typeface="Calibri" panose="020F0502020204030204" pitchFamily="34" charset="0"/>
                <a:cs typeface="+mj-cs"/>
              </a:rPr>
              <a:t>تعقيم السطح الخارجي للأوراق.</a:t>
            </a:r>
            <a:endParaRPr lang="en-US" sz="2000" b="1" dirty="0" smtClean="0">
              <a:solidFill>
                <a:prstClr val="black"/>
              </a:solidFill>
              <a:ea typeface="Calibri" panose="020F0502020204030204" pitchFamily="34" charset="0"/>
              <a:cs typeface="+mj-cs"/>
            </a:endParaRPr>
          </a:p>
          <a:p>
            <a:pPr marL="342900" indent="-342900" algn="just" rtl="1">
              <a:lnSpc>
                <a:spcPct val="150000"/>
              </a:lnSpc>
              <a:buFont typeface="+mj-lt"/>
              <a:buAutoNum type="arabicPeriod"/>
            </a:pPr>
            <a:r>
              <a:rPr lang="ar-SA" sz="2000" b="1" dirty="0" smtClean="0">
                <a:solidFill>
                  <a:prstClr val="black"/>
                </a:solidFill>
                <a:ea typeface="Calibri" panose="020F0502020204030204" pitchFamily="34" charset="0"/>
                <a:cs typeface="+mj-cs"/>
              </a:rPr>
              <a:t>إزالة طبقة البشرة (</a:t>
            </a:r>
            <a:r>
              <a:rPr lang="en-US" sz="2000" b="1" dirty="0" smtClean="0">
                <a:solidFill>
                  <a:srgbClr val="C00000"/>
                </a:solidFill>
                <a:latin typeface="Times New Roman" panose="02020603050405020304" pitchFamily="18" charset="0"/>
                <a:ea typeface="Calibri" panose="020F0502020204030204" pitchFamily="34" charset="0"/>
                <a:cs typeface="+mj-cs"/>
              </a:rPr>
              <a:t>Epidermis</a:t>
            </a:r>
            <a:r>
              <a:rPr lang="ar-SA" sz="2000" b="1" dirty="0" smtClean="0">
                <a:solidFill>
                  <a:prstClr val="black"/>
                </a:solidFill>
                <a:ea typeface="Calibri" panose="020F0502020204030204" pitchFamily="34" charset="0"/>
                <a:cs typeface="+mj-cs"/>
              </a:rPr>
              <a:t>) من الأوراق بواسطة ملقط و مشرط تشريح.</a:t>
            </a:r>
            <a:endParaRPr lang="en-US" sz="2000" b="1" dirty="0" smtClean="0">
              <a:solidFill>
                <a:prstClr val="black"/>
              </a:solidFill>
              <a:ea typeface="Calibri" panose="020F0502020204030204" pitchFamily="34" charset="0"/>
              <a:cs typeface="+mj-cs"/>
            </a:endParaRPr>
          </a:p>
          <a:p>
            <a:pPr marL="342900" indent="-342900" algn="just" rtl="1">
              <a:lnSpc>
                <a:spcPct val="150000"/>
              </a:lnSpc>
              <a:buFont typeface="+mj-lt"/>
              <a:buAutoNum type="arabicPeriod"/>
            </a:pPr>
            <a:r>
              <a:rPr lang="ar-SA" sz="2000" b="1" dirty="0" smtClean="0">
                <a:solidFill>
                  <a:prstClr val="black"/>
                </a:solidFill>
                <a:ea typeface="Calibri" panose="020F0502020204030204" pitchFamily="34" charset="0"/>
                <a:cs typeface="+mj-cs"/>
              </a:rPr>
              <a:t>معاملة النسيج النباتي بالإنزيمات المحللة للجدر الخلوية مع توفير الضغط </a:t>
            </a:r>
            <a:r>
              <a:rPr lang="ar-SA" sz="2000" b="1" dirty="0" err="1" smtClean="0">
                <a:solidFill>
                  <a:prstClr val="black"/>
                </a:solidFill>
                <a:ea typeface="Calibri" panose="020F0502020204030204" pitchFamily="34" charset="0"/>
                <a:cs typeface="+mj-cs"/>
              </a:rPr>
              <a:t>الإسموزي</a:t>
            </a:r>
            <a:r>
              <a:rPr lang="ar-SA" sz="2000" b="1" dirty="0" smtClean="0">
                <a:solidFill>
                  <a:prstClr val="black"/>
                </a:solidFill>
                <a:ea typeface="Calibri" panose="020F0502020204030204" pitchFamily="34" charset="0"/>
                <a:cs typeface="+mj-cs"/>
              </a:rPr>
              <a:t> المناسب </a:t>
            </a:r>
            <a:r>
              <a:rPr lang="ar-SA" sz="2000" b="1" dirty="0" err="1" smtClean="0">
                <a:solidFill>
                  <a:prstClr val="black"/>
                </a:solidFill>
                <a:ea typeface="Calibri" panose="020F0502020204030204" pitchFamily="34" charset="0"/>
                <a:cs typeface="+mj-cs"/>
              </a:rPr>
              <a:t>للبروتوبلاست</a:t>
            </a:r>
            <a:r>
              <a:rPr lang="ar-SA" sz="2000" b="1" dirty="0" smtClean="0">
                <a:solidFill>
                  <a:prstClr val="black"/>
                </a:solidFill>
                <a:ea typeface="Calibri" panose="020F0502020204030204" pitchFamily="34" charset="0"/>
                <a:cs typeface="+mj-cs"/>
              </a:rPr>
              <a:t>.</a:t>
            </a:r>
            <a:endParaRPr lang="en-US" sz="2000" b="1" dirty="0" smtClean="0">
              <a:solidFill>
                <a:prstClr val="black"/>
              </a:solidFill>
              <a:ea typeface="Calibri" panose="020F0502020204030204" pitchFamily="34" charset="0"/>
              <a:cs typeface="+mj-cs"/>
            </a:endParaRPr>
          </a:p>
          <a:p>
            <a:pPr marL="342900" indent="-342900" algn="just" rtl="1">
              <a:lnSpc>
                <a:spcPct val="150000"/>
              </a:lnSpc>
              <a:buFont typeface="+mj-lt"/>
              <a:buAutoNum type="arabicPeriod"/>
            </a:pPr>
            <a:r>
              <a:rPr lang="ar-SA" sz="2000" b="1" dirty="0" smtClean="0">
                <a:solidFill>
                  <a:prstClr val="black"/>
                </a:solidFill>
                <a:ea typeface="Calibri" panose="020F0502020204030204" pitchFamily="34" charset="0"/>
                <a:cs typeface="+mj-cs"/>
              </a:rPr>
              <a:t>فصل </a:t>
            </a:r>
            <a:r>
              <a:rPr lang="ar-SA" sz="2000" b="1" dirty="0" err="1" smtClean="0">
                <a:solidFill>
                  <a:prstClr val="black"/>
                </a:solidFill>
                <a:ea typeface="Calibri" panose="020F0502020204030204" pitchFamily="34" charset="0"/>
                <a:cs typeface="+mj-cs"/>
              </a:rPr>
              <a:t>البروتوبلاست</a:t>
            </a:r>
            <a:r>
              <a:rPr lang="ar-SA" sz="2000" b="1" dirty="0" smtClean="0">
                <a:solidFill>
                  <a:prstClr val="black"/>
                </a:solidFill>
                <a:ea typeface="Calibri" panose="020F0502020204030204" pitchFamily="34" charset="0"/>
                <a:cs typeface="+mj-cs"/>
              </a:rPr>
              <a:t> بواسطة التمرير من خلال فلتر أو </a:t>
            </a:r>
            <a:r>
              <a:rPr lang="ar-SA" sz="2000" b="1" dirty="0" err="1" smtClean="0">
                <a:solidFill>
                  <a:prstClr val="black"/>
                </a:solidFill>
                <a:ea typeface="Calibri" panose="020F0502020204030204" pitchFamily="34" charset="0"/>
                <a:cs typeface="+mj-cs"/>
              </a:rPr>
              <a:t>إستخدام</a:t>
            </a:r>
            <a:r>
              <a:rPr lang="ar-SA" sz="2000" b="1" dirty="0" smtClean="0">
                <a:solidFill>
                  <a:prstClr val="black"/>
                </a:solidFill>
                <a:ea typeface="Calibri" panose="020F0502020204030204" pitchFamily="34" charset="0"/>
                <a:cs typeface="+mj-cs"/>
              </a:rPr>
              <a:t> جهاز الطرد المركزي.</a:t>
            </a:r>
            <a:endParaRPr lang="en-US" sz="2000" b="1" dirty="0" smtClean="0">
              <a:solidFill>
                <a:prstClr val="black"/>
              </a:solidFill>
              <a:ea typeface="Calibri" panose="020F0502020204030204" pitchFamily="34" charset="0"/>
              <a:cs typeface="+mj-cs"/>
            </a:endParaRPr>
          </a:p>
          <a:p>
            <a:pPr marL="342900" indent="-342900" algn="just" rtl="1">
              <a:lnSpc>
                <a:spcPct val="150000"/>
              </a:lnSpc>
              <a:buFont typeface="+mj-lt"/>
              <a:buAutoNum type="arabicPeriod"/>
            </a:pPr>
            <a:endParaRPr lang="en-US" sz="3200" b="1"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963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3600" dirty="0" smtClean="0">
                <a:solidFill>
                  <a:srgbClr val="C00000"/>
                </a:solidFill>
                <a:latin typeface="Arial Black" panose="020B0A04020102020204" pitchFamily="34" charset="0"/>
              </a:rPr>
              <a:t/>
            </a:r>
            <a:br>
              <a:rPr lang="en-US" sz="3600" dirty="0" smtClean="0">
                <a:solidFill>
                  <a:srgbClr val="C00000"/>
                </a:solidFill>
                <a:latin typeface="Arial Black" panose="020B0A04020102020204" pitchFamily="34" charset="0"/>
              </a:rPr>
            </a:br>
            <a:r>
              <a:rPr lang="en-US" sz="3600" dirty="0" smtClean="0">
                <a:solidFill>
                  <a:srgbClr val="C00000"/>
                </a:solidFill>
                <a:latin typeface="Arial Black" panose="020B0A04020102020204" pitchFamily="34" charset="0"/>
              </a:rPr>
              <a:t>Tissue </a:t>
            </a:r>
            <a:r>
              <a:rPr lang="en-US" sz="3600" dirty="0">
                <a:solidFill>
                  <a:srgbClr val="C00000"/>
                </a:solidFill>
                <a:latin typeface="Arial Black" panose="020B0A04020102020204" pitchFamily="34" charset="0"/>
              </a:rPr>
              <a:t>Culture </a:t>
            </a:r>
            <a:r>
              <a:rPr lang="en-US" sz="3600" dirty="0" smtClean="0">
                <a:solidFill>
                  <a:srgbClr val="C00000"/>
                </a:solidFill>
                <a:latin typeface="Arial Black" panose="020B0A04020102020204" pitchFamily="34" charset="0"/>
              </a:rPr>
              <a:t>Applications</a:t>
            </a:r>
            <a:r>
              <a:rPr lang="ar-SA" sz="3600" b="1" dirty="0" smtClean="0">
                <a:solidFill>
                  <a:srgbClr val="C00000"/>
                </a:solidFill>
                <a:latin typeface="Arial Black" panose="020B0A04020102020204" pitchFamily="34" charset="0"/>
              </a:rPr>
              <a:t>تطبيقات زراعة الأنسجة </a:t>
            </a:r>
            <a:endParaRPr lang="en-US" sz="3600" b="1" dirty="0">
              <a:solidFill>
                <a:srgbClr val="C00000"/>
              </a:solidFill>
              <a:latin typeface="Arial Black" panose="020B0A04020102020204" pitchFamily="34" charset="0"/>
            </a:endParaRPr>
          </a:p>
        </p:txBody>
      </p:sp>
      <p:sp>
        <p:nvSpPr>
          <p:cNvPr id="4099" name="Rectangle 3"/>
          <p:cNvSpPr>
            <a:spLocks noGrp="1" noChangeArrowheads="1"/>
          </p:cNvSpPr>
          <p:nvPr>
            <p:ph idx="1"/>
          </p:nvPr>
        </p:nvSpPr>
        <p:spPr/>
        <p:txBody>
          <a:bodyPr>
            <a:normAutofit/>
          </a:bodyPr>
          <a:lstStyle/>
          <a:p>
            <a:pPr>
              <a:buFont typeface="Wingdings" panose="05000000000000000000" pitchFamily="2" charset="2"/>
              <a:buChar char="ü"/>
            </a:pPr>
            <a:r>
              <a:rPr lang="en-US" sz="3600" b="1" dirty="0" err="1" smtClean="0">
                <a:latin typeface="Tahoma" panose="020B0604030504040204" pitchFamily="34" charset="0"/>
              </a:rPr>
              <a:t>Micropropagation</a:t>
            </a:r>
            <a:r>
              <a:rPr lang="ar-SA" sz="3600" b="1" dirty="0" smtClean="0">
                <a:latin typeface="Tahoma" panose="020B0604030504040204" pitchFamily="34" charset="0"/>
              </a:rPr>
              <a:t>الإكثار الدقيق  </a:t>
            </a:r>
            <a:r>
              <a:rPr lang="en-US" sz="3600" b="1" dirty="0" smtClean="0">
                <a:latin typeface="Tahoma" panose="020B0604030504040204" pitchFamily="34" charset="0"/>
              </a:rPr>
              <a:t> </a:t>
            </a:r>
            <a:endParaRPr lang="en-US" sz="3600" b="1" dirty="0">
              <a:latin typeface="Tahoma" panose="020B0604030504040204" pitchFamily="34" charset="0"/>
            </a:endParaRPr>
          </a:p>
          <a:p>
            <a:pPr>
              <a:buFont typeface="Wingdings" panose="05000000000000000000" pitchFamily="2" charset="2"/>
              <a:buChar char="ü"/>
            </a:pPr>
            <a:r>
              <a:rPr lang="en-US" sz="3600" b="1" dirty="0">
                <a:latin typeface="Tahoma" panose="020B0604030504040204" pitchFamily="34" charset="0"/>
              </a:rPr>
              <a:t>Germplasm </a:t>
            </a:r>
            <a:r>
              <a:rPr lang="en-US" sz="3600" b="1" dirty="0" smtClean="0">
                <a:latin typeface="Tahoma" panose="020B0604030504040204" pitchFamily="34" charset="0"/>
              </a:rPr>
              <a:t>preservation</a:t>
            </a:r>
            <a:r>
              <a:rPr lang="ar-SA" sz="3600" b="1" dirty="0" smtClean="0">
                <a:latin typeface="Tahoma" panose="020B0604030504040204" pitchFamily="34" charset="0"/>
              </a:rPr>
              <a:t> حفظ الاصول الوراثية  </a:t>
            </a:r>
            <a:endParaRPr lang="en-US" sz="3600" b="1" dirty="0">
              <a:latin typeface="Tahoma" panose="020B0604030504040204" pitchFamily="34" charset="0"/>
            </a:endParaRPr>
          </a:p>
          <a:p>
            <a:pPr>
              <a:buFont typeface="Wingdings" panose="05000000000000000000" pitchFamily="2" charset="2"/>
              <a:buChar char="ü"/>
            </a:pPr>
            <a:r>
              <a:rPr lang="en-US" sz="3600" b="1" dirty="0" err="1">
                <a:latin typeface="Tahoma" panose="020B0604030504040204" pitchFamily="34" charset="0"/>
              </a:rPr>
              <a:t>Somaclonal</a:t>
            </a:r>
            <a:r>
              <a:rPr lang="en-US" sz="3600" b="1" dirty="0">
                <a:latin typeface="Tahoma" panose="020B0604030504040204" pitchFamily="34" charset="0"/>
              </a:rPr>
              <a:t> </a:t>
            </a:r>
            <a:r>
              <a:rPr lang="en-US" sz="3600" b="1" dirty="0" smtClean="0">
                <a:latin typeface="Tahoma" panose="020B0604030504040204" pitchFamily="34" charset="0"/>
              </a:rPr>
              <a:t>variation</a:t>
            </a:r>
            <a:r>
              <a:rPr lang="ar-SA" sz="3600" b="1" dirty="0" smtClean="0">
                <a:latin typeface="Tahoma" panose="020B0604030504040204" pitchFamily="34" charset="0"/>
              </a:rPr>
              <a:t>التباينات الوراثية  </a:t>
            </a:r>
            <a:endParaRPr lang="en-US" sz="3600" b="1" dirty="0">
              <a:latin typeface="Tahoma" panose="020B0604030504040204" pitchFamily="34" charset="0"/>
            </a:endParaRPr>
          </a:p>
          <a:p>
            <a:pPr>
              <a:buFont typeface="Wingdings" panose="05000000000000000000" pitchFamily="2" charset="2"/>
              <a:buChar char="ü"/>
            </a:pPr>
            <a:r>
              <a:rPr lang="en-US" sz="3600" b="1" dirty="0" smtClean="0">
                <a:latin typeface="Tahoma" panose="020B0604030504040204" pitchFamily="34" charset="0"/>
              </a:rPr>
              <a:t>Diploid production</a:t>
            </a:r>
            <a:r>
              <a:rPr lang="ar-SA" sz="3600" b="1" dirty="0" smtClean="0">
                <a:latin typeface="Tahoma" panose="020B0604030504040204" pitchFamily="34" charset="0"/>
              </a:rPr>
              <a:t>انتاج النباتات الثنائية  </a:t>
            </a:r>
            <a:endParaRPr lang="en-US" sz="3600" b="1" dirty="0">
              <a:latin typeface="Tahoma" panose="020B0604030504040204" pitchFamily="34" charset="0"/>
            </a:endParaRPr>
          </a:p>
          <a:p>
            <a:pPr>
              <a:buFont typeface="Wingdings" panose="05000000000000000000" pitchFamily="2" charset="2"/>
              <a:buChar char="ü"/>
            </a:pPr>
            <a:r>
              <a:rPr lang="en-US" sz="3600" b="1" dirty="0">
                <a:solidFill>
                  <a:srgbClr val="00B050"/>
                </a:solidFill>
                <a:latin typeface="Tahoma" panose="020B0604030504040204" pitchFamily="34" charset="0"/>
              </a:rPr>
              <a:t>Protoplast </a:t>
            </a:r>
            <a:r>
              <a:rPr lang="en-US" sz="3600" b="1" dirty="0" smtClean="0">
                <a:solidFill>
                  <a:srgbClr val="00B050"/>
                </a:solidFill>
                <a:latin typeface="Tahoma" panose="020B0604030504040204" pitchFamily="34" charset="0"/>
              </a:rPr>
              <a:t>fusion</a:t>
            </a:r>
            <a:r>
              <a:rPr lang="ar-SA" sz="3600" b="1" dirty="0" smtClean="0">
                <a:solidFill>
                  <a:srgbClr val="00B050"/>
                </a:solidFill>
                <a:latin typeface="Tahoma" panose="020B0604030504040204" pitchFamily="34" charset="0"/>
              </a:rPr>
              <a:t>دمج </a:t>
            </a:r>
            <a:r>
              <a:rPr lang="ar-SA" sz="3600" b="1" dirty="0" err="1" smtClean="0">
                <a:solidFill>
                  <a:srgbClr val="00B050"/>
                </a:solidFill>
                <a:latin typeface="Tahoma" panose="020B0604030504040204" pitchFamily="34" charset="0"/>
              </a:rPr>
              <a:t>البروتوبلاست</a:t>
            </a:r>
            <a:r>
              <a:rPr lang="ar-SA" sz="3600" b="1" dirty="0" smtClean="0">
                <a:solidFill>
                  <a:srgbClr val="00B050"/>
                </a:solidFill>
                <a:latin typeface="Tahoma" panose="020B0604030504040204" pitchFamily="34" charset="0"/>
              </a:rPr>
              <a:t>   </a:t>
            </a:r>
            <a:endParaRPr lang="en-US" sz="3600" b="1" dirty="0">
              <a:solidFill>
                <a:srgbClr val="00B050"/>
              </a:solidFill>
              <a:latin typeface="Tahoma" panose="020B0604030504040204" pitchFamily="34" charset="0"/>
            </a:endParaRPr>
          </a:p>
        </p:txBody>
      </p:sp>
    </p:spTree>
    <p:extLst>
      <p:ext uri="{BB962C8B-B14F-4D97-AF65-F5344CB8AC3E}">
        <p14:creationId xmlns:p14="http://schemas.microsoft.com/office/powerpoint/2010/main" val="2105531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p:nvPr/>
        </p:nvPicPr>
        <p:blipFill>
          <a:blip r:embed="rId2" cstate="print">
            <a:extLst>
              <a:ext uri="{28A0092B-C50C-407E-A947-70E740481C1C}">
                <a14:useLocalDpi xmlns:a14="http://schemas.microsoft.com/office/drawing/2010/main" val="0"/>
              </a:ext>
            </a:extLst>
          </a:blip>
          <a:stretch>
            <a:fillRect/>
          </a:stretch>
        </p:blipFill>
        <p:spPr>
          <a:xfrm>
            <a:off x="1016000" y="537027"/>
            <a:ext cx="10276113" cy="5261429"/>
          </a:xfrm>
          <a:prstGeom prst="rect">
            <a:avLst/>
          </a:prstGeom>
        </p:spPr>
      </p:pic>
    </p:spTree>
    <p:extLst>
      <p:ext uri="{BB962C8B-B14F-4D97-AF65-F5344CB8AC3E}">
        <p14:creationId xmlns:p14="http://schemas.microsoft.com/office/powerpoint/2010/main" val="583712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5493" y="472004"/>
            <a:ext cx="11777472" cy="4533933"/>
          </a:xfrm>
          <a:prstGeom prst="rect">
            <a:avLst/>
          </a:prstGeom>
          <a:noFill/>
        </p:spPr>
        <p:txBody>
          <a:bodyPr wrap="square" rtlCol="0">
            <a:spAutoFit/>
          </a:bodyPr>
          <a:lstStyle/>
          <a:p>
            <a:pPr marL="514350" indent="-514350" algn="just" rtl="1">
              <a:lnSpc>
                <a:spcPct val="150000"/>
              </a:lnSpc>
              <a:buFont typeface="+mj-lt"/>
              <a:buAutoNum type="alphaUcPeriod" startAt="2"/>
            </a:pPr>
            <a:r>
              <a:rPr lang="ar-SA" sz="2800" b="1" dirty="0" smtClean="0">
                <a:solidFill>
                  <a:srgbClr val="00B050"/>
                </a:solidFill>
                <a:ea typeface="Calibri" panose="020F0502020204030204" pitchFamily="34" charset="0"/>
                <a:cs typeface="Times New Roman" panose="02020603050405020304" pitchFamily="18" charset="0"/>
              </a:rPr>
              <a:t>فصل </a:t>
            </a:r>
            <a:r>
              <a:rPr lang="ar-SA" sz="2800" b="1" dirty="0" err="1" smtClean="0">
                <a:solidFill>
                  <a:srgbClr val="00B050"/>
                </a:solidFill>
                <a:ea typeface="Calibri" panose="020F0502020204030204" pitchFamily="34" charset="0"/>
                <a:cs typeface="Times New Roman" panose="02020603050405020304" pitchFamily="18" charset="0"/>
              </a:rPr>
              <a:t>البروتوبلاست</a:t>
            </a:r>
            <a:r>
              <a:rPr lang="ar-SA" sz="2800" b="1" dirty="0" smtClean="0">
                <a:solidFill>
                  <a:srgbClr val="00B050"/>
                </a:solidFill>
                <a:ea typeface="Calibri" panose="020F0502020204030204" pitchFamily="34" charset="0"/>
                <a:cs typeface="Times New Roman" panose="02020603050405020304" pitchFamily="18" charset="0"/>
              </a:rPr>
              <a:t> من المعلق الخلوي (</a:t>
            </a:r>
            <a:r>
              <a:rPr lang="en-US" sz="28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Protoplast isolation from cell suspension</a:t>
            </a:r>
            <a:r>
              <a:rPr lang="ar-SA" sz="2800" b="1" dirty="0" smtClean="0">
                <a:solidFill>
                  <a:srgbClr val="00B050"/>
                </a:solidFill>
                <a:ea typeface="Calibri" panose="020F0502020204030204" pitchFamily="34" charset="0"/>
                <a:cs typeface="Times New Roman" panose="02020603050405020304" pitchFamily="18" charset="0"/>
              </a:rPr>
              <a:t>)</a:t>
            </a:r>
            <a:endParaRPr lang="en-US" sz="2400" dirty="0" smtClean="0">
              <a:solidFill>
                <a:srgbClr val="00B050"/>
              </a:solidFill>
              <a:ea typeface="Calibri" panose="020F0502020204030204" pitchFamily="34" charset="0"/>
              <a:cs typeface="Arial" panose="020B0604020202020204" pitchFamily="34" charset="0"/>
            </a:endParaRPr>
          </a:p>
          <a:p>
            <a:pPr marL="457200" indent="-457200" algn="just" rtl="1">
              <a:lnSpc>
                <a:spcPct val="107000"/>
              </a:lnSpc>
              <a:spcAft>
                <a:spcPts val="800"/>
              </a:spcAft>
              <a:buFont typeface="Arial" panose="020B0604020202020204" pitchFamily="34" charset="0"/>
              <a:buChar char="•"/>
              <a:tabLst>
                <a:tab pos="588010" algn="l"/>
              </a:tabLst>
            </a:pPr>
            <a:r>
              <a:rPr lang="ar-SA" sz="2800" dirty="0" smtClean="0">
                <a:solidFill>
                  <a:prstClr val="black"/>
                </a:solidFill>
                <a:ea typeface="Calibri" panose="020F0502020204030204" pitchFamily="34" charset="0"/>
                <a:cs typeface="Times New Roman" panose="02020603050405020304" pitchFamily="18" charset="0"/>
              </a:rPr>
              <a:t>تعتبر خلايا المعلق الخلوي مصدراً جيداً للحصول على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وفي هذه الطريقة:</a:t>
            </a:r>
            <a:endParaRPr lang="en-US" sz="24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en-US" sz="2800" dirty="0" smtClean="0">
                <a:solidFill>
                  <a:prstClr val="black"/>
                </a:solidFill>
                <a:ea typeface="Calibri" panose="020F0502020204030204" pitchFamily="34" charset="0"/>
                <a:cs typeface="Times New Roman" panose="02020603050405020304" pitchFamily="18" charset="0"/>
              </a:rPr>
              <a:t> </a:t>
            </a:r>
            <a:r>
              <a:rPr lang="ar-SA" sz="2800" dirty="0" smtClean="0">
                <a:solidFill>
                  <a:prstClr val="black"/>
                </a:solidFill>
                <a:ea typeface="Calibri" panose="020F0502020204030204" pitchFamily="34" charset="0"/>
                <a:cs typeface="Times New Roman" panose="02020603050405020304" pitchFamily="18" charset="0"/>
              </a:rPr>
              <a:t>يُنقل حوالي 5 مل من المعلق الخلوي إلى </a:t>
            </a:r>
            <a:r>
              <a:rPr lang="ar-SA" sz="2800" dirty="0" err="1" smtClean="0">
                <a:solidFill>
                  <a:prstClr val="black"/>
                </a:solidFill>
                <a:ea typeface="Calibri" panose="020F0502020204030204" pitchFamily="34" charset="0"/>
                <a:cs typeface="Times New Roman" panose="02020603050405020304" pitchFamily="18" charset="0"/>
              </a:rPr>
              <a:t>إنبوبة</a:t>
            </a:r>
            <a:r>
              <a:rPr lang="ar-SA" sz="2800" dirty="0" smtClean="0">
                <a:solidFill>
                  <a:prstClr val="black"/>
                </a:solidFill>
                <a:ea typeface="Calibri" panose="020F0502020204030204" pitchFamily="34" charset="0"/>
                <a:cs typeface="Times New Roman" panose="02020603050405020304" pitchFamily="18" charset="0"/>
              </a:rPr>
              <a:t> بغطاء.</a:t>
            </a:r>
            <a:endParaRPr lang="en-US" sz="24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en-US" sz="2800" dirty="0" smtClean="0">
                <a:solidFill>
                  <a:prstClr val="black"/>
                </a:solidFill>
                <a:ea typeface="Calibri" panose="020F0502020204030204" pitchFamily="34" charset="0"/>
                <a:cs typeface="Times New Roman" panose="02020603050405020304" pitchFamily="18" charset="0"/>
              </a:rPr>
              <a:t> </a:t>
            </a:r>
            <a:r>
              <a:rPr lang="ar-SA" sz="2800" dirty="0" smtClean="0">
                <a:solidFill>
                  <a:prstClr val="black"/>
                </a:solidFill>
                <a:ea typeface="Calibri" panose="020F0502020204030204" pitchFamily="34" charset="0"/>
                <a:cs typeface="Times New Roman" panose="02020603050405020304" pitchFamily="18" charset="0"/>
              </a:rPr>
              <a:t>توضع الأنبوبة في جهاز الطرد المركزي لفصل الخلايا عن البيئة المغذية وذلك على سرعة 100 لفة في الدقيقة لمدة 1-2 دقيقة.</a:t>
            </a:r>
            <a:endParaRPr lang="en-US" sz="24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en-US" sz="2800" dirty="0" smtClean="0">
                <a:solidFill>
                  <a:prstClr val="black"/>
                </a:solidFill>
                <a:ea typeface="Calibri" panose="020F0502020204030204" pitchFamily="34" charset="0"/>
                <a:cs typeface="Times New Roman" panose="02020603050405020304" pitchFamily="18" charset="0"/>
              </a:rPr>
              <a:t> </a:t>
            </a:r>
            <a:r>
              <a:rPr lang="ar-SA" sz="2800" dirty="0" smtClean="0">
                <a:solidFill>
                  <a:prstClr val="black"/>
                </a:solidFill>
                <a:ea typeface="Calibri" panose="020F0502020204030204" pitchFamily="34" charset="0"/>
                <a:cs typeface="Times New Roman" panose="02020603050405020304" pitchFamily="18" charset="0"/>
              </a:rPr>
              <a:t>تُزال البيئة المغذية ويوضع محلول الإنزيمات المحللة والذي يحتوي على إنزيمات </a:t>
            </a:r>
            <a:r>
              <a:rPr lang="ar-SA" sz="2800" dirty="0" err="1" smtClean="0">
                <a:solidFill>
                  <a:prstClr val="black"/>
                </a:solidFill>
                <a:ea typeface="Calibri" panose="020F0502020204030204" pitchFamily="34" charset="0"/>
                <a:cs typeface="Times New Roman" panose="02020603050405020304" pitchFamily="18" charset="0"/>
              </a:rPr>
              <a:t>السيلولاز</a:t>
            </a:r>
            <a:r>
              <a:rPr lang="ar-SA" sz="2800" dirty="0" smtClean="0">
                <a:solidFill>
                  <a:prstClr val="black"/>
                </a:solidFill>
                <a:ea typeface="Calibri" panose="020F0502020204030204" pitchFamily="34" charset="0"/>
                <a:cs typeface="Times New Roman" panose="02020603050405020304" pitchFamily="18" charset="0"/>
              </a:rPr>
              <a:t> بتركيز 14%، </a:t>
            </a:r>
            <a:r>
              <a:rPr lang="ar-SA" sz="2800" dirty="0" err="1" smtClean="0">
                <a:solidFill>
                  <a:prstClr val="black"/>
                </a:solidFill>
                <a:ea typeface="Calibri" panose="020F0502020204030204" pitchFamily="34" charset="0"/>
                <a:cs typeface="Times New Roman" panose="02020603050405020304" pitchFamily="18" charset="0"/>
              </a:rPr>
              <a:t>البكتيناز</a:t>
            </a:r>
            <a:r>
              <a:rPr lang="ar-SA" sz="2800" dirty="0" smtClean="0">
                <a:solidFill>
                  <a:prstClr val="black"/>
                </a:solidFill>
                <a:ea typeface="Calibri" panose="020F0502020204030204" pitchFamily="34" charset="0"/>
                <a:cs typeface="Times New Roman" panose="02020603050405020304" pitchFamily="18" charset="0"/>
              </a:rPr>
              <a:t> بتركيز 2,5% </a:t>
            </a:r>
            <a:r>
              <a:rPr lang="en-US" sz="2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6237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6304" y="158496"/>
            <a:ext cx="11777472" cy="2308324"/>
          </a:xfrm>
          <a:prstGeom prst="rect">
            <a:avLst/>
          </a:prstGeom>
          <a:noFill/>
        </p:spPr>
        <p:txBody>
          <a:bodyPr wrap="square" rtlCol="0">
            <a:spAutoFit/>
          </a:bodyPr>
          <a:lstStyle/>
          <a:p>
            <a:pPr marL="742950" indent="-742950" algn="just" rtl="1">
              <a:lnSpc>
                <a:spcPct val="150000"/>
              </a:lnSpc>
              <a:buFont typeface="+mj-lt"/>
              <a:buAutoNum type="arabicPeriod" startAt="4"/>
            </a:pPr>
            <a:r>
              <a:rPr lang="ar-SA" sz="3200" dirty="0" smtClean="0">
                <a:solidFill>
                  <a:prstClr val="black"/>
                </a:solidFill>
                <a:ea typeface="Calibri" panose="020F0502020204030204" pitchFamily="34" charset="0"/>
                <a:cs typeface="Times New Roman" panose="02020603050405020304" pitchFamily="18" charset="0"/>
              </a:rPr>
              <a:t>ينقل محتويات الأنبوبة إلى طبق بتري الذي يوضع على جهاز هزاز على سرعة 35-75 لفة/ دقيقة لمدة تتراوح بين 2-6 ساعات.</a:t>
            </a:r>
            <a:endParaRPr lang="en-US" sz="28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startAt="4"/>
            </a:pPr>
            <a:r>
              <a:rPr lang="en-US" sz="3200" dirty="0" smtClean="0">
                <a:solidFill>
                  <a:prstClr val="black"/>
                </a:solidFill>
                <a:ea typeface="Calibri" panose="020F0502020204030204" pitchFamily="34" charset="0"/>
                <a:cs typeface="Times New Roman" panose="02020603050405020304" pitchFamily="18" charset="0"/>
              </a:rPr>
              <a:t> </a:t>
            </a:r>
            <a:r>
              <a:rPr lang="ar-SA" sz="3200" dirty="0" smtClean="0">
                <a:solidFill>
                  <a:prstClr val="black"/>
                </a:solidFill>
                <a:ea typeface="Calibri" panose="020F0502020204030204" pitchFamily="34" charset="0"/>
                <a:cs typeface="Times New Roman" panose="02020603050405020304" pitchFamily="18" charset="0"/>
              </a:rPr>
              <a:t>بعدها يفصل البروتوبلاست وينقل إلى بيئة </a:t>
            </a:r>
            <a:r>
              <a:rPr lang="ar-SA" sz="3200" dirty="0" smtClean="0">
                <a:solidFill>
                  <a:prstClr val="black"/>
                </a:solidFill>
                <a:ea typeface="Calibri" panose="020F0502020204030204" pitchFamily="34" charset="0"/>
                <a:cs typeface="Times New Roman" panose="02020603050405020304" pitchFamily="18" charset="0"/>
              </a:rPr>
              <a:t>مغذية جديده.</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2550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51104" y="268224"/>
            <a:ext cx="11338560" cy="2585323"/>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q"/>
            </a:pPr>
            <a:r>
              <a:rPr lang="ar-SA" sz="3600" b="1" dirty="0" smtClean="0">
                <a:solidFill>
                  <a:srgbClr val="00B050"/>
                </a:solidFill>
                <a:ea typeface="Calibri" panose="020F0502020204030204" pitchFamily="34" charset="0"/>
                <a:cs typeface="Times New Roman" panose="02020603050405020304" pitchFamily="18" charset="0"/>
              </a:rPr>
              <a:t>زراعة </a:t>
            </a:r>
            <a:r>
              <a:rPr lang="ar-SA" sz="3600" b="1" dirty="0" err="1" smtClean="0">
                <a:solidFill>
                  <a:srgbClr val="00B050"/>
                </a:solidFill>
                <a:ea typeface="Calibri" panose="020F0502020204030204" pitchFamily="34" charset="0"/>
                <a:cs typeface="Times New Roman" panose="02020603050405020304" pitchFamily="18" charset="0"/>
              </a:rPr>
              <a:t>البروتوبلاست</a:t>
            </a:r>
            <a:r>
              <a:rPr lang="ar-SA" sz="3600" b="1" dirty="0" smtClean="0">
                <a:solidFill>
                  <a:srgbClr val="00B050"/>
                </a:solidFill>
                <a:ea typeface="Calibri" panose="020F0502020204030204" pitchFamily="34" charset="0"/>
                <a:cs typeface="Times New Roman" panose="02020603050405020304" pitchFamily="18" charset="0"/>
              </a:rPr>
              <a:t> (</a:t>
            </a:r>
            <a:r>
              <a:rPr lang="en-US" sz="3600"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Protoplast culture</a:t>
            </a:r>
            <a:r>
              <a:rPr lang="ar-SA" sz="3600" b="1" dirty="0" smtClean="0">
                <a:solidFill>
                  <a:srgbClr val="00B050"/>
                </a:solidFill>
                <a:ea typeface="Calibri" panose="020F0502020204030204" pitchFamily="34" charset="0"/>
                <a:cs typeface="Times New Roman" panose="02020603050405020304" pitchFamily="18" charset="0"/>
              </a:rPr>
              <a:t>)</a:t>
            </a:r>
            <a:endParaRPr lang="en-US" sz="3200" dirty="0" smtClean="0">
              <a:solidFill>
                <a:srgbClr val="00B050"/>
              </a:solidFill>
              <a:ea typeface="Calibri" panose="020F0502020204030204" pitchFamily="34" charset="0"/>
              <a:cs typeface="Arial" panose="020B0604020202020204" pitchFamily="34" charset="0"/>
            </a:endParaRPr>
          </a:p>
          <a:p>
            <a:pPr algn="just" rtl="1">
              <a:lnSpc>
                <a:spcPct val="150000"/>
              </a:lnSpc>
            </a:pPr>
            <a:r>
              <a:rPr lang="ar-SA" sz="2400" b="1" dirty="0" smtClean="0">
                <a:solidFill>
                  <a:prstClr val="black"/>
                </a:solidFill>
                <a:ea typeface="Calibri" panose="020F0502020204030204" pitchFamily="34" charset="0"/>
                <a:cs typeface="Times New Roman" panose="02020603050405020304" pitchFamily="18" charset="0"/>
              </a:rPr>
              <a:t>الهدف الأساسي من زراعة </a:t>
            </a:r>
            <a:r>
              <a:rPr lang="ar-SA" sz="2400" b="1" dirty="0" err="1" smtClean="0">
                <a:solidFill>
                  <a:prstClr val="black"/>
                </a:solidFill>
                <a:ea typeface="Calibri" panose="020F0502020204030204" pitchFamily="34" charset="0"/>
                <a:cs typeface="Times New Roman" panose="02020603050405020304" pitchFamily="18" charset="0"/>
              </a:rPr>
              <a:t>البروتوبلاست</a:t>
            </a:r>
            <a:r>
              <a:rPr lang="ar-SA" sz="2400" b="1" dirty="0" smtClean="0">
                <a:solidFill>
                  <a:prstClr val="black"/>
                </a:solidFill>
                <a:ea typeface="Calibri" panose="020F0502020204030204" pitchFamily="34" charset="0"/>
                <a:cs typeface="Times New Roman" panose="02020603050405020304" pitchFamily="18" charset="0"/>
              </a:rPr>
              <a:t> هو تشجيع </a:t>
            </a:r>
            <a:r>
              <a:rPr lang="ar-SA" sz="2400" b="1" dirty="0" err="1" smtClean="0">
                <a:solidFill>
                  <a:prstClr val="black"/>
                </a:solidFill>
                <a:ea typeface="Calibri" panose="020F0502020204030204" pitchFamily="34" charset="0"/>
                <a:cs typeface="Times New Roman" panose="02020603050405020304" pitchFamily="18" charset="0"/>
              </a:rPr>
              <a:t>الإنقسام</a:t>
            </a:r>
            <a:r>
              <a:rPr lang="ar-SA" sz="2400" b="1" dirty="0" smtClean="0">
                <a:solidFill>
                  <a:prstClr val="black"/>
                </a:solidFill>
                <a:ea typeface="Calibri" panose="020F0502020204030204" pitchFamily="34" charset="0"/>
                <a:cs typeface="Times New Roman" panose="02020603050405020304" pitchFamily="18" charset="0"/>
              </a:rPr>
              <a:t> </a:t>
            </a:r>
            <a:r>
              <a:rPr lang="ar-SA" sz="2400" b="1" dirty="0" smtClean="0">
                <a:solidFill>
                  <a:srgbClr val="FF0000"/>
                </a:solidFill>
                <a:ea typeface="Calibri" panose="020F0502020204030204" pitchFamily="34" charset="0"/>
                <a:cs typeface="Times New Roman" panose="02020603050405020304" pitchFamily="18" charset="0"/>
              </a:rPr>
              <a:t>بعد تكوّن الجدار الخلوي</a:t>
            </a:r>
            <a:r>
              <a:rPr lang="ar-SA" sz="2400" b="1" dirty="0" smtClean="0">
                <a:solidFill>
                  <a:prstClr val="black"/>
                </a:solidFill>
                <a:ea typeface="Calibri" panose="020F0502020204030204" pitchFamily="34" charset="0"/>
                <a:cs typeface="Times New Roman" panose="02020603050405020304" pitchFamily="18" charset="0"/>
              </a:rPr>
              <a:t> لتكوين مستعمرة خلوية ومنها يتكون الكالُس، ونتيجة لتغيير محتويات البيئة المغذية وبالأخص منظّمات النمو فإنه يمكن تشجيع تكون الأفرع والجذور وبالتالي الحصول على نبات كامل </a:t>
            </a:r>
            <a:r>
              <a:rPr lang="en-US" sz="2400" b="1" dirty="0">
                <a:solidFill>
                  <a:prstClr val="black"/>
                </a:solidFill>
                <a:ea typeface="Calibri" panose="020F0502020204030204" pitchFamily="34" charset="0"/>
                <a:cs typeface="Times New Roman" panose="02020603050405020304" pitchFamily="18" charset="0"/>
              </a:rPr>
              <a:t>.</a:t>
            </a:r>
            <a:endParaRPr lang="en-US" sz="2000" b="1" dirty="0">
              <a:solidFill>
                <a:prstClr val="black"/>
              </a:solidFill>
              <a:ea typeface="Calibri" panose="020F0502020204030204" pitchFamily="34" charset="0"/>
              <a:cs typeface="Arial" panose="020B0604020202020204" pitchFamily="34" charset="0"/>
            </a:endParaRPr>
          </a:p>
        </p:txBody>
      </p:sp>
      <p:pic>
        <p:nvPicPr>
          <p:cNvPr id="3" name="Picture 10"/>
          <p:cNvPicPr/>
          <p:nvPr/>
        </p:nvPicPr>
        <p:blipFill>
          <a:blip r:embed="rId2" cstate="print">
            <a:extLst>
              <a:ext uri="{28A0092B-C50C-407E-A947-70E740481C1C}">
                <a14:useLocalDpi xmlns:a14="http://schemas.microsoft.com/office/drawing/2010/main" val="0"/>
              </a:ext>
            </a:extLst>
          </a:blip>
          <a:stretch>
            <a:fillRect/>
          </a:stretch>
        </p:blipFill>
        <p:spPr>
          <a:xfrm>
            <a:off x="827315" y="2987503"/>
            <a:ext cx="10653486" cy="3209925"/>
          </a:xfrm>
          <a:prstGeom prst="rect">
            <a:avLst/>
          </a:prstGeom>
        </p:spPr>
      </p:pic>
    </p:spTree>
    <p:extLst>
      <p:ext uri="{BB962C8B-B14F-4D97-AF65-F5344CB8AC3E}">
        <p14:creationId xmlns:p14="http://schemas.microsoft.com/office/powerpoint/2010/main" val="2854184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77952" y="210026"/>
            <a:ext cx="10875264" cy="4247317"/>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ar-SA" sz="4000" b="1" dirty="0" smtClean="0">
                <a:solidFill>
                  <a:srgbClr val="00B050"/>
                </a:solidFill>
                <a:ea typeface="Calibri" panose="020F0502020204030204" pitchFamily="34" charset="0"/>
                <a:cs typeface="Times New Roman" panose="02020603050405020304" pitchFamily="18" charset="0"/>
              </a:rPr>
              <a:t>أنواع البيئات المستخدمة في زراعة </a:t>
            </a:r>
            <a:r>
              <a:rPr lang="ar-SA" sz="4000" b="1" dirty="0" err="1" smtClean="0">
                <a:solidFill>
                  <a:srgbClr val="00B050"/>
                </a:solidFill>
                <a:ea typeface="Calibri" panose="020F0502020204030204" pitchFamily="34" charset="0"/>
                <a:cs typeface="Times New Roman" panose="02020603050405020304" pitchFamily="18" charset="0"/>
              </a:rPr>
              <a:t>البروتوبلاست</a:t>
            </a:r>
            <a:r>
              <a:rPr lang="ar-SA" sz="4000" b="1" dirty="0" smtClean="0">
                <a:solidFill>
                  <a:srgbClr val="00B050"/>
                </a:solidFill>
                <a:ea typeface="Calibri" panose="020F0502020204030204" pitchFamily="34" charset="0"/>
                <a:cs typeface="Times New Roman" panose="02020603050405020304" pitchFamily="18" charset="0"/>
              </a:rPr>
              <a:t>:</a:t>
            </a:r>
            <a:endParaRPr lang="en-US" sz="3200" dirty="0" smtClean="0">
              <a:solidFill>
                <a:srgbClr val="00B050"/>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800" b="1" dirty="0" smtClean="0">
                <a:solidFill>
                  <a:srgbClr val="CC0066"/>
                </a:solidFill>
                <a:ea typeface="Calibri" panose="020F0502020204030204" pitchFamily="34" charset="0"/>
                <a:cs typeface="Times New Roman" panose="02020603050405020304" pitchFamily="18" charset="0"/>
              </a:rPr>
              <a:t>بيئة سائلة (</a:t>
            </a:r>
            <a:r>
              <a:rPr lang="en-US" sz="2800" b="1" dirty="0" smtClean="0">
                <a:solidFill>
                  <a:srgbClr val="CC0066"/>
                </a:solidFill>
                <a:latin typeface="Times New Roman" panose="02020603050405020304" pitchFamily="18" charset="0"/>
                <a:ea typeface="Calibri" panose="020F0502020204030204" pitchFamily="34" charset="0"/>
                <a:cs typeface="Arial" panose="020B0604020202020204" pitchFamily="34" charset="0"/>
              </a:rPr>
              <a:t>Liquid Medium</a:t>
            </a:r>
            <a:r>
              <a:rPr lang="ar-SA" sz="2800" b="1" dirty="0" smtClean="0">
                <a:solidFill>
                  <a:srgbClr val="CC0066"/>
                </a:solidFill>
                <a:ea typeface="Calibri" panose="020F0502020204030204" pitchFamily="34" charset="0"/>
                <a:cs typeface="Times New Roman" panose="02020603050405020304" pitchFamily="18" charset="0"/>
              </a:rPr>
              <a:t>):</a:t>
            </a:r>
            <a:endParaRPr lang="en-US" sz="3200" dirty="0" smtClean="0">
              <a:solidFill>
                <a:prstClr val="black"/>
              </a:solidFill>
              <a:ea typeface="Calibri" panose="020F0502020204030204" pitchFamily="34" charset="0"/>
              <a:cs typeface="Arial" panose="020B0604020202020204" pitchFamily="34" charset="0"/>
            </a:endParaRPr>
          </a:p>
          <a:p>
            <a:pPr marL="457200" indent="-457200" algn="just" rtl="1">
              <a:lnSpc>
                <a:spcPct val="150000"/>
              </a:lnSpc>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يزرع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في بيئة مغذية سائلة تحتوي العناصر اللازمة لتنشيط النمو </a:t>
            </a:r>
            <a:r>
              <a:rPr lang="ar-SA" sz="2800" dirty="0" err="1" smtClean="0">
                <a:solidFill>
                  <a:prstClr val="black"/>
                </a:solidFill>
                <a:ea typeface="Calibri" panose="020F0502020204030204" pitchFamily="34" charset="0"/>
                <a:cs typeface="Times New Roman" panose="02020603050405020304" pitchFamily="18" charset="0"/>
              </a:rPr>
              <a:t>والإنقسام</a:t>
            </a:r>
            <a:r>
              <a:rPr lang="ar-SA" sz="2800" dirty="0" smtClean="0">
                <a:solidFill>
                  <a:prstClr val="black"/>
                </a:solidFill>
                <a:ea typeface="Calibri" panose="020F0502020204030204" pitchFamily="34" charset="0"/>
                <a:cs typeface="Times New Roman" panose="02020603050405020304" pitchFamily="18" charset="0"/>
              </a:rPr>
              <a:t> ، ثم تُحضّن المزرعة على درجة حرارة 25 مئوية في الظلام التام أو الضوء الخافت</a:t>
            </a:r>
            <a:r>
              <a:rPr lang="en-US" sz="2800" dirty="0" smtClean="0">
                <a:solidFill>
                  <a:prstClr val="black"/>
                </a:solidFill>
                <a:ea typeface="Calibri" panose="020F0502020204030204" pitchFamily="34" charset="0"/>
                <a:cs typeface="Times New Roman" panose="02020603050405020304" pitchFamily="18" charset="0"/>
              </a:rPr>
              <a:t>.</a:t>
            </a:r>
          </a:p>
          <a:p>
            <a:pPr marL="457200" indent="-457200" algn="just" rtl="1">
              <a:lnSpc>
                <a:spcPct val="150000"/>
              </a:lnSpc>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يفضل زراعة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في طبقة رقيقة من البيئة المغذية وذلك لتسهيل التبادل الغازي بين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والجو المحيط حيث أن هذا له تأثير كبير على كفاءة </a:t>
            </a:r>
            <a:r>
              <a:rPr lang="ar-SA" sz="2800" dirty="0" err="1" smtClean="0">
                <a:solidFill>
                  <a:prstClr val="black"/>
                </a:solidFill>
                <a:ea typeface="Calibri" panose="020F0502020204030204" pitchFamily="34" charset="0"/>
                <a:cs typeface="Times New Roman" panose="02020603050405020304" pitchFamily="18" charset="0"/>
              </a:rPr>
              <a:t>إنقسام</a:t>
            </a:r>
            <a:r>
              <a:rPr lang="ar-SA" sz="2800" dirty="0" smtClean="0">
                <a:solidFill>
                  <a:prstClr val="black"/>
                </a:solidFill>
                <a:ea typeface="Calibri" panose="020F0502020204030204" pitchFamily="34" charset="0"/>
                <a:cs typeface="Times New Roman" panose="02020603050405020304" pitchFamily="18" charset="0"/>
              </a:rPr>
              <a:t>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1637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09728"/>
            <a:ext cx="11826240" cy="2400657"/>
          </a:xfrm>
          <a:prstGeom prst="rect">
            <a:avLst/>
          </a:prstGeom>
          <a:noFill/>
        </p:spPr>
        <p:txBody>
          <a:bodyPr wrap="square" rtlCol="0">
            <a:spAutoFit/>
          </a:bodyPr>
          <a:lstStyle/>
          <a:p>
            <a:pPr marL="571500" indent="-571500" algn="just" rtl="1">
              <a:lnSpc>
                <a:spcPct val="150000"/>
              </a:lnSpc>
              <a:buFont typeface="Arial" panose="020B0604020202020204" pitchFamily="34" charset="0"/>
              <a:buChar char="•"/>
            </a:pPr>
            <a:r>
              <a:rPr lang="ar-SA" sz="3600" b="1" dirty="0" smtClean="0">
                <a:solidFill>
                  <a:srgbClr val="CC0066"/>
                </a:solidFill>
                <a:ea typeface="Calibri" panose="020F0502020204030204" pitchFamily="34" charset="0"/>
                <a:cs typeface="Times New Roman" panose="02020603050405020304" pitchFamily="18" charset="0"/>
              </a:rPr>
              <a:t>بيئة صلبة (</a:t>
            </a:r>
            <a:r>
              <a:rPr lang="en-US" sz="3600" b="1" dirty="0" smtClean="0">
                <a:solidFill>
                  <a:srgbClr val="CC0066"/>
                </a:solidFill>
                <a:latin typeface="Times New Roman" panose="02020603050405020304" pitchFamily="18" charset="0"/>
                <a:ea typeface="Calibri" panose="020F0502020204030204" pitchFamily="34" charset="0"/>
                <a:cs typeface="Arial" panose="020B0604020202020204" pitchFamily="34" charset="0"/>
              </a:rPr>
              <a:t>Solid Medium</a:t>
            </a:r>
            <a:r>
              <a:rPr lang="ar-SA" sz="3600" b="1" dirty="0" smtClean="0">
                <a:solidFill>
                  <a:srgbClr val="CC0066"/>
                </a:solidFill>
                <a:ea typeface="Calibri" panose="020F0502020204030204" pitchFamily="34" charset="0"/>
                <a:cs typeface="Times New Roman" panose="02020603050405020304" pitchFamily="18" charset="0"/>
              </a:rPr>
              <a:t>):</a:t>
            </a:r>
            <a:endParaRPr lang="en-US" sz="3200" dirty="0" smtClean="0">
              <a:solidFill>
                <a:prstClr val="black"/>
              </a:solidFill>
              <a:ea typeface="Calibri" panose="020F0502020204030204" pitchFamily="34" charset="0"/>
              <a:cs typeface="Arial" panose="020B0604020202020204" pitchFamily="34" charset="0"/>
            </a:endParaRP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في هذه الطريقة تزرع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في البيئة المغذية التي تحتوي على الآجار</a:t>
            </a:r>
            <a:r>
              <a:rPr lang="en-US" sz="3200" dirty="0" smtClean="0">
                <a:solidFill>
                  <a:prstClr val="black"/>
                </a:solidFill>
                <a:ea typeface="Calibri" panose="020F0502020204030204" pitchFamily="34" charset="0"/>
                <a:cs typeface="Times New Roman" panose="02020603050405020304" pitchFamily="18" charset="0"/>
              </a:rPr>
              <a:t>.</a:t>
            </a:r>
          </a:p>
          <a:p>
            <a:pPr marL="571500" indent="-571500" algn="just"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بعد ذلك تحضن المزرعة على حرارة 25 درجة مئوية في الظلام</a:t>
            </a:r>
            <a:r>
              <a:rPr lang="en-US" sz="3200" dirty="0">
                <a:solidFill>
                  <a:prstClr val="black"/>
                </a:solidFill>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Arial" panose="020B0604020202020204" pitchFamily="34" charset="0"/>
            </a:endParaRPr>
          </a:p>
        </p:txBody>
      </p:sp>
      <p:pic>
        <p:nvPicPr>
          <p:cNvPr id="3" name="Picture 16"/>
          <p:cNvPicPr/>
          <p:nvPr/>
        </p:nvPicPr>
        <p:blipFill>
          <a:blip r:embed="rId2" cstate="print">
            <a:extLst>
              <a:ext uri="{28A0092B-C50C-407E-A947-70E740481C1C}">
                <a14:useLocalDpi xmlns:a14="http://schemas.microsoft.com/office/drawing/2010/main" val="0"/>
              </a:ext>
            </a:extLst>
          </a:blip>
          <a:stretch>
            <a:fillRect/>
          </a:stretch>
        </p:blipFill>
        <p:spPr>
          <a:xfrm>
            <a:off x="885372" y="2774987"/>
            <a:ext cx="10377714" cy="3248442"/>
          </a:xfrm>
          <a:prstGeom prst="rect">
            <a:avLst/>
          </a:prstGeom>
        </p:spPr>
      </p:pic>
    </p:spTree>
    <p:extLst>
      <p:ext uri="{BB962C8B-B14F-4D97-AF65-F5344CB8AC3E}">
        <p14:creationId xmlns:p14="http://schemas.microsoft.com/office/powerpoint/2010/main" val="1759436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4" y="292608"/>
            <a:ext cx="10675429" cy="2106282"/>
          </a:xfrm>
          <a:prstGeom prst="rect">
            <a:avLst/>
          </a:prstGeom>
          <a:noFill/>
        </p:spPr>
        <p:txBody>
          <a:bodyPr wrap="square" rtlCol="0">
            <a:spAutoFit/>
          </a:bodyPr>
          <a:lstStyle/>
          <a:p>
            <a:pPr algn="r" rtl="1"/>
            <a:r>
              <a:rPr lang="ar-SA" sz="4000" b="1" dirty="0" smtClean="0">
                <a:solidFill>
                  <a:srgbClr val="C00000"/>
                </a:solidFill>
                <a:ea typeface="Calibri" panose="020F0502020204030204" pitchFamily="34" charset="0"/>
                <a:cs typeface="Times New Roman" panose="02020603050405020304" pitchFamily="18" charset="0"/>
              </a:rPr>
              <a:t>ملاحظة1:</a:t>
            </a:r>
            <a:endParaRPr lang="ar-SA" sz="4000" dirty="0" smtClean="0">
              <a:solidFill>
                <a:prstClr val="black"/>
              </a:solidFill>
              <a:ea typeface="Calibri" panose="020F0502020204030204" pitchFamily="34" charset="0"/>
              <a:cs typeface="Times New Roman" panose="02020603050405020304" pitchFamily="18" charset="0"/>
            </a:endParaRPr>
          </a:p>
          <a:p>
            <a:pPr marL="571500" indent="-571500" algn="r" rtl="1">
              <a:lnSpc>
                <a:spcPct val="150000"/>
              </a:lnSpc>
              <a:buFont typeface="Arial" panose="020B0604020202020204" pitchFamily="34" charset="0"/>
              <a:buChar char="•"/>
            </a:pPr>
            <a:r>
              <a:rPr lang="ar-SA" sz="3200" dirty="0" smtClean="0">
                <a:solidFill>
                  <a:prstClr val="black"/>
                </a:solidFill>
                <a:ea typeface="Calibri" panose="020F0502020204030204" pitchFamily="34" charset="0"/>
                <a:cs typeface="Times New Roman" panose="02020603050405020304" pitchFamily="18" charset="0"/>
              </a:rPr>
              <a:t>يحتاج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إلى أكسين </a:t>
            </a:r>
            <a:r>
              <a:rPr lang="ar-SA" sz="3200" dirty="0" err="1" smtClean="0">
                <a:solidFill>
                  <a:prstClr val="black"/>
                </a:solidFill>
                <a:ea typeface="Calibri" panose="020F0502020204030204" pitchFamily="34" charset="0"/>
                <a:cs typeface="Times New Roman" panose="02020603050405020304" pitchFamily="18" charset="0"/>
              </a:rPr>
              <a:t>وسيتوكينين</a:t>
            </a:r>
            <a:r>
              <a:rPr lang="ar-SA" sz="3200" dirty="0" smtClean="0">
                <a:solidFill>
                  <a:prstClr val="black"/>
                </a:solidFill>
                <a:ea typeface="Calibri" panose="020F0502020204030204" pitchFamily="34" charset="0"/>
                <a:cs typeface="Times New Roman" panose="02020603050405020304" pitchFamily="18" charset="0"/>
              </a:rPr>
              <a:t> وذلك لتنشيط تكون الجدار الخلوي وكذلك تشجيع </a:t>
            </a:r>
            <a:r>
              <a:rPr lang="ar-SA" sz="3200" dirty="0" err="1" smtClean="0">
                <a:solidFill>
                  <a:prstClr val="black"/>
                </a:solidFill>
                <a:ea typeface="Calibri" panose="020F0502020204030204" pitchFamily="34" charset="0"/>
                <a:cs typeface="Times New Roman" panose="02020603050405020304" pitchFamily="18" charset="0"/>
              </a:rPr>
              <a:t>الإنقسام</a:t>
            </a:r>
            <a:r>
              <a:rPr lang="ar-SA" sz="3200" dirty="0" smtClean="0">
                <a:solidFill>
                  <a:prstClr val="black"/>
                </a:solidFill>
                <a:ea typeface="Calibri" panose="020F0502020204030204" pitchFamily="34" charset="0"/>
                <a:cs typeface="Times New Roman" panose="02020603050405020304" pitchFamily="18" charset="0"/>
              </a:rPr>
              <a:t> الخلوي</a:t>
            </a:r>
            <a:endParaRPr lang="en-US" sz="3200" dirty="0">
              <a:solidFill>
                <a:prstClr val="black"/>
              </a:solidFill>
            </a:endParaRPr>
          </a:p>
        </p:txBody>
      </p:sp>
      <p:pic>
        <p:nvPicPr>
          <p:cNvPr id="3" name="Picture 9"/>
          <p:cNvPicPr/>
          <p:nvPr/>
        </p:nvPicPr>
        <p:blipFill>
          <a:blip r:embed="rId2" cstate="print">
            <a:extLst>
              <a:ext uri="{28A0092B-C50C-407E-A947-70E740481C1C}">
                <a14:useLocalDpi xmlns:a14="http://schemas.microsoft.com/office/drawing/2010/main" val="0"/>
              </a:ext>
            </a:extLst>
          </a:blip>
          <a:stretch>
            <a:fillRect/>
          </a:stretch>
        </p:blipFill>
        <p:spPr>
          <a:xfrm>
            <a:off x="653143" y="2892171"/>
            <a:ext cx="5197683" cy="2623258"/>
          </a:xfrm>
          <a:prstGeom prst="rect">
            <a:avLst/>
          </a:prstGeom>
        </p:spPr>
      </p:pic>
      <p:pic>
        <p:nvPicPr>
          <p:cNvPr id="4" name="Picture 18"/>
          <p:cNvPicPr/>
          <p:nvPr/>
        </p:nvPicPr>
        <p:blipFill>
          <a:blip r:embed="rId3" cstate="print">
            <a:extLst>
              <a:ext uri="{28A0092B-C50C-407E-A947-70E740481C1C}">
                <a14:useLocalDpi xmlns:a14="http://schemas.microsoft.com/office/drawing/2010/main" val="0"/>
              </a:ext>
            </a:extLst>
          </a:blip>
          <a:stretch>
            <a:fillRect/>
          </a:stretch>
        </p:blipFill>
        <p:spPr>
          <a:xfrm>
            <a:off x="6146101" y="2892171"/>
            <a:ext cx="4928299" cy="2623258"/>
          </a:xfrm>
          <a:prstGeom prst="rect">
            <a:avLst/>
          </a:prstGeom>
        </p:spPr>
      </p:pic>
    </p:spTree>
    <p:extLst>
      <p:ext uri="{BB962C8B-B14F-4D97-AF65-F5344CB8AC3E}">
        <p14:creationId xmlns:p14="http://schemas.microsoft.com/office/powerpoint/2010/main" val="1028380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8496" y="219456"/>
            <a:ext cx="11131296" cy="3746731"/>
          </a:xfrm>
          <a:prstGeom prst="rect">
            <a:avLst/>
          </a:prstGeom>
          <a:noFill/>
        </p:spPr>
        <p:txBody>
          <a:bodyPr wrap="square" rtlCol="0">
            <a:spAutoFit/>
          </a:bodyPr>
          <a:lstStyle/>
          <a:p>
            <a:pPr algn="just" rtl="1">
              <a:lnSpc>
                <a:spcPct val="115000"/>
              </a:lnSpc>
            </a:pPr>
            <a:r>
              <a:rPr lang="ar-SA" sz="4400" b="1" dirty="0" smtClean="0">
                <a:solidFill>
                  <a:srgbClr val="C00000"/>
                </a:solidFill>
                <a:ea typeface="Calibri" panose="020F0502020204030204" pitchFamily="34" charset="0"/>
                <a:cs typeface="Times New Roman" panose="02020603050405020304" pitchFamily="18" charset="0"/>
              </a:rPr>
              <a:t>ملاحظة2:</a:t>
            </a:r>
            <a:endParaRPr lang="en-US" sz="36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3200" dirty="0" smtClean="0">
                <a:solidFill>
                  <a:prstClr val="black"/>
                </a:solidFill>
                <a:ea typeface="Calibri" panose="020F0502020204030204" pitchFamily="34" charset="0"/>
                <a:cs typeface="Times New Roman" panose="02020603050405020304" pitchFamily="18" charset="0"/>
              </a:rPr>
              <a:t>يعتمد نجاح زراعة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على </a:t>
            </a:r>
            <a:r>
              <a:rPr lang="ar-SA" sz="3200" dirty="0" smtClean="0">
                <a:solidFill>
                  <a:srgbClr val="FF0000"/>
                </a:solidFill>
                <a:ea typeface="Calibri" panose="020F0502020204030204" pitchFamily="34" charset="0"/>
                <a:cs typeface="Times New Roman" panose="02020603050405020304" pitchFamily="18" charset="0"/>
              </a:rPr>
              <a:t>مقدرتها على تكوين جدار خلوي </a:t>
            </a:r>
            <a:r>
              <a:rPr lang="ar-SA" sz="3200" dirty="0" smtClean="0">
                <a:solidFill>
                  <a:prstClr val="black"/>
                </a:solidFill>
                <a:ea typeface="Calibri" panose="020F0502020204030204" pitchFamily="34" charset="0"/>
                <a:cs typeface="Times New Roman" panose="02020603050405020304" pitchFamily="18" charset="0"/>
              </a:rPr>
              <a:t>حيث يبدأ تكونه سريعاً بعد زراعة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في بيئة مغذية وهو أمر هام لحدوث </a:t>
            </a:r>
            <a:r>
              <a:rPr lang="ar-SA" sz="3200" dirty="0" err="1" smtClean="0">
                <a:solidFill>
                  <a:prstClr val="black"/>
                </a:solidFill>
                <a:ea typeface="Calibri" panose="020F0502020204030204" pitchFamily="34" charset="0"/>
                <a:cs typeface="Times New Roman" panose="02020603050405020304" pitchFamily="18" charset="0"/>
              </a:rPr>
              <a:t>الإنقسام</a:t>
            </a:r>
            <a:r>
              <a:rPr lang="ar-SA" sz="3200" dirty="0" smtClean="0">
                <a:solidFill>
                  <a:prstClr val="black"/>
                </a:solidFill>
                <a:ea typeface="Calibri" panose="020F0502020204030204" pitchFamily="34" charset="0"/>
                <a:cs typeface="Times New Roman" panose="02020603050405020304" pitchFamily="18" charset="0"/>
              </a:rPr>
              <a:t> الخلوي، حيث تنقسم النواة في </a:t>
            </a:r>
            <a:r>
              <a:rPr lang="ar-SA" sz="3200" dirty="0" err="1" smtClean="0">
                <a:solidFill>
                  <a:prstClr val="black"/>
                </a:solidFill>
                <a:ea typeface="Calibri" panose="020F0502020204030204" pitchFamily="34" charset="0"/>
                <a:cs typeface="Times New Roman" panose="02020603050405020304" pitchFamily="18" charset="0"/>
              </a:rPr>
              <a:t>البروتوبلاست</a:t>
            </a:r>
            <a:r>
              <a:rPr lang="ar-SA" sz="3200" dirty="0" smtClean="0">
                <a:solidFill>
                  <a:prstClr val="black"/>
                </a:solidFill>
                <a:ea typeface="Calibri" panose="020F0502020204030204" pitchFamily="34" charset="0"/>
                <a:cs typeface="Times New Roman" panose="02020603050405020304" pitchFamily="18" charset="0"/>
              </a:rPr>
              <a:t> حتى في غياب الجدار الخلوي ولكن يتوقف تكون جدار فاصل بين النواتين.</a:t>
            </a:r>
            <a:endParaRPr lang="en-US" sz="28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7238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97280" y="286604"/>
            <a:ext cx="10058400" cy="889054"/>
          </a:xfrm>
        </p:spPr>
        <p:txBody>
          <a:bodyPr>
            <a:normAutofit/>
          </a:bodyPr>
          <a:lstStyle/>
          <a:p>
            <a:pPr algn="ctr"/>
            <a:r>
              <a:rPr lang="en-US" sz="2800" dirty="0">
                <a:solidFill>
                  <a:srgbClr val="C00000"/>
                </a:solidFill>
                <a:latin typeface="Arial Black" panose="020B0A04020102020204" pitchFamily="34" charset="0"/>
              </a:rPr>
              <a:t>Tissue Culture </a:t>
            </a:r>
            <a:r>
              <a:rPr lang="en-US" sz="2800" dirty="0" smtClean="0">
                <a:solidFill>
                  <a:srgbClr val="C00000"/>
                </a:solidFill>
                <a:latin typeface="Arial Black" panose="020B0A04020102020204" pitchFamily="34" charset="0"/>
              </a:rPr>
              <a:t>Applications</a:t>
            </a:r>
            <a:r>
              <a:rPr lang="ar-SA" sz="2800" b="1" dirty="0" smtClean="0">
                <a:solidFill>
                  <a:srgbClr val="C00000"/>
                </a:solidFill>
                <a:latin typeface="Arial Black" panose="020B0A04020102020204" pitchFamily="34" charset="0"/>
              </a:rPr>
              <a:t>تطبيقات زراعة الانسجة </a:t>
            </a:r>
            <a:endParaRPr lang="en-US" sz="2800" b="1" dirty="0">
              <a:solidFill>
                <a:srgbClr val="C00000"/>
              </a:solidFill>
              <a:latin typeface="Arial Black" panose="020B0A04020102020204" pitchFamily="34" charset="0"/>
            </a:endParaRPr>
          </a:p>
        </p:txBody>
      </p:sp>
      <p:sp>
        <p:nvSpPr>
          <p:cNvPr id="4099" name="Rectangle 3"/>
          <p:cNvSpPr>
            <a:spLocks noGrp="1" noChangeArrowheads="1"/>
          </p:cNvSpPr>
          <p:nvPr>
            <p:ph idx="1"/>
          </p:nvPr>
        </p:nvSpPr>
        <p:spPr>
          <a:xfrm>
            <a:off x="1685108" y="2104571"/>
            <a:ext cx="9897291" cy="3839030"/>
          </a:xfrm>
        </p:spPr>
        <p:txBody>
          <a:bodyPr/>
          <a:lstStyle/>
          <a:p>
            <a:pPr>
              <a:buFont typeface="Wingdings" panose="05000000000000000000" pitchFamily="2" charset="2"/>
              <a:buChar char="ü"/>
            </a:pPr>
            <a:r>
              <a:rPr lang="ar-SA" dirty="0" smtClean="0">
                <a:latin typeface="Tahoma" panose="020B0604030504040204" pitchFamily="34" charset="0"/>
              </a:rPr>
              <a:t> </a:t>
            </a:r>
            <a:r>
              <a:rPr lang="en-US" b="1" dirty="0" smtClean="0">
                <a:latin typeface="Tahoma" panose="020B0604030504040204" pitchFamily="34" charset="0"/>
              </a:rPr>
              <a:t>Secondary </a:t>
            </a:r>
            <a:r>
              <a:rPr lang="en-US" b="1" dirty="0">
                <a:latin typeface="Tahoma" panose="020B0604030504040204" pitchFamily="34" charset="0"/>
              </a:rPr>
              <a:t>metabolites </a:t>
            </a:r>
            <a:r>
              <a:rPr lang="en-US" b="1" dirty="0" smtClean="0">
                <a:latin typeface="Tahoma" panose="020B0604030504040204" pitchFamily="34" charset="0"/>
              </a:rPr>
              <a:t>production</a:t>
            </a:r>
            <a:r>
              <a:rPr lang="ar-SA" b="1" dirty="0" smtClean="0">
                <a:latin typeface="Tahoma" panose="020B0604030504040204" pitchFamily="34" charset="0"/>
              </a:rPr>
              <a:t> </a:t>
            </a:r>
            <a:r>
              <a:rPr lang="ar-SA" dirty="0" smtClean="0">
                <a:latin typeface="Tahoma" panose="020B0604030504040204" pitchFamily="34" charset="0"/>
              </a:rPr>
              <a:t>انتاج</a:t>
            </a:r>
            <a:r>
              <a:rPr lang="ar-SA" sz="3200" dirty="0" smtClean="0">
                <a:latin typeface="Tahoma" panose="020B0604030504040204" pitchFamily="34" charset="0"/>
              </a:rPr>
              <a:t> </a:t>
            </a:r>
            <a:r>
              <a:rPr lang="ar-SA" dirty="0">
                <a:latin typeface="Tahoma" panose="020B0604030504040204" pitchFamily="34" charset="0"/>
              </a:rPr>
              <a:t>المركبات الايضية الثانوي </a:t>
            </a:r>
            <a:endParaRPr lang="ar-SA" dirty="0" smtClean="0">
              <a:latin typeface="Tahoma" panose="020B0604030504040204" pitchFamily="34" charset="0"/>
            </a:endParaRPr>
          </a:p>
          <a:p>
            <a:pPr>
              <a:buFont typeface="Wingdings" panose="05000000000000000000" pitchFamily="2" charset="2"/>
              <a:buChar char="ü"/>
            </a:pPr>
            <a:r>
              <a:rPr lang="en-US" b="1" dirty="0" smtClean="0">
                <a:latin typeface="Tahoma" panose="020B0604030504040204" pitchFamily="34" charset="0"/>
              </a:rPr>
              <a:t>Genetic engineering</a:t>
            </a:r>
            <a:r>
              <a:rPr lang="ar-SA" b="1" dirty="0" smtClean="0">
                <a:latin typeface="Tahoma" panose="020B0604030504040204" pitchFamily="34" charset="0"/>
              </a:rPr>
              <a:t> </a:t>
            </a:r>
            <a:r>
              <a:rPr lang="ar-SA" dirty="0" smtClean="0">
                <a:latin typeface="Tahoma" panose="020B0604030504040204" pitchFamily="34" charset="0"/>
              </a:rPr>
              <a:t>الهندسة </a:t>
            </a:r>
            <a:r>
              <a:rPr lang="ar-SA" dirty="0">
                <a:latin typeface="Tahoma" panose="020B0604030504040204" pitchFamily="34" charset="0"/>
              </a:rPr>
              <a:t>الوراثية </a:t>
            </a:r>
            <a:endParaRPr lang="en-US" b="1" dirty="0" smtClean="0"/>
          </a:p>
          <a:p>
            <a:pPr>
              <a:buFont typeface="Wingdings" panose="05000000000000000000" pitchFamily="2" charset="2"/>
              <a:buChar char="ü"/>
            </a:pPr>
            <a:r>
              <a:rPr lang="en-US" b="1" dirty="0">
                <a:latin typeface="Tahoma" panose="020B0604030504040204" pitchFamily="34" charset="0"/>
              </a:rPr>
              <a:t>virus free plants </a:t>
            </a:r>
            <a:r>
              <a:rPr lang="en-US" b="1" dirty="0" smtClean="0">
                <a:latin typeface="Tahoma" panose="020B0604030504040204" pitchFamily="34" charset="0"/>
              </a:rPr>
              <a:t>production</a:t>
            </a:r>
            <a:r>
              <a:rPr lang="ar-SA" b="1" dirty="0" smtClean="0">
                <a:latin typeface="Tahoma" panose="020B0604030504040204" pitchFamily="34" charset="0"/>
              </a:rPr>
              <a:t> </a:t>
            </a:r>
            <a:r>
              <a:rPr lang="ar-SA" dirty="0" smtClean="0">
                <a:latin typeface="Tahoma" panose="020B0604030504040204" pitchFamily="34" charset="0"/>
              </a:rPr>
              <a:t>انتاج </a:t>
            </a:r>
            <a:r>
              <a:rPr lang="ar-SA" dirty="0" smtClean="0">
                <a:latin typeface="Tahoma" panose="020B0604030504040204" pitchFamily="34" charset="0"/>
              </a:rPr>
              <a:t>نباتات خالية من الفيروسات  </a:t>
            </a:r>
            <a:endParaRPr lang="ar-SA" b="1" dirty="0" smtClean="0"/>
          </a:p>
          <a:p>
            <a:pPr>
              <a:buFont typeface="Wingdings" panose="05000000000000000000" pitchFamily="2" charset="2"/>
              <a:buChar char="ü"/>
            </a:pPr>
            <a:r>
              <a:rPr lang="ar-SA" b="1" dirty="0" smtClean="0">
                <a:latin typeface="Tahoma" panose="020B0604030504040204" pitchFamily="34" charset="0"/>
              </a:rPr>
              <a:t> </a:t>
            </a:r>
            <a:r>
              <a:rPr lang="en-US" b="1" dirty="0" smtClean="0">
                <a:latin typeface="Tahoma" panose="020B0604030504040204" pitchFamily="34" charset="0"/>
              </a:rPr>
              <a:t>synthetic </a:t>
            </a:r>
            <a:r>
              <a:rPr lang="en-US" b="1" dirty="0">
                <a:latin typeface="Tahoma" panose="020B0604030504040204" pitchFamily="34" charset="0"/>
              </a:rPr>
              <a:t>seeds </a:t>
            </a:r>
            <a:r>
              <a:rPr lang="en-US" b="1" dirty="0" smtClean="0">
                <a:latin typeface="Tahoma" panose="020B0604030504040204" pitchFamily="34" charset="0"/>
              </a:rPr>
              <a:t>production</a:t>
            </a:r>
            <a:r>
              <a:rPr lang="ar-SA" dirty="0" smtClean="0">
                <a:latin typeface="Tahoma" panose="020B0604030504040204" pitchFamily="34" charset="0"/>
              </a:rPr>
              <a:t>انتاج البذور الصناعية  </a:t>
            </a:r>
            <a:endParaRPr lang="en-US" dirty="0">
              <a:latin typeface="Tahoma" panose="020B0604030504040204" pitchFamily="34" charset="0"/>
            </a:endParaRPr>
          </a:p>
        </p:txBody>
      </p:sp>
    </p:spTree>
    <p:extLst>
      <p:ext uri="{BB962C8B-B14F-4D97-AF65-F5344CB8AC3E}">
        <p14:creationId xmlns:p14="http://schemas.microsoft.com/office/powerpoint/2010/main" val="325116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02706" y="1442291"/>
            <a:ext cx="9158029" cy="2189895"/>
          </a:xfrm>
          <a:prstGeom prst="rect">
            <a:avLst/>
          </a:prstGeom>
          <a:noFill/>
        </p:spPr>
        <p:txBody>
          <a:bodyPr wrap="square" rtlCol="0">
            <a:spAutoFit/>
          </a:bodyPr>
          <a:lstStyle/>
          <a:p>
            <a:pPr algn="ctr" rtl="1">
              <a:lnSpc>
                <a:spcPct val="150000"/>
              </a:lnSpc>
            </a:pPr>
            <a:r>
              <a:rPr lang="ar-SA" sz="4800" b="1" dirty="0" smtClean="0">
                <a:solidFill>
                  <a:srgbClr val="C00000"/>
                </a:solidFill>
                <a:ea typeface="Calibri" panose="020F0502020204030204" pitchFamily="34" charset="0"/>
                <a:cs typeface="Times New Roman" panose="02020603050405020304" pitchFamily="18" charset="0"/>
              </a:rPr>
              <a:t>فصل وزراعة </a:t>
            </a:r>
            <a:r>
              <a:rPr lang="ar-SA" sz="4800" b="1" dirty="0" err="1" smtClean="0">
                <a:solidFill>
                  <a:srgbClr val="C00000"/>
                </a:solidFill>
                <a:ea typeface="Calibri" panose="020F0502020204030204" pitchFamily="34" charset="0"/>
                <a:cs typeface="Times New Roman" panose="02020603050405020304" pitchFamily="18" charset="0"/>
              </a:rPr>
              <a:t>البروتوبلاست</a:t>
            </a:r>
            <a:endParaRPr lang="en-US" sz="4800" b="1" dirty="0">
              <a:solidFill>
                <a:srgbClr val="C00000"/>
              </a:solidFill>
              <a:ea typeface="Calibri" panose="020F0502020204030204" pitchFamily="34" charset="0"/>
              <a:cs typeface="Times New Roman" panose="02020603050405020304" pitchFamily="18" charset="0"/>
            </a:endParaRPr>
          </a:p>
          <a:p>
            <a:pPr algn="ctr" rtl="1">
              <a:lnSpc>
                <a:spcPct val="150000"/>
              </a:lnSpc>
            </a:pPr>
            <a:r>
              <a:rPr lang="en-US" sz="4800" b="1"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Isolation and culture of protoplast</a:t>
            </a:r>
            <a:endParaRPr lang="en-US" sz="4000" dirty="0" smtClean="0">
              <a:solidFill>
                <a:srgbClr val="C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15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6511" y="198707"/>
            <a:ext cx="11521440" cy="4339650"/>
          </a:xfrm>
          <a:prstGeom prst="rect">
            <a:avLst/>
          </a:prstGeom>
          <a:noFill/>
        </p:spPr>
        <p:txBody>
          <a:bodyPr wrap="square" rtlCol="0">
            <a:spAutoFit/>
          </a:bodyPr>
          <a:lstStyle/>
          <a:p>
            <a:pPr algn="r"/>
            <a:r>
              <a:rPr lang="en-US" altLang="en-US" sz="3600" b="1" u="sng" kern="0" dirty="0">
                <a:solidFill>
                  <a:srgbClr val="C00000"/>
                </a:solidFill>
                <a:ea typeface="ＭＳ Ｐゴシック" panose="020B0600070205080204" pitchFamily="34" charset="-128"/>
              </a:rPr>
              <a:t>Introduction</a:t>
            </a:r>
            <a:r>
              <a:rPr lang="ar-SA" altLang="en-US" sz="3600" b="1" u="sng" kern="0" dirty="0">
                <a:solidFill>
                  <a:srgbClr val="C00000"/>
                </a:solidFill>
                <a:ea typeface="ＭＳ Ｐゴシック" panose="020B0600070205080204" pitchFamily="34" charset="-128"/>
              </a:rPr>
              <a:t>المقدمة  </a:t>
            </a:r>
            <a:endParaRPr lang="en-US" sz="3600" u="sng" dirty="0">
              <a:solidFill>
                <a:srgbClr val="C00000"/>
              </a:solidFill>
            </a:endParaRPr>
          </a:p>
          <a:p>
            <a:pPr marL="342900" indent="-342900" algn="just" rtl="1">
              <a:lnSpc>
                <a:spcPct val="150000"/>
              </a:lnSpc>
              <a:spcBef>
                <a:spcPts val="1200"/>
              </a:spcBef>
              <a:spcAft>
                <a:spcPts val="1200"/>
              </a:spcAft>
              <a:buFont typeface="Arial" panose="020B0604020202020204" pitchFamily="34" charset="0"/>
              <a:buChar char="•"/>
            </a:pPr>
            <a:r>
              <a:rPr lang="ar-SA" sz="2800" b="1" dirty="0" smtClean="0">
                <a:solidFill>
                  <a:prstClr val="black"/>
                </a:solidFill>
                <a:ea typeface="Calibri" panose="020F0502020204030204" pitchFamily="34" charset="0"/>
                <a:cs typeface="Times New Roman" panose="02020603050405020304" pitchFamily="18" charset="0"/>
              </a:rPr>
              <a:t>الخلية النباتية يوجد بها النواة والسيتوبلازم وغيرها من المكونات </a:t>
            </a:r>
            <a:r>
              <a:rPr lang="ar-SA" sz="2800" b="1" dirty="0" smtClean="0">
                <a:solidFill>
                  <a:srgbClr val="FF0000"/>
                </a:solidFill>
                <a:ea typeface="Calibri" panose="020F0502020204030204" pitchFamily="34" charset="0"/>
                <a:cs typeface="Times New Roman" panose="02020603050405020304" pitchFamily="18" charset="0"/>
              </a:rPr>
              <a:t>يحيط بها غشاء رقيق يسمى الغشاء البلازمي </a:t>
            </a:r>
            <a:r>
              <a:rPr lang="ar-SA" sz="2800" b="1" dirty="0" smtClean="0">
                <a:solidFill>
                  <a:prstClr val="black"/>
                </a:solidFill>
                <a:ea typeface="Calibri" panose="020F0502020204030204" pitchFamily="34" charset="0"/>
                <a:cs typeface="Times New Roman" panose="02020603050405020304" pitchFamily="18" charset="0"/>
              </a:rPr>
              <a:t>وهذا يحاط بجدار قوي لا يسمح بتمدد البروتوبلاست إلا في نطاق محدود يسمى الجدار الخلوي. </a:t>
            </a:r>
          </a:p>
          <a:p>
            <a:pPr marL="342900" indent="-342900" algn="just" rtl="1">
              <a:lnSpc>
                <a:spcPct val="150000"/>
              </a:lnSpc>
              <a:spcBef>
                <a:spcPts val="1200"/>
              </a:spcBef>
              <a:spcAft>
                <a:spcPts val="1200"/>
              </a:spcAft>
              <a:buFont typeface="Arial" panose="020B0604020202020204" pitchFamily="34" charset="0"/>
              <a:buChar char="•"/>
            </a:pPr>
            <a:r>
              <a:rPr lang="ar-SA" sz="2800" b="1" dirty="0" smtClean="0">
                <a:solidFill>
                  <a:prstClr val="black"/>
                </a:solidFill>
                <a:ea typeface="Calibri" panose="020F0502020204030204" pitchFamily="34" charset="0"/>
                <a:cs typeface="Times New Roman" panose="02020603050405020304" pitchFamily="18" charset="0"/>
              </a:rPr>
              <a:t>عند </a:t>
            </a:r>
            <a:r>
              <a:rPr lang="ar-SA" sz="2800" b="1" dirty="0" smtClean="0">
                <a:solidFill>
                  <a:srgbClr val="FF0000"/>
                </a:solidFill>
                <a:ea typeface="Calibri" panose="020F0502020204030204" pitchFamily="34" charset="0"/>
                <a:cs typeface="Times New Roman" panose="02020603050405020304" pitchFamily="18" charset="0"/>
              </a:rPr>
              <a:t>إزالة الجدار الخلوي </a:t>
            </a:r>
            <a:r>
              <a:rPr lang="ar-SA" sz="2800" b="1" dirty="0" smtClean="0">
                <a:solidFill>
                  <a:prstClr val="black"/>
                </a:solidFill>
                <a:ea typeface="Calibri" panose="020F0502020204030204" pitchFamily="34" charset="0"/>
                <a:cs typeface="Times New Roman" panose="02020603050405020304" pitchFamily="18" charset="0"/>
              </a:rPr>
              <a:t>ينطلق </a:t>
            </a:r>
            <a:r>
              <a:rPr lang="ar-SA" sz="2800" b="1" dirty="0" err="1" smtClean="0">
                <a:solidFill>
                  <a:srgbClr val="FF0000"/>
                </a:solidFill>
                <a:ea typeface="Calibri" panose="020F0502020204030204" pitchFamily="34" charset="0"/>
                <a:cs typeface="Times New Roman" panose="02020603050405020304" pitchFamily="18" charset="0"/>
              </a:rPr>
              <a:t>البروتوبلاست</a:t>
            </a:r>
            <a:r>
              <a:rPr lang="ar-SA" sz="2800" b="1" dirty="0" smtClean="0">
                <a:solidFill>
                  <a:srgbClr val="FF0000"/>
                </a:solidFill>
                <a:ea typeface="Calibri" panose="020F0502020204030204" pitchFamily="34" charset="0"/>
                <a:cs typeface="Times New Roman" panose="02020603050405020304" pitchFamily="18" charset="0"/>
              </a:rPr>
              <a:t> </a:t>
            </a:r>
            <a:r>
              <a:rPr lang="ar-SA" sz="2800" b="1" dirty="0" smtClean="0">
                <a:solidFill>
                  <a:prstClr val="black"/>
                </a:solidFill>
                <a:ea typeface="Calibri" panose="020F0502020204030204" pitchFamily="34" charset="0"/>
                <a:cs typeface="Times New Roman" panose="02020603050405020304" pitchFamily="18" charset="0"/>
              </a:rPr>
              <a:t>إلى البيئة المحيطة ويصبح الغشاء البلازمي هو الفاصل الوحيد بين البيئة والمكونات الداخلية. </a:t>
            </a:r>
          </a:p>
        </p:txBody>
      </p:sp>
      <p:pic>
        <p:nvPicPr>
          <p:cNvPr id="3" name="Picture 12"/>
          <p:cNvPicPr/>
          <p:nvPr/>
        </p:nvPicPr>
        <p:blipFill>
          <a:blip r:embed="rId2" cstate="print">
            <a:extLst>
              <a:ext uri="{28A0092B-C50C-407E-A947-70E740481C1C}">
                <a14:useLocalDpi xmlns:a14="http://schemas.microsoft.com/office/drawing/2010/main" val="0"/>
              </a:ext>
            </a:extLst>
          </a:blip>
          <a:stretch>
            <a:fillRect/>
          </a:stretch>
        </p:blipFill>
        <p:spPr>
          <a:xfrm>
            <a:off x="505725" y="4818741"/>
            <a:ext cx="5411506" cy="1502229"/>
          </a:xfrm>
          <a:prstGeom prst="rect">
            <a:avLst/>
          </a:prstGeom>
        </p:spPr>
      </p:pic>
    </p:spTree>
    <p:extLst>
      <p:ext uri="{BB962C8B-B14F-4D97-AF65-F5344CB8AC3E}">
        <p14:creationId xmlns:p14="http://schemas.microsoft.com/office/powerpoint/2010/main" val="206912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7264" y="332819"/>
            <a:ext cx="11521440" cy="2496517"/>
          </a:xfrm>
          <a:prstGeom prst="rect">
            <a:avLst/>
          </a:prstGeom>
          <a:noFill/>
        </p:spPr>
        <p:txBody>
          <a:bodyPr wrap="square" rtlCol="0">
            <a:spAutoFit/>
          </a:bodyPr>
          <a:lstStyle/>
          <a:p>
            <a:pPr marL="342900" indent="-342900" algn="just" rtl="1">
              <a:lnSpc>
                <a:spcPct val="150000"/>
              </a:lnSpc>
              <a:buFont typeface="Arial" panose="020B0604020202020204" pitchFamily="34" charset="0"/>
              <a:buChar char="•"/>
            </a:pPr>
            <a:r>
              <a:rPr lang="ar-SA" sz="3600" b="1" dirty="0" smtClean="0">
                <a:solidFill>
                  <a:prstClr val="black"/>
                </a:solidFill>
                <a:ea typeface="Calibri" panose="020F0502020204030204" pitchFamily="34" charset="0"/>
                <a:cs typeface="Times New Roman" panose="02020603050405020304" pitchFamily="18" charset="0"/>
              </a:rPr>
              <a:t>تشير الأبحاث العلمية إلى نجاح فصل وزراعة البروتوبلاست من أعضاء نباتية مختلفة مثل الجذور والسوق والأوراق والأزهار والثمار وحبوب اللقاح كما يمكن فصل البروتوبلاست من الكالُس ومن معلقات الخلايا.</a:t>
            </a:r>
            <a:endParaRPr lang="en-US" sz="3200" b="1" dirty="0">
              <a:solidFill>
                <a:prstClr val="black"/>
              </a:solidFill>
              <a:ea typeface="Calibri" panose="020F0502020204030204" pitchFamily="34" charset="0"/>
              <a:cs typeface="Arial" panose="020B0604020202020204" pitchFamily="34" charset="0"/>
            </a:endParaRPr>
          </a:p>
        </p:txBody>
      </p:sp>
      <p:pic>
        <p:nvPicPr>
          <p:cNvPr id="3" name="Picture 12"/>
          <p:cNvPicPr/>
          <p:nvPr/>
        </p:nvPicPr>
        <p:blipFill>
          <a:blip r:embed="rId2" cstate="print">
            <a:extLst>
              <a:ext uri="{28A0092B-C50C-407E-A947-70E740481C1C}">
                <a14:useLocalDpi xmlns:a14="http://schemas.microsoft.com/office/drawing/2010/main" val="0"/>
              </a:ext>
            </a:extLst>
          </a:blip>
          <a:stretch>
            <a:fillRect/>
          </a:stretch>
        </p:blipFill>
        <p:spPr>
          <a:xfrm>
            <a:off x="207263" y="2989943"/>
            <a:ext cx="11302565" cy="3243943"/>
          </a:xfrm>
          <a:prstGeom prst="rect">
            <a:avLst/>
          </a:prstGeom>
        </p:spPr>
      </p:pic>
    </p:spTree>
    <p:extLst>
      <p:ext uri="{BB962C8B-B14F-4D97-AF65-F5344CB8AC3E}">
        <p14:creationId xmlns:p14="http://schemas.microsoft.com/office/powerpoint/2010/main" val="303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9184" y="341376"/>
            <a:ext cx="11362944" cy="3908762"/>
          </a:xfrm>
          <a:prstGeom prst="rect">
            <a:avLst/>
          </a:prstGeom>
          <a:noFill/>
        </p:spPr>
        <p:txBody>
          <a:bodyPr wrap="square" rtlCol="0">
            <a:spAutoFit/>
          </a:bodyPr>
          <a:lstStyle/>
          <a:p>
            <a:pPr marL="571500" indent="-571500" algn="just" rtl="1">
              <a:spcBef>
                <a:spcPts val="1200"/>
              </a:spcBef>
              <a:spcAft>
                <a:spcPts val="1200"/>
              </a:spcAft>
              <a:buFont typeface="Wingdings" panose="05000000000000000000" pitchFamily="2" charset="2"/>
              <a:buChar char="v"/>
            </a:pPr>
            <a:r>
              <a:rPr lang="ar-SA" sz="4000" b="1" u="sng" dirty="0" smtClean="0">
                <a:solidFill>
                  <a:srgbClr val="C00000"/>
                </a:solidFill>
                <a:ea typeface="Calibri" panose="020F0502020204030204" pitchFamily="34" charset="0"/>
                <a:cs typeface="Times New Roman" panose="02020603050405020304" pitchFamily="18" charset="0"/>
              </a:rPr>
              <a:t>طرق فصل البروتوبلاست: </a:t>
            </a:r>
            <a:r>
              <a:rPr lang="en-US" sz="4000" b="1" u="sng" dirty="0" smtClean="0">
                <a:solidFill>
                  <a:srgbClr val="C00000"/>
                </a:solidFill>
                <a:ea typeface="Calibri" panose="020F0502020204030204" pitchFamily="34" charset="0"/>
                <a:cs typeface="Times New Roman" panose="02020603050405020304" pitchFamily="18" charset="0"/>
              </a:rPr>
              <a:t> </a:t>
            </a:r>
            <a:r>
              <a:rPr lang="en-US" sz="3600" b="1" u="sng" dirty="0">
                <a:solidFill>
                  <a:srgbClr val="C00000"/>
                </a:solidFill>
                <a:latin typeface="Times New Roman" panose="02020603050405020304" pitchFamily="18" charset="0"/>
                <a:ea typeface="Calibri" panose="020F0502020204030204" pitchFamily="34" charset="0"/>
                <a:cs typeface="Arial" panose="020B0604020202020204" pitchFamily="34" charset="0"/>
              </a:rPr>
              <a:t>Methods of isolation </a:t>
            </a:r>
            <a:r>
              <a:rPr lang="en-US" sz="3600" b="1" u="sng"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protoplast</a:t>
            </a:r>
          </a:p>
          <a:p>
            <a:pPr marL="457200" indent="-457200" algn="just" rtl="1">
              <a:spcBef>
                <a:spcPts val="1200"/>
              </a:spcBef>
              <a:spcAft>
                <a:spcPts val="1200"/>
              </a:spcAft>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تعتمد كفاءة فصل </a:t>
            </a:r>
            <a:r>
              <a:rPr lang="ar-SA" sz="2800" dirty="0" err="1" smtClean="0">
                <a:solidFill>
                  <a:prstClr val="black"/>
                </a:solidFill>
                <a:ea typeface="Calibri" panose="020F0502020204030204" pitchFamily="34" charset="0"/>
                <a:cs typeface="Times New Roman" panose="02020603050405020304" pitchFamily="18" charset="0"/>
              </a:rPr>
              <a:t>البروتوبلاست</a:t>
            </a:r>
            <a:r>
              <a:rPr lang="ar-SA" sz="2800" dirty="0" smtClean="0">
                <a:solidFill>
                  <a:prstClr val="black"/>
                </a:solidFill>
                <a:ea typeface="Calibri" panose="020F0502020204030204" pitchFamily="34" charset="0"/>
                <a:cs typeface="Times New Roman" panose="02020603050405020304" pitchFamily="18" charset="0"/>
              </a:rPr>
              <a:t> على إمكانية </a:t>
            </a:r>
            <a:r>
              <a:rPr lang="ar-SA" sz="2800" dirty="0" smtClean="0">
                <a:solidFill>
                  <a:srgbClr val="FF0000"/>
                </a:solidFill>
                <a:ea typeface="Calibri" panose="020F0502020204030204" pitchFamily="34" charset="0"/>
                <a:cs typeface="Times New Roman" panose="02020603050405020304" pitchFamily="18" charset="0"/>
              </a:rPr>
              <a:t>إزالة الجدار الخلوي </a:t>
            </a:r>
            <a:r>
              <a:rPr lang="ar-SA" sz="2800" dirty="0" smtClean="0">
                <a:solidFill>
                  <a:prstClr val="black"/>
                </a:solidFill>
                <a:ea typeface="Calibri" panose="020F0502020204030204" pitchFamily="34" charset="0"/>
                <a:cs typeface="Times New Roman" panose="02020603050405020304" pitchFamily="18" charset="0"/>
              </a:rPr>
              <a:t>مع عدم إحداث أضرار </a:t>
            </a:r>
            <a:r>
              <a:rPr lang="ar-SA" sz="2800" dirty="0" err="1" smtClean="0">
                <a:solidFill>
                  <a:prstClr val="black"/>
                </a:solidFill>
                <a:ea typeface="Calibri" panose="020F0502020204030204" pitchFamily="34" charset="0"/>
                <a:cs typeface="Times New Roman" panose="02020603050405020304" pitchFamily="18" charset="0"/>
              </a:rPr>
              <a:t>للبروتوبلاست</a:t>
            </a:r>
            <a:r>
              <a:rPr lang="ar-SA" sz="2800" dirty="0" smtClean="0">
                <a:solidFill>
                  <a:prstClr val="black"/>
                </a:solidFill>
                <a:ea typeface="Calibri" panose="020F0502020204030204" pitchFamily="34" charset="0"/>
                <a:cs typeface="Times New Roman" panose="02020603050405020304" pitchFamily="18" charset="0"/>
              </a:rPr>
              <a:t> </a:t>
            </a:r>
            <a:r>
              <a:rPr lang="ar-SA" sz="2800" dirty="0" err="1" smtClean="0">
                <a:solidFill>
                  <a:prstClr val="black"/>
                </a:solidFill>
                <a:ea typeface="Calibri" panose="020F0502020204030204" pitchFamily="34" charset="0"/>
                <a:cs typeface="Times New Roman" panose="02020603050405020304" pitchFamily="18" charset="0"/>
              </a:rPr>
              <a:t>والإحتفاظ</a:t>
            </a:r>
            <a:r>
              <a:rPr lang="ar-SA" sz="2800" dirty="0" smtClean="0">
                <a:solidFill>
                  <a:prstClr val="black"/>
                </a:solidFill>
                <a:ea typeface="Calibri" panose="020F0502020204030204" pitchFamily="34" charset="0"/>
                <a:cs typeface="Times New Roman" panose="02020603050405020304" pitchFamily="18" charset="0"/>
              </a:rPr>
              <a:t> بحيويته وذلك بتوفير بيئة ذات ضغط </a:t>
            </a:r>
            <a:r>
              <a:rPr lang="ar-SA" sz="2800" dirty="0" err="1" smtClean="0">
                <a:solidFill>
                  <a:prstClr val="black"/>
                </a:solidFill>
                <a:ea typeface="Calibri" panose="020F0502020204030204" pitchFamily="34" charset="0"/>
                <a:cs typeface="Times New Roman" panose="02020603050405020304" pitchFamily="18" charset="0"/>
              </a:rPr>
              <a:t>إسموزي</a:t>
            </a:r>
            <a:r>
              <a:rPr lang="ar-SA" sz="2800" dirty="0" smtClean="0">
                <a:solidFill>
                  <a:prstClr val="black"/>
                </a:solidFill>
                <a:ea typeface="Calibri" panose="020F0502020204030204" pitchFamily="34" charset="0"/>
                <a:cs typeface="Times New Roman" panose="02020603050405020304" pitchFamily="18" charset="0"/>
              </a:rPr>
              <a:t> مناسب بإستخدام مادة للمحافظة على ثبات الضغط </a:t>
            </a:r>
            <a:r>
              <a:rPr lang="ar-SA" sz="2800" dirty="0" err="1" smtClean="0">
                <a:solidFill>
                  <a:prstClr val="black"/>
                </a:solidFill>
                <a:ea typeface="Calibri" panose="020F0502020204030204" pitchFamily="34" charset="0"/>
                <a:cs typeface="Times New Roman" panose="02020603050405020304" pitchFamily="18" charset="0"/>
              </a:rPr>
              <a:t>الإسموزي</a:t>
            </a:r>
            <a:r>
              <a:rPr lang="ar-SA" sz="2800" dirty="0" smtClean="0">
                <a:solidFill>
                  <a:prstClr val="black"/>
                </a:solidFill>
                <a:ea typeface="Calibri" panose="020F0502020204030204" pitchFamily="34" charset="0"/>
                <a:cs typeface="Times New Roman" panose="02020603050405020304" pitchFamily="18" charset="0"/>
              </a:rPr>
              <a:t> يختلف تركيزها تبعاً لنوع النسيج النباتي والظروف التي ينمى فيها النبات</a:t>
            </a:r>
            <a:r>
              <a:rPr lang="en-US" sz="2800" dirty="0">
                <a:solidFill>
                  <a:prstClr val="black"/>
                </a:solidFill>
                <a:ea typeface="Calibri" panose="020F0502020204030204" pitchFamily="34" charset="0"/>
                <a:cs typeface="Times New Roman" panose="02020603050405020304" pitchFamily="18" charset="0"/>
              </a:rPr>
              <a:t>.</a:t>
            </a:r>
            <a:r>
              <a:rPr lang="ar-SA" sz="2800" dirty="0" smtClean="0">
                <a:solidFill>
                  <a:prstClr val="black"/>
                </a:solidFill>
                <a:ea typeface="Calibri" panose="020F0502020204030204" pitchFamily="34" charset="0"/>
                <a:cs typeface="Times New Roman" panose="02020603050405020304" pitchFamily="18" charset="0"/>
              </a:rPr>
              <a:t> </a:t>
            </a:r>
            <a:endParaRPr lang="en-US" sz="2800" dirty="0" smtClean="0">
              <a:solidFill>
                <a:prstClr val="black"/>
              </a:solidFill>
              <a:ea typeface="Calibri" panose="020F0502020204030204" pitchFamily="34" charset="0"/>
              <a:cs typeface="Times New Roman" panose="02020603050405020304" pitchFamily="18" charset="0"/>
            </a:endParaRPr>
          </a:p>
          <a:p>
            <a:pPr marL="457200" indent="-457200" algn="just" rtl="1">
              <a:spcBef>
                <a:spcPts val="1200"/>
              </a:spcBef>
              <a:spcAft>
                <a:spcPts val="1200"/>
              </a:spcAft>
              <a:buFont typeface="Arial" panose="020B0604020202020204" pitchFamily="34" charset="0"/>
              <a:buChar char="•"/>
            </a:pPr>
            <a:r>
              <a:rPr lang="ar-SA" sz="2800" dirty="0" smtClean="0">
                <a:solidFill>
                  <a:prstClr val="black"/>
                </a:solidFill>
                <a:ea typeface="Calibri" panose="020F0502020204030204" pitchFamily="34" charset="0"/>
                <a:cs typeface="Times New Roman" panose="02020603050405020304" pitchFamily="18" charset="0"/>
              </a:rPr>
              <a:t>من المعتاد إستخدام الأملاح المعدنية للمحافظة على ثبات الضغط الإسموزي ولكن مع تطور طرق الفصل </a:t>
            </a:r>
            <a:r>
              <a:rPr lang="ar-SA" sz="2800" dirty="0" smtClean="0">
                <a:solidFill>
                  <a:srgbClr val="FF0000"/>
                </a:solidFill>
                <a:ea typeface="Calibri" panose="020F0502020204030204" pitchFamily="34" charset="0"/>
                <a:cs typeface="Times New Roman" panose="02020603050405020304" pitchFamily="18" charset="0"/>
              </a:rPr>
              <a:t>تم إستبدال الأملاح بالسكريات</a:t>
            </a:r>
            <a:r>
              <a:rPr lang="ar-SA" sz="28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9561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0"/>
            <a:ext cx="11954283" cy="4339650"/>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ar-SA" sz="3200" b="1" dirty="0" smtClean="0">
                <a:solidFill>
                  <a:srgbClr val="00B050"/>
                </a:solidFill>
                <a:ea typeface="Calibri" panose="020F0502020204030204" pitchFamily="34" charset="0"/>
                <a:cs typeface="Times New Roman" panose="02020603050405020304" pitchFamily="18" charset="0"/>
              </a:rPr>
              <a:t>لماذا تفضل السكريات عن الأملاح في المحافظة على ثبات الضغط </a:t>
            </a:r>
            <a:r>
              <a:rPr lang="ar-SA" sz="3200" b="1" dirty="0" err="1" smtClean="0">
                <a:solidFill>
                  <a:srgbClr val="00B050"/>
                </a:solidFill>
                <a:ea typeface="Calibri" panose="020F0502020204030204" pitchFamily="34" charset="0"/>
                <a:cs typeface="Times New Roman" panose="02020603050405020304" pitchFamily="18" charset="0"/>
              </a:rPr>
              <a:t>الإسموزي</a:t>
            </a:r>
            <a:r>
              <a:rPr lang="ar-SA" sz="3200" b="1" dirty="0" smtClean="0">
                <a:solidFill>
                  <a:srgbClr val="00B050"/>
                </a:solidFill>
                <a:ea typeface="Calibri" panose="020F0502020204030204" pitchFamily="34" charset="0"/>
                <a:cs typeface="Times New Roman" panose="02020603050405020304" pitchFamily="18" charset="0"/>
              </a:rPr>
              <a:t>؟</a:t>
            </a:r>
            <a:endParaRPr lang="en-US" sz="2800" b="1" dirty="0" smtClean="0">
              <a:solidFill>
                <a:srgbClr val="00B050"/>
              </a:solidFill>
              <a:ea typeface="Calibri" panose="020F0502020204030204" pitchFamily="34" charset="0"/>
              <a:cs typeface="Arial" panose="020B0604020202020204" pitchFamily="34" charset="0"/>
            </a:endParaRPr>
          </a:p>
          <a:p>
            <a:pPr algn="just" rtl="1">
              <a:lnSpc>
                <a:spcPct val="150000"/>
              </a:lnSpc>
            </a:pPr>
            <a:r>
              <a:rPr lang="ar-SA" sz="2800" b="1" u="sng" dirty="0" smtClean="0">
                <a:solidFill>
                  <a:prstClr val="black"/>
                </a:solidFill>
                <a:ea typeface="Calibri" panose="020F0502020204030204" pitchFamily="34" charset="0"/>
                <a:cs typeface="Times New Roman" panose="02020603050405020304" pitchFamily="18" charset="0"/>
              </a:rPr>
              <a:t>للأسباب التالية:</a:t>
            </a:r>
            <a:endParaRPr lang="en-US" sz="2400" b="1" u="sng"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الفصل بالإنزيمات يحتاج لفترة طويلة من التحضين في بيئة الفصل، وخلال هذه الفترة فإن معدّل </a:t>
            </a:r>
            <a:r>
              <a:rPr lang="ar-SA" sz="2400" dirty="0" err="1" smtClean="0">
                <a:solidFill>
                  <a:prstClr val="black"/>
                </a:solidFill>
                <a:ea typeface="Calibri" panose="020F0502020204030204" pitchFamily="34" charset="0"/>
                <a:cs typeface="Times New Roman" panose="02020603050405020304" pitchFamily="18" charset="0"/>
              </a:rPr>
              <a:t>إختراق</a:t>
            </a:r>
            <a:r>
              <a:rPr lang="ar-SA" sz="2400" dirty="0" smtClean="0">
                <a:solidFill>
                  <a:prstClr val="black"/>
                </a:solidFill>
                <a:ea typeface="Calibri" panose="020F0502020204030204" pitchFamily="34" charset="0"/>
                <a:cs typeface="Times New Roman" panose="02020603050405020304" pitchFamily="18" charset="0"/>
              </a:rPr>
              <a:t> الأملاح </a:t>
            </a:r>
            <a:r>
              <a:rPr lang="ar-SA" sz="2400" dirty="0" err="1" smtClean="0">
                <a:solidFill>
                  <a:prstClr val="black"/>
                </a:solidFill>
                <a:ea typeface="Calibri" panose="020F0502020204030204" pitchFamily="34" charset="0"/>
                <a:cs typeface="Times New Roman" panose="02020603050405020304" pitchFamily="18" charset="0"/>
              </a:rPr>
              <a:t>للبروتوبلاست</a:t>
            </a:r>
            <a:r>
              <a:rPr lang="ar-SA" sz="2400" dirty="0" smtClean="0">
                <a:solidFill>
                  <a:prstClr val="black"/>
                </a:solidFill>
                <a:ea typeface="Calibri" panose="020F0502020204030204" pitchFamily="34" charset="0"/>
                <a:cs typeface="Times New Roman" panose="02020603050405020304" pitchFamily="18" charset="0"/>
              </a:rPr>
              <a:t> يكون أعلى من السكريات.</a:t>
            </a:r>
            <a:endParaRPr lang="en-US" sz="2000" dirty="0" smtClean="0">
              <a:solidFill>
                <a:prstClr val="black"/>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2400" dirty="0" smtClean="0">
                <a:solidFill>
                  <a:prstClr val="black"/>
                </a:solidFill>
                <a:ea typeface="Calibri" panose="020F0502020204030204" pitchFamily="34" charset="0"/>
                <a:cs typeface="Times New Roman" panose="02020603050405020304" pitchFamily="18" charset="0"/>
              </a:rPr>
              <a:t>في بعض الأحيان يقلل </a:t>
            </a:r>
            <a:r>
              <a:rPr lang="ar-SA" sz="2400" dirty="0" err="1" smtClean="0">
                <a:solidFill>
                  <a:prstClr val="black"/>
                </a:solidFill>
                <a:ea typeface="Calibri" panose="020F0502020204030204" pitchFamily="34" charset="0"/>
                <a:cs typeface="Times New Roman" panose="02020603050405020304" pitchFamily="18" charset="0"/>
              </a:rPr>
              <a:t>إستخدام</a:t>
            </a:r>
            <a:r>
              <a:rPr lang="ar-SA" sz="2400" dirty="0" smtClean="0">
                <a:solidFill>
                  <a:prstClr val="black"/>
                </a:solidFill>
                <a:ea typeface="Calibri" panose="020F0502020204030204" pitchFamily="34" charset="0"/>
                <a:cs typeface="Times New Roman" panose="02020603050405020304" pitchFamily="18" charset="0"/>
              </a:rPr>
              <a:t> الأملاح المعدنية من كفاءة الإنزيمات في التخلص من الجدار الخلوي.</a:t>
            </a:r>
            <a:endParaRPr lang="en-US" sz="2000" dirty="0" smtClean="0">
              <a:solidFill>
                <a:prstClr val="black"/>
              </a:solidFill>
              <a:ea typeface="Calibri" panose="020F0502020204030204" pitchFamily="34" charset="0"/>
              <a:cs typeface="Arial" panose="020B0604020202020204" pitchFamily="34" charset="0"/>
            </a:endParaRPr>
          </a:p>
          <a:p>
            <a:pPr algn="just" rtl="1">
              <a:lnSpc>
                <a:spcPct val="150000"/>
              </a:lnSpc>
            </a:pPr>
            <a:r>
              <a:rPr lang="ar-SA" sz="2400" dirty="0" smtClean="0">
                <a:solidFill>
                  <a:srgbClr val="FF0000"/>
                </a:solidFill>
                <a:ea typeface="Calibri" panose="020F0502020204030204" pitchFamily="34" charset="0"/>
                <a:cs typeface="Times New Roman" panose="02020603050405020304" pitchFamily="18" charset="0"/>
              </a:rPr>
              <a:t>وعموماً يعتبر </a:t>
            </a:r>
            <a:r>
              <a:rPr lang="ar-SA" sz="2400" dirty="0" err="1" smtClean="0">
                <a:solidFill>
                  <a:srgbClr val="FF0000"/>
                </a:solidFill>
                <a:ea typeface="Calibri" panose="020F0502020204030204" pitchFamily="34" charset="0"/>
                <a:cs typeface="Times New Roman" panose="02020603050405020304" pitchFamily="18" charset="0"/>
              </a:rPr>
              <a:t>المانيتول</a:t>
            </a:r>
            <a:r>
              <a:rPr lang="ar-SA" sz="2400" dirty="0" smtClean="0">
                <a:solidFill>
                  <a:srgbClr val="FF0000"/>
                </a:solidFill>
                <a:ea typeface="Calibri" panose="020F0502020204030204" pitchFamily="34" charset="0"/>
                <a:cs typeface="Times New Roman" panose="02020603050405020304" pitchFamily="18" charset="0"/>
              </a:rPr>
              <a:t> أفضل مادة تستخدم للمحافظة على الضغط </a:t>
            </a:r>
            <a:r>
              <a:rPr lang="ar-SA" sz="2400" dirty="0" err="1" smtClean="0">
                <a:solidFill>
                  <a:srgbClr val="FF0000"/>
                </a:solidFill>
                <a:ea typeface="Calibri" panose="020F0502020204030204" pitchFamily="34" charset="0"/>
                <a:cs typeface="Times New Roman" panose="02020603050405020304" pitchFamily="18" charset="0"/>
              </a:rPr>
              <a:t>الإسموزي</a:t>
            </a:r>
            <a:r>
              <a:rPr lang="ar-SA" sz="2400" dirty="0" smtClean="0">
                <a:solidFill>
                  <a:srgbClr val="FF0000"/>
                </a:solidFill>
                <a:ea typeface="Calibri" panose="020F0502020204030204" pitchFamily="34" charset="0"/>
                <a:cs typeface="Times New Roman" panose="02020603050405020304" pitchFamily="18" charset="0"/>
              </a:rPr>
              <a:t> </a:t>
            </a:r>
            <a:r>
              <a:rPr lang="ar-SA" sz="2400" dirty="0" err="1" smtClean="0">
                <a:solidFill>
                  <a:srgbClr val="FF0000"/>
                </a:solidFill>
                <a:ea typeface="Calibri" panose="020F0502020204030204" pitchFamily="34" charset="0"/>
                <a:cs typeface="Times New Roman" panose="02020603050405020304" pitchFamily="18" charset="0"/>
              </a:rPr>
              <a:t>للبروتوبلاست</a:t>
            </a:r>
            <a:r>
              <a:rPr lang="ar-SA" sz="2400" dirty="0" smtClean="0">
                <a:solidFill>
                  <a:srgbClr val="FF0000"/>
                </a:solidFill>
                <a:ea typeface="Calibri" panose="020F0502020204030204" pitchFamily="34" charset="0"/>
                <a:cs typeface="Times New Roman" panose="02020603050405020304" pitchFamily="18" charset="0"/>
              </a:rPr>
              <a:t> وهذا يرجع إلى بطئ </a:t>
            </a:r>
            <a:r>
              <a:rPr lang="ar-SA" sz="2400" dirty="0" err="1" smtClean="0">
                <a:solidFill>
                  <a:srgbClr val="FF0000"/>
                </a:solidFill>
                <a:ea typeface="Calibri" panose="020F0502020204030204" pitchFamily="34" charset="0"/>
                <a:cs typeface="Times New Roman" panose="02020603050405020304" pitchFamily="18" charset="0"/>
              </a:rPr>
              <a:t>إختراقها</a:t>
            </a:r>
            <a:r>
              <a:rPr lang="ar-SA" sz="2400" dirty="0" smtClean="0">
                <a:solidFill>
                  <a:srgbClr val="FF0000"/>
                </a:solidFill>
                <a:ea typeface="Calibri" panose="020F0502020204030204" pitchFamily="34" charset="0"/>
                <a:cs typeface="Times New Roman" panose="02020603050405020304" pitchFamily="18" charset="0"/>
              </a:rPr>
              <a:t> للخلية.</a:t>
            </a:r>
            <a:endParaRPr lang="en-US" sz="2000" dirty="0">
              <a:solidFill>
                <a:srgbClr val="FF0000"/>
              </a:solidFill>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152491" y="4339650"/>
            <a:ext cx="10052538" cy="1990406"/>
          </a:xfrm>
          <a:prstGeom prst="rect">
            <a:avLst/>
          </a:prstGeom>
        </p:spPr>
      </p:pic>
    </p:spTree>
    <p:extLst>
      <p:ext uri="{BB962C8B-B14F-4D97-AF65-F5344CB8AC3E}">
        <p14:creationId xmlns:p14="http://schemas.microsoft.com/office/powerpoint/2010/main" val="6106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5344" y="487680"/>
            <a:ext cx="11728704" cy="3422796"/>
          </a:xfrm>
          <a:prstGeom prst="rect">
            <a:avLst/>
          </a:prstGeom>
          <a:noFill/>
        </p:spPr>
        <p:txBody>
          <a:bodyPr wrap="square" rtlCol="0">
            <a:spAutoFit/>
          </a:bodyPr>
          <a:lstStyle/>
          <a:p>
            <a:pPr algn="just" rtl="1">
              <a:lnSpc>
                <a:spcPct val="150000"/>
              </a:lnSpc>
            </a:pPr>
            <a:r>
              <a:rPr lang="ar-SA" sz="3200" b="1" dirty="0" smtClean="0">
                <a:solidFill>
                  <a:srgbClr val="FF0000"/>
                </a:solidFill>
                <a:ea typeface="Calibri" panose="020F0502020204030204" pitchFamily="34" charset="0"/>
                <a:cs typeface="Times New Roman" panose="02020603050405020304" pitchFamily="18" charset="0"/>
              </a:rPr>
              <a:t>و هناك طريقتين أساسيتين لفصل </a:t>
            </a:r>
            <a:r>
              <a:rPr lang="ar-SA" sz="3200" b="1" dirty="0" err="1" smtClean="0">
                <a:solidFill>
                  <a:srgbClr val="FF0000"/>
                </a:solidFill>
                <a:ea typeface="Calibri" panose="020F0502020204030204" pitchFamily="34" charset="0"/>
                <a:cs typeface="Times New Roman" panose="02020603050405020304" pitchFamily="18" charset="0"/>
              </a:rPr>
              <a:t>البروتوبلاست</a:t>
            </a:r>
            <a:r>
              <a:rPr lang="ar-SA" sz="3200" b="1" dirty="0" smtClean="0">
                <a:solidFill>
                  <a:srgbClr val="FF0000"/>
                </a:solidFill>
                <a:ea typeface="Calibri" panose="020F0502020204030204" pitchFamily="34" charset="0"/>
                <a:cs typeface="Times New Roman" panose="02020603050405020304" pitchFamily="18" charset="0"/>
              </a:rPr>
              <a:t> من الجدار الخلوي وهما:</a:t>
            </a:r>
            <a:endParaRPr lang="en-US" sz="2800" b="1" dirty="0">
              <a:solidFill>
                <a:srgbClr val="FF0000"/>
              </a:solidFill>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3600" dirty="0" smtClean="0">
                <a:ea typeface="Calibri" panose="020F0502020204030204" pitchFamily="34" charset="0"/>
                <a:cs typeface="Times New Roman" panose="02020603050405020304" pitchFamily="18" charset="0"/>
              </a:rPr>
              <a:t>الفصل الميكانيكي (</a:t>
            </a:r>
            <a:r>
              <a:rPr lang="en-US" sz="3600" dirty="0" smtClean="0">
                <a:latin typeface="Times New Roman" panose="02020603050405020304" pitchFamily="18" charset="0"/>
                <a:ea typeface="Calibri" panose="020F0502020204030204" pitchFamily="34" charset="0"/>
                <a:cs typeface="Arial" panose="020B0604020202020204" pitchFamily="34" charset="0"/>
              </a:rPr>
              <a:t>Mechanical Isolation</a:t>
            </a:r>
            <a:r>
              <a:rPr lang="ar-SA" sz="3600" dirty="0" smtClean="0">
                <a:ea typeface="Calibri" panose="020F0502020204030204" pitchFamily="34" charset="0"/>
                <a:cs typeface="Times New Roman" panose="02020603050405020304" pitchFamily="18" charset="0"/>
              </a:rPr>
              <a:t>)</a:t>
            </a:r>
            <a:endParaRPr lang="en-US" sz="3200" dirty="0" smtClean="0">
              <a:ea typeface="Calibri" panose="020F0502020204030204" pitchFamily="34" charset="0"/>
              <a:cs typeface="Arial" panose="020B0604020202020204" pitchFamily="34" charset="0"/>
            </a:endParaRPr>
          </a:p>
          <a:p>
            <a:pPr marL="342900" indent="-342900" algn="just" rtl="1">
              <a:lnSpc>
                <a:spcPct val="150000"/>
              </a:lnSpc>
              <a:buFont typeface="+mj-lt"/>
              <a:buAutoNum type="arabicPeriod"/>
            </a:pPr>
            <a:r>
              <a:rPr lang="ar-SA" sz="3600" dirty="0" smtClean="0">
                <a:ea typeface="Calibri" panose="020F0502020204030204" pitchFamily="34" charset="0"/>
                <a:cs typeface="Times New Roman" panose="02020603050405020304" pitchFamily="18" charset="0"/>
              </a:rPr>
              <a:t>الفصل الخلوي (</a:t>
            </a:r>
            <a:r>
              <a:rPr lang="ar-SA" sz="3600" dirty="0" err="1" smtClean="0">
                <a:ea typeface="Calibri" panose="020F0502020204030204" pitchFamily="34" charset="0"/>
                <a:cs typeface="Times New Roman" panose="02020603050405020304" pitchFamily="18" charset="0"/>
              </a:rPr>
              <a:t>الإنزيمي</a:t>
            </a:r>
            <a:r>
              <a:rPr lang="ar-SA" sz="3600" dirty="0" smtClean="0">
                <a:ea typeface="Calibri" panose="020F0502020204030204" pitchFamily="34" charset="0"/>
                <a:cs typeface="Times New Roman" panose="02020603050405020304" pitchFamily="18" charset="0"/>
              </a:rPr>
              <a:t> ) (</a:t>
            </a:r>
            <a:r>
              <a:rPr lang="en-US" sz="3600" dirty="0" smtClean="0">
                <a:latin typeface="Times New Roman" panose="02020603050405020304" pitchFamily="18" charset="0"/>
                <a:ea typeface="Calibri" panose="020F0502020204030204" pitchFamily="34" charset="0"/>
                <a:cs typeface="Arial" panose="020B0604020202020204" pitchFamily="34" charset="0"/>
              </a:rPr>
              <a:t>Enzymatic Isolation</a:t>
            </a:r>
            <a:r>
              <a:rPr lang="ar-SA" sz="4000" dirty="0" smtClean="0">
                <a:ea typeface="Calibri" panose="020F0502020204030204" pitchFamily="34" charset="0"/>
                <a:cs typeface="Times New Roman" panose="02020603050405020304" pitchFamily="18" charset="0"/>
              </a:rPr>
              <a:t>)</a:t>
            </a:r>
            <a:endParaRPr lang="en-US" sz="4000" dirty="0" smtClean="0">
              <a:ea typeface="Calibri" panose="020F0502020204030204" pitchFamily="34" charset="0"/>
              <a:cs typeface="Times New Roman" panose="02020603050405020304" pitchFamily="18" charset="0"/>
            </a:endParaRPr>
          </a:p>
          <a:p>
            <a:pPr marL="342900" indent="-342900" algn="just" rtl="1">
              <a:lnSpc>
                <a:spcPct val="150000"/>
              </a:lnSpc>
              <a:buFont typeface="+mj-lt"/>
              <a:buAutoNum type="arabicPeriod"/>
            </a:pPr>
            <a:endParaRPr lang="en-US" sz="36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8797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590</TotalTime>
  <Words>1065</Words>
  <Application>Microsoft Office PowerPoint</Application>
  <PresentationFormat>Widescreen</PresentationFormat>
  <Paragraphs>95</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ＭＳ Ｐゴシック</vt:lpstr>
      <vt:lpstr>Arial</vt:lpstr>
      <vt:lpstr>Arial Black</vt:lpstr>
      <vt:lpstr>Bodoni MT Black</vt:lpstr>
      <vt:lpstr>Calibri</vt:lpstr>
      <vt:lpstr>Calibri Light</vt:lpstr>
      <vt:lpstr>Garamond</vt:lpstr>
      <vt:lpstr>Tahoma</vt:lpstr>
      <vt:lpstr>Times New Roman</vt:lpstr>
      <vt:lpstr>Wingdings</vt:lpstr>
      <vt:lpstr>1_أثر رجعي</vt:lpstr>
      <vt:lpstr>Tissue Culture Applications تطبيقات زراعة الأنسجة </vt:lpstr>
      <vt:lpstr> Tissue Culture Applicationsتطبيقات زراعة الأنسجة </vt:lpstr>
      <vt:lpstr>Tissue Culture Applicationsتطبيقات زراعة الانسجة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Mechanical Method </vt:lpstr>
      <vt:lpstr>PowerPoint Presentation</vt:lpstr>
      <vt:lpstr>PowerPoint Presentation</vt:lpstr>
      <vt:lpstr>PowerPoint Presentation</vt:lpstr>
      <vt:lpstr>PowerPoint Presentation</vt:lpstr>
      <vt:lpstr>PowerPoint Presentation</vt:lpstr>
      <vt:lpstr>الطريقة الانزيمية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maha abanomai</cp:lastModifiedBy>
  <cp:revision>48</cp:revision>
  <dcterms:created xsi:type="dcterms:W3CDTF">2017-12-28T14:15:20Z</dcterms:created>
  <dcterms:modified xsi:type="dcterms:W3CDTF">2022-10-17T03:54:27Z</dcterms:modified>
</cp:coreProperties>
</file>