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315" r:id="rId2"/>
    <p:sldId id="276" r:id="rId3"/>
    <p:sldId id="277" r:id="rId4"/>
    <p:sldId id="279" r:id="rId5"/>
    <p:sldId id="283" r:id="rId6"/>
    <p:sldId id="317" r:id="rId7"/>
    <p:sldId id="275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03" r:id="rId21"/>
    <p:sldId id="304" r:id="rId22"/>
    <p:sldId id="306" r:id="rId23"/>
    <p:sldId id="309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5EF465-1E56-470D-9CD8-7751DDC6D19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CE9AE2-6FC1-49C1-8AB6-34DC65F29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pull dir="d"/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609600" y="2249424"/>
            <a:ext cx="10972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</a:rPr>
              <a:t>العوامل التي تؤثر على زراعة الأنسجة</a:t>
            </a:r>
            <a:endParaRPr lang="en-US" sz="4800" b="1" dirty="0">
              <a:solidFill>
                <a:srgbClr val="C00000"/>
              </a:solidFill>
            </a:endParaRPr>
          </a:p>
          <a:p>
            <a:endParaRPr lang="ar-SA" altLang="zh-TW" sz="4800" b="1" dirty="0" smtClean="0">
              <a:solidFill>
                <a:srgbClr val="000000"/>
              </a:solidFill>
              <a:ea typeface="PMingLiU" pitchFamily="1" charset="-120"/>
            </a:endParaRPr>
          </a:p>
          <a:p>
            <a:pPr algn="ctr"/>
            <a:r>
              <a:rPr lang="en-US" altLang="zh-TW" sz="4800" b="1" dirty="0" smtClean="0">
                <a:solidFill>
                  <a:srgbClr val="000000"/>
                </a:solidFill>
                <a:ea typeface="PMingLiU" pitchFamily="1" charset="-120"/>
              </a:rPr>
              <a:t>Factors </a:t>
            </a:r>
            <a:r>
              <a:rPr lang="en-US" altLang="zh-TW" sz="4800" b="1" dirty="0">
                <a:solidFill>
                  <a:srgbClr val="000000"/>
                </a:solidFill>
                <a:ea typeface="PMingLiU" pitchFamily="1" charset="-120"/>
              </a:rPr>
              <a:t>affecting tissue </a:t>
            </a:r>
            <a:r>
              <a:rPr lang="en-US" altLang="zh-TW" sz="4800" b="1" dirty="0" smtClean="0">
                <a:solidFill>
                  <a:srgbClr val="000000"/>
                </a:solidFill>
                <a:ea typeface="PMingLiU" pitchFamily="1" charset="-120"/>
              </a:rPr>
              <a:t>culture</a:t>
            </a:r>
            <a:endParaRPr lang="ar-SA" altLang="zh-TW" sz="4800" b="1" dirty="0" smtClean="0">
              <a:solidFill>
                <a:srgbClr val="000000"/>
              </a:solidFill>
              <a:ea typeface="PMingLiU" pitchFamily="1" charset="-12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87645" y="3595776"/>
            <a:ext cx="5731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يتم تخليق الأوكسينات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حيوياُ في القمم النامية ، ويُطلق على الهرمون إسم أوكسين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وله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القدرة على التحكُّم في عمليات محدَّدة من النمو والتَكَشُّف كإستطالة الخلايا ويرجع إكتشاف الأوكسينات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إلى العالم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Went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سنة 1926.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3" y="3082117"/>
            <a:ext cx="3141040" cy="34710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29" y="637648"/>
            <a:ext cx="9007267" cy="177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2595417"/>
            <a:ext cx="4514626" cy="7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6810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1853" y="954093"/>
            <a:ext cx="4504758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طريقة تأثير الأوكسينات في زراعة الأنسجة:</a:t>
            </a:r>
            <a:endParaRPr lang="en-US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542" y="1691988"/>
            <a:ext cx="6149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يعمل الأوكسين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</a:t>
            </a:r>
            <a:r>
              <a:rPr lang="ar-S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) على الإسراع من نمو الأنسجة بتمدُّد وانقسام الخلايا ويتم ذلك طبقاً لنظريتين: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7372" y="3576302"/>
            <a:ext cx="1141207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النظرية </a:t>
            </a:r>
            <a:r>
              <a:rPr lang="ar-SA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الاولى </a:t>
            </a:r>
            <a:r>
              <a:rPr lang="ar-SA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ضخ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أيون الهيدروجين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خلال جُدُر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الخلايا الى داخل الخلايا  ، حيث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يعمل إرتباط الأوكسين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بجُدُر الخلايا على تكسير اللبيدات المكونة لها وبذلك تزداد حموضة الجدار وتزداد مطاطية جُدُر الخلايا وزيادة معدل إمتصاص أيون البوتاسيوم إلى الخلايا لمعادلة أيون الهيدروجين 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داخلها .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يترتَّب على هذا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تغير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قيمة الضغط الإسموزي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للخلية( انخفاض جهد الماء فيها ) 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وزيادة قدرتها على إمتصاص الماء وتمدُّد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الخلايا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5" y="297448"/>
            <a:ext cx="4787858" cy="2571257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11510027" y="3598080"/>
            <a:ext cx="681973" cy="562991"/>
            <a:chOff x="11447438" y="3525640"/>
            <a:chExt cx="681973" cy="562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6497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0494" y="679343"/>
            <a:ext cx="1044388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وبهذه الطريقة يعمل الأوكسين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 بطريقة غير مباشرة على إستحثاث تصنيع إنزيم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ATPes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الموجود في الغشاء الخلوي والمسؤول عن نقل أيونات الهيدروجين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والهيدروكسيل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OH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من وإلى الخلية فتزيد نفاذية الجُدُر للأيونات الأُخرى </a:t>
            </a:r>
            <a:r>
              <a:rPr lang="ar-SA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وهذه النظرية تُعَدّ أكثر النظريات قبولاً لتفسير النمو السريع الحادث للخلايا عند إضافة الأوكسين (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Auxin</a:t>
            </a:r>
            <a:r>
              <a:rPr lang="ar-SA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383" y="2573390"/>
            <a:ext cx="109416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أما النظرية </a:t>
            </a:r>
            <a:r>
              <a:rPr lang="ar-SA" sz="2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الثانية</a:t>
            </a:r>
            <a:r>
              <a:rPr lang="ar-SA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فتفترض 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أن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Auxins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تُساعد على زيادة معدل تصنيع الأحماض النووية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mRNA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وبالتالي زيادة مُعَدَّل </a:t>
            </a:r>
            <a:r>
              <a:rPr lang="ar-SA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تصنيع أنواع مُحدّدة من البروتينات 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التي تزيد من مُعدّل إستطالة الخلايا وانقسامها.</a:t>
            </a:r>
            <a:endParaRPr lang="en-US" sz="2000" b="1" dirty="0"/>
          </a:p>
        </p:txBody>
      </p:sp>
      <p:grpSp>
        <p:nvGrpSpPr>
          <p:cNvPr id="3" name="Group 6"/>
          <p:cNvGrpSpPr/>
          <p:nvPr/>
        </p:nvGrpSpPr>
        <p:grpSpPr>
          <a:xfrm>
            <a:off x="11510027" y="3630724"/>
            <a:ext cx="681973" cy="562991"/>
            <a:chOff x="11447438" y="3525640"/>
            <a:chExt cx="681973" cy="562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" y="4093520"/>
            <a:ext cx="10572876" cy="19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32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3703" y="565423"/>
            <a:ext cx="6843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أما عن تأثير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عملية التَكَشُّف في مزارع الأنسجة فيبدو أن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قادرة على تنشيط المعلومات الوراثية والفسيولوجية المخزونة في جينوم الخلية والتي تقود إلى عمليات التَكَشُّف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لكن تظل ميكانيكية عمل الأوكسين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التَكَشُّف غير معروفة بالتفصيل حتى الآن.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4628" y="3193952"/>
            <a:ext cx="3821879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تأثير الأوكسينات في زراعة الأنسجة:</a:t>
            </a:r>
            <a:endParaRPr lang="en-US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6748" y="3865717"/>
            <a:ext cx="5138234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تُستعمل الأنواع المختلفة من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زراعة الأنسجة بتركيزات متباينة لتحقيق أحد الأهداف الآتية: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68442" y="3381935"/>
            <a:ext cx="11208404" cy="8965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8" y="3641202"/>
            <a:ext cx="6420997" cy="2466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565423"/>
            <a:ext cx="4701824" cy="27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796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752785"/>
            <a:ext cx="3352800" cy="2849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730" y="3787675"/>
            <a:ext cx="1088315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ويتطلب إحداث التَكَشَّف في مزارع الأنسجة حدوث إتزان بين كلاً من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والسيتوكينينات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)، وعندما تكون هذه النسبة منخفضة فإنه يتوقع حدوث تَكَشُّف للمجموع الخضري وإذا كانت هذه النسبة بين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والسيتوكينينات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مرتفعة فإن المتوقع هو تَكَشُّف الجذور 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وغالباً تُستخدم بيئة محتوية على الأوكسينات (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ar-SA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فقط او كميه محدوده وصغيره من السيتوكاينينات معها في 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المرحلة التالية لإستطالة الأفرع لدفعها للتجذير قبل نقلها إلى خارج المعمل.</a:t>
            </a:r>
            <a:endParaRPr lang="en-US" sz="2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6423" y="1293570"/>
            <a:ext cx="7890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غالباً تضاف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Auxins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بغرض إنتاج الكالُس وبالرغم من تأثير استعمال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2,4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Dichlorophenoxyacetic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acid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أو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2,4-D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على التغيرات الوراثية فإنه قد يُستخدم في بداية الزراعة وبتركيز منخفض في </a:t>
            </a:r>
            <a:r>
              <a:rPr lang="ar-SA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مدى 1-3 ملجم/لتر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لدفع تكوين الكالُس الذي يتم نقله إلى بيئة محتوية على نوع آخر من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Auxins</a:t>
            </a:r>
            <a:r>
              <a:rPr lang="ar-S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لا ستحثاث نمو المجموع الخضري من الكالس .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492597"/>
            <a:ext cx="4958769" cy="915944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11566384" y="232385"/>
            <a:ext cx="625616" cy="507897"/>
            <a:chOff x="11447438" y="3525640"/>
            <a:chExt cx="681973" cy="5629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583152" y="3544728"/>
              <a:ext cx="457200" cy="543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62508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9563" y="1210060"/>
            <a:ext cx="7058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b="1" dirty="0">
                <a:ea typeface="Calibri" panose="020F0502020204030204" pitchFamily="34" charset="0"/>
                <a:cs typeface="Times New Roman" panose="02020603050405020304" pitchFamily="18" charset="0"/>
              </a:rPr>
              <a:t>على العكس من السيتوكينينات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Cytokinins</a:t>
            </a:r>
            <a:r>
              <a:rPr lang="ar-SA" b="1" dirty="0">
                <a:ea typeface="Calibri" panose="020F0502020204030204" pitchFamily="34" charset="0"/>
                <a:cs typeface="Times New Roman" panose="02020603050405020304" pitchFamily="18" charset="0"/>
              </a:rPr>
              <a:t>) فإن الأوكسينات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Auxins</a:t>
            </a:r>
            <a:r>
              <a:rPr lang="ar-SA" b="1" dirty="0">
                <a:ea typeface="Calibri" panose="020F0502020204030204" pitchFamily="34" charset="0"/>
                <a:cs typeface="Times New Roman" panose="02020603050405020304" pitchFamily="18" charset="0"/>
              </a:rPr>
              <a:t>) تُثَبِّط تصنيع الكلوروفيل في الأنسجة النباتية المنزرعة للعديد من النباتات كالبسلة والطماطم </a:t>
            </a:r>
            <a:r>
              <a:rPr lang="ar-S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والبطاطس لذلك تسخدم الاوكسينات بكميات ضئيلة جدا عند استحداث تكون الامجموع الخضري او الافرع مع السيتوكاينينات .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9" y="490452"/>
            <a:ext cx="4290920" cy="2601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4839" y="3893962"/>
            <a:ext cx="7167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يتم دفع الأنسجة إلى بدء تكوين الأجنة الجسدية في وجود الأوكسينات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بتركيز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معين إلا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 اكتمال تكوين ونضج الأجنة يتطلب خفض تركيزها أو نقل الأنسجة إلى بيئة خالية تماماً من الأوكسينات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)، حيث تستحث الأوكسينات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Auxins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تكوين الأجنة لكنها توقف إنقسام هذه الخلايا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المُستَحَثّة اذا كان تركيز الاوكسينات عالي نسبيا في بيئة النمو 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9" y="3340352"/>
            <a:ext cx="4290920" cy="3357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351248"/>
            <a:ext cx="4932603" cy="1164014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11537467" y="548053"/>
            <a:ext cx="625616" cy="522403"/>
            <a:chOff x="11447438" y="3525640"/>
            <a:chExt cx="681973" cy="5790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554758" y="3592967"/>
              <a:ext cx="457200" cy="51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solidFill>
                    <a:srgbClr val="FF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786743"/>
            <a:ext cx="4708136" cy="1107219"/>
          </a:xfrm>
          <a:prstGeom prst="rect">
            <a:avLst/>
          </a:prstGeom>
        </p:spPr>
      </p:pic>
      <p:grpSp>
        <p:nvGrpSpPr>
          <p:cNvPr id="4" name="Group 13"/>
          <p:cNvGrpSpPr/>
          <p:nvPr/>
        </p:nvGrpSpPr>
        <p:grpSpPr>
          <a:xfrm>
            <a:off x="11579899" y="3059663"/>
            <a:ext cx="625616" cy="507897"/>
            <a:chOff x="11447438" y="3525640"/>
            <a:chExt cx="681973" cy="5629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583152" y="3544728"/>
              <a:ext cx="457200" cy="51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solidFill>
                    <a:srgbClr val="FF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63498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2855" y="1597769"/>
            <a:ext cx="8426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تمثل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السيتوكينينات إحدى مجموعات منظمات النمو وتلعب دوراً أساسياً في إنقسام وتكَشُّف الخلايا في مزارع الأنسجة كما أن لها العديد من التأثيرات الفسيولوجية </a:t>
            </a:r>
            <a:r>
              <a:rPr lang="ar-SA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الأخرى.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أول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من إكتشف السيتوكينينات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Cytokinins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) هو العالم 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Miller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) سنة 1956.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8" y="684924"/>
            <a:ext cx="3131118" cy="2901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9269" y="3238286"/>
            <a:ext cx="6571716" cy="5871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طريقة تأثير السيتوكينينات (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زراعة الأنسجة:</a:t>
            </a:r>
            <a:endParaRPr lang="en-US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302" y="3895772"/>
            <a:ext cx="11317615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يُعتقد أن السيتوكينينات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لها دوراً في إنقسام الحلية وهناك أدلّة على وجود إرتباط بين السيتوكينينات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وتصنيع الأحماض النووية والبروتينات، وقد ثبت دخول السيتوكينينات في تصنيع الحامض النووي 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RNA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لأنها تحتوي على مجموعة الأدنين والتي تُعتَبَر إحدى القواعد النيتروجينية الأساسية في تخليقه، كذلك وُجِد أن لها دوراً في تنشيط تخليق بعض الإنزيمات.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07" y="723545"/>
            <a:ext cx="6818878" cy="7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988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951" y="504064"/>
            <a:ext cx="6049071" cy="5871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تأثير السيتوكينينات (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زراعة </a:t>
            </a:r>
            <a:r>
              <a:rPr lang="ar-SA" sz="24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الأنسجة:</a:t>
            </a:r>
            <a:endParaRPr lang="en-US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6762" y="1009719"/>
            <a:ext cx="6115238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تؤثر 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في زراعة الأنسجة كما يلي: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1880109"/>
            <a:ext cx="4153581" cy="914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0414" y="2703557"/>
            <a:ext cx="59357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تُعتَبَر 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ضرورية لإنقسام الخلايا كما يُعْتَقَد أن لها دوراً 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تصنيع البروتينات المسؤولة عن تكوين خيوط المغزل،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وفي حالة نقص 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يتوقف الإنقسام الخلوي في إحدى مراحل الإنقسام ولكن عند إعادة نقل الأنسجة إلى وسط محتوٍ على 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فإن الخلية تعاود نشاط الإنقسام مرة أخرى.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255096"/>
            <a:ext cx="3386000" cy="10309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0160" y="1139835"/>
            <a:ext cx="5352160" cy="150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يحتاج تكوين الكالُس في معظم أنسجة النباتات ثنائية الفلقة إلى وجود الأوكسين والسيتوكينين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Cytokinin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معاً.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0" y="3747680"/>
            <a:ext cx="4873475" cy="231983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11559904" y="2097823"/>
            <a:ext cx="681973" cy="562991"/>
            <a:chOff x="11447438" y="3525640"/>
            <a:chExt cx="681973" cy="5629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949602" y="447401"/>
            <a:ext cx="681973" cy="562991"/>
            <a:chOff x="11447438" y="3525640"/>
            <a:chExt cx="681973" cy="5629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2" y="2729132"/>
            <a:ext cx="4873475" cy="33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186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6791336" y="511899"/>
            <a:ext cx="4694633" cy="916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5589" y="1225689"/>
            <a:ext cx="66664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المعروف أن 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فعَّالة جداً في تكوين الأفرع سواء المتكونة مباشرة على النسيج المنزرع أو المتكونة بطريقة غير مباشرة 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الكالُس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وجود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الأوكسينات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إن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تعمل على خفض تأثير السيادة القمية مما يؤدي إلى تنشيط البراعم الجانبية لكن التركيزات المرتفعة من 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Cytokinins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تُسبب تَكَشُّف عدد أكبر من الأفرع المتقزّمة وبها خلل مورفولوجي </a:t>
            </a: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وغالباً تنخفض نسبة التجذير في النباتات المُتَكَشِّفة في بيئة تحتوي على </a:t>
            </a:r>
            <a:r>
              <a:rPr lang="ar-SA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تركيز عالي من </a:t>
            </a:r>
            <a:r>
              <a:rPr lang="ar-SA" sz="2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السيتوكاينين</a:t>
            </a:r>
            <a:r>
              <a:rPr lang="ar-SA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849087"/>
            <a:ext cx="4916464" cy="5773782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11451691" y="622885"/>
            <a:ext cx="681973" cy="562991"/>
            <a:chOff x="11447438" y="3525640"/>
            <a:chExt cx="681973" cy="562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58535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777645"/>
            <a:ext cx="5271597" cy="946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9504" y="1604530"/>
            <a:ext cx="7333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يحتاج إنتاج الكالُس إلى إضافة السيتوكينينات </a:t>
            </a:r>
            <a:r>
              <a:rPr lang="ar-SA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مع الاوكسين ولكن </a:t>
            </a:r>
            <a:r>
              <a:rPr lang="ar-S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زيادتها في البيئة قد يؤدي إلى تثبيط تكوين الأجنة الجسدية.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777645"/>
            <a:ext cx="4351310" cy="232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9962" r="5092" b="11490"/>
          <a:stretch/>
        </p:blipFill>
        <p:spPr>
          <a:xfrm>
            <a:off x="6374674" y="2973864"/>
            <a:ext cx="5145478" cy="838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572" y="3850798"/>
            <a:ext cx="69515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يعمل التركيز العالي نسبياً من السيتوكينينات على تثبيط أو إعاقة تكوين ونمو الجذور وبالتالي لا بد من نقل المجموع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الخضري المتكون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بيئة محتوية على السيتوكينينات إلى أخرى خالية منها للحث على تكوين ونمو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الجذور</a:t>
            </a:r>
            <a:r>
              <a:rPr lang="ar-SA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في وجود الاوكسينات )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قبل نقل النباتات من المعمل.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7" y="3672537"/>
            <a:ext cx="4367428" cy="2708886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11470536" y="982741"/>
            <a:ext cx="681973" cy="562991"/>
            <a:chOff x="11447438" y="3525640"/>
            <a:chExt cx="681973" cy="5629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1333941" y="3109546"/>
            <a:ext cx="681973" cy="562991"/>
            <a:chOff x="11447438" y="3525640"/>
            <a:chExt cx="681973" cy="562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438" y="3525640"/>
              <a:ext cx="681973" cy="5629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591446" y="35763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797570" y="2814205"/>
            <a:ext cx="1113212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039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4682" y="1466557"/>
            <a:ext cx="10972800" cy="10668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C00000"/>
                </a:solidFill>
                <a:ea typeface="PMingLiU" pitchFamily="1" charset="-120"/>
              </a:rPr>
              <a:t>Factors affecting tissue culture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41009" y="2822917"/>
            <a:ext cx="94488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itchFamily="34" charset="0"/>
              <a:buChar char="•"/>
            </a:pPr>
            <a:r>
              <a:rPr lang="ar-SA" altLang="zh-TW" sz="3800" b="1" dirty="0" smtClean="0">
                <a:solidFill>
                  <a:srgbClr val="00B050"/>
                </a:solidFill>
                <a:ea typeface="PMingLiU" pitchFamily="1" charset="-120"/>
              </a:rPr>
              <a:t>العوامل البيئة </a:t>
            </a:r>
            <a:r>
              <a:rPr lang="en-US" altLang="zh-TW" sz="3800" b="1" dirty="0">
                <a:solidFill>
                  <a:srgbClr val="00B050"/>
                </a:solidFill>
                <a:ea typeface="PMingLiU" pitchFamily="1" charset="-120"/>
              </a:rPr>
              <a:t>Environmental </a:t>
            </a:r>
            <a:r>
              <a:rPr lang="en-US" altLang="zh-TW" sz="3800" b="1" dirty="0" smtClean="0">
                <a:solidFill>
                  <a:srgbClr val="00B050"/>
                </a:solidFill>
                <a:ea typeface="PMingLiU" pitchFamily="1" charset="-120"/>
              </a:rPr>
              <a:t>factors</a:t>
            </a: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itchFamily="34" charset="0"/>
              <a:buChar char="•"/>
            </a:pPr>
            <a:r>
              <a:rPr lang="ar-SA" altLang="zh-TW" sz="3800" dirty="0" smtClean="0">
                <a:solidFill>
                  <a:srgbClr val="000000"/>
                </a:solidFill>
                <a:ea typeface="PMingLiU" pitchFamily="1" charset="-120"/>
              </a:rPr>
              <a:t>شدة الإضاءة  </a:t>
            </a:r>
            <a:r>
              <a:rPr lang="en-US" altLang="zh-TW" sz="3800" dirty="0" smtClean="0">
                <a:solidFill>
                  <a:srgbClr val="000000"/>
                </a:solidFill>
                <a:ea typeface="PMingLiU" pitchFamily="1" charset="-120"/>
              </a:rPr>
              <a:t>Light intensity</a:t>
            </a:r>
            <a:r>
              <a:rPr lang="ar-SA" altLang="zh-TW" sz="3800" dirty="0" smtClean="0">
                <a:solidFill>
                  <a:srgbClr val="000000"/>
                </a:solidFill>
                <a:ea typeface="PMingLiU" pitchFamily="1" charset="-120"/>
              </a:rPr>
              <a:t>   </a:t>
            </a:r>
            <a:endParaRPr lang="en-US" altLang="zh-TW" sz="3800" dirty="0" smtClean="0">
              <a:solidFill>
                <a:srgbClr val="000000"/>
              </a:solidFill>
              <a:ea typeface="PMingLiU" pitchFamily="1" charset="-120"/>
            </a:endParaRP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itchFamily="34" charset="0"/>
              <a:buChar char="•"/>
            </a:pPr>
            <a:r>
              <a:rPr lang="ar-SA" altLang="zh-TW" sz="3800" dirty="0" smtClean="0">
                <a:solidFill>
                  <a:srgbClr val="000000"/>
                </a:solidFill>
                <a:ea typeface="PMingLiU" pitchFamily="1" charset="-120"/>
              </a:rPr>
              <a:t>فترة الإضاءة  </a:t>
            </a:r>
            <a:r>
              <a:rPr lang="en-US" altLang="zh-TW" sz="3800" dirty="0">
                <a:solidFill>
                  <a:srgbClr val="000000"/>
                </a:solidFill>
                <a:ea typeface="PMingLiU" pitchFamily="1" charset="-120"/>
              </a:rPr>
              <a:t>Photoperiod</a:t>
            </a: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itchFamily="34" charset="0"/>
              <a:buChar char="•"/>
            </a:pPr>
            <a:r>
              <a:rPr lang="ar-SA" altLang="zh-TW" sz="3800" dirty="0" smtClean="0">
                <a:solidFill>
                  <a:srgbClr val="000000"/>
                </a:solidFill>
                <a:ea typeface="PMingLiU" pitchFamily="1" charset="-120"/>
              </a:rPr>
              <a:t>درجة الحرارة  </a:t>
            </a:r>
            <a:r>
              <a:rPr lang="en-US" altLang="zh-TW" sz="3800" dirty="0">
                <a:solidFill>
                  <a:srgbClr val="000000"/>
                </a:solidFill>
                <a:ea typeface="PMingLiU" pitchFamily="1" charset="-120"/>
              </a:rPr>
              <a:t>Temperature</a:t>
            </a:r>
            <a:r>
              <a:rPr lang="ar-SA" altLang="zh-TW" sz="3800" dirty="0">
                <a:solidFill>
                  <a:srgbClr val="000000"/>
                </a:solidFill>
                <a:ea typeface="PMingLiU" pitchFamily="1" charset="-120"/>
              </a:rPr>
              <a:t> </a:t>
            </a:r>
            <a:endParaRPr lang="en-US" altLang="zh-TW" sz="3800" dirty="0">
              <a:solidFill>
                <a:srgbClr val="000000"/>
              </a:solidFill>
              <a:ea typeface="PMingLiU" pitchFamily="1" charset="-120"/>
            </a:endParaRPr>
          </a:p>
          <a:p>
            <a:pPr marL="285750" indent="-285750" algn="r" rtl="1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759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85" y="348938"/>
            <a:ext cx="10058400" cy="12954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" charset="-120"/>
              </a:rPr>
              <a:t>Factors affecting tissue culture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51103" y="1615608"/>
            <a:ext cx="11740897" cy="348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2800" b="1" u="sng" dirty="0" smtClean="0">
                <a:solidFill>
                  <a:srgbClr val="00B050"/>
                </a:solidFill>
                <a:ea typeface="PMingLiU" pitchFamily="1" charset="-120"/>
              </a:rPr>
              <a:t>التعقيم </a:t>
            </a:r>
            <a:r>
              <a:rPr lang="en-US" altLang="zh-TW" sz="2800" b="1" u="sng" dirty="0">
                <a:solidFill>
                  <a:srgbClr val="00B050"/>
                </a:solidFill>
                <a:ea typeface="PMingLiU" pitchFamily="1" charset="-120"/>
              </a:rPr>
              <a:t>The sterilization </a:t>
            </a:r>
            <a:endParaRPr lang="zh-TW" altLang="en-US" sz="2800" b="1" u="sng" dirty="0">
              <a:solidFill>
                <a:srgbClr val="00B050"/>
              </a:solidFill>
              <a:ea typeface="PMingLiU" pitchFamily="1" charset="-120"/>
            </a:endParaRPr>
          </a:p>
          <a:p>
            <a:pPr marL="742950" lvl="1" indent="-285750" algn="r" rtl="1">
              <a:lnSpc>
                <a:spcPct val="15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IQ" altLang="zh-CN" sz="2400" b="1" kern="0" dirty="0">
                <a:solidFill>
                  <a:srgbClr val="000000"/>
                </a:solidFill>
                <a:ea typeface="+mj-ea"/>
                <a:cs typeface="Arial"/>
              </a:rPr>
              <a:t>تعقيم الاجزاء النباتية</a:t>
            </a:r>
            <a:r>
              <a:rPr lang="ar-SA" altLang="zh-CN" sz="2400" b="1" kern="0" dirty="0">
                <a:solidFill>
                  <a:srgbClr val="000000"/>
                </a:solidFill>
                <a:ea typeface="+mj-ea"/>
                <a:cs typeface="Arial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ea typeface="SimSun" panose="02010600030101010101" pitchFamily="2" charset="-122"/>
                <a:cs typeface="Arial"/>
              </a:rPr>
              <a:t>Sterilization of explants</a:t>
            </a:r>
            <a:r>
              <a:rPr lang="ar-IQ" altLang="zh-CN" sz="2400" b="1" kern="0" dirty="0">
                <a:solidFill>
                  <a:srgbClr val="99CC00"/>
                </a:solidFill>
                <a:ea typeface="+mj-ea"/>
                <a:cs typeface="Arial"/>
              </a:rPr>
              <a:t/>
            </a:r>
            <a:br>
              <a:rPr lang="ar-IQ" altLang="zh-CN" sz="2400" b="1" kern="0" dirty="0">
                <a:solidFill>
                  <a:srgbClr val="99CC00"/>
                </a:solidFill>
                <a:ea typeface="+mj-ea"/>
                <a:cs typeface="Arial"/>
              </a:rPr>
            </a:br>
            <a:r>
              <a:rPr lang="ar-IQ" altLang="zh-CN" sz="2400" kern="0" dirty="0" smtClean="0">
                <a:ea typeface="+mj-ea"/>
                <a:cs typeface="Arial"/>
              </a:rPr>
              <a:t>النباتات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بشكل عام تكون ملوثة بكثير من 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ال</a:t>
            </a:r>
            <a:r>
              <a:rPr lang="ar-SA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أ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حياء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المجهرية. </a:t>
            </a:r>
            <a:b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</a:b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ان الارتباط الوثيق بين 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ال</a:t>
            </a:r>
            <a:r>
              <a:rPr lang="ar-SA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أ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حياء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المجهرية الموجودة على 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ال</a:t>
            </a:r>
            <a:r>
              <a:rPr lang="ar-SA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أ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جزاء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النباتية المختلفة والمراد زراعتها في الاوساط الغذائية </a:t>
            </a:r>
            <a:r>
              <a:rPr lang="ar-IQ" altLang="zh-CN" sz="2400" kern="0" dirty="0">
                <a:solidFill>
                  <a:srgbClr val="FF0000"/>
                </a:solidFill>
                <a:ea typeface="+mj-ea"/>
                <a:cs typeface="Arial"/>
              </a:rPr>
              <a:t>وبين مصدر الكاربون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(السكروز)، سيتيح المجال </a:t>
            </a:r>
            <a:r>
              <a:rPr lang="ar-SA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أ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مام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هذه 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ال</a:t>
            </a:r>
            <a:r>
              <a:rPr lang="ar-SA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أ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حياء </a:t>
            </a:r>
            <a:r>
              <a:rPr lang="ar-SA" altLang="zh-CN" sz="2400" kern="0" dirty="0">
                <a:solidFill>
                  <a:srgbClr val="000000"/>
                </a:solidFill>
                <a:ea typeface="+mj-ea"/>
                <a:cs typeface="Arial"/>
              </a:rPr>
              <a:t>ا</a:t>
            </a:r>
            <a:r>
              <a:rPr lang="ar-IQ" altLang="zh-CN" sz="2400" kern="0" dirty="0" smtClean="0">
                <a:solidFill>
                  <a:srgbClr val="000000"/>
                </a:solidFill>
                <a:ea typeface="+mj-ea"/>
                <a:cs typeface="Arial"/>
              </a:rPr>
              <a:t>لنمو </a:t>
            </a:r>
            <a:r>
              <a:rPr lang="ar-IQ" altLang="zh-CN" sz="2400" kern="0" dirty="0">
                <a:solidFill>
                  <a:srgbClr val="000000"/>
                </a:solidFill>
                <a:ea typeface="+mj-ea"/>
                <a:cs typeface="Arial"/>
              </a:rPr>
              <a:t>والانتشار بصورة سريعة في هذه الاوساط الغذائية مما يعرقل ويمنع تكوين الكالس.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1526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80421" y="503242"/>
            <a:ext cx="11450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altLang="zh-CN" sz="2800" b="1" u="sng" kern="0" dirty="0">
                <a:solidFill>
                  <a:srgbClr val="00B050"/>
                </a:solidFill>
                <a:ea typeface="+mj-ea"/>
                <a:cs typeface="Arial"/>
              </a:rPr>
              <a:t>أ</a:t>
            </a:r>
            <a:r>
              <a:rPr kumimoji="0" lang="ar-IQ" altLang="zh-CN" sz="2800" b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/>
              </a:rPr>
              <a:t>ساليب </a:t>
            </a:r>
            <a:r>
              <a:rPr kumimoji="0" lang="ar-SA" altLang="zh-CN" sz="2800" b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/>
              </a:rPr>
              <a:t>الجزء </a:t>
            </a:r>
            <a:r>
              <a:rPr kumimoji="0" lang="ar-SA" altLang="zh-CN" sz="2800" b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/>
              </a:rPr>
              <a:t>النباتي</a:t>
            </a:r>
            <a:r>
              <a:rPr kumimoji="0" lang="en-US" altLang="zh-CN" sz="2800" b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/>
              </a:rPr>
              <a:t> </a:t>
            </a:r>
            <a:r>
              <a:rPr lang="ar-SA" altLang="zh-CN" sz="2800" b="1" i="1" kern="0" dirty="0" smtClean="0">
                <a:solidFill>
                  <a:srgbClr val="00B050"/>
                </a:solidFill>
                <a:ea typeface="+mj-ea"/>
                <a:cs typeface="Arial"/>
              </a:rPr>
              <a:t>:</a:t>
            </a:r>
          </a:p>
          <a:p>
            <a:pPr marL="571500" indent="-571500" algn="r" rt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ar-IQ" altLang="zh-CN" sz="2400" kern="0" dirty="0"/>
              <a:t>يعتمد اختيار </a:t>
            </a:r>
            <a:r>
              <a:rPr lang="ar-IQ" altLang="zh-CN" sz="2400" kern="0" dirty="0">
                <a:solidFill>
                  <a:srgbClr val="FF0000"/>
                </a:solidFill>
              </a:rPr>
              <a:t>المادة الكيمياوية </a:t>
            </a:r>
            <a:r>
              <a:rPr lang="ar-IQ" altLang="zh-CN" sz="2400" kern="0" dirty="0"/>
              <a:t>المستخدمة للتعقيم </a:t>
            </a:r>
            <a:r>
              <a:rPr lang="ar-IQ" altLang="zh-CN" sz="2400" kern="0" dirty="0">
                <a:solidFill>
                  <a:srgbClr val="FF0000"/>
                </a:solidFill>
              </a:rPr>
              <a:t>والفترة</a:t>
            </a:r>
            <a:r>
              <a:rPr lang="ar-IQ" altLang="zh-CN" sz="2400" kern="0" dirty="0"/>
              <a:t> اللازمة للتعقيم على حساسية الجزء النباتي المراد تعقيمه. </a:t>
            </a:r>
            <a:r>
              <a:rPr lang="ar-IQ" altLang="zh-CN" sz="2400" kern="0" dirty="0"/>
              <a:t>ان التعقيم الشديد لا يقتل ال</a:t>
            </a:r>
            <a:r>
              <a:rPr lang="ar-SA" altLang="zh-CN" sz="2400" kern="0" dirty="0"/>
              <a:t>أ</a:t>
            </a:r>
            <a:r>
              <a:rPr lang="ar-IQ" altLang="zh-CN" sz="2400" kern="0" dirty="0"/>
              <a:t>حياء المجهرية فحسب </a:t>
            </a:r>
            <a:r>
              <a:rPr lang="ar-IQ" altLang="zh-CN" sz="2400" kern="0" dirty="0">
                <a:solidFill>
                  <a:srgbClr val="FF0000"/>
                </a:solidFill>
              </a:rPr>
              <a:t>و</a:t>
            </a:r>
            <a:r>
              <a:rPr lang="ar-SA" altLang="zh-CN" sz="2400" kern="0" dirty="0">
                <a:solidFill>
                  <a:srgbClr val="FF0000"/>
                </a:solidFill>
              </a:rPr>
              <a:t>إ</a:t>
            </a:r>
            <a:r>
              <a:rPr lang="ar-IQ" altLang="zh-CN" sz="2400" kern="0" dirty="0">
                <a:solidFill>
                  <a:srgbClr val="FF0000"/>
                </a:solidFill>
              </a:rPr>
              <a:t>نما يؤدي الى هلاك جزء من </a:t>
            </a:r>
            <a:r>
              <a:rPr lang="ar-SA" altLang="zh-CN" sz="2400" kern="0" dirty="0">
                <a:solidFill>
                  <a:srgbClr val="FF0000"/>
                </a:solidFill>
              </a:rPr>
              <a:t>أ</a:t>
            </a:r>
            <a:r>
              <a:rPr lang="ar-IQ" altLang="zh-CN" sz="2400" kern="0" dirty="0">
                <a:solidFill>
                  <a:srgbClr val="FF0000"/>
                </a:solidFill>
              </a:rPr>
              <a:t>نسجة الجزء النباتي</a:t>
            </a:r>
            <a:r>
              <a:rPr lang="ar-IQ" altLang="zh-CN" sz="2400" kern="0" dirty="0"/>
              <a:t> ايضا. </a:t>
            </a:r>
            <a:br>
              <a:rPr lang="ar-IQ" altLang="zh-CN" sz="2400" kern="0" dirty="0"/>
            </a:br>
            <a:r>
              <a:rPr lang="ar-IQ" altLang="zh-CN" sz="2400" kern="0" dirty="0"/>
              <a:t>ولذلك فان اختيار المادة الكيمياوية لغرض التعقيم والفترة الزمنية اللازمة لمعاملة ال</a:t>
            </a:r>
            <a:r>
              <a:rPr lang="ar-SA" altLang="zh-CN" sz="2400" kern="0" dirty="0"/>
              <a:t>أ</a:t>
            </a:r>
            <a:r>
              <a:rPr lang="ar-IQ" altLang="zh-CN" sz="2400" kern="0" dirty="0"/>
              <a:t>جزاء النباتية بها يجب </a:t>
            </a:r>
            <a:r>
              <a:rPr lang="ar-SA" altLang="zh-CN" sz="2400" kern="0" dirty="0"/>
              <a:t>أ</a:t>
            </a:r>
            <a:r>
              <a:rPr lang="ar-IQ" altLang="zh-CN" sz="2400" kern="0" dirty="0"/>
              <a:t>ن يتم بدقة وعناية فائقة.</a:t>
            </a:r>
            <a:r>
              <a:rPr lang="ar-IQ" altLang="zh-CN" sz="2400" b="1" u="sng" kern="0" dirty="0">
                <a:solidFill>
                  <a:srgbClr val="00B050"/>
                </a:solidFill>
              </a:rPr>
              <a:t> تعقيم</a:t>
            </a:r>
            <a:r>
              <a:rPr lang="ar-SA" altLang="zh-CN" sz="2400" kern="0" dirty="0"/>
              <a:t>.</a:t>
            </a:r>
            <a:r>
              <a:rPr lang="ar-IQ" altLang="zh-CN" sz="3600" b="1" kern="0" dirty="0"/>
              <a:t/>
            </a:r>
            <a:br>
              <a:rPr lang="ar-IQ" altLang="zh-CN" sz="3600" b="1" kern="0" dirty="0"/>
            </a:br>
            <a:endParaRPr lang="en-US" sz="2400" kern="0" dirty="0"/>
          </a:p>
          <a:p>
            <a:pPr marL="571500" lvl="0" indent="-571500" algn="r" rt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ar-SA" altLang="zh-CN" sz="2400" kern="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58398" y="3550230"/>
            <a:ext cx="1153360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r" rtl="1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IQ" altLang="zh-CN" sz="2400" dirty="0"/>
              <a:t>ومن النقاط المهمة الواجب توفرها في مواصفات المواد </a:t>
            </a:r>
            <a:r>
              <a:rPr lang="ar-IQ" altLang="zh-CN" sz="2400" dirty="0" err="1"/>
              <a:t>الكيمياوية</a:t>
            </a:r>
            <a:r>
              <a:rPr lang="ar-IQ" altLang="zh-CN" sz="2400" dirty="0"/>
              <a:t> </a:t>
            </a:r>
            <a:r>
              <a:rPr lang="ar-IQ" altLang="zh-CN" sz="2400" dirty="0" smtClean="0"/>
              <a:t>المعقمة </a:t>
            </a:r>
            <a:r>
              <a:rPr lang="ar-IQ" altLang="zh-CN" sz="2400" i="1" dirty="0">
                <a:solidFill>
                  <a:srgbClr val="00B050"/>
                </a:solidFill>
              </a:rPr>
              <a:t>هي </a:t>
            </a:r>
            <a:r>
              <a:rPr lang="ar-IQ" altLang="zh-CN" sz="2400" i="1" dirty="0" smtClean="0">
                <a:solidFill>
                  <a:srgbClr val="00B050"/>
                </a:solidFill>
              </a:rPr>
              <a:t>سهولة</a:t>
            </a:r>
            <a:r>
              <a:rPr lang="ar-SA" altLang="zh-CN" sz="2400" i="1" dirty="0" smtClean="0">
                <a:solidFill>
                  <a:srgbClr val="00B050"/>
                </a:solidFill>
              </a:rPr>
              <a:t> إ</a:t>
            </a:r>
            <a:r>
              <a:rPr lang="ar-IQ" altLang="zh-CN" sz="2400" i="1" dirty="0" smtClean="0">
                <a:solidFill>
                  <a:srgbClr val="00B050"/>
                </a:solidFill>
              </a:rPr>
              <a:t>زالتها </a:t>
            </a:r>
            <a:r>
              <a:rPr lang="ar-IQ" altLang="zh-CN" sz="2400" i="1" dirty="0">
                <a:solidFill>
                  <a:srgbClr val="00B050"/>
                </a:solidFill>
              </a:rPr>
              <a:t>بعد </a:t>
            </a:r>
            <a:r>
              <a:rPr lang="ar-SA" altLang="zh-CN" sz="2400" i="1" dirty="0" smtClean="0">
                <a:solidFill>
                  <a:srgbClr val="00B050"/>
                </a:solidFill>
              </a:rPr>
              <a:t>إ</a:t>
            </a:r>
            <a:r>
              <a:rPr lang="ar-IQ" altLang="zh-CN" sz="2400" i="1" dirty="0" smtClean="0">
                <a:solidFill>
                  <a:srgbClr val="00B050"/>
                </a:solidFill>
              </a:rPr>
              <a:t>نتهاء </a:t>
            </a:r>
            <a:r>
              <a:rPr lang="ar-IQ" altLang="zh-CN" sz="2400" i="1" dirty="0">
                <a:solidFill>
                  <a:srgbClr val="00B050"/>
                </a:solidFill>
              </a:rPr>
              <a:t>فترة التعقيم</a:t>
            </a:r>
            <a:r>
              <a:rPr lang="ar-IQ" altLang="zh-CN" sz="2400" dirty="0" smtClean="0">
                <a:solidFill>
                  <a:srgbClr val="00B050"/>
                </a:solidFill>
              </a:rPr>
              <a:t>.</a:t>
            </a:r>
            <a:endParaRPr lang="ar-SA" altLang="zh-CN" sz="2400" dirty="0" smtClean="0">
              <a:solidFill>
                <a:srgbClr val="00B050"/>
              </a:solidFill>
            </a:endParaRPr>
          </a:p>
          <a:p>
            <a:pPr marL="742950" lvl="1" indent="-285750" algn="r" rtl="1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IQ" altLang="zh-CN" sz="2400" dirty="0"/>
              <a:t>ان غسل </a:t>
            </a:r>
            <a:r>
              <a:rPr lang="ar-IQ" altLang="zh-CN" sz="2400" dirty="0" smtClean="0"/>
              <a:t>ال</a:t>
            </a:r>
            <a:r>
              <a:rPr lang="ar-SA" altLang="zh-CN" sz="2400" dirty="0" smtClean="0"/>
              <a:t>أ</a:t>
            </a:r>
            <a:r>
              <a:rPr lang="ar-IQ" altLang="zh-CN" sz="2400" dirty="0" smtClean="0"/>
              <a:t>جزاء </a:t>
            </a:r>
            <a:r>
              <a:rPr lang="ar-IQ" altLang="zh-CN" sz="2400" dirty="0"/>
              <a:t>النباتية بعد معاملتها بمواد التعقيم الكيمياوية </a:t>
            </a:r>
            <a:r>
              <a:rPr lang="ar-IQ" altLang="zh-CN" sz="2400" dirty="0">
                <a:solidFill>
                  <a:srgbClr val="FF0000"/>
                </a:solidFill>
              </a:rPr>
              <a:t>بالماء المقطر </a:t>
            </a:r>
            <a:r>
              <a:rPr lang="ar-IQ" altLang="zh-CN" sz="2400" dirty="0"/>
              <a:t>المعقم يجب ان يكون كافيا </a:t>
            </a:r>
            <a:r>
              <a:rPr lang="ar-IQ" altLang="zh-CN" sz="2400" dirty="0" smtClean="0"/>
              <a:t>لإزالة </a:t>
            </a:r>
            <a:r>
              <a:rPr lang="ar-IQ" altLang="zh-CN" sz="2400" dirty="0"/>
              <a:t>ما هو عالق من مادة التعقيم على اسطحها الخارجية.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2051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561703" y="986916"/>
            <a:ext cx="11499728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IQ" altLang="zh-CN" sz="2400" dirty="0" smtClean="0"/>
              <a:t>بعض </a:t>
            </a:r>
            <a:r>
              <a:rPr lang="ar-IQ" altLang="zh-CN" sz="2400" dirty="0"/>
              <a:t>مواد التعقيم تتحلل الى مواد اخرى اقل سمية من المادة ذاتها حيث يمكن فصلها وازالتها بسهولة عن طريق الغسل بالماء المقطر </a:t>
            </a:r>
            <a:r>
              <a:rPr lang="ar-IQ" altLang="zh-CN" sz="2400" dirty="0" smtClean="0"/>
              <a:t>المعقم</a:t>
            </a:r>
            <a:r>
              <a:rPr lang="ar-SA" altLang="zh-CN" sz="2400" dirty="0" smtClean="0"/>
              <a:t> مثل :</a:t>
            </a:r>
            <a:r>
              <a:rPr lang="ar-IQ" altLang="zh-CN" sz="2400" dirty="0" smtClean="0"/>
              <a:t> </a:t>
            </a:r>
            <a:r>
              <a:rPr lang="ar-IQ" altLang="zh-CN" sz="2400" dirty="0"/>
              <a:t/>
            </a:r>
            <a:br>
              <a:rPr lang="ar-IQ" altLang="zh-CN" sz="2400" dirty="0"/>
            </a:br>
            <a:r>
              <a:rPr lang="ar-IQ" altLang="zh-CN" sz="2400" kern="0" dirty="0">
                <a:solidFill>
                  <a:srgbClr val="FF0000"/>
                </a:solidFill>
              </a:rPr>
              <a:t>(1) </a:t>
            </a:r>
            <a:r>
              <a:rPr lang="en-US" altLang="zh-CN" sz="2400" kern="0" dirty="0">
                <a:solidFill>
                  <a:srgbClr val="FF0000"/>
                </a:solidFill>
                <a:ea typeface="SimSun" panose="02010600030101010101" pitchFamily="2" charset="-122"/>
              </a:rPr>
              <a:t>Sodium</a:t>
            </a:r>
            <a:r>
              <a:rPr lang="ar-IQ" altLang="zh-CN" sz="2400" kern="0" dirty="0">
                <a:solidFill>
                  <a:srgbClr val="FF0000"/>
                </a:solidFill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ea typeface="SimSun" panose="02010600030101010101" pitchFamily="2" charset="-122"/>
              </a:rPr>
              <a:t>Hypochlorite</a:t>
            </a:r>
            <a:r>
              <a:rPr lang="en-US" altLang="zh-CN" sz="2400" kern="0" dirty="0">
                <a:solidFill>
                  <a:srgbClr val="99CC00"/>
                </a:solidFill>
                <a:ea typeface="SimSun" panose="02010600030101010101" pitchFamily="2" charset="-122"/>
              </a:rPr>
              <a:t> </a:t>
            </a:r>
            <a:endParaRPr lang="ar-SA" altLang="zh-CN" sz="2400" kern="0" dirty="0" smtClean="0">
              <a:solidFill>
                <a:srgbClr val="99CC00"/>
              </a:solidFill>
              <a:ea typeface="SimSun" panose="02010600030101010101" pitchFamily="2" charset="-122"/>
            </a:endParaRP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</a:pPr>
            <a:r>
              <a:rPr lang="ar-IQ" altLang="zh-CN" sz="2400" kern="0" dirty="0" smtClean="0">
                <a:solidFill>
                  <a:srgbClr val="000000"/>
                </a:solidFill>
              </a:rPr>
              <a:t>تتحلل </a:t>
            </a:r>
            <a:r>
              <a:rPr lang="ar-IQ" altLang="zh-CN" sz="2400" kern="0" dirty="0">
                <a:solidFill>
                  <a:srgbClr val="000000"/>
                </a:solidFill>
              </a:rPr>
              <a:t>وتعطي الكلور </a:t>
            </a:r>
            <a:r>
              <a:rPr lang="en-US" altLang="zh-CN" sz="2400" kern="0" dirty="0">
                <a:solidFill>
                  <a:srgbClr val="000000"/>
                </a:solidFill>
                <a:ea typeface="SimSun" panose="02010600030101010101" pitchFamily="2" charset="-122"/>
              </a:rPr>
              <a:t>Chlorine</a:t>
            </a:r>
            <a:r>
              <a:rPr lang="ar-IQ" altLang="zh-CN" sz="2400" kern="0" dirty="0">
                <a:solidFill>
                  <a:srgbClr val="000000"/>
                </a:solidFill>
              </a:rPr>
              <a:t> وهو العامل الفعال في التعقيم. ويعطي هيدروكسيد الصوديوم  </a:t>
            </a:r>
            <a:r>
              <a:rPr lang="en-US" altLang="zh-CN" sz="2400" kern="0" dirty="0">
                <a:solidFill>
                  <a:srgbClr val="000000"/>
                </a:solidFill>
                <a:ea typeface="SimSun" panose="02010600030101010101" pitchFamily="2" charset="-122"/>
              </a:rPr>
              <a:t>Sodium Hydroxide </a:t>
            </a:r>
            <a:r>
              <a:rPr lang="ar-IQ" altLang="zh-CN" sz="2400" kern="0" dirty="0">
                <a:solidFill>
                  <a:srgbClr val="000000"/>
                </a:solidFill>
              </a:rPr>
              <a:t>الذي يمكن ازالته بسهولة.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lvl="1" algn="r" rtl="1">
              <a:lnSpc>
                <a:spcPct val="80000"/>
              </a:lnSpc>
              <a:spcBef>
                <a:spcPts val="1800"/>
              </a:spcBef>
              <a:buSzPct val="150000"/>
            </a:pPr>
            <a:endParaRPr lang="en-US" sz="3600" dirty="0"/>
          </a:p>
        </p:txBody>
      </p:sp>
      <p:sp>
        <p:nvSpPr>
          <p:cNvPr id="5" name="مستطيل 4"/>
          <p:cNvSpPr/>
          <p:nvPr/>
        </p:nvSpPr>
        <p:spPr>
          <a:xfrm>
            <a:off x="561703" y="3184556"/>
            <a:ext cx="11003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(2) 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SimSun" panose="02010600030101010101" pitchFamily="2" charset="-122"/>
              </a:rPr>
              <a:t>Hydrogen Peroxide</a:t>
            </a:r>
            <a:endParaRPr kumimoji="0" lang="ar-SA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lvl="0" algn="r" rtl="1">
              <a:defRPr/>
            </a:pP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 يتحلل لكي يعطي</a:t>
            </a:r>
            <a:r>
              <a:rPr kumimoji="0" lang="ar-SA" altLang="zh-CN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مركبات غير مضرة حيث تتبخر</a:t>
            </a:r>
            <a:r>
              <a:rPr kumimoji="0" lang="ar-SA" altLang="zh-CN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بسهولة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.</a:t>
            </a:r>
            <a:endParaRPr kumimoji="0" lang="ar-SA" altLang="zh-CN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</a:endParaRPr>
          </a:p>
          <a:p>
            <a:pPr lvl="0" algn="r" rtl="1">
              <a:defRPr/>
            </a:pPr>
            <a:endParaRPr lang="ar-SA" altLang="zh-CN" sz="2400" kern="0" dirty="0">
              <a:ea typeface="+mj-ea"/>
            </a:endParaRPr>
          </a:p>
          <a:p>
            <a:pPr lvl="0" algn="r" rtl="1">
              <a:defRPr/>
            </a:pP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(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3) </a:t>
            </a:r>
            <a:r>
              <a:rPr lang="ar-IQ" altLang="zh-CN" sz="2400" kern="0" dirty="0">
                <a:solidFill>
                  <a:srgbClr val="FF0000"/>
                </a:solidFill>
              </a:rPr>
              <a:t>كلوريد الزئبق المخفف  </a:t>
            </a:r>
            <a:r>
              <a:rPr lang="en-US" altLang="zh-CN" sz="2400" kern="0" dirty="0">
                <a:solidFill>
                  <a:srgbClr val="FF0000"/>
                </a:solidFill>
                <a:ea typeface="SimSun" panose="02010600030101010101" pitchFamily="2" charset="-122"/>
              </a:rPr>
              <a:t>Dilute mercuric chloride</a:t>
            </a:r>
            <a:r>
              <a:rPr lang="ar-IQ" altLang="zh-CN" sz="2400" kern="0" dirty="0">
                <a:solidFill>
                  <a:srgbClr val="FF0000"/>
                </a:solidFill>
              </a:rPr>
              <a:t> </a:t>
            </a:r>
            <a:endParaRPr lang="ar-SA" altLang="zh-CN" sz="2400" kern="0" dirty="0">
              <a:solidFill>
                <a:srgbClr val="FF0000"/>
              </a:solidFill>
            </a:endParaRPr>
          </a:p>
          <a:p>
            <a:pPr lvl="0" algn="r" rtl="1">
              <a:defRPr/>
            </a:pPr>
            <a:r>
              <a:rPr lang="ar-IQ" altLang="zh-CN" sz="2400" kern="0" dirty="0">
                <a:solidFill>
                  <a:srgbClr val="000000"/>
                </a:solidFill>
              </a:rPr>
              <a:t>حيث يمكن استخدامه بنجاح </a:t>
            </a:r>
            <a:r>
              <a:rPr lang="ar-IQ" altLang="zh-CN" sz="2400" kern="0" dirty="0" smtClean="0">
                <a:solidFill>
                  <a:srgbClr val="000000"/>
                </a:solidFill>
              </a:rPr>
              <a:t>ال</a:t>
            </a:r>
            <a:r>
              <a:rPr lang="ar-SA" altLang="zh-CN" sz="2400" kern="0" dirty="0" smtClean="0">
                <a:solidFill>
                  <a:srgbClr val="000000"/>
                </a:solidFill>
              </a:rPr>
              <a:t>إ</a:t>
            </a:r>
            <a:r>
              <a:rPr lang="ar-IQ" altLang="zh-CN" sz="2400" kern="0" dirty="0" smtClean="0">
                <a:solidFill>
                  <a:srgbClr val="000000"/>
                </a:solidFill>
              </a:rPr>
              <a:t> </a:t>
            </a:r>
            <a:r>
              <a:rPr lang="ar-SA" altLang="zh-CN" sz="2400" kern="0" dirty="0" smtClean="0">
                <a:solidFill>
                  <a:srgbClr val="000000"/>
                </a:solidFill>
              </a:rPr>
              <a:t>أ</a:t>
            </a:r>
            <a:r>
              <a:rPr lang="ar-IQ" altLang="zh-CN" sz="2400" kern="0" dirty="0" smtClean="0">
                <a:solidFill>
                  <a:srgbClr val="000000"/>
                </a:solidFill>
              </a:rPr>
              <a:t>ن </a:t>
            </a:r>
            <a:r>
              <a:rPr lang="ar-SA" altLang="zh-CN" sz="2400" kern="0" dirty="0" smtClean="0">
                <a:solidFill>
                  <a:srgbClr val="000000"/>
                </a:solidFill>
              </a:rPr>
              <a:t>إزالة </a:t>
            </a:r>
            <a:r>
              <a:rPr lang="ar-IQ" altLang="zh-CN" sz="2400" kern="0" dirty="0" smtClean="0">
                <a:solidFill>
                  <a:srgbClr val="000000"/>
                </a:solidFill>
              </a:rPr>
              <a:t>ما </a:t>
            </a:r>
            <a:r>
              <a:rPr lang="ar-IQ" altLang="zh-CN" sz="2400" kern="0" dirty="0">
                <a:solidFill>
                  <a:srgbClr val="000000"/>
                </a:solidFill>
              </a:rPr>
              <a:t>هو عالق منه بالأجزاء النباتية </a:t>
            </a:r>
            <a:r>
              <a:rPr lang="ar-IQ" altLang="zh-CN" sz="2400" kern="0" dirty="0" smtClean="0">
                <a:solidFill>
                  <a:srgbClr val="000000"/>
                </a:solidFill>
              </a:rPr>
              <a:t>بعد </a:t>
            </a:r>
            <a:r>
              <a:rPr lang="ar-IQ" altLang="zh-CN" sz="2400" kern="0" dirty="0">
                <a:solidFill>
                  <a:srgbClr val="000000"/>
                </a:solidFill>
              </a:rPr>
              <a:t>انتهاء التعقيم تتسم بالصعوبة.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0185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9714" y="517310"/>
            <a:ext cx="10943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r" defTabSz="914400" rtl="1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ان فعالية مواد التعقيم يمكن تحسينها ومضاعفتها باضافة كمية قليلة من 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/>
              </a:rPr>
              <a:t>مادة ناشرة  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بنسبة 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Sun" panose="02010600030101010101" pitchFamily="2" charset="-122"/>
                <a:cs typeface="Arial"/>
              </a:rPr>
              <a:t>0.05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% مثل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Sun" panose="02010600030101010101" pitchFamily="2" charset="-122"/>
                <a:cs typeface="Arial"/>
              </a:rPr>
              <a:t>, Tween- 20</a:t>
            </a:r>
            <a:r>
              <a:rPr kumimoji="0" lang="ar-IQ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 وغيرها حيث تضاف الى محلول التعقيم.</a:t>
            </a:r>
            <a:endParaRPr kumimoji="0" lang="ar-SA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65615" y="1640850"/>
            <a:ext cx="102047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u="sng" dirty="0" smtClean="0">
                <a:solidFill>
                  <a:srgbClr val="00B050"/>
                </a:solidFill>
              </a:rPr>
              <a:t>التعقيم بالبخار </a:t>
            </a:r>
            <a:r>
              <a:rPr lang="ar-SA" sz="2800" b="1" u="sng" dirty="0" smtClean="0">
                <a:solidFill>
                  <a:srgbClr val="00B050"/>
                </a:solidFill>
              </a:rPr>
              <a:t>والضغظ:</a:t>
            </a:r>
            <a:endParaRPr lang="ar-SA" sz="2800" b="1" u="sng" dirty="0" smtClean="0">
              <a:solidFill>
                <a:srgbClr val="00B050"/>
              </a:solidFill>
            </a:endParaRPr>
          </a:p>
          <a:p>
            <a:pPr algn="r" rtl="1"/>
            <a:r>
              <a:rPr lang="ar-SA" sz="36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Steam </a:t>
            </a:r>
            <a:r>
              <a:rPr lang="en-US" sz="2800" b="1" dirty="0" smtClean="0">
                <a:solidFill>
                  <a:srgbClr val="FF0000"/>
                </a:solidFill>
              </a:rPr>
              <a:t>sterilization/Autoclaving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 البيئات المغذية ، الزجاجيات وأواعيه الزراعة</a:t>
            </a:r>
            <a:endParaRPr lang="en-US" sz="2800" dirty="0" smtClean="0"/>
          </a:p>
          <a:p>
            <a:pPr algn="r" rtl="1"/>
            <a:r>
              <a:rPr lang="ar-SA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121°C at 15 psi for 20-40 min) </a:t>
            </a:r>
            <a:endParaRPr lang="en-US" sz="2800" dirty="0" smtClean="0"/>
          </a:p>
          <a:p>
            <a:pPr algn="r" rtl="1"/>
            <a:endParaRPr lang="ar-SA" sz="2800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FF0000"/>
                </a:solidFill>
              </a:rPr>
              <a:t>الحرارة الجافة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Dry heat (160-180°C for 3h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ar-SA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المشرط والملقط والمقص ....الخ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34" y="3892731"/>
            <a:ext cx="4483778" cy="25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20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54215" y="1527558"/>
            <a:ext cx="90435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FF0000"/>
                </a:solidFill>
              </a:rPr>
              <a:t>التعقيم بال</a:t>
            </a:r>
            <a:r>
              <a:rPr lang="ar-SA" sz="2800" b="1" dirty="0">
                <a:solidFill>
                  <a:srgbClr val="FF0000"/>
                </a:solidFill>
              </a:rPr>
              <a:t>ل</a:t>
            </a:r>
            <a:r>
              <a:rPr lang="ar-SA" sz="2800" b="1" dirty="0" smtClean="0">
                <a:solidFill>
                  <a:srgbClr val="FF0000"/>
                </a:solidFill>
              </a:rPr>
              <a:t>هب </a:t>
            </a:r>
            <a:r>
              <a:rPr lang="en-US" sz="2800" b="1" dirty="0">
                <a:solidFill>
                  <a:srgbClr val="FF0000"/>
                </a:solidFill>
              </a:rPr>
              <a:t>Flame sterilization 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ar-SA" sz="2800" dirty="0"/>
              <a:t>المشرط والملقط والمقص ....</a:t>
            </a:r>
            <a:r>
              <a:rPr lang="ar-SA" sz="2800" dirty="0" smtClean="0"/>
              <a:t>الخ</a:t>
            </a:r>
            <a:r>
              <a:rPr lang="en-US" sz="2800" dirty="0" smtClean="0"/>
              <a:t> (</a:t>
            </a:r>
            <a:r>
              <a:rPr lang="en-US" sz="2800" dirty="0"/>
              <a:t>scalpel, forceps, needles etc</a:t>
            </a:r>
            <a:r>
              <a:rPr lang="en-US" sz="2800" dirty="0" smtClean="0"/>
              <a:t>.) </a:t>
            </a:r>
            <a:endParaRPr lang="ar-SA" sz="2800" dirty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FF0000"/>
                </a:solidFill>
              </a:rPr>
              <a:t>التعقيم بالمفلترات </a:t>
            </a:r>
            <a:r>
              <a:rPr lang="en-US" sz="2800" b="1" dirty="0">
                <a:solidFill>
                  <a:srgbClr val="FF0000"/>
                </a:solidFill>
              </a:rPr>
              <a:t>Filter sterilization 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ar-SA" sz="2800" dirty="0" smtClean="0"/>
              <a:t>الاحماض المينة ، الانزيمات، الفيتامينات وبعض منظمات النمو.</a:t>
            </a:r>
          </a:p>
          <a:p>
            <a:pPr algn="just" rtl="1"/>
            <a:endParaRPr lang="ar-SA" sz="2800" dirty="0" smtClean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657" y="310436"/>
            <a:ext cx="3047935" cy="183935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658" y="2558444"/>
            <a:ext cx="3047936" cy="147898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49636" y="4554121"/>
            <a:ext cx="87069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FF0000"/>
                </a:solidFill>
              </a:rPr>
              <a:t>التعقيم الكحولي </a:t>
            </a:r>
            <a:r>
              <a:rPr lang="en-US" sz="2800" b="1" dirty="0">
                <a:solidFill>
                  <a:srgbClr val="FF0000"/>
                </a:solidFill>
              </a:rPr>
              <a:t>Alcohol sterilization 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ar-SA" sz="2800" dirty="0" smtClean="0"/>
              <a:t>كحول الايثانول 70% لتعقيم الايادي كبينة العمل</a:t>
            </a:r>
            <a:r>
              <a:rPr lang="en-US" sz="2800" dirty="0" smtClean="0"/>
              <a:t>laminar </a:t>
            </a:r>
            <a:r>
              <a:rPr lang="en-US" sz="2800" dirty="0"/>
              <a:t>flow cabinet </a:t>
            </a:r>
            <a:endParaRPr lang="ar-SA" sz="2800" dirty="0" smtClean="0"/>
          </a:p>
          <a:p>
            <a:pPr algn="just" rtl="1"/>
            <a:endParaRPr lang="ar-SA" sz="4000" dirty="0" smtClean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657" y="4389120"/>
            <a:ext cx="2848979" cy="16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4696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514850" y="1277029"/>
            <a:ext cx="73390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تأثير حجرة النمو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growth chamber</a:t>
            </a:r>
            <a:endParaRPr lang="en-US" sz="24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يجب أن تتوفر حجرة لإنماء النباتات المستخدمة في زراعات الأنسجة بحيث تكون 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مزودة بنظام تحكم لدرجات الإضاءة والحرارة</a:t>
            </a: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كذلك لا بد من توفر تهوية جيدة بين صفوف الأنابيب أو الدوارق على الرفوف.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1042989"/>
            <a:ext cx="4243389" cy="261461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086351" y="4035010"/>
            <a:ext cx="68493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الضوء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</a:p>
          <a:p>
            <a:pPr algn="just" rtl="1"/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يعتبر الضوء من العوامل المعقدة ، حيث يتم </a:t>
            </a:r>
            <a:r>
              <a:rPr lang="ar-SA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إختيار</a:t>
            </a: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فترات الإضاءة الصناعية بين 14 – 16 ساعة وقد تستعمل الإضاءة المستمرة. وعادة ما يكون مصدر الضوء المستخدم في زراعات الأنسجة من اللمبات الفلورسنت التي يجب أن تكون من النوع الأبيض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7" y="4257676"/>
            <a:ext cx="4374433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057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455084" y="525653"/>
            <a:ext cx="948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درجة الحرارة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en-US" sz="24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SA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العادة يتم ضبط درجات الحرارة الملائمة لزراعات الأنسجة بصورة ثابتة بين 24 – 26 درجة مئوية. ويجب ملاحظة أن درجات الحرارة المنخفضة يتم اختيارها فقط لبعض العمليات الخاصة مثل تكوين البراعم وكسر طور السكون أو لإنبات البذور.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instrument to measure temper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255790"/>
            <a:ext cx="1885071" cy="32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729133" y="2938824"/>
            <a:ext cx="9225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الرطوبة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Humidity</a:t>
            </a:r>
            <a:endParaRPr lang="en-US" sz="28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EG" sz="2800" dirty="0" smtClean="0"/>
              <a:t>يقصد بالرطوبة هي الرطوبة الموجودة </a:t>
            </a:r>
            <a:r>
              <a:rPr lang="ar-EG" sz="2800" dirty="0"/>
              <a:t>داخل </a:t>
            </a:r>
            <a:r>
              <a:rPr lang="ar-SA" sz="2800" dirty="0"/>
              <a:t>أ</a:t>
            </a:r>
            <a:r>
              <a:rPr lang="ar-EG" sz="2800" dirty="0" smtClean="0"/>
              <a:t>وعيه الزراعة الموجودة </a:t>
            </a:r>
            <a:r>
              <a:rPr lang="ar-EG" sz="2800" dirty="0"/>
              <a:t>حول النبات وليست </a:t>
            </a:r>
            <a:r>
              <a:rPr lang="ar-EG" sz="2800" dirty="0" smtClean="0"/>
              <a:t>الرطوبة النسبية </a:t>
            </a:r>
            <a:r>
              <a:rPr lang="ar-EG" sz="2800" dirty="0"/>
              <a:t>ويجب الا تقل نسبه </a:t>
            </a:r>
            <a:r>
              <a:rPr lang="ar-EG" sz="2800" dirty="0" smtClean="0"/>
              <a:t>الرطوبة </a:t>
            </a:r>
            <a:r>
              <a:rPr lang="ar-EG" sz="2800" dirty="0"/>
              <a:t>عن 90% حتى تحافظ على النبات </a:t>
            </a:r>
            <a:r>
              <a:rPr lang="ar-EG" sz="2800" dirty="0" smtClean="0"/>
              <a:t>وتساعده </a:t>
            </a:r>
            <a:r>
              <a:rPr lang="ar-EG" sz="2800" dirty="0"/>
              <a:t>على التطور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" y="3770142"/>
            <a:ext cx="1894095" cy="27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647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123028" y="268564"/>
            <a:ext cx="87641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الأكسجين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</a:t>
            </a:r>
            <a:endParaRPr lang="en-US" sz="28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يلزم عادة لزراعة الخلايا والأنسجة النامية على بيئات صناعية إمداد جيد بالأكسجين ويكون هذا عن طريق أجهزة الاهتزاز في البيئات السائلة. ولتحقيق إمداد أفضل للأنابيب بالأكسجين يمكن إتباع ما يلي: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ar-SA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عدم استعمال غطاء معدني.</a:t>
            </a:r>
            <a:endParaRPr lang="en-US" sz="24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ar-SA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استعمال البيئات السائلة.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5" y="675249"/>
            <a:ext cx="2552346" cy="279947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080222" y="4144346"/>
            <a:ext cx="87507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ثاني أكسيد الكربون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</a:t>
            </a:r>
            <a:endParaRPr lang="en-US" sz="28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SA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بالرغم من أن ثاني أكسيد الكربون يمكن استخدامه كمصدر للكربون في البيئات الغذائية المستخدمة لزراعات الأنسجة إلا أن السكروز يكون هو الأفضل كمصدر للكربون وبالتالي فإنه متوفر في الأنابيب.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" y="4375053"/>
            <a:ext cx="2459511" cy="20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8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31520" y="960393"/>
            <a:ext cx="11041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التيار </a:t>
            </a:r>
            <a:r>
              <a:rPr lang="ar-SA" sz="32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الكهربائي :</a:t>
            </a:r>
            <a:endParaRPr lang="ar-SA" sz="32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عند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إمرار تيار كهربائي ضعيف على سبيل المثال بمعدل 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ميكروأمبير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زراعات الأنسجة الموجودة في بيئة غذائية فقد تحدث زيادة مرتفعة في النمو ولقد لوحظت هذه الظاهرة مع كالُس الدخان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0" y="3749397"/>
            <a:ext cx="7221501" cy="27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15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467751"/>
            <a:ext cx="10972800" cy="10668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" charset="-120"/>
              </a:rPr>
              <a:t>Factors affecting tissue culture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53769" y="2021062"/>
            <a:ext cx="11408733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800" b="1" dirty="0" smtClean="0">
                <a:solidFill>
                  <a:srgbClr val="00B050"/>
                </a:solidFill>
                <a:ea typeface="PMingLiU" pitchFamily="1" charset="-120"/>
              </a:rPr>
              <a:t>بيئة النمو الصناعية </a:t>
            </a:r>
            <a:r>
              <a:rPr lang="en-US" altLang="zh-TW" sz="3800" b="1" dirty="0">
                <a:solidFill>
                  <a:srgbClr val="00B050"/>
                </a:solidFill>
                <a:ea typeface="PMingLiU" pitchFamily="1" charset="-120"/>
              </a:rPr>
              <a:t>Growth medium (Artificial)</a:t>
            </a: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800" dirty="0" smtClean="0">
                <a:solidFill>
                  <a:srgbClr val="000000"/>
                </a:solidFill>
                <a:ea typeface="PMingLiU" pitchFamily="1" charset="-120"/>
              </a:rPr>
              <a:t>المغذيات  </a:t>
            </a:r>
            <a:r>
              <a:rPr lang="en-US" altLang="zh-TW" sz="3800" dirty="0">
                <a:solidFill>
                  <a:srgbClr val="000000"/>
                </a:solidFill>
                <a:ea typeface="PMingLiU" pitchFamily="1" charset="-120"/>
              </a:rPr>
              <a:t>Nutrients</a:t>
            </a: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800" b="1" dirty="0" smtClean="0">
                <a:solidFill>
                  <a:srgbClr val="C00000"/>
                </a:solidFill>
                <a:ea typeface="PMingLiU" pitchFamily="1" charset="-120"/>
              </a:rPr>
              <a:t>الهرمونات النباتية </a:t>
            </a:r>
            <a:r>
              <a:rPr lang="en-US" altLang="zh-TW" sz="3800" b="1" dirty="0">
                <a:solidFill>
                  <a:srgbClr val="C00000"/>
                </a:solidFill>
                <a:ea typeface="PMingLiU" pitchFamily="1" charset="-120"/>
              </a:rPr>
              <a:t>Plant hormone</a:t>
            </a:r>
            <a:r>
              <a:rPr lang="ar-SA" altLang="zh-TW" sz="3800" b="1" dirty="0" smtClean="0">
                <a:solidFill>
                  <a:srgbClr val="C00000"/>
                </a:solidFill>
                <a:ea typeface="PMingLiU" pitchFamily="1" charset="-120"/>
              </a:rPr>
              <a:t> </a:t>
            </a:r>
            <a:endParaRPr lang="en-US" altLang="zh-TW" sz="3800" b="1" dirty="0">
              <a:solidFill>
                <a:srgbClr val="C00000"/>
              </a:solidFill>
              <a:ea typeface="PMingLiU" pitchFamily="1" charset="-120"/>
            </a:endParaRP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800" dirty="0" smtClean="0">
                <a:solidFill>
                  <a:srgbClr val="000000"/>
                </a:solidFill>
                <a:ea typeface="PMingLiU" pitchFamily="1" charset="-120"/>
              </a:rPr>
              <a:t>الفيتامينات </a:t>
            </a:r>
            <a:r>
              <a:rPr lang="en-US" altLang="zh-TW" sz="3800" dirty="0" smtClean="0">
                <a:solidFill>
                  <a:srgbClr val="000000"/>
                </a:solidFill>
                <a:ea typeface="PMingLiU" pitchFamily="1" charset="-120"/>
              </a:rPr>
              <a:t>Vitamins</a:t>
            </a:r>
            <a:endParaRPr lang="ar-SA" altLang="zh-TW" sz="3800" dirty="0" smtClean="0">
              <a:solidFill>
                <a:srgbClr val="000000"/>
              </a:solidFill>
              <a:ea typeface="PMingLiU" pitchFamily="1" charset="-120"/>
            </a:endParaRP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800" b="1" dirty="0">
                <a:solidFill>
                  <a:srgbClr val="C00000"/>
                </a:solidFill>
                <a:ea typeface="PMingLiU" pitchFamily="1" charset="-120"/>
              </a:rPr>
              <a:t>التعقيم </a:t>
            </a:r>
            <a:r>
              <a:rPr lang="en-US" altLang="zh-TW" sz="3800" b="1" dirty="0">
                <a:solidFill>
                  <a:srgbClr val="C00000"/>
                </a:solidFill>
                <a:ea typeface="PMingLiU" pitchFamily="1" charset="-120"/>
              </a:rPr>
              <a:t>The sterilization </a:t>
            </a:r>
            <a:endParaRPr lang="zh-TW" altLang="en-US" sz="3800" dirty="0">
              <a:solidFill>
                <a:srgbClr val="C00000"/>
              </a:solidFill>
              <a:ea typeface="PMingLiU" pitchFamily="1" charset="-120"/>
            </a:endParaRPr>
          </a:p>
          <a:p>
            <a:pPr marL="742950" lvl="1" indent="-285750" algn="r" rtl="1">
              <a:lnSpc>
                <a:spcPct val="80000"/>
              </a:lnSpc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142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28715" y="1644496"/>
            <a:ext cx="6096000" cy="1427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بعض المركبات العضوية الموجودة طبيعياً بالنبات والتي لا تلعب دوراً مُغَذّياُ لكنها تتحكم تحكماُ مباشراً بتركيزات منخفضة للغاية في النمو والتطور.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3" y="453116"/>
            <a:ext cx="3460377" cy="260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7947" y="3270407"/>
            <a:ext cx="579524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منظمات النمو النباتية (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 growth regulators</a:t>
            </a: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sz="2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8627" y="3737534"/>
            <a:ext cx="6573373" cy="18833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المركبات المصنّعة معملياً والتي تُحاكي التأثيرات الفسيولوجية للهرمونات النباتية. وتُقَسَّم هذه المواد إلى عدة مجموعات على أساس تأثيرها الفسيولوجي وهي تضُم الأوكسينات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Auxins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والسيتوكينينات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Cytokinins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والجبريلينات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Gibberellins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وغاز 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الإيثيلين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Ethylene gas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0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175039"/>
            <a:ext cx="2514600" cy="175450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64" y="3175674"/>
            <a:ext cx="2514600" cy="17538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056269"/>
            <a:ext cx="2514600" cy="175387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61" y="5056269"/>
            <a:ext cx="2503805" cy="1753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18042" r="2858" b="26607"/>
          <a:stretch/>
        </p:blipFill>
        <p:spPr>
          <a:xfrm>
            <a:off x="6418730" y="947638"/>
            <a:ext cx="5773270" cy="7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66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32409" y="1432035"/>
            <a:ext cx="58667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إن تأثير مُنَظِّمات النمو 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على 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مزارع الأنسجة 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ليست مطلقة 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، فاستجابة الجزء المنزرع 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يتوقف </a:t>
            </a:r>
            <a:r>
              <a:rPr lang="ar-S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على عدة عوامل منها </a:t>
            </a:r>
            <a:r>
              <a:rPr lang="ar-SA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نوع النبات ونوع النسيج وعمره وباقي الظروف المُتَعَلقة بمكونات البيئة والظروف </a:t>
            </a:r>
            <a:r>
              <a:rPr lang="ar-SA" sz="20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البيئية.</a:t>
            </a:r>
            <a:r>
              <a:rPr lang="ar-SA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وهناك ايضا مده زمنيه عقب المعامله لملاحظة اثر منظمات النمو </a:t>
            </a:r>
            <a:r>
              <a:rPr lang="ar-SA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المضافه</a:t>
            </a:r>
            <a:r>
              <a:rPr lang="ar-S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r-SA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ويتم تنظيم النمو في مزارع </a:t>
            </a:r>
            <a:r>
              <a:rPr lang="ar-SA" sz="20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الانسجه</a:t>
            </a:r>
            <a:r>
              <a:rPr lang="ar-SA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عن طريق التداخل والاتزان بين منظمات النمو </a:t>
            </a:r>
            <a:r>
              <a:rPr lang="ar-SA" sz="20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المضافه</a:t>
            </a:r>
            <a:r>
              <a:rPr lang="ar-SA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للبيئة </a:t>
            </a:r>
            <a:r>
              <a:rPr lang="ar-SA" sz="20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والموجوده</a:t>
            </a:r>
            <a:r>
              <a:rPr lang="ar-SA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طبيعيا في </a:t>
            </a:r>
            <a:r>
              <a:rPr lang="ar-SA" sz="20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النسيج 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62" y="534573"/>
            <a:ext cx="4316219" cy="947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6" y="659943"/>
            <a:ext cx="4622892" cy="46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641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1670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宋体</vt:lpstr>
      <vt:lpstr>宋体</vt:lpstr>
      <vt:lpstr>Arial</vt:lpstr>
      <vt:lpstr>Calibri</vt:lpstr>
      <vt:lpstr>方正姚体</vt:lpstr>
      <vt:lpstr>Georgia</vt:lpstr>
      <vt:lpstr>PMingLiU</vt:lpstr>
      <vt:lpstr>Tahoma</vt:lpstr>
      <vt:lpstr>Times New Roman</vt:lpstr>
      <vt:lpstr>Trebuchet MS</vt:lpstr>
      <vt:lpstr>Wingdings 2</vt:lpstr>
      <vt:lpstr>حضري</vt:lpstr>
      <vt:lpstr>PowerPoint Presentation</vt:lpstr>
      <vt:lpstr>Factors affecting tissue culture</vt:lpstr>
      <vt:lpstr>PowerPoint Presentation</vt:lpstr>
      <vt:lpstr>PowerPoint Presentation</vt:lpstr>
      <vt:lpstr>PowerPoint Presentation</vt:lpstr>
      <vt:lpstr>PowerPoint Presentation</vt:lpstr>
      <vt:lpstr>Factors affecting tissue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tissue culture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saleh alansi</dc:creator>
  <cp:lastModifiedBy>maha abanomai</cp:lastModifiedBy>
  <cp:revision>62</cp:revision>
  <dcterms:created xsi:type="dcterms:W3CDTF">2017-12-28T20:46:12Z</dcterms:created>
  <dcterms:modified xsi:type="dcterms:W3CDTF">2022-09-16T08:38:08Z</dcterms:modified>
</cp:coreProperties>
</file>