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2" r:id="rId2"/>
    <p:sldId id="296" r:id="rId3"/>
    <p:sldId id="297" r:id="rId4"/>
    <p:sldId id="273" r:id="rId5"/>
    <p:sldId id="274" r:id="rId6"/>
    <p:sldId id="278" r:id="rId7"/>
    <p:sldId id="280" r:id="rId8"/>
    <p:sldId id="281" r:id="rId9"/>
    <p:sldId id="282" r:id="rId10"/>
    <p:sldId id="283" r:id="rId11"/>
    <p:sldId id="284" r:id="rId12"/>
    <p:sldId id="285" r:id="rId13"/>
    <p:sldId id="286" r:id="rId14"/>
    <p:sldId id="287" r:id="rId15"/>
    <p:sldId id="288" r:id="rId16"/>
    <p:sldId id="289" r:id="rId17"/>
    <p:sldId id="295" r:id="rId18"/>
    <p:sldId id="290" r:id="rId19"/>
    <p:sldId id="291" r:id="rId20"/>
    <p:sldId id="292"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576" autoAdjust="0"/>
  </p:normalViewPr>
  <p:slideViewPr>
    <p:cSldViewPr snapToGrid="0">
      <p:cViewPr varScale="1">
        <p:scale>
          <a:sx n="73" d="100"/>
          <a:sy n="73"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4322-F7B2-4E76-B348-88DB56054AC8}" type="datetimeFigureOut">
              <a:rPr lang="en-US" smtClean="0"/>
              <a:pPr/>
              <a:t>9/8/2022</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76B13-93A8-478A-A6C1-722FAE8FE868}" type="slidenum">
              <a:rPr lang="en-US" smtClean="0"/>
              <a:pPr/>
              <a:t>‹#›</a:t>
            </a:fld>
            <a:endParaRPr lang="en-US"/>
          </a:p>
        </p:txBody>
      </p:sp>
    </p:spTree>
    <p:extLst>
      <p:ext uri="{BB962C8B-B14F-4D97-AF65-F5344CB8AC3E}">
        <p14:creationId xmlns:p14="http://schemas.microsoft.com/office/powerpoint/2010/main" val="251698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حيث أن الأجزاء النباتية التي يتم عزلها من النبات ونقوم بتنميتها على البيئات الغذائية تقوم بإمداد نفسها في بداية الأمر بالغذاء والهرمونات المختزن بها وإذا كانت الأجزاء النباتية أكبر حجماً فسوف يكون لديها قدرة أكبر على إحداث النمو والتشكل بعد ذلك</a:t>
            </a:r>
            <a:endParaRPr lang="en-US" dirty="0"/>
          </a:p>
        </p:txBody>
      </p:sp>
      <p:sp>
        <p:nvSpPr>
          <p:cNvPr id="4" name="عنصر نائب لرقم الشريحة 3"/>
          <p:cNvSpPr>
            <a:spLocks noGrp="1"/>
          </p:cNvSpPr>
          <p:nvPr>
            <p:ph type="sldNum" sz="quarter" idx="10"/>
          </p:nvPr>
        </p:nvSpPr>
        <p:spPr/>
        <p:txBody>
          <a:bodyPr/>
          <a:lstStyle/>
          <a:p>
            <a:fld id="{E3676B13-93A8-478A-A6C1-722FAE8FE868}" type="slidenum">
              <a:rPr lang="en-US" smtClean="0"/>
              <a:pPr/>
              <a:t>16</a:t>
            </a:fld>
            <a:endParaRPr lang="en-US"/>
          </a:p>
        </p:txBody>
      </p:sp>
    </p:spTree>
    <p:extLst>
      <p:ext uri="{BB962C8B-B14F-4D97-AF65-F5344CB8AC3E}">
        <p14:creationId xmlns:p14="http://schemas.microsoft.com/office/powerpoint/2010/main" val="172292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pPr fontAlgn="base">
              <a:spcBef>
                <a:spcPct val="0"/>
              </a:spcBef>
              <a:spcAft>
                <a:spcPct val="0"/>
              </a:spcAft>
              <a:defRPr/>
            </a:pPr>
            <a:endParaRPr lang="en-US">
              <a:solidFill>
                <a:srgbClr val="000000"/>
              </a:solidFill>
            </a:endParaRPr>
          </a:p>
        </p:txBody>
      </p:sp>
      <p:sp>
        <p:nvSpPr>
          <p:cNvPr id="17" name="عنصر نائب للتذييل 16"/>
          <p:cNvSpPr>
            <a:spLocks noGrp="1"/>
          </p:cNvSpPr>
          <p:nvPr>
            <p:ph type="ftr" sz="quarter" idx="11"/>
          </p:nvPr>
        </p:nvSpPr>
        <p:spPr>
          <a:xfrm>
            <a:off x="7213600" y="4205288"/>
            <a:ext cx="1727200" cy="457200"/>
          </a:xfrm>
        </p:spPr>
        <p:txBody>
          <a:bodyPr/>
          <a:lstStyle/>
          <a:p>
            <a:pPr fontAlgn="base">
              <a:spcBef>
                <a:spcPct val="0"/>
              </a:spcBef>
              <a:spcAft>
                <a:spcPct val="0"/>
              </a:spcAft>
              <a:defRPr/>
            </a:pPr>
            <a:endParaRPr lang="en-US">
              <a:solidFill>
                <a:srgbClr val="000000"/>
              </a:solidFill>
            </a:endParaRPr>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pPr fontAlgn="base">
              <a:spcBef>
                <a:spcPct val="0"/>
              </a:spcBef>
              <a:spcAft>
                <a:spcPct val="0"/>
              </a:spcAft>
              <a:defRPr/>
            </a:pPr>
            <a:endParaRPr lang="en-US">
              <a:solidFill>
                <a:srgbClr val="000000"/>
              </a:solidFill>
            </a:endParaRPr>
          </a:p>
        </p:txBody>
      </p:sp>
      <p:sp>
        <p:nvSpPr>
          <p:cNvPr id="27" name="عنصر نائب لرقم الشريحة 26"/>
          <p:cNvSpPr>
            <a:spLocks noGrp="1"/>
          </p:cNvSpPr>
          <p:nvPr>
            <p:ph type="sldNum" sz="quarter" idx="11"/>
          </p:nvPr>
        </p:nvSpPr>
        <p:spPr/>
        <p:txBody>
          <a:bodyPr rtlCol="0"/>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
        <p:nvSpPr>
          <p:cNvPr id="28" name="عنصر نائب للتذييل 27"/>
          <p:cNvSpPr>
            <a:spLocks noGrp="1"/>
          </p:cNvSpPr>
          <p:nvPr>
            <p:ph type="ftr" sz="quarter" idx="12"/>
          </p:nvPr>
        </p:nvSpPr>
        <p:spPr/>
        <p:txBody>
          <a:bodyPr rtlCol="0"/>
          <a:lstStyle/>
          <a:p>
            <a:pPr fontAlgn="base">
              <a:spcBef>
                <a:spcPct val="0"/>
              </a:spcBef>
              <a:spcAft>
                <a:spcPct val="0"/>
              </a:spcAft>
              <a:defRPr/>
            </a:pPr>
            <a:endParaRPr lang="en-US">
              <a:solidFill>
                <a:srgbClr val="000000"/>
              </a:solidFill>
            </a:endParaRPr>
          </a:p>
        </p:txBody>
      </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pPr fontAlgn="base">
              <a:spcBef>
                <a:spcPct val="0"/>
              </a:spcBef>
              <a:spcAft>
                <a:spcPct val="0"/>
              </a:spcAft>
              <a:defRPr/>
            </a:pPr>
            <a:endParaRPr lang="en-US">
              <a:solidFill>
                <a:srgbClr val="000000"/>
              </a:solidFill>
            </a:endParaRPr>
          </a:p>
        </p:txBody>
      </p:sp>
      <p:sp>
        <p:nvSpPr>
          <p:cNvPr id="4" name="عنصر نائب للتذييل 3"/>
          <p:cNvSpPr>
            <a:spLocks noGrp="1"/>
          </p:cNvSpPr>
          <p:nvPr>
            <p:ph type="ftr" sz="quarter" idx="11"/>
          </p:nvPr>
        </p:nvSpPr>
        <p:spPr>
          <a:xfrm>
            <a:off x="7010400" y="612648"/>
            <a:ext cx="1767840" cy="457200"/>
          </a:xfrm>
        </p:spPr>
        <p:txBody>
          <a:bodyPr/>
          <a:lstStyle/>
          <a:p>
            <a:pPr fontAlgn="base">
              <a:spcBef>
                <a:spcPct val="0"/>
              </a:spcBef>
              <a:spcAft>
                <a:spcPct val="0"/>
              </a:spcAft>
              <a:defRPr/>
            </a:pPr>
            <a:endParaRPr lang="en-US">
              <a:solidFill>
                <a:srgbClr val="000000"/>
              </a:solidFill>
            </a:endParaRPr>
          </a:p>
        </p:txBody>
      </p:sp>
      <p:sp>
        <p:nvSpPr>
          <p:cNvPr id="5" name="عنصر نائب لرقم الشريحة 4"/>
          <p:cNvSpPr>
            <a:spLocks noGrp="1"/>
          </p:cNvSpPr>
          <p:nvPr>
            <p:ph type="sldNum" sz="quarter" idx="12"/>
          </p:nvPr>
        </p:nvSpPr>
        <p:spPr>
          <a:xfrm>
            <a:off x="10899648" y="2272"/>
            <a:ext cx="1016000" cy="365760"/>
          </a:xfrm>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defRPr/>
            </a:pPr>
            <a:endParaRPr lang="en-US">
              <a:solidFill>
                <a:srgbClr val="000000"/>
              </a:solidFill>
            </a:endParaRPr>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defRPr/>
            </a:pPr>
            <a:endParaRPr lang="en-US">
              <a:solidFill>
                <a:srgbClr val="000000"/>
              </a:solidFill>
            </a:endParaRPr>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d"/>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85216" y="2279904"/>
            <a:ext cx="10375392" cy="2308324"/>
          </a:xfrm>
          <a:prstGeom prst="rect">
            <a:avLst/>
          </a:prstGeom>
          <a:noFill/>
        </p:spPr>
        <p:txBody>
          <a:bodyPr wrap="square" rtlCol="0">
            <a:spAutoFit/>
          </a:bodyPr>
          <a:lstStyle/>
          <a:p>
            <a:pPr algn="ctr"/>
            <a:r>
              <a:rPr lang="ar-SA" sz="4800" b="1" dirty="0">
                <a:solidFill>
                  <a:srgbClr val="000000"/>
                </a:solidFill>
              </a:rPr>
              <a:t>العوامل التي تؤثر على زراعة الأنسجة</a:t>
            </a:r>
            <a:endParaRPr lang="en-US" sz="4800" b="1" dirty="0">
              <a:solidFill>
                <a:srgbClr val="000000"/>
              </a:solidFill>
            </a:endParaRPr>
          </a:p>
          <a:p>
            <a:endParaRPr lang="ar-SA" altLang="zh-TW" sz="4800" b="1" dirty="0" smtClean="0">
              <a:solidFill>
                <a:srgbClr val="000000"/>
              </a:solidFill>
              <a:ea typeface="PMingLiU" pitchFamily="1" charset="-120"/>
            </a:endParaRPr>
          </a:p>
          <a:p>
            <a:pPr algn="ctr"/>
            <a:r>
              <a:rPr lang="en-US" altLang="zh-TW" sz="4800" b="1" dirty="0" smtClean="0">
                <a:solidFill>
                  <a:srgbClr val="000000"/>
                </a:solidFill>
                <a:ea typeface="PMingLiU" pitchFamily="1" charset="-120"/>
              </a:rPr>
              <a:t>Factors </a:t>
            </a:r>
            <a:r>
              <a:rPr lang="en-US" altLang="zh-TW" sz="4800" b="1" dirty="0">
                <a:solidFill>
                  <a:srgbClr val="000000"/>
                </a:solidFill>
                <a:ea typeface="PMingLiU" pitchFamily="1" charset="-120"/>
              </a:rPr>
              <a:t>affecting tissue </a:t>
            </a:r>
            <a:r>
              <a:rPr lang="en-US" altLang="zh-TW" sz="4800" b="1" dirty="0" smtClean="0">
                <a:solidFill>
                  <a:srgbClr val="000000"/>
                </a:solidFill>
                <a:ea typeface="PMingLiU" pitchFamily="1" charset="-120"/>
              </a:rPr>
              <a:t>culture</a:t>
            </a:r>
            <a:endParaRPr lang="ar-SA" altLang="zh-TW" sz="4800" b="1" dirty="0" smtClean="0">
              <a:solidFill>
                <a:srgbClr val="000000"/>
              </a:solidFill>
              <a:ea typeface="PMingLiU" pitchFamily="1" charset="-120"/>
            </a:endParaRPr>
          </a:p>
        </p:txBody>
      </p:sp>
    </p:spTree>
    <p:extLst>
      <p:ext uri="{BB962C8B-B14F-4D97-AF65-F5344CB8AC3E}">
        <p14:creationId xmlns:p14="http://schemas.microsoft.com/office/powerpoint/2010/main" val="321565927"/>
      </p:ext>
    </p:extLst>
  </p:cSld>
  <p:clrMapOvr>
    <a:masterClrMapping/>
  </p:clrMapOvr>
  <p:transition spd="slow">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36192" y="921903"/>
            <a:ext cx="10302240" cy="3108543"/>
          </a:xfrm>
          <a:prstGeom prst="rect">
            <a:avLst/>
          </a:prstGeom>
          <a:noFill/>
        </p:spPr>
        <p:txBody>
          <a:bodyPr wrap="square" rtlCol="0">
            <a:spAutoFit/>
          </a:bodyPr>
          <a:lstStyle/>
          <a:p>
            <a:pPr marL="457200" indent="-457200" algn="just" rtl="1">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الحالة الفسيولوجية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physiological state</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تؤثر الحالة الفسيولوجية للنبات على مقدرته على الانقسام الخلوي وعلى معدلات تجدد الجزء النباتي المستخدم. فمثلاً إذا أخذت </a:t>
            </a:r>
            <a:r>
              <a:rPr lang="ar-SA"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البراعم</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من الأشجار أو الشجيرات وهي في طور </a:t>
            </a:r>
            <a:r>
              <a:rPr lang="ar-SA"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السكون</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أي في نهاية الخريف أو أوائل الشتاء فإن معدل تجددها سيكون بطيء جداً ولكن إذا أخذت هذه البراعم في الربيع أو عند بداية تفتحها أي عند نهاية طور السكون فإن معدل تجددها سيكون مرتفع وسريع.</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9"/>
          <p:cNvPicPr/>
          <p:nvPr/>
        </p:nvPicPr>
        <p:blipFill>
          <a:blip r:embed="rId2" cstate="print">
            <a:extLst>
              <a:ext uri="{28A0092B-C50C-407E-A947-70E740481C1C}">
                <a14:useLocalDpi xmlns:a14="http://schemas.microsoft.com/office/drawing/2010/main" val="0"/>
              </a:ext>
            </a:extLst>
          </a:blip>
          <a:stretch>
            <a:fillRect/>
          </a:stretch>
        </p:blipFill>
        <p:spPr>
          <a:xfrm>
            <a:off x="504927" y="3995225"/>
            <a:ext cx="3771651" cy="2581421"/>
          </a:xfrm>
          <a:prstGeom prst="rect">
            <a:avLst/>
          </a:prstGeom>
        </p:spPr>
      </p:pic>
    </p:spTree>
    <p:extLst>
      <p:ext uri="{BB962C8B-B14F-4D97-AF65-F5344CB8AC3E}">
        <p14:creationId xmlns:p14="http://schemas.microsoft.com/office/powerpoint/2010/main" val="3759388778"/>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16992" y="585216"/>
            <a:ext cx="11612411"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الحالة الصحية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state of health</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إذا كان النبات في حالة صحية جيدة وقت عزل الأجزاء النباتية منه فمنطقياً أن يكون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المستزرع</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منه جيداً وسليماً.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3645154" y="2982351"/>
            <a:ext cx="4303092" cy="3046593"/>
          </a:xfrm>
          <a:prstGeom prst="rect">
            <a:avLst/>
          </a:prstGeom>
        </p:spPr>
      </p:pic>
    </p:spTree>
    <p:extLst>
      <p:ext uri="{BB962C8B-B14F-4D97-AF65-F5344CB8AC3E}">
        <p14:creationId xmlns:p14="http://schemas.microsoft.com/office/powerpoint/2010/main" val="1785181770"/>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79921" y="816864"/>
            <a:ext cx="10338816" cy="3600986"/>
          </a:xfrm>
          <a:prstGeom prst="rect">
            <a:avLst/>
          </a:prstGeom>
          <a:noFill/>
        </p:spPr>
        <p:txBody>
          <a:bodyPr wrap="square" rtlCol="0">
            <a:spAutoFit/>
          </a:bodyPr>
          <a:lstStyle/>
          <a:p>
            <a:pPr marL="457200" indent="-457200" algn="just" rtl="1">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تأثير السنوات المختلفة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Effect of different years</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من الطبيعي أنه إذا تم عزل جزء نباتي من نباتات مزروعة في الحقل المفتوح فحتماً سوف تتباين هذه النباتات على أساس الظروف السائدة في ذلك العام مثل تأثير الشتاء فإذا كان الشتاء قاسياً فإن ذلك قد يؤدي إلى كسر طور السكون للأجزاء النباتية. أما إذا كان المناخ صيفي حيث الحرارة والجفاف فإن ذلك سيكون عاملاً مؤثراً حيث يعطي الجزء النباتي نمواً ضعيفاً نتيجة لنقص الماء المتاح، وهكذا.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Image result for Effect of different years in pl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31" y="3868127"/>
            <a:ext cx="3992412" cy="298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06241"/>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0671" y="778412"/>
            <a:ext cx="10936224" cy="4047262"/>
          </a:xfrm>
          <a:prstGeom prst="rect">
            <a:avLst/>
          </a:prstGeom>
          <a:noFill/>
        </p:spPr>
        <p:txBody>
          <a:bodyPr wrap="square" rtlCol="0">
            <a:spAutoFit/>
          </a:bodyPr>
          <a:lstStyle/>
          <a:p>
            <a:pPr marL="457200" indent="-457200" algn="just" rtl="1">
              <a:spcBef>
                <a:spcPts val="1800"/>
              </a:spcBef>
              <a:buFont typeface="Arial" panose="020B0604020202020204" pitchFamily="34" charset="0"/>
              <a:buChar char="•"/>
            </a:pP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ظروف نمو النبات الأم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conditions of the mother plant growth</a:t>
            </a: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spcBef>
                <a:spcPts val="1800"/>
              </a:spcBef>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إذا تم أخذ أجزاء نباتية من نباتات نامية تحت ظروف الإضاءة الطبيعية أي في الحقل فإن هذه العينات سوف تتفاعل بصورة مختلفة عن الأخرى المعزولة من النباتات النامية في الصوبة وتحت ظروف الإضاءة غير الطبيعية.</a:t>
            </a:r>
            <a:endPar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rtl="1">
              <a:spcBef>
                <a:spcPts val="1800"/>
              </a:spcBef>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وتجدر الإشارة أن الأجزاء المأخوذة عند بداية موسم النمو أو أثناء موسم النمو غالباً ما تكون ذات قدرة أعلى على النمو من تلك المأخوذة في نهاية الموسم</a:t>
            </a:r>
            <a:r>
              <a:rPr lang="ar-SA" sz="35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5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49444"/>
      </p:ext>
    </p:extLst>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p:nvPr/>
        </p:nvPicPr>
        <p:blipFill>
          <a:blip r:embed="rId2" cstate="print">
            <a:extLst>
              <a:ext uri="{28A0092B-C50C-407E-A947-70E740481C1C}">
                <a14:useLocalDpi xmlns:a14="http://schemas.microsoft.com/office/drawing/2010/main" val="0"/>
              </a:ext>
            </a:extLst>
          </a:blip>
          <a:stretch>
            <a:fillRect/>
          </a:stretch>
        </p:blipFill>
        <p:spPr>
          <a:xfrm>
            <a:off x="2548128" y="1524000"/>
            <a:ext cx="5884799" cy="4606355"/>
          </a:xfrm>
          <a:prstGeom prst="rect">
            <a:avLst/>
          </a:prstGeom>
        </p:spPr>
      </p:pic>
    </p:spTree>
    <p:extLst>
      <p:ext uri="{BB962C8B-B14F-4D97-AF65-F5344CB8AC3E}">
        <p14:creationId xmlns:p14="http://schemas.microsoft.com/office/powerpoint/2010/main" val="1111169672"/>
      </p:ext>
    </p:extLst>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51802" y="805610"/>
            <a:ext cx="11221329" cy="2462213"/>
          </a:xfrm>
          <a:prstGeom prst="rect">
            <a:avLst/>
          </a:prstGeom>
          <a:noFill/>
        </p:spPr>
        <p:txBody>
          <a:bodyPr wrap="square" rtlCol="0">
            <a:spAutoFit/>
          </a:bodyPr>
          <a:lstStyle/>
          <a:p>
            <a:pPr marL="457200" indent="-4572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مكان الجزء النباتي من النبات الأم (</a:t>
            </a:r>
            <a:r>
              <a:rPr lang="en-US" sz="3600" b="1" dirty="0" err="1" smtClean="0">
                <a:solidFill>
                  <a:srgbClr val="00B050"/>
                </a:solidFill>
                <a:latin typeface="Times New Roman" panose="02020603050405020304" pitchFamily="18" charset="0"/>
                <a:ea typeface="Calibri" panose="020F0502020204030204" pitchFamily="34" charset="0"/>
                <a:cs typeface="Arial" panose="020B0604020202020204" pitchFamily="34" charset="0"/>
              </a:rPr>
              <a:t>Topophysis</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تختلف استجابة الأجزاء المأخوذة لمنظمات النمو ومكونات البيئة الأخرى على حسب مكان وجودها في العضو المأخوذ منه ، فمثلاً إذا تم عزل أجزاء علوية وأخرى سفلية فإن السفلية عادة ما تكون جذوراً عرضية.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1742059" y="3137095"/>
            <a:ext cx="4433658" cy="3630735"/>
          </a:xfrm>
          <a:prstGeom prst="rect">
            <a:avLst/>
          </a:prstGeom>
        </p:spPr>
      </p:pic>
    </p:spTree>
    <p:extLst>
      <p:ext uri="{BB962C8B-B14F-4D97-AF65-F5344CB8AC3E}">
        <p14:creationId xmlns:p14="http://schemas.microsoft.com/office/powerpoint/2010/main" val="2198710859"/>
      </p:ext>
    </p:extLst>
  </p:cSld>
  <p:clrMapOvr>
    <a:masterClrMapping/>
  </p:clrMapOvr>
  <p:transition spd="slow">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447391"/>
            <a:ext cx="11923776" cy="4801314"/>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حجم الجزء النباتي المأخوذ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size of the plant’s part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غالباً ما يكون هناك حجم أمثل للجزء النباتي المناسب للزراعة وبصورة عامة يمكن القول بأنه من الصعب إحداث نمو في البيئات الصناعية وخصوصاً إذا كان الجزء المأخوذ للزراعة صغير الحجم مثل الخلايا أو قمم </a:t>
            </a:r>
            <a:r>
              <a:rPr lang="ar-SA"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مرستيمية</a:t>
            </a: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إذا ما قورن ذلك بالتركيبات الأكبر حجماً مثل الأوراق أو الساق أو الدرنات،</a:t>
            </a:r>
          </a:p>
          <a:p>
            <a:pPr marL="457200" indent="-457200" algn="just" rtl="1">
              <a:lnSpc>
                <a:spcPct val="150000"/>
              </a:lnSpc>
              <a:buFont typeface="Arial" panose="020B0604020202020204" pitchFamily="34" charset="0"/>
              <a:buChar char="•"/>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حيث أن الأجزاء النباتية التي يتم عزلها من النبات ونقوم بتنميتها على البيئات الغذائية تقوم بإمداد نفسها في بداية الأمر بالغذاء والهرمونات المختزن بها وإذا كانت الأجزاء النباتية أكبر حجماً فسوف يكون لديها قدرة أكبر على إحداث النمو والتشكل بعد ذلك.</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0411699"/>
      </p:ext>
    </p:extLst>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stretch>
            <a:fillRect/>
          </a:stretch>
        </p:blipFill>
        <p:spPr>
          <a:xfrm>
            <a:off x="1662033" y="975360"/>
            <a:ext cx="6148467" cy="5516541"/>
          </a:xfrm>
          <a:prstGeom prst="rect">
            <a:avLst/>
          </a:prstGeom>
        </p:spPr>
      </p:pic>
    </p:spTree>
    <p:extLst>
      <p:ext uri="{BB962C8B-B14F-4D97-AF65-F5344CB8AC3E}">
        <p14:creationId xmlns:p14="http://schemas.microsoft.com/office/powerpoint/2010/main" val="1504774940"/>
      </p:ext>
    </p:extLst>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91892" y="663995"/>
            <a:ext cx="11300108" cy="2215991"/>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en-US" sz="36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ar-SA" sz="32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تأثير الجروح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Wounding</a:t>
            </a: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من الجدير بالذكر أن الأجزاء النباتية المفصولة </a:t>
            </a:r>
            <a:r>
              <a:rPr lang="ar-SA"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للإستزراع</a:t>
            </a: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لابد وأن تحتوي على جروح وكلما كبرت مساحة هذه الجروح كلما ازداد امتصاص الجزء النباتي للمواد الغذائية ومنظمات النمو من البيئة.</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9"/>
          <p:cNvPicPr/>
          <p:nvPr/>
        </p:nvPicPr>
        <p:blipFill>
          <a:blip r:embed="rId2" cstate="print">
            <a:extLst>
              <a:ext uri="{28A0092B-C50C-407E-A947-70E740481C1C}">
                <a14:useLocalDpi xmlns:a14="http://schemas.microsoft.com/office/drawing/2010/main" val="0"/>
              </a:ext>
            </a:extLst>
          </a:blip>
          <a:stretch>
            <a:fillRect/>
          </a:stretch>
        </p:blipFill>
        <p:spPr>
          <a:xfrm>
            <a:off x="2394140" y="3038623"/>
            <a:ext cx="5568174" cy="3594398"/>
          </a:xfrm>
          <a:prstGeom prst="rect">
            <a:avLst/>
          </a:prstGeom>
        </p:spPr>
      </p:pic>
    </p:spTree>
    <p:extLst>
      <p:ext uri="{BB962C8B-B14F-4D97-AF65-F5344CB8AC3E}">
        <p14:creationId xmlns:p14="http://schemas.microsoft.com/office/powerpoint/2010/main" val="1630342546"/>
      </p:ext>
    </p:extLst>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07707" y="675249"/>
            <a:ext cx="10277856" cy="332398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 </a:t>
            </a:r>
            <a:r>
              <a:rPr lang="ar-SA" sz="36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التأثير المعزز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Nurse effect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يقصد بهذا المصطلح تأثير وضع قليل من الكالُس في وسط مجموعة من الخلايا النباتية حيث تعمل خلايا الكالُس على إفراز مواد تنتشر خلال البيئة الغذائية ويكون لها تأثير إيجابي على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إنقسام</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تلك المجموعة من الخلايا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المستزرعة</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معها</a:t>
            </a:r>
            <a:r>
              <a:rPr lang="ar-SA"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1"/>
          <p:cNvPicPr/>
          <p:nvPr/>
        </p:nvPicPr>
        <p:blipFill>
          <a:blip r:embed="rId2" cstate="print">
            <a:extLst>
              <a:ext uri="{28A0092B-C50C-407E-A947-70E740481C1C}">
                <a14:useLocalDpi xmlns:a14="http://schemas.microsoft.com/office/drawing/2010/main" val="0"/>
              </a:ext>
            </a:extLst>
          </a:blip>
          <a:stretch>
            <a:fillRect/>
          </a:stretch>
        </p:blipFill>
        <p:spPr>
          <a:xfrm>
            <a:off x="396747" y="3924887"/>
            <a:ext cx="5131855" cy="2805098"/>
          </a:xfrm>
          <a:prstGeom prst="rect">
            <a:avLst/>
          </a:prstGeom>
        </p:spPr>
      </p:pic>
    </p:spTree>
    <p:extLst>
      <p:ext uri="{BB962C8B-B14F-4D97-AF65-F5344CB8AC3E}">
        <p14:creationId xmlns:p14="http://schemas.microsoft.com/office/powerpoint/2010/main" val="2643106839"/>
      </p:ext>
    </p:extLst>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85216" y="426720"/>
            <a:ext cx="8363712" cy="707886"/>
          </a:xfrm>
          <a:prstGeom prst="rect">
            <a:avLst/>
          </a:prstGeom>
          <a:noFill/>
        </p:spPr>
        <p:txBody>
          <a:bodyPr wrap="square" rtlCol="0">
            <a:spAutoFit/>
          </a:bodyPr>
          <a:lstStyle/>
          <a:p>
            <a:r>
              <a:rPr lang="en-US" altLang="en-US" sz="4000" b="1" dirty="0">
                <a:solidFill>
                  <a:srgbClr val="C00000"/>
                </a:solidFill>
                <a:ea typeface="ＭＳ Ｐゴシック" panose="020B0600070205080204" pitchFamily="34" charset="-128"/>
              </a:rPr>
              <a:t>Introduction</a:t>
            </a:r>
            <a:endParaRPr lang="en-US" sz="4000" b="1" dirty="0">
              <a:solidFill>
                <a:srgbClr val="C00000"/>
              </a:solidFill>
            </a:endParaRPr>
          </a:p>
        </p:txBody>
      </p:sp>
      <p:sp>
        <p:nvSpPr>
          <p:cNvPr id="5" name="مربع نص 4"/>
          <p:cNvSpPr txBox="1"/>
          <p:nvPr/>
        </p:nvSpPr>
        <p:spPr>
          <a:xfrm>
            <a:off x="304800" y="1499616"/>
            <a:ext cx="10168128" cy="5155257"/>
          </a:xfrm>
          <a:prstGeom prst="rect">
            <a:avLst/>
          </a:prstGeom>
          <a:noFill/>
        </p:spPr>
        <p:txBody>
          <a:bodyPr wrap="square" rtlCol="0">
            <a:spAutoFit/>
          </a:bodyPr>
          <a:lstStyle/>
          <a:p>
            <a:pPr marL="285750" indent="-285750" algn="r" rtl="1">
              <a:spcBef>
                <a:spcPts val="1800"/>
              </a:spcBef>
              <a:buSzPct val="150000"/>
              <a:buFont typeface="Arial" panose="020B0604020202020204" pitchFamily="34" charset="0"/>
              <a:buChar char="•"/>
            </a:pPr>
            <a:r>
              <a:rPr lang="ar-SA" altLang="en-US" sz="3800" dirty="0" smtClean="0">
                <a:solidFill>
                  <a:srgbClr val="000000"/>
                </a:solidFill>
                <a:ea typeface="ＭＳ Ｐゴシック" panose="020B0600070205080204" pitchFamily="34" charset="-128"/>
              </a:rPr>
              <a:t>تقنيات </a:t>
            </a:r>
            <a:r>
              <a:rPr lang="ar-SA" altLang="en-US" sz="3800" dirty="0">
                <a:solidFill>
                  <a:srgbClr val="000000"/>
                </a:solidFill>
                <a:ea typeface="ＭＳ Ｐゴシック" panose="020B0600070205080204" pitchFamily="34" charset="-128"/>
              </a:rPr>
              <a:t>زراعة الأنسجة يمكن استخدامها هي مجالات واسعة جدا.</a:t>
            </a:r>
            <a:endParaRPr lang="en-US" altLang="en-US" sz="38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r>
              <a:rPr lang="ar-SA" altLang="en-US" sz="3800" dirty="0" smtClean="0">
                <a:solidFill>
                  <a:srgbClr val="000000"/>
                </a:solidFill>
                <a:ea typeface="ＭＳ Ｐゴシック" panose="020B0600070205080204" pitchFamily="34" charset="-128"/>
              </a:rPr>
              <a:t>يعتمد </a:t>
            </a:r>
            <a:r>
              <a:rPr lang="ar-SA" altLang="en-US" sz="3800" dirty="0" err="1" smtClean="0">
                <a:solidFill>
                  <a:srgbClr val="000000"/>
                </a:solidFill>
                <a:ea typeface="ＭＳ Ｐゴシック" panose="020B0600070205080204" pitchFamily="34" charset="-128"/>
              </a:rPr>
              <a:t>إختيار</a:t>
            </a:r>
            <a:r>
              <a:rPr lang="ar-SA" altLang="en-US" sz="3800" dirty="0" smtClean="0">
                <a:solidFill>
                  <a:srgbClr val="000000"/>
                </a:solidFill>
                <a:ea typeface="ＭＳ Ｐゴシック" panose="020B0600070205080204" pitchFamily="34" charset="-128"/>
              </a:rPr>
              <a:t> </a:t>
            </a:r>
            <a:r>
              <a:rPr lang="ar-SA" altLang="en-US" sz="3800" dirty="0">
                <a:solidFill>
                  <a:srgbClr val="000000"/>
                </a:solidFill>
                <a:ea typeface="ＭＳ Ｐゴシック" panose="020B0600070205080204" pitchFamily="34" charset="-128"/>
              </a:rPr>
              <a:t>التقنية على ما يريد المرء </a:t>
            </a:r>
            <a:r>
              <a:rPr lang="ar-SA" altLang="en-US" sz="3800" dirty="0" smtClean="0">
                <a:solidFill>
                  <a:srgbClr val="000000"/>
                </a:solidFill>
                <a:ea typeface="ＭＳ Ｐゴシック" panose="020B0600070205080204" pitchFamily="34" charset="-128"/>
              </a:rPr>
              <a:t>تحقيقه</a:t>
            </a:r>
            <a:r>
              <a:rPr lang="ar-SA" altLang="en-US" sz="3800" dirty="0">
                <a:solidFill>
                  <a:srgbClr val="000000"/>
                </a:solidFill>
                <a:ea typeface="ＭＳ Ｐゴシック" panose="020B0600070205080204" pitchFamily="34" charset="-128"/>
              </a:rPr>
              <a:t>،</a:t>
            </a:r>
            <a:r>
              <a:rPr lang="ar-SA" altLang="en-US" sz="3800" dirty="0" smtClean="0">
                <a:solidFill>
                  <a:srgbClr val="000000"/>
                </a:solidFill>
                <a:ea typeface="ＭＳ Ｐゴシック" panose="020B0600070205080204" pitchFamily="34" charset="-128"/>
              </a:rPr>
              <a:t> فقد يكون للإنتاج الكبير، أو تربية </a:t>
            </a:r>
            <a:r>
              <a:rPr lang="ar-SA" altLang="en-US" sz="3800" dirty="0">
                <a:solidFill>
                  <a:srgbClr val="000000"/>
                </a:solidFill>
                <a:ea typeface="ＭＳ Ｐゴシック" panose="020B0600070205080204" pitchFamily="34" charset="-128"/>
              </a:rPr>
              <a:t>أصناف جديدة، أو إنتاج </a:t>
            </a:r>
            <a:r>
              <a:rPr lang="ar-SA" altLang="en-US" sz="3800" dirty="0" smtClean="0">
                <a:solidFill>
                  <a:srgbClr val="000000"/>
                </a:solidFill>
                <a:ea typeface="ＭＳ Ｐゴシック" panose="020B0600070205080204" pitchFamily="34" charset="-128"/>
              </a:rPr>
              <a:t>نباتات </a:t>
            </a:r>
            <a:r>
              <a:rPr lang="ar-SA" altLang="en-US" sz="3800" dirty="0">
                <a:solidFill>
                  <a:srgbClr val="000000"/>
                </a:solidFill>
                <a:ea typeface="ＭＳ Ｐゴシック" panose="020B0600070205080204" pitchFamily="34" charset="-128"/>
              </a:rPr>
              <a:t>الخالية من الفيروسات.</a:t>
            </a:r>
            <a:endParaRPr lang="en-US" altLang="en-US" sz="38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r>
              <a:rPr lang="ar-SA" altLang="en-US" sz="3800" dirty="0" smtClean="0">
                <a:ea typeface="ＭＳ Ｐゴシック" panose="020B0600070205080204" pitchFamily="34" charset="-128"/>
              </a:rPr>
              <a:t>فهم</a:t>
            </a:r>
            <a:r>
              <a:rPr lang="ar-SA" altLang="en-US" sz="3800" dirty="0" smtClean="0">
                <a:solidFill>
                  <a:srgbClr val="FF0000"/>
                </a:solidFill>
                <a:ea typeface="ＭＳ Ｐゴシック" panose="020B0600070205080204" pitchFamily="34" charset="-128"/>
              </a:rPr>
              <a:t> </a:t>
            </a:r>
            <a:r>
              <a:rPr lang="ar-SA" altLang="en-US" sz="3800" dirty="0">
                <a:solidFill>
                  <a:srgbClr val="00B050"/>
                </a:solidFill>
                <a:ea typeface="ＭＳ Ｐゴシック" panose="020B0600070205080204" pitchFamily="34" charset="-128"/>
              </a:rPr>
              <a:t>كيف ولماذا </a:t>
            </a:r>
            <a:r>
              <a:rPr lang="ar-SA" altLang="en-US" sz="3800" dirty="0">
                <a:solidFill>
                  <a:srgbClr val="000000"/>
                </a:solidFill>
                <a:ea typeface="ＭＳ Ｐゴシック" panose="020B0600070205080204" pitchFamily="34" charset="-128"/>
              </a:rPr>
              <a:t>تؤثر </a:t>
            </a:r>
            <a:r>
              <a:rPr lang="ar-SA" altLang="en-US" sz="3800" dirty="0" smtClean="0">
                <a:solidFill>
                  <a:srgbClr val="000000"/>
                </a:solidFill>
                <a:ea typeface="ＭＳ Ｐゴシック" panose="020B0600070205080204" pitchFamily="34" charset="-128"/>
              </a:rPr>
              <a:t>العوامل </a:t>
            </a:r>
            <a:r>
              <a:rPr lang="ar-SA" altLang="en-US" sz="3800" dirty="0">
                <a:solidFill>
                  <a:srgbClr val="000000"/>
                </a:solidFill>
                <a:ea typeface="ＭＳ Ｐゴシック" panose="020B0600070205080204" pitchFamily="34" charset="-128"/>
              </a:rPr>
              <a:t>على نمو النبات في بيئة المختبر أمر بالغ </a:t>
            </a:r>
            <a:r>
              <a:rPr lang="ar-SA" altLang="en-US" sz="3800" dirty="0" smtClean="0">
                <a:solidFill>
                  <a:srgbClr val="000000"/>
                </a:solidFill>
                <a:ea typeface="ＭＳ Ｐゴシック" panose="020B0600070205080204" pitchFamily="34" charset="-128"/>
              </a:rPr>
              <a:t>الأهمية لكي </a:t>
            </a:r>
            <a:r>
              <a:rPr lang="ar-SA" altLang="en-US" sz="3800" dirty="0">
                <a:solidFill>
                  <a:srgbClr val="000000"/>
                </a:solidFill>
                <a:ea typeface="ＭＳ Ｐゴシック" panose="020B0600070205080204" pitchFamily="34" charset="-128"/>
              </a:rPr>
              <a:t>تكون قادرة على </a:t>
            </a:r>
            <a:r>
              <a:rPr lang="ar-SA" altLang="en-US" sz="3800" dirty="0" smtClean="0">
                <a:solidFill>
                  <a:srgbClr val="000000"/>
                </a:solidFill>
                <a:ea typeface="ＭＳ Ｐゴシック" panose="020B0600070205080204" pitchFamily="34" charset="-128"/>
              </a:rPr>
              <a:t>إكثار النباتات </a:t>
            </a:r>
            <a:r>
              <a:rPr lang="ar-SA" altLang="en-US" sz="3800" dirty="0">
                <a:solidFill>
                  <a:srgbClr val="000000"/>
                </a:solidFill>
                <a:ea typeface="ＭＳ Ｐゴシック" panose="020B0600070205080204" pitchFamily="34" charset="-128"/>
              </a:rPr>
              <a:t>بنجاح في </a:t>
            </a:r>
            <a:r>
              <a:rPr lang="ar-SA" altLang="en-US" sz="3800" dirty="0" smtClean="0">
                <a:solidFill>
                  <a:srgbClr val="000000"/>
                </a:solidFill>
                <a:ea typeface="ＭＳ Ｐゴシック" panose="020B0600070205080204" pitchFamily="34" charset="-128"/>
              </a:rPr>
              <a:t>المختبر.</a:t>
            </a:r>
            <a:endParaRPr lang="en-US" altLang="en-US" sz="3800" dirty="0">
              <a:solidFill>
                <a:srgbClr val="000000"/>
              </a:solidFill>
              <a:ea typeface="ＭＳ Ｐゴシック" panose="020B0600070205080204" pitchFamily="34" charset="-128"/>
            </a:endParaRPr>
          </a:p>
          <a:p>
            <a:pPr marL="285750" indent="-285750">
              <a:spcBef>
                <a:spcPts val="1800"/>
              </a:spcBef>
              <a:buSzPct val="1500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2484505202"/>
      </p:ext>
    </p:extLst>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2025" y="775944"/>
            <a:ext cx="10668000" cy="3477875"/>
          </a:xfrm>
          <a:prstGeom prst="rect">
            <a:avLst/>
          </a:prstGeom>
        </p:spPr>
        <p:txBody>
          <a:bodyPr wrap="square">
            <a:spAutoFit/>
          </a:bodyPr>
          <a:lstStyle/>
          <a:p>
            <a:pPr marL="342900" lvl="0" indent="-342900" algn="just" rtl="1">
              <a:buFont typeface="Arial" panose="020B0604020202020204" pitchFamily="34" charset="0"/>
              <a:buChar char="•"/>
            </a:pPr>
            <a:r>
              <a:rPr lang="ar-SA"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تأثير الطرق المستخدمة في الزراعة (</a:t>
            </a:r>
            <a:r>
              <a:rPr lang="en-US" sz="36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The effect of culture methods</a:t>
            </a:r>
            <a:r>
              <a:rPr lang="ar-SA"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ويقصد بها </a:t>
            </a:r>
            <a:r>
              <a:rPr lang="ar-SA" sz="3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إتجاه</a:t>
            </a:r>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ووضع الجزء المنزرع في البيئة ، ويمكن وضع الجزء النباتي على البيئة الغذائية بطرقٍ مختلفة:</a:t>
            </a:r>
            <a:endPar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الوضع القطبي (</a:t>
            </a:r>
            <a:r>
              <a:rPr lang="en-US" sz="36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Polar</a:t>
            </a:r>
            <a:r>
              <a:rPr lang="ar-SA"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SA"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أي أن الجزء النباتي يكون عمودياً بحيث تكون قاعدته داخل البيئة الغذائية</a:t>
            </a:r>
            <a:r>
              <a:rPr lang="ar-SA"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2" cstate="print"/>
          <a:stretch>
            <a:fillRect/>
          </a:stretch>
        </p:blipFill>
        <p:spPr>
          <a:xfrm>
            <a:off x="1011651" y="3584103"/>
            <a:ext cx="4910847" cy="3273897"/>
          </a:xfrm>
          <a:prstGeom prst="rect">
            <a:avLst/>
          </a:prstGeom>
        </p:spPr>
      </p:pic>
    </p:spTree>
    <p:extLst>
      <p:ext uri="{BB962C8B-B14F-4D97-AF65-F5344CB8AC3E}">
        <p14:creationId xmlns:p14="http://schemas.microsoft.com/office/powerpoint/2010/main" val="2377541804"/>
      </p:ext>
    </p:extLst>
  </p:cSld>
  <p:clrMapOvr>
    <a:masterClrMapping/>
  </p:clrMapOvr>
  <p:transition spd="slow">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5760" y="440195"/>
            <a:ext cx="10094976" cy="2554545"/>
          </a:xfrm>
          <a:prstGeom prst="rect">
            <a:avLst/>
          </a:prstGeom>
        </p:spPr>
        <p:txBody>
          <a:bodyPr wrap="square">
            <a:spAutoFit/>
          </a:bodyPr>
          <a:lstStyle/>
          <a:p>
            <a:pPr marL="342900" lvl="0" indent="-342900" algn="just" rtl="1">
              <a:buFont typeface="Arial" panose="020B0604020202020204" pitchFamily="34" charset="0"/>
              <a:buChar char="•"/>
            </a:pPr>
            <a:r>
              <a:rPr lang="ar-S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تأثير الطرق المستخدمة في الزراعة (</a:t>
            </a:r>
            <a:r>
              <a:rPr lang="en-US" sz="32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The effect of culture methods</a:t>
            </a:r>
            <a:r>
              <a:rPr lang="ar-S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2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الوضع </a:t>
            </a:r>
            <a:r>
              <a:rPr lang="ar-SA"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غير القطبي (</a:t>
            </a:r>
            <a:r>
              <a:rPr lang="en-US"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A polar</a:t>
            </a:r>
            <a:r>
              <a:rPr lang="ar-SA"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S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أي أن الجزء النباتي يكون عمودياً مقلوباً بحيث تكون قاعدته إلى أعلى وقمته إلى أسفل أي في البيئة الغذائية.</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rtl="1"/>
            <a:r>
              <a:rPr lang="ar-S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ويختلف تأثير كل طريقة منهم باختلاف الجزء المنزرع.</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6096017"/>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2039" y="711135"/>
            <a:ext cx="5726248" cy="461665"/>
          </a:xfrm>
          <a:prstGeom prst="rect">
            <a:avLst/>
          </a:prstGeom>
          <a:solidFill>
            <a:schemeClr val="bg1"/>
          </a:solidFill>
        </p:spPr>
        <p:txBody>
          <a:bodyPr wrap="none">
            <a:spAutoFit/>
          </a:bodyPr>
          <a:lstStyle/>
          <a:p>
            <a:pPr algn="just" rtl="1">
              <a:spcAft>
                <a:spcPts val="0"/>
              </a:spcAft>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العوامل المؤثرة على النمو والتكشف في مزارع الأنسجة </a:t>
            </a:r>
            <a:endParaRPr lang="en-US"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733171" y="1243139"/>
            <a:ext cx="6273252"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من المعلوم أن لكل خلية نباتية المعلومات الوراثية الخاصة بجميع الصفات المميزة للنبات لكن في الظروف العادية لا يحدث تعبير لكل الجينات الموجودة في الخلية في ذات الوقت لكن يمكن لأي خلية تحت ظروف محددة أن تكون نبات كامل. وتعمل زراعة الأنسجة على إستحثاث الجينات المسؤولة عن التكشف لتكوين نبات كامل من الخلية على التعبير عن </a:t>
            </a:r>
            <a:r>
              <a:rPr lang="ar-SA" sz="2000" b="1" dirty="0" smtClean="0">
                <a:latin typeface="Calibri" panose="020F0502020204030204" pitchFamily="34" charset="0"/>
                <a:ea typeface="Calibri" panose="020F0502020204030204" pitchFamily="34" charset="0"/>
                <a:cs typeface="Times New Roman" panose="02020603050405020304" pitchFamily="18" charset="0"/>
              </a:rPr>
              <a:t>نفسها.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50959" y="4337907"/>
            <a:ext cx="11699193" cy="142795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وهذا التحفيز قد يكون عن طريق عوامل طبيعية أو كيميائية وغالباً ما يكون هذا التعبير ثابت في زراعة الأنسجة وينتقل من الأمهات إلى الأجيال الناتجة بالإكثار الخضري، لكن عند حدوث التكاثر الجنسي للنباتات الناتجة من زراعة الأنسجة فإن هذه الصفات التي تم التعبير عنها نتيجة تنشيط بعض الجينات تختفي مرة أخرى.</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6340" y="260969"/>
            <a:ext cx="5091513" cy="3747272"/>
          </a:xfrm>
          <a:prstGeom prst="rect">
            <a:avLst/>
          </a:prstGeom>
        </p:spPr>
      </p:pic>
      <p:cxnSp>
        <p:nvCxnSpPr>
          <p:cNvPr id="11" name="Straight Connector 10"/>
          <p:cNvCxnSpPr/>
          <p:nvPr/>
        </p:nvCxnSpPr>
        <p:spPr>
          <a:xfrm flipH="1">
            <a:off x="297960" y="4207194"/>
            <a:ext cx="11605189" cy="760"/>
          </a:xfrm>
          <a:prstGeom prst="line">
            <a:avLst/>
          </a:prstGeom>
          <a:noFill/>
          <a:ln w="6350" cap="flat" cmpd="sng" algn="ctr">
            <a:solidFill>
              <a:srgbClr val="70AD47">
                <a:lumMod val="75000"/>
              </a:srgbClr>
            </a:solidFill>
            <a:prstDash val="dashDot"/>
            <a:miter lim="800000"/>
          </a:ln>
          <a:effectLst/>
        </p:spPr>
      </p:cxnSp>
    </p:spTree>
    <p:extLst>
      <p:ext uri="{BB962C8B-B14F-4D97-AF65-F5344CB8AC3E}">
        <p14:creationId xmlns:p14="http://schemas.microsoft.com/office/powerpoint/2010/main" val="8300743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580292"/>
            <a:ext cx="10972800" cy="1066800"/>
          </a:xfrm>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0" y="1572768"/>
            <a:ext cx="11167872" cy="5124480"/>
          </a:xfrm>
          <a:prstGeom prst="rect">
            <a:avLst/>
          </a:prstGeom>
          <a:noFill/>
        </p:spPr>
        <p:txBody>
          <a:bodyPr wrap="square" rtlCol="0">
            <a:spAutoFit/>
          </a:bodyPr>
          <a:lstStyle/>
          <a:p>
            <a:pPr marL="285750" indent="-285750" algn="r" rtl="1">
              <a:spcBef>
                <a:spcPts val="1800"/>
              </a:spcBef>
              <a:buSzPct val="150000"/>
              <a:buFont typeface="Arial" panose="020B0604020202020204" pitchFamily="34" charset="0"/>
              <a:buChar char="•"/>
            </a:pPr>
            <a:r>
              <a:rPr lang="ar-SA" altLang="en-US" sz="3600" b="1" u="sng" dirty="0" smtClean="0">
                <a:solidFill>
                  <a:srgbClr val="C00000"/>
                </a:solidFill>
                <a:ea typeface="ＭＳ Ｐゴシック" panose="020B0600070205080204" pitchFamily="34" charset="-128"/>
              </a:rPr>
              <a:t>نمو وتطور النباتات في المختبر يتأثر بعدد من العوامل:</a:t>
            </a: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التركيب </a:t>
            </a:r>
            <a:r>
              <a:rPr lang="ar-SA" altLang="en-US" sz="3600" dirty="0">
                <a:solidFill>
                  <a:srgbClr val="000000"/>
                </a:solidFill>
                <a:ea typeface="ＭＳ Ｐゴシック" panose="020B0600070205080204" pitchFamily="34" charset="-128"/>
              </a:rPr>
              <a:t>الجيني </a:t>
            </a:r>
            <a:r>
              <a:rPr lang="ar-SA" altLang="en-US" sz="3600" dirty="0" smtClean="0">
                <a:solidFill>
                  <a:srgbClr val="000000"/>
                </a:solidFill>
                <a:ea typeface="ＭＳ Ｐゴシック" panose="020B0600070205080204" pitchFamily="34" charset="-128"/>
              </a:rPr>
              <a:t>للنبات </a:t>
            </a:r>
            <a:r>
              <a:rPr lang="en-US" altLang="en-US" sz="3600" dirty="0" smtClean="0">
                <a:solidFill>
                  <a:srgbClr val="000000"/>
                </a:solidFill>
                <a:ea typeface="ＭＳ Ｐゴシック" panose="020B0600070205080204" pitchFamily="34" charset="-128"/>
              </a:rPr>
              <a:t>The </a:t>
            </a:r>
            <a:r>
              <a:rPr lang="en-US" altLang="en-US" sz="3600" dirty="0">
                <a:solidFill>
                  <a:srgbClr val="000000"/>
                </a:solidFill>
                <a:ea typeface="ＭＳ Ｐゴシック" panose="020B0600070205080204" pitchFamily="34" charset="-128"/>
              </a:rPr>
              <a:t>genetic make-up of the plant</a:t>
            </a:r>
            <a:r>
              <a:rPr lang="ar-SA" altLang="en-US" sz="3600" dirty="0" smtClean="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مصدر الجزء النباتي </a:t>
            </a:r>
            <a:r>
              <a:rPr lang="en-US" altLang="en-US" sz="3600" dirty="0">
                <a:solidFill>
                  <a:srgbClr val="000000"/>
                </a:solidFill>
                <a:ea typeface="ＭＳ Ｐゴシック" panose="020B0600070205080204" pitchFamily="34" charset="-128"/>
              </a:rPr>
              <a:t>Source of explants</a:t>
            </a:r>
            <a:r>
              <a:rPr lang="ar-SA" altLang="en-US" sz="3600" dirty="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المغذيات </a:t>
            </a:r>
            <a:r>
              <a:rPr lang="en-US" altLang="en-US" sz="3600" dirty="0">
                <a:solidFill>
                  <a:srgbClr val="000000"/>
                </a:solidFill>
                <a:ea typeface="ＭＳ Ｐゴシック" panose="020B0600070205080204" pitchFamily="34" charset="-128"/>
              </a:rPr>
              <a:t>Nutrients</a:t>
            </a:r>
            <a:r>
              <a:rPr lang="ar-SA" altLang="en-US" sz="3600" dirty="0" smtClean="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العوامل البيئية </a:t>
            </a:r>
            <a:r>
              <a:rPr lang="en-US" altLang="en-US" sz="3600" dirty="0" smtClean="0">
                <a:solidFill>
                  <a:srgbClr val="000000"/>
                </a:solidFill>
                <a:ea typeface="ＭＳ Ｐゴシック" panose="020B0600070205080204" pitchFamily="34" charset="-128"/>
              </a:rPr>
              <a:t>Environmental factors</a:t>
            </a:r>
            <a:r>
              <a:rPr lang="ar-SA" altLang="en-US" sz="3600" dirty="0" smtClean="0">
                <a:solidFill>
                  <a:srgbClr val="000000"/>
                </a:solidFill>
                <a:ea typeface="ＭＳ Ｐゴシック" panose="020B0600070205080204" pitchFamily="34" charset="-128"/>
              </a:rPr>
              <a:t> : </a:t>
            </a:r>
            <a:r>
              <a:rPr lang="ar-SA" altLang="en-US" sz="3600" dirty="0">
                <a:solidFill>
                  <a:srgbClr val="000000"/>
                </a:solidFill>
                <a:ea typeface="ＭＳ Ｐゴシック" panose="020B0600070205080204" pitchFamily="34" charset="-128"/>
              </a:rPr>
              <a:t>الضوء، ودرجة الحرارة، ودرجة </a:t>
            </a:r>
            <a:r>
              <a:rPr lang="ar-SA" altLang="en-US" sz="3600" dirty="0" smtClean="0">
                <a:solidFill>
                  <a:srgbClr val="000000"/>
                </a:solidFill>
                <a:ea typeface="ＭＳ Ｐゴシック" panose="020B0600070205080204" pitchFamily="34" charset="-128"/>
              </a:rPr>
              <a:t>الحموضة </a:t>
            </a:r>
            <a:r>
              <a:rPr lang="en-US" altLang="en-US" sz="3600" dirty="0" smtClean="0">
                <a:solidFill>
                  <a:srgbClr val="000000"/>
                </a:solidFill>
                <a:ea typeface="ＭＳ Ｐゴシック" panose="020B0600070205080204" pitchFamily="34" charset="-128"/>
              </a:rPr>
              <a:t> pH</a:t>
            </a:r>
            <a:r>
              <a:rPr lang="ar-SA" altLang="en-US" sz="3600" dirty="0" smtClean="0">
                <a:solidFill>
                  <a:srgbClr val="000000"/>
                </a:solidFill>
                <a:ea typeface="ＭＳ Ｐゴシック" panose="020B0600070205080204" pitchFamily="34" charset="-128"/>
              </a:rPr>
              <a:t>، وتركيزات </a:t>
            </a:r>
            <a:r>
              <a:rPr lang="en-US" altLang="en-US" sz="3600" dirty="0" smtClean="0">
                <a:solidFill>
                  <a:srgbClr val="000000"/>
                </a:solidFill>
                <a:ea typeface="ＭＳ Ｐゴシック" panose="020B0600070205080204" pitchFamily="34" charset="-128"/>
              </a:rPr>
              <a:t>O2 </a:t>
            </a:r>
            <a:r>
              <a:rPr lang="ar-SA" altLang="en-US" sz="3600" dirty="0" smtClean="0">
                <a:solidFill>
                  <a:srgbClr val="000000"/>
                </a:solidFill>
                <a:ea typeface="ＭＳ Ｐゴシック" panose="020B0600070205080204" pitchFamily="34" charset="-128"/>
              </a:rPr>
              <a:t> و </a:t>
            </a:r>
            <a:r>
              <a:rPr lang="en-US" altLang="en-US" sz="3600" dirty="0" smtClean="0">
                <a:solidFill>
                  <a:srgbClr val="000000"/>
                </a:solidFill>
                <a:ea typeface="ＭＳ Ｐゴシック" panose="020B0600070205080204" pitchFamily="34" charset="-128"/>
              </a:rPr>
              <a:t>CO2</a:t>
            </a:r>
            <a:endParaRPr lang="en-US" altLang="en-US" sz="36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endParaRPr lang="en-US" sz="3600" dirty="0">
              <a:solidFill>
                <a:srgbClr val="000000"/>
              </a:solidFill>
            </a:endParaRPr>
          </a:p>
        </p:txBody>
      </p:sp>
    </p:spTree>
    <p:extLst>
      <p:ext uri="{BB962C8B-B14F-4D97-AF65-F5344CB8AC3E}">
        <p14:creationId xmlns:p14="http://schemas.microsoft.com/office/powerpoint/2010/main" val="4066017602"/>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2291" y="393896"/>
            <a:ext cx="10058400" cy="759270"/>
          </a:xfrm>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366698" y="1559253"/>
            <a:ext cx="10838688" cy="3767185"/>
          </a:xfrm>
          <a:prstGeom prst="rect">
            <a:avLst/>
          </a:prstGeom>
          <a:noFill/>
        </p:spPr>
        <p:txBody>
          <a:bodyPr wrap="square" rtlCol="0">
            <a:spAutoFit/>
          </a:bodyPr>
          <a:lstStyle/>
          <a:p>
            <a:pPr marL="285750" indent="-285750" algn="r" rtl="1">
              <a:lnSpc>
                <a:spcPct val="90000"/>
              </a:lnSpc>
              <a:spcBef>
                <a:spcPts val="1800"/>
              </a:spcBef>
              <a:buSzPct val="150000"/>
              <a:buFont typeface="Arial" panose="020B0604020202020204" pitchFamily="34" charset="0"/>
              <a:buChar char="•"/>
            </a:pPr>
            <a:r>
              <a:rPr lang="ar-SA" altLang="zh-TW" sz="3200" dirty="0" smtClean="0">
                <a:solidFill>
                  <a:srgbClr val="00B050"/>
                </a:solidFill>
                <a:ea typeface="PMingLiU" pitchFamily="1" charset="-120"/>
              </a:rPr>
              <a:t> </a:t>
            </a:r>
            <a:r>
              <a:rPr lang="ar-SA" altLang="zh-TW" sz="3200" b="1" dirty="0" smtClean="0">
                <a:solidFill>
                  <a:srgbClr val="00B050"/>
                </a:solidFill>
                <a:ea typeface="PMingLiU" pitchFamily="1" charset="-120"/>
              </a:rPr>
              <a:t>التركيب الجيني للنبات </a:t>
            </a:r>
            <a:r>
              <a:rPr lang="en-US" altLang="zh-TW" sz="3200" dirty="0" smtClean="0">
                <a:solidFill>
                  <a:srgbClr val="00B050"/>
                </a:solidFill>
                <a:ea typeface="PMingLiU" pitchFamily="1" charset="-120"/>
              </a:rPr>
              <a:t>The </a:t>
            </a:r>
            <a:r>
              <a:rPr lang="en-US" altLang="zh-TW" sz="3200" dirty="0">
                <a:solidFill>
                  <a:srgbClr val="00B050"/>
                </a:solidFill>
                <a:ea typeface="PMingLiU" pitchFamily="1" charset="-120"/>
              </a:rPr>
              <a:t>genetic make-up of </a:t>
            </a:r>
            <a:r>
              <a:rPr lang="en-US" altLang="zh-TW" sz="3200" dirty="0" smtClean="0">
                <a:solidFill>
                  <a:srgbClr val="00B050"/>
                </a:solidFill>
                <a:ea typeface="PMingLiU" pitchFamily="1" charset="-120"/>
              </a:rPr>
              <a:t>the </a:t>
            </a:r>
            <a:r>
              <a:rPr lang="en-US" altLang="zh-TW" sz="3200" dirty="0">
                <a:solidFill>
                  <a:srgbClr val="00B050"/>
                </a:solidFill>
                <a:ea typeface="PMingLiU" pitchFamily="1" charset="-120"/>
              </a:rPr>
              <a:t>plant</a:t>
            </a:r>
            <a:r>
              <a:rPr lang="ar-SA" altLang="zh-TW" sz="3200" dirty="0" smtClean="0">
                <a:solidFill>
                  <a:srgbClr val="00B050"/>
                </a:solidFill>
                <a:ea typeface="PMingLiU" pitchFamily="1" charset="-120"/>
              </a:rPr>
              <a:t>.  </a:t>
            </a:r>
            <a:endParaRPr lang="en-US" altLang="zh-TW" sz="3200" dirty="0">
              <a:solidFill>
                <a:srgbClr val="00B050"/>
              </a:solidFill>
              <a:ea typeface="PMingLiU" pitchFamily="1" charset="-120"/>
            </a:endParaRPr>
          </a:p>
          <a:p>
            <a:pPr marL="457200" indent="-457200" algn="just" rtl="1">
              <a:lnSpc>
                <a:spcPct val="150000"/>
              </a:lnSpc>
              <a:buFont typeface="Wingdings" panose="05000000000000000000" pitchFamily="2" charset="2"/>
              <a:buChar char="ü"/>
            </a:pPr>
            <a:r>
              <a:rPr lang="ar-SA" sz="2800" dirty="0" smtClean="0">
                <a:latin typeface="Calibri" panose="020F0502020204030204" pitchFamily="34" charset="0"/>
                <a:ea typeface="Calibri" panose="020F0502020204030204" pitchFamily="34" charset="0"/>
                <a:cs typeface="Times New Roman" panose="02020603050405020304" pitchFamily="18" charset="0"/>
              </a:rPr>
              <a:t>تتباين </a:t>
            </a:r>
            <a:r>
              <a:rPr lang="ar-SA" sz="2800" dirty="0">
                <a:latin typeface="Calibri" panose="020F0502020204030204" pitchFamily="34" charset="0"/>
                <a:ea typeface="Calibri" panose="020F0502020204030204" pitchFamily="34" charset="0"/>
                <a:cs typeface="Times New Roman" panose="02020603050405020304" pitchFamily="18" charset="0"/>
              </a:rPr>
              <a:t>النباتات المختلفة في مدى قدرتها على تجديد نفسها ونلاحظ أن النباتات ذوات الفلقتين أكثر نشاطاً إذا ما قورنت بالنباتات ذوات الفلقة الواحدة.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50000"/>
              </a:lnSpc>
              <a:buFont typeface="Wingdings" panose="05000000000000000000" pitchFamily="2" charset="2"/>
              <a:buChar char="ü"/>
            </a:pPr>
            <a:r>
              <a:rPr lang="ar-SA" sz="2800" dirty="0">
                <a:latin typeface="Calibri" panose="020F0502020204030204" pitchFamily="34" charset="0"/>
                <a:ea typeface="Calibri" panose="020F0502020204030204" pitchFamily="34" charset="0"/>
                <a:cs typeface="Times New Roman" panose="02020603050405020304" pitchFamily="18" charset="0"/>
              </a:rPr>
              <a:t>كذلك توجد إختلافات كبيرة في </a:t>
            </a:r>
            <a:r>
              <a:rPr lang="ar-SA"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قدرة الخلايا </a:t>
            </a:r>
            <a:r>
              <a:rPr lang="ar-SA" sz="2800" dirty="0">
                <a:latin typeface="Calibri" panose="020F0502020204030204" pitchFamily="34" charset="0"/>
                <a:ea typeface="Calibri" panose="020F0502020204030204" pitchFamily="34" charset="0"/>
                <a:cs typeface="Times New Roman" panose="02020603050405020304" pitchFamily="18" charset="0"/>
              </a:rPr>
              <a:t>على </a:t>
            </a:r>
            <a:r>
              <a:rPr lang="ar-SA" sz="2800" dirty="0" smtClean="0">
                <a:latin typeface="Calibri" panose="020F0502020204030204" pitchFamily="34" charset="0"/>
                <a:ea typeface="Calibri" panose="020F0502020204030204" pitchFamily="34" charset="0"/>
                <a:cs typeface="Times New Roman" panose="02020603050405020304" pitchFamily="18" charset="0"/>
              </a:rPr>
              <a:t>الانقسام </a:t>
            </a:r>
            <a:r>
              <a:rPr lang="ar-SA" sz="2800" dirty="0">
                <a:latin typeface="Calibri" panose="020F0502020204030204" pitchFamily="34" charset="0"/>
                <a:ea typeface="Calibri" panose="020F0502020204030204" pitchFamily="34" charset="0"/>
                <a:cs typeface="Times New Roman" panose="02020603050405020304" pitchFamily="18" charset="0"/>
              </a:rPr>
              <a:t>وقدرتها على تجديد نفسها داخل النوع الواحد فهناك أنواع نباتية يمكنها عمل ذلك في الطبيعة ولكنها لا تستطيع </a:t>
            </a:r>
            <a:r>
              <a:rPr lang="ar-SA" sz="2800" dirty="0" smtClean="0">
                <a:latin typeface="Calibri" panose="020F0502020204030204" pitchFamily="34" charset="0"/>
                <a:ea typeface="Calibri" panose="020F0502020204030204" pitchFamily="34" charset="0"/>
                <a:cs typeface="Times New Roman" panose="02020603050405020304" pitchFamily="18" charset="0"/>
              </a:rPr>
              <a:t>الانقسام </a:t>
            </a:r>
            <a:r>
              <a:rPr lang="ar-SA" sz="2800" dirty="0">
                <a:latin typeface="Calibri" panose="020F0502020204030204" pitchFamily="34" charset="0"/>
                <a:ea typeface="Calibri" panose="020F0502020204030204" pitchFamily="34" charset="0"/>
                <a:cs typeface="Times New Roman" panose="02020603050405020304" pitchFamily="18" charset="0"/>
              </a:rPr>
              <a:t>والنمو على البيئات الصناعية. وللنباتات المؤنثة </a:t>
            </a:r>
            <a:r>
              <a:rPr lang="ar-SA" sz="2800" dirty="0" smtClean="0">
                <a:latin typeface="Calibri" panose="020F0502020204030204" pitchFamily="34" charset="0"/>
                <a:ea typeface="Calibri" panose="020F0502020204030204" pitchFamily="34" charset="0"/>
                <a:cs typeface="Times New Roman" panose="02020603050405020304" pitchFamily="18" charset="0"/>
              </a:rPr>
              <a:t>استجابة </a:t>
            </a:r>
            <a:r>
              <a:rPr lang="ar-SA" sz="2800" dirty="0">
                <a:latin typeface="Calibri" panose="020F0502020204030204" pitchFamily="34" charset="0"/>
                <a:ea typeface="Calibri" panose="020F0502020204030204" pitchFamily="34" charset="0"/>
                <a:cs typeface="Times New Roman" panose="02020603050405020304" pitchFamily="18" charset="0"/>
              </a:rPr>
              <a:t>مختلفة عن المذكرة التابعة لنفس النوع.</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0995951"/>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950363" y="1834770"/>
            <a:ext cx="5290849" cy="3529710"/>
          </a:xfrm>
          <a:prstGeom prst="rect">
            <a:avLst/>
          </a:prstGeom>
        </p:spPr>
      </p:pic>
      <p:pic>
        <p:nvPicPr>
          <p:cNvPr id="2" name="صورة 1"/>
          <p:cNvPicPr>
            <a:picLocks noChangeAspect="1"/>
          </p:cNvPicPr>
          <p:nvPr/>
        </p:nvPicPr>
        <p:blipFill>
          <a:blip r:embed="rId3" cstate="print"/>
          <a:stretch>
            <a:fillRect/>
          </a:stretch>
        </p:blipFill>
        <p:spPr>
          <a:xfrm>
            <a:off x="181201" y="1834770"/>
            <a:ext cx="5378559" cy="3529710"/>
          </a:xfrm>
          <a:prstGeom prst="rect">
            <a:avLst/>
          </a:prstGeom>
        </p:spPr>
      </p:pic>
    </p:spTree>
    <p:extLst>
      <p:ext uri="{BB962C8B-B14F-4D97-AF65-F5344CB8AC3E}">
        <p14:creationId xmlns:p14="http://schemas.microsoft.com/office/powerpoint/2010/main" val="4259687152"/>
      </p:ext>
    </p:extLst>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463296" y="2323598"/>
            <a:ext cx="11045952" cy="3077766"/>
          </a:xfrm>
          <a:prstGeom prst="rect">
            <a:avLst/>
          </a:prstGeom>
          <a:noFill/>
        </p:spPr>
        <p:txBody>
          <a:bodyPr wrap="square" rtlCol="0">
            <a:spAutoFit/>
          </a:bodyPr>
          <a:lstStyle/>
          <a:p>
            <a:pPr marL="1200150" lvl="2" indent="-285750" algn="r" rtl="1">
              <a:spcBef>
                <a:spcPts val="1200"/>
              </a:spcBef>
              <a:buSzPct val="150000"/>
              <a:buFont typeface="Arial" panose="020B0604020202020204" pitchFamily="34" charset="0"/>
              <a:buChar char="•"/>
            </a:pPr>
            <a:r>
              <a:rPr lang="ar-SA" altLang="zh-TW" sz="3200" b="1" dirty="0" smtClean="0">
                <a:solidFill>
                  <a:srgbClr val="00B050"/>
                </a:solidFill>
                <a:ea typeface="PMingLiU" pitchFamily="1" charset="-120"/>
              </a:rPr>
              <a:t>مصدر الجزء النباتي </a:t>
            </a:r>
            <a:r>
              <a:rPr lang="en-US" altLang="zh-TW" sz="3200" b="1" dirty="0" smtClean="0">
                <a:solidFill>
                  <a:srgbClr val="00B050"/>
                </a:solidFill>
                <a:ea typeface="PMingLiU" pitchFamily="1" charset="-120"/>
              </a:rPr>
              <a:t>Source </a:t>
            </a:r>
            <a:r>
              <a:rPr lang="en-US" altLang="zh-TW" sz="3200" b="1" dirty="0">
                <a:solidFill>
                  <a:srgbClr val="00B050"/>
                </a:solidFill>
                <a:ea typeface="PMingLiU" pitchFamily="1" charset="-120"/>
              </a:rPr>
              <a:t>of explant</a:t>
            </a:r>
            <a:r>
              <a:rPr lang="ar-SA" altLang="zh-TW" sz="3200" b="1" dirty="0" smtClean="0">
                <a:solidFill>
                  <a:srgbClr val="00B050"/>
                </a:solidFill>
                <a:ea typeface="PMingLiU" pitchFamily="1" charset="-120"/>
              </a:rPr>
              <a:t> </a:t>
            </a:r>
            <a:endParaRPr lang="en-US" altLang="zh-TW" sz="3200" b="1" dirty="0">
              <a:solidFill>
                <a:srgbClr val="00B050"/>
              </a:solidFill>
              <a:ea typeface="PMingLiU" pitchFamily="1" charset="-120"/>
            </a:endParaRPr>
          </a:p>
          <a:p>
            <a:pPr marL="2114550" lvl="4" indent="-285750" algn="r" rtl="1">
              <a:spcBef>
                <a:spcPts val="1200"/>
              </a:spcBef>
              <a:buSzPct val="150000"/>
              <a:buFont typeface="Arial" panose="020B0604020202020204" pitchFamily="34" charset="0"/>
              <a:buChar char="•"/>
            </a:pPr>
            <a:r>
              <a:rPr lang="ar-SA" altLang="en-US" sz="2800" dirty="0" smtClean="0">
                <a:solidFill>
                  <a:srgbClr val="000000"/>
                </a:solidFill>
                <a:ea typeface="PMingLiU" pitchFamily="1" charset="-120"/>
              </a:rPr>
              <a:t>نوع الجزء النباتي ورقة، جذ، </a:t>
            </a:r>
            <a:r>
              <a:rPr lang="ar-SA" altLang="en-US" sz="2800" dirty="0" err="1" smtClean="0">
                <a:solidFill>
                  <a:srgbClr val="000000"/>
                </a:solidFill>
                <a:ea typeface="PMingLiU" pitchFamily="1" charset="-120"/>
              </a:rPr>
              <a:t>مرستيم</a:t>
            </a:r>
            <a:r>
              <a:rPr lang="ar-SA" altLang="en-US" sz="2800" dirty="0" smtClean="0">
                <a:solidFill>
                  <a:srgbClr val="000000"/>
                </a:solidFill>
                <a:ea typeface="PMingLiU" pitchFamily="1" charset="-120"/>
              </a:rPr>
              <a:t> الخ ...</a:t>
            </a:r>
            <a:r>
              <a:rPr lang="en-US" altLang="zh-TW" sz="2800" dirty="0" smtClean="0">
                <a:solidFill>
                  <a:srgbClr val="000000"/>
                </a:solidFill>
                <a:ea typeface="PMingLiU" pitchFamily="1" charset="-120"/>
              </a:rPr>
              <a:t>Type </a:t>
            </a:r>
            <a:r>
              <a:rPr lang="en-US" altLang="zh-TW" sz="2800" dirty="0">
                <a:solidFill>
                  <a:srgbClr val="000000"/>
                </a:solidFill>
                <a:ea typeface="PMingLiU" pitchFamily="1" charset="-120"/>
              </a:rPr>
              <a:t>of explant – leaf, stem</a:t>
            </a:r>
            <a:r>
              <a:rPr lang="en-US" altLang="zh-TW" sz="2800" dirty="0" smtClean="0">
                <a:solidFill>
                  <a:srgbClr val="000000"/>
                </a:solidFill>
                <a:ea typeface="PMingLiU" pitchFamily="1" charset="-120"/>
              </a:rPr>
              <a:t>,</a:t>
            </a:r>
            <a:r>
              <a:rPr lang="ar-SA" altLang="zh-TW" sz="2800" dirty="0" smtClean="0">
                <a:solidFill>
                  <a:srgbClr val="000000"/>
                </a:solidFill>
                <a:ea typeface="PMingLiU" pitchFamily="1" charset="-120"/>
              </a:rPr>
              <a:t> </a:t>
            </a:r>
            <a:r>
              <a:rPr lang="en-US" altLang="zh-TW" sz="2800" dirty="0" smtClean="0">
                <a:solidFill>
                  <a:srgbClr val="000000"/>
                </a:solidFill>
                <a:ea typeface="PMingLiU" pitchFamily="1" charset="-120"/>
              </a:rPr>
              <a:t> </a:t>
            </a:r>
            <a:r>
              <a:rPr lang="en-US" altLang="zh-TW" sz="2800" dirty="0">
                <a:solidFill>
                  <a:srgbClr val="000000"/>
                </a:solidFill>
                <a:ea typeface="PMingLiU" pitchFamily="1" charset="-120"/>
              </a:rPr>
              <a:t>root, meristem, etc.</a:t>
            </a:r>
            <a:endParaRPr lang="ar-SA" altLang="zh-TW" sz="2800" dirty="0">
              <a:solidFill>
                <a:srgbClr val="000000"/>
              </a:solidFill>
              <a:ea typeface="PMingLiU" pitchFamily="1" charset="-120"/>
            </a:endParaRPr>
          </a:p>
          <a:p>
            <a:pPr marL="1657350" lvl="3" indent="-285750" algn="r" rtl="1">
              <a:spcBef>
                <a:spcPts val="1200"/>
              </a:spcBef>
              <a:buSzPct val="150000"/>
              <a:buFont typeface="Arial" panose="020B0604020202020204" pitchFamily="34" charset="0"/>
              <a:buChar char="•"/>
            </a:pPr>
            <a:endParaRPr lang="en-US" altLang="en-US" sz="3600" dirty="0">
              <a:solidFill>
                <a:srgbClr val="000000"/>
              </a:solidFill>
              <a:ea typeface="ＭＳ Ｐゴシック" panose="020B0600070205080204" pitchFamily="34" charset="-128"/>
            </a:endParaRPr>
          </a:p>
          <a:p>
            <a:pPr marL="285750" indent="-285750" algn="r" rtl="1">
              <a:spcBef>
                <a:spcPts val="1200"/>
              </a:spcBef>
              <a:buSzPct val="150000"/>
              <a:buFont typeface="Arial" panose="020B0604020202020204" pitchFamily="34" charset="0"/>
              <a:buChar char="•"/>
            </a:pPr>
            <a:endParaRPr lang="en-US" sz="3600" dirty="0">
              <a:solidFill>
                <a:srgbClr val="000000"/>
              </a:solidFill>
            </a:endParaRPr>
          </a:p>
        </p:txBody>
      </p:sp>
    </p:spTree>
    <p:extLst>
      <p:ext uri="{BB962C8B-B14F-4D97-AF65-F5344CB8AC3E}">
        <p14:creationId xmlns:p14="http://schemas.microsoft.com/office/powerpoint/2010/main" val="26948936"/>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43584" y="451104"/>
            <a:ext cx="9229344"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عمر النبات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age of the plant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تمتلك الأنسجة الجنينية في العادة قدرة عالية على التجديد، وتقل كلما تقدم النسيج في العمر.</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4"/>
          <p:cNvPicPr/>
          <p:nvPr/>
        </p:nvPicPr>
        <p:blipFill>
          <a:blip r:embed="rId2" cstate="print">
            <a:extLst>
              <a:ext uri="{28A0092B-C50C-407E-A947-70E740481C1C}">
                <a14:useLocalDpi xmlns:a14="http://schemas.microsoft.com/office/drawing/2010/main" val="0"/>
              </a:ext>
            </a:extLst>
          </a:blip>
          <a:stretch>
            <a:fillRect/>
          </a:stretch>
        </p:blipFill>
        <p:spPr>
          <a:xfrm>
            <a:off x="869384" y="3277771"/>
            <a:ext cx="6839712" cy="2848709"/>
          </a:xfrm>
          <a:prstGeom prst="rect">
            <a:avLst/>
          </a:prstGeom>
        </p:spPr>
      </p:pic>
    </p:spTree>
    <p:extLst>
      <p:ext uri="{BB962C8B-B14F-4D97-AF65-F5344CB8AC3E}">
        <p14:creationId xmlns:p14="http://schemas.microsoft.com/office/powerpoint/2010/main" val="2477084813"/>
      </p:ext>
    </p:extLst>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3" y="304800"/>
            <a:ext cx="11393893" cy="2585323"/>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عمر النسيج أو العضو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age of the tissue or organ</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يلاحظ أن النسيج الغض صغير العمر عادة ما يكون أكثر استجابة في زراعة الأنسجة إذا ما قورن بالأنسجة الأكبر عمراً أو الأنسجة الخشبية.</a:t>
            </a:r>
            <a:endPar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6"/>
          <p:cNvPicPr/>
          <p:nvPr/>
        </p:nvPicPr>
        <p:blipFill>
          <a:blip r:embed="rId2" cstate="print">
            <a:extLst>
              <a:ext uri="{28A0092B-C50C-407E-A947-70E740481C1C}">
                <a14:useLocalDpi xmlns:a14="http://schemas.microsoft.com/office/drawing/2010/main" val="0"/>
              </a:ext>
            </a:extLst>
          </a:blip>
          <a:stretch>
            <a:fillRect/>
          </a:stretch>
        </p:blipFill>
        <p:spPr>
          <a:xfrm>
            <a:off x="1267034" y="2999105"/>
            <a:ext cx="4936818" cy="3092206"/>
          </a:xfrm>
          <a:prstGeom prst="rect">
            <a:avLst/>
          </a:prstGeom>
        </p:spPr>
      </p:pic>
    </p:spTree>
    <p:extLst>
      <p:ext uri="{BB962C8B-B14F-4D97-AF65-F5344CB8AC3E}">
        <p14:creationId xmlns:p14="http://schemas.microsoft.com/office/powerpoint/2010/main" val="3929805654"/>
      </p:ext>
    </p:extLst>
  </p:cSld>
  <p:clrMapOvr>
    <a:masterClrMapping/>
  </p:clrMapOvr>
  <p:transition spd="slow">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348</TotalTime>
  <Words>1042</Words>
  <Application>Microsoft Office PowerPoint</Application>
  <PresentationFormat>Widescreen</PresentationFormat>
  <Paragraphs>53</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ＭＳ Ｐゴシック</vt:lpstr>
      <vt:lpstr>Arial</vt:lpstr>
      <vt:lpstr>Calibri</vt:lpstr>
      <vt:lpstr>Georgia</vt:lpstr>
      <vt:lpstr>PMingLiU</vt:lpstr>
      <vt:lpstr>Tahoma</vt:lpstr>
      <vt:lpstr>Times New Roman</vt:lpstr>
      <vt:lpstr>Trebuchet MS</vt:lpstr>
      <vt:lpstr>Wingdings</vt:lpstr>
      <vt:lpstr>Wingdings 2</vt:lpstr>
      <vt:lpstr>حضري</vt:lpstr>
      <vt:lpstr>PowerPoint Presentation</vt:lpstr>
      <vt:lpstr>PowerPoint Presentation</vt:lpstr>
      <vt:lpstr>PowerPoint Presentation</vt:lpstr>
      <vt:lpstr>Factors affecting tissue culture</vt:lpstr>
      <vt:lpstr>Factors affecting tissue culture</vt:lpstr>
      <vt:lpstr>PowerPoint Presentation</vt:lpstr>
      <vt:lpstr>Factors affecting tissue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maha abanomai</cp:lastModifiedBy>
  <cp:revision>35</cp:revision>
  <dcterms:created xsi:type="dcterms:W3CDTF">2017-12-28T20:40:38Z</dcterms:created>
  <dcterms:modified xsi:type="dcterms:W3CDTF">2022-09-08T11:27:09Z</dcterms:modified>
</cp:coreProperties>
</file>